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7" r:id="rId3"/>
    <p:sldId id="296" r:id="rId4"/>
    <p:sldId id="298" r:id="rId5"/>
    <p:sldId id="306" r:id="rId6"/>
    <p:sldId id="300" r:id="rId7"/>
    <p:sldId id="301" r:id="rId8"/>
    <p:sldId id="299" r:id="rId9"/>
    <p:sldId id="302" r:id="rId10"/>
    <p:sldId id="303" r:id="rId11"/>
    <p:sldId id="305" r:id="rId12"/>
    <p:sldId id="304" r:id="rId13"/>
    <p:sldId id="309" r:id="rId14"/>
    <p:sldId id="308" r:id="rId15"/>
    <p:sldId id="307" r:id="rId16"/>
    <p:sldId id="310" r:id="rId17"/>
    <p:sldId id="311" r:id="rId18"/>
    <p:sldId id="29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252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175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2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XXVIII.</a:t>
            </a:r>
            <a:r>
              <a:rPr lang="cs-CZ" sz="1600" b="1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  <a:latin typeface="+mn-lt"/>
              </a:rPr>
              <a:t>Reservastions-basics</a:t>
            </a:r>
            <a:r>
              <a:rPr lang="cs-CZ" sz="1600" b="1" dirty="0" smtClean="0">
                <a:solidFill>
                  <a:srgbClr val="0070C0"/>
                </a:solidFill>
                <a:latin typeface="+mn-lt"/>
              </a:rPr>
              <a:t>)</a:t>
            </a:r>
            <a:endParaRPr lang="cs-CZ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Cancel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reservation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6792"/>
            <a:ext cx="4578775" cy="217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83568" y="5373216"/>
            <a:ext cx="71888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cancel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reservation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from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reservation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window</a:t>
            </a:r>
            <a:endParaRPr lang="cs-CZ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670" y="3716101"/>
            <a:ext cx="2524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5436096" y="3536431"/>
            <a:ext cx="0" cy="3825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152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Reservation-Requisition worksheet</a:t>
            </a:r>
            <a:endParaRPr lang="en-Z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7718041" cy="3962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04248" y="4941168"/>
            <a:ext cx="108012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135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RQ </a:t>
            </a:r>
            <a:r>
              <a:rPr lang="cs-CZ" dirty="0" err="1" smtClean="0"/>
              <a:t>Worksheet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2321322" cy="164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491379"/>
            <a:ext cx="2301800" cy="164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30" y="3271837"/>
            <a:ext cx="2160240" cy="25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68307"/>
            <a:ext cx="2160240" cy="25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645024"/>
            <a:ext cx="846124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99592" y="5301208"/>
            <a:ext cx="7463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Inventory=10, Sales Order total = 48=15 (SO1) + 33 (SO2), Purchase Order =12</a:t>
            </a:r>
          </a:p>
          <a:p>
            <a:r>
              <a:rPr lang="en-ZA" dirty="0" smtClean="0"/>
              <a:t>Suggested quantity = 48 – 10=38</a:t>
            </a:r>
            <a:endParaRPr lang="en-ZA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635" y="5665849"/>
            <a:ext cx="1614860" cy="1073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prava 4"/>
          <p:cNvSpPr/>
          <p:nvPr/>
        </p:nvSpPr>
        <p:spPr>
          <a:xfrm>
            <a:off x="8028384" y="5805264"/>
            <a:ext cx="75638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408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Calculations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 smtClean="0"/>
              <a:t>System rewrite</a:t>
            </a:r>
            <a:r>
              <a:rPr lang="cs-CZ" sz="2400" dirty="0" smtClean="0"/>
              <a:t>n</a:t>
            </a:r>
            <a:r>
              <a:rPr lang="en-ZA" sz="2400" dirty="0" smtClean="0"/>
              <a:t> current Purchase Order from Current </a:t>
            </a:r>
            <a:r>
              <a:rPr lang="en-ZA" sz="2400" dirty="0" err="1" smtClean="0"/>
              <a:t>Qty</a:t>
            </a:r>
            <a:r>
              <a:rPr lang="en-ZA" sz="2400" dirty="0" smtClean="0"/>
              <a:t>=12 and  Reservation Quantity=5 to the new document where </a:t>
            </a:r>
            <a:r>
              <a:rPr lang="en-ZA" sz="2400" dirty="0" err="1" smtClean="0"/>
              <a:t>Qty</a:t>
            </a:r>
            <a:r>
              <a:rPr lang="en-ZA" sz="2400" dirty="0" smtClean="0"/>
              <a:t>=38 and Reservation Quantity=5 in order to block (reserve) items for SO1 as it was created before.</a:t>
            </a:r>
            <a:r>
              <a:rPr lang="en-ZA" dirty="0" smtClean="0"/>
              <a:t>  </a:t>
            </a:r>
          </a:p>
          <a:p>
            <a:r>
              <a:rPr lang="en-ZA" sz="2400" dirty="0" smtClean="0"/>
              <a:t>38 on a new PO + 10 (inventory) – 15 (SO1) = 33, which was suggested in order to cover fully SO2 (33 items ordered)</a:t>
            </a:r>
            <a:endParaRPr lang="en-ZA" sz="2400" dirty="0"/>
          </a:p>
        </p:txBody>
      </p:sp>
      <p:sp>
        <p:nvSpPr>
          <p:cNvPr id="4" name="Zahnutá šipka doprava 3"/>
          <p:cNvSpPr/>
          <p:nvPr/>
        </p:nvSpPr>
        <p:spPr>
          <a:xfrm>
            <a:off x="2699792" y="4293096"/>
            <a:ext cx="3960440" cy="1512168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07704" y="5558967"/>
            <a:ext cx="4123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err="1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See</a:t>
            </a:r>
            <a:r>
              <a:rPr lang="cs-CZ" sz="5400" b="1" cap="none" spc="0" dirty="0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cs-CZ" sz="5400" b="1" cap="none" spc="0" dirty="0" err="1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next</a:t>
            </a:r>
            <a:r>
              <a:rPr lang="cs-CZ" sz="5400" b="1" cap="none" spc="0" dirty="0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cs-CZ" sz="5400" b="1" cap="none" spc="0" dirty="0" err="1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slide</a:t>
            </a:r>
            <a:endParaRPr lang="cs-CZ" sz="5400" b="1" cap="none" spc="0" dirty="0">
              <a:ln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528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New </a:t>
            </a:r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485900"/>
            <a:ext cx="811371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585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Order tracking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From PO-&gt;button function you will get to Order tracking functionality  and…</a:t>
            </a:r>
            <a:endParaRPr lang="en-Z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908019"/>
            <a:ext cx="1595288" cy="152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08019"/>
            <a:ext cx="6458000" cy="109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6732240" y="2348880"/>
            <a:ext cx="43204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71109" y="4725144"/>
            <a:ext cx="145127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Purchase</a:t>
            </a:r>
            <a:endParaRPr lang="cs-CZ" dirty="0" smtClean="0"/>
          </a:p>
          <a:p>
            <a:pPr algn="ctr"/>
            <a:r>
              <a:rPr lang="cs-CZ" dirty="0" err="1" smtClean="0"/>
              <a:t>Order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83921" y="5525616"/>
            <a:ext cx="1451273" cy="2478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r>
              <a:rPr lang="cs-CZ" sz="1200" dirty="0" smtClean="0"/>
              <a:t>S1    38  5</a:t>
            </a:r>
            <a:endParaRPr lang="cs-CZ" sz="12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633" y="4997164"/>
            <a:ext cx="19716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032" y="5877272"/>
            <a:ext cx="8953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>
            <a:off x="1950121" y="6034434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261470" y="6199573"/>
            <a:ext cx="131053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hnutá šipka doprava 15"/>
          <p:cNvSpPr/>
          <p:nvPr/>
        </p:nvSpPr>
        <p:spPr>
          <a:xfrm>
            <a:off x="5496744" y="4365104"/>
            <a:ext cx="1728192" cy="1008112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796634" y="5434695"/>
            <a:ext cx="337576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cs-CZ" sz="3600" b="1" cap="none" spc="0" dirty="0" err="1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See</a:t>
            </a:r>
            <a:r>
              <a:rPr lang="cs-CZ" sz="3600" b="1" cap="none" spc="0" dirty="0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cs-CZ" sz="3600" b="1" cap="none" spc="0" dirty="0" err="1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next</a:t>
            </a:r>
            <a:r>
              <a:rPr lang="cs-CZ" sz="3600" b="1" cap="none" spc="0" dirty="0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cs-CZ" sz="3600" b="1" cap="none" spc="0" dirty="0" err="1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slide</a:t>
            </a:r>
            <a:endParaRPr lang="cs-CZ" sz="3600" b="1" cap="none" spc="0" dirty="0">
              <a:ln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7391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Reservation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PO</a:t>
            </a:r>
            <a:endParaRPr lang="cs-CZ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6999287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25144"/>
            <a:ext cx="2077381" cy="59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6228184" y="4342631"/>
            <a:ext cx="0" cy="3825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295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Reservation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PO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5209579" cy="2409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41517" y="4149080"/>
            <a:ext cx="8208912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b="1" dirty="0" smtClean="0">
                <a:latin typeface="Calibri" pitchFamily="34" charset="0"/>
              </a:rPr>
              <a:t>Sales </a:t>
            </a:r>
            <a:r>
              <a:rPr lang="cs-CZ" altLang="cs-CZ" sz="1400" b="1" dirty="0" err="1" smtClean="0">
                <a:latin typeface="Calibri" pitchFamily="34" charset="0"/>
              </a:rPr>
              <a:t>Order</a:t>
            </a:r>
            <a:r>
              <a:rPr lang="cs-CZ" altLang="cs-CZ" sz="1400" b="1" dirty="0" smtClean="0">
                <a:latin typeface="Calibri" pitchFamily="34" charset="0"/>
              </a:rPr>
              <a:t> 2  </a:t>
            </a:r>
            <a:r>
              <a:rPr lang="cs-CZ" altLang="cs-CZ" sz="1400" b="1" dirty="0" err="1" smtClean="0">
                <a:latin typeface="Calibri" pitchFamily="34" charset="0"/>
              </a:rPr>
              <a:t>header</a:t>
            </a:r>
            <a:r>
              <a:rPr lang="cs-CZ" altLang="cs-CZ" sz="1400" b="1" dirty="0" smtClean="0">
                <a:latin typeface="Calibri" pitchFamily="34" charset="0"/>
              </a:rPr>
              <a:t>  </a:t>
            </a:r>
            <a:endParaRPr lang="en-US" altLang="cs-CZ" sz="1400" b="1" dirty="0">
              <a:latin typeface="Calibri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44" y="4941169"/>
            <a:ext cx="8162585" cy="62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546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XXVIII.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86000" y="-373751177"/>
            <a:ext cx="4572000" cy="75436035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Přihlásit se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Používáte-li nástroj pro čtení obrazovky, vypněte Dynamické vyhledávání Google kliknutím sem.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Internet</a:t>
            </a:r>
          </a:p>
          <a:p>
            <a:endParaRPr lang="cs-CZ" dirty="0"/>
          </a:p>
          <a:p>
            <a:r>
              <a:rPr lang="cs-CZ" dirty="0"/>
              <a:t>Obrázky</a:t>
            </a:r>
          </a:p>
          <a:p>
            <a:endParaRPr lang="cs-CZ" dirty="0"/>
          </a:p>
          <a:p>
            <a:r>
              <a:rPr lang="cs-CZ" dirty="0"/>
              <a:t>Videa</a:t>
            </a:r>
          </a:p>
          <a:p>
            <a:endParaRPr lang="cs-CZ" dirty="0"/>
          </a:p>
          <a:p>
            <a:r>
              <a:rPr lang="cs-CZ" dirty="0"/>
              <a:t>Zprávy</a:t>
            </a:r>
          </a:p>
          <a:p>
            <a:endParaRPr lang="cs-CZ" dirty="0"/>
          </a:p>
          <a:p>
            <a:r>
              <a:rPr lang="cs-CZ" dirty="0"/>
              <a:t>Nákupy</a:t>
            </a:r>
          </a:p>
          <a:p>
            <a:r>
              <a:rPr lang="cs-CZ" dirty="0"/>
              <a:t>Více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Vyhledávací nástroje</a:t>
            </a:r>
          </a:p>
          <a:p>
            <a:r>
              <a:rPr lang="cs-CZ" dirty="0"/>
              <a:t>Bezpečné vyhledávání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Výsledky hledání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RemixYourHealth</a:t>
            </a:r>
            <a:r>
              <a:rPr lang="cs-CZ" dirty="0"/>
              <a:t> </a:t>
            </a:r>
            <a:r>
              <a:rPr lang="cs-CZ" dirty="0" err="1"/>
              <a:t>Workout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Stopper</a:t>
            </a:r>
            <a:r>
              <a:rPr lang="cs-CZ" dirty="0"/>
              <a:t> | </a:t>
            </a:r>
            <a:r>
              <a:rPr lang="cs-CZ" dirty="0" err="1"/>
              <a:t>RemixYourHealth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remixyourhealth.com-940 × 400-Vyhledávání pomocí obrázku</a:t>
            </a:r>
          </a:p>
          <a:p>
            <a:r>
              <a:rPr lang="cs-CZ" dirty="0"/>
              <a:t>So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ago I </a:t>
            </a:r>
            <a:r>
              <a:rPr lang="cs-CZ" dirty="0" err="1"/>
              <a:t>introduced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ridiculousness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“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Shredder</a:t>
            </a:r>
            <a:r>
              <a:rPr lang="cs-CZ" dirty="0"/>
              <a:t>” </a:t>
            </a:r>
            <a:r>
              <a:rPr lang="cs-CZ" dirty="0" err="1"/>
              <a:t>workout</a:t>
            </a:r>
            <a:r>
              <a:rPr lang="cs-CZ" dirty="0"/>
              <a:t>.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 </a:t>
            </a:r>
            <a:r>
              <a:rPr lang="cs-CZ" dirty="0" err="1"/>
              <a:t>How'd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go?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made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...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Dead</a:t>
            </a:r>
            <a:r>
              <a:rPr lang="cs-CZ" dirty="0"/>
              <a:t> </a:t>
            </a:r>
            <a:r>
              <a:rPr lang="cs-CZ" dirty="0" err="1"/>
              <a:t>Yet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| </a:t>
            </a:r>
            <a:r>
              <a:rPr lang="cs-CZ" dirty="0" err="1"/>
              <a:t>Podcast</a:t>
            </a:r>
            <a:r>
              <a:rPr lang="cs-CZ" dirty="0"/>
              <a:t> </a:t>
            </a:r>
            <a:r>
              <a:rPr lang="cs-CZ" dirty="0" err="1"/>
              <a:t>featuring</a:t>
            </a:r>
            <a:r>
              <a:rPr lang="cs-CZ" dirty="0"/>
              <a:t> </a:t>
            </a:r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Bateman</a:t>
            </a:r>
            <a:r>
              <a:rPr lang="cs-CZ" dirty="0"/>
              <a:t> &amp; Alex </a:t>
            </a:r>
            <a:r>
              <a:rPr lang="cs-CZ" dirty="0" err="1"/>
              <a:t>Corolla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www.notdeadyetradio.com-447 × 280-Vyhledávání pomocí obrázku</a:t>
            </a:r>
          </a:p>
          <a:p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off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unusual</a:t>
            </a:r>
            <a:r>
              <a:rPr lang="cs-CZ" dirty="0"/>
              <a:t> </a:t>
            </a:r>
            <a:r>
              <a:rPr lang="cs-CZ" dirty="0" err="1"/>
              <a:t>fashion</a:t>
            </a:r>
            <a:r>
              <a:rPr lang="cs-CZ" dirty="0"/>
              <a:t>. He </a:t>
            </a:r>
            <a:r>
              <a:rPr lang="cs-CZ" dirty="0" err="1"/>
              <a:t>announces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ending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he </a:t>
            </a:r>
            <a:r>
              <a:rPr lang="cs-CZ" dirty="0" err="1"/>
              <a:t>puts</a:t>
            </a:r>
            <a:r>
              <a:rPr lang="cs-CZ" dirty="0"/>
              <a:t> in </a:t>
            </a:r>
            <a:r>
              <a:rPr lang="cs-CZ" dirty="0" err="1"/>
              <a:t>isn't</a:t>
            </a:r>
            <a:r>
              <a:rPr lang="cs-CZ" dirty="0"/>
              <a:t> </a:t>
            </a:r>
            <a:r>
              <a:rPr lang="cs-CZ" dirty="0" err="1"/>
              <a:t>worth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“</a:t>
            </a:r>
            <a:r>
              <a:rPr lang="cs-CZ" dirty="0" err="1"/>
              <a:t>rewards</a:t>
            </a:r>
            <a:r>
              <a:rPr lang="cs-CZ" dirty="0"/>
              <a:t>” </a:t>
            </a:r>
            <a:r>
              <a:rPr lang="cs-CZ" dirty="0" err="1"/>
              <a:t>he's</a:t>
            </a:r>
            <a:r>
              <a:rPr lang="cs-CZ" dirty="0"/>
              <a:t> </a:t>
            </a:r>
            <a:r>
              <a:rPr lang="cs-CZ" dirty="0" err="1"/>
              <a:t>getting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G4 </a:t>
            </a:r>
            <a:r>
              <a:rPr lang="cs-CZ" dirty="0" err="1"/>
              <a:t>Cancels</a:t>
            </a:r>
            <a:r>
              <a:rPr lang="cs-CZ" dirty="0"/>
              <a:t> '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Show,' 'X-Play' - Hollywood </a:t>
            </a:r>
            <a:r>
              <a:rPr lang="cs-CZ" dirty="0" err="1"/>
              <a:t>Reporter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www.hollywoodreporter.com-565 × 318-Vyhledávání pomocí obrázku</a:t>
            </a:r>
          </a:p>
          <a:p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Logo (2) - H 2012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2856"/>
            <a:ext cx="4572000" cy="28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Reservation-benefits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items are not used for different operations (unexpected sales or consumption in production)</a:t>
            </a:r>
          </a:p>
          <a:p>
            <a:r>
              <a:rPr lang="en-US" dirty="0" smtClean="0"/>
              <a:t>Due date performance is higher because either production managers of sale</a:t>
            </a:r>
            <a:r>
              <a:rPr lang="cs-CZ" dirty="0" smtClean="0"/>
              <a:t>s</a:t>
            </a:r>
            <a:r>
              <a:rPr lang="en-US" dirty="0" smtClean="0"/>
              <a:t>person have in the right time exactly what they need.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57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Reservations</a:t>
            </a:r>
            <a:endParaRPr lang="cs-CZ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948378" y="2193743"/>
            <a:ext cx="1727200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Sales </a:t>
            </a:r>
            <a:r>
              <a:rPr lang="cs-CZ" altLang="cs-CZ" sz="1400" dirty="0" err="1" smtClean="0">
                <a:latin typeface="Calibri" pitchFamily="34" charset="0"/>
              </a:rPr>
              <a:t>Order</a:t>
            </a:r>
            <a:r>
              <a:rPr lang="cs-CZ" altLang="cs-CZ" sz="1400" dirty="0" smtClean="0">
                <a:latin typeface="Calibri" pitchFamily="34" charset="0"/>
              </a:rPr>
              <a:t>.</a:t>
            </a:r>
            <a:endParaRPr lang="en-US" altLang="cs-CZ" sz="1400" dirty="0">
              <a:latin typeface="Calibri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900113" y="2930679"/>
            <a:ext cx="1798637" cy="1460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79966"/>
            <a:ext cx="50863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4033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4067175" y="4437063"/>
            <a:ext cx="0" cy="431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4941888"/>
            <a:ext cx="8620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284663" y="4868863"/>
            <a:ext cx="17951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 dirty="0" err="1" smtClean="0">
                <a:solidFill>
                  <a:schemeClr val="hlink"/>
                </a:solidFill>
                <a:latin typeface="Calibri" pitchFamily="34" charset="0"/>
              </a:rPr>
              <a:t>Reservation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 </a:t>
            </a:r>
            <a:r>
              <a:rPr lang="cs-CZ" altLang="cs-CZ" sz="1600" dirty="0" err="1" smtClean="0">
                <a:solidFill>
                  <a:schemeClr val="hlink"/>
                </a:solidFill>
                <a:latin typeface="Calibri" pitchFamily="34" charset="0"/>
              </a:rPr>
              <a:t>entries</a:t>
            </a:r>
            <a:endParaRPr lang="en-US" altLang="cs-CZ" sz="1600" dirty="0">
              <a:solidFill>
                <a:schemeClr val="hlin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2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5885715" cy="340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849" y="5229200"/>
            <a:ext cx="26670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86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Item</a:t>
            </a:r>
            <a:r>
              <a:rPr lang="cs-CZ" dirty="0"/>
              <a:t> </a:t>
            </a:r>
            <a:r>
              <a:rPr lang="cs-CZ" dirty="0" err="1" smtClean="0"/>
              <a:t>card-Planning</a:t>
            </a:r>
            <a:r>
              <a:rPr lang="cs-CZ" dirty="0" smtClean="0"/>
              <a:t> </a:t>
            </a:r>
            <a:r>
              <a:rPr lang="cs-CZ" dirty="0" err="1" smtClean="0"/>
              <a:t>tab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590550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02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1 and 2</a:t>
            </a:r>
            <a:endParaRPr lang="cs-CZ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66811" y="1412776"/>
            <a:ext cx="7920038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b="1" dirty="0" err="1" smtClean="0">
                <a:latin typeface="Calibri" pitchFamily="34" charset="0"/>
              </a:rPr>
              <a:t>Purchase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Order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header</a:t>
            </a:r>
            <a:r>
              <a:rPr lang="cs-CZ" altLang="cs-CZ" sz="1400" b="1" dirty="0" smtClean="0">
                <a:latin typeface="Calibri" pitchFamily="34" charset="0"/>
              </a:rPr>
              <a:t> 1 (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was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delivered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smtClean="0">
                <a:latin typeface="Calibri" pitchFamily="34" charset="0"/>
              </a:rPr>
              <a:t>3.12.2014)</a:t>
            </a:r>
            <a:endParaRPr lang="en-US" altLang="cs-CZ" sz="1400" b="1" dirty="0">
              <a:latin typeface="Calibri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12" y="2204865"/>
            <a:ext cx="7920038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2195736" y="1792986"/>
            <a:ext cx="72008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340012" y="2240582"/>
            <a:ext cx="43152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1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F11</a:t>
            </a:r>
            <a:endParaRPr lang="cs-CZ" sz="1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29" y="4149080"/>
            <a:ext cx="7904263" cy="904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66811" y="3417689"/>
            <a:ext cx="7920038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b="1" dirty="0" err="1" smtClean="0">
                <a:latin typeface="Calibri" pitchFamily="34" charset="0"/>
              </a:rPr>
              <a:t>Purchase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Order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header</a:t>
            </a:r>
            <a:r>
              <a:rPr lang="cs-CZ" altLang="cs-CZ" sz="1400" b="1" dirty="0" smtClean="0">
                <a:latin typeface="Calibri" pitchFamily="34" charset="0"/>
              </a:rPr>
              <a:t> 2 (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will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be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delivered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smtClean="0">
                <a:latin typeface="Calibri" pitchFamily="34" charset="0"/>
              </a:rPr>
              <a:t>5.12.2014)</a:t>
            </a:r>
            <a:endParaRPr lang="en-US" altLang="cs-CZ" sz="1400" b="1" dirty="0">
              <a:latin typeface="Calibri" pitchFamily="34" charset="0"/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755576" y="5733256"/>
            <a:ext cx="50405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259632" y="55892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297762" y="55892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563888" y="55892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043608" y="6093296"/>
            <a:ext cx="65114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>
                <a:solidFill>
                  <a:srgbClr val="FF0000"/>
                </a:solidFill>
              </a:rPr>
              <a:t>   3.12.</a:t>
            </a:r>
          </a:p>
          <a:p>
            <a:r>
              <a:rPr lang="cs-CZ" sz="900" b="1" dirty="0" err="1" smtClean="0">
                <a:solidFill>
                  <a:srgbClr val="0070C0"/>
                </a:solidFill>
              </a:rPr>
              <a:t>Inventory</a:t>
            </a:r>
            <a:endParaRPr lang="cs-CZ" sz="900" b="1" dirty="0">
              <a:solidFill>
                <a:srgbClr val="0070C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793523" y="6113533"/>
            <a:ext cx="11499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>
                <a:solidFill>
                  <a:srgbClr val="FF0000"/>
                </a:solidFill>
              </a:rPr>
              <a:t>          5.12. </a:t>
            </a:r>
          </a:p>
          <a:p>
            <a:r>
              <a:rPr lang="cs-CZ" sz="900" b="1" dirty="0" smtClean="0">
                <a:solidFill>
                  <a:srgbClr val="0070C0"/>
                </a:solidFill>
              </a:rPr>
              <a:t>PO </a:t>
            </a:r>
            <a:r>
              <a:rPr lang="cs-CZ" sz="900" b="1" dirty="0" err="1" smtClean="0">
                <a:solidFill>
                  <a:srgbClr val="0070C0"/>
                </a:solidFill>
              </a:rPr>
              <a:t>Planned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r>
              <a:rPr lang="cs-CZ" sz="900" b="1" dirty="0" err="1" smtClean="0">
                <a:solidFill>
                  <a:srgbClr val="0070C0"/>
                </a:solidFill>
              </a:rPr>
              <a:t>Receipt</a:t>
            </a:r>
            <a:endParaRPr lang="cs-CZ" sz="900" b="1" dirty="0">
              <a:solidFill>
                <a:srgbClr val="0070C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166924" y="6093792"/>
            <a:ext cx="98456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>
                <a:solidFill>
                  <a:srgbClr val="FF0000"/>
                </a:solidFill>
              </a:rPr>
              <a:t>    10.12. SO </a:t>
            </a:r>
          </a:p>
          <a:p>
            <a:r>
              <a:rPr lang="cs-CZ" sz="900" b="1" dirty="0" err="1" smtClean="0">
                <a:solidFill>
                  <a:srgbClr val="0070C0"/>
                </a:solidFill>
              </a:rPr>
              <a:t>Date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r>
              <a:rPr lang="cs-CZ" sz="900" b="1" dirty="0" err="1" smtClean="0">
                <a:solidFill>
                  <a:srgbClr val="0070C0"/>
                </a:solidFill>
              </a:rPr>
              <a:t>of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r>
              <a:rPr lang="cs-CZ" sz="900" b="1" dirty="0" err="1" smtClean="0">
                <a:solidFill>
                  <a:srgbClr val="0070C0"/>
                </a:solidFill>
              </a:rPr>
              <a:t>Delivery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endParaRPr lang="cs-CZ" sz="900" b="1" dirty="0">
              <a:solidFill>
                <a:srgbClr val="0070C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321326" y="5850493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0070C0"/>
                </a:solidFill>
              </a:rPr>
              <a:t>time</a:t>
            </a:r>
            <a:endParaRPr lang="cs-CZ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2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Reservations</a:t>
            </a:r>
            <a:r>
              <a:rPr lang="cs-CZ" dirty="0" smtClean="0"/>
              <a:t> (SO-PO)</a:t>
            </a:r>
            <a:endParaRPr lang="cs-CZ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536" y="1700808"/>
            <a:ext cx="7920038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b="1" dirty="0" smtClean="0">
                <a:latin typeface="Calibri" pitchFamily="34" charset="0"/>
              </a:rPr>
              <a:t>Sales </a:t>
            </a:r>
            <a:r>
              <a:rPr lang="cs-CZ" altLang="cs-CZ" sz="1400" b="1" dirty="0" err="1" smtClean="0">
                <a:latin typeface="Calibri" pitchFamily="34" charset="0"/>
              </a:rPr>
              <a:t>Order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header</a:t>
            </a:r>
            <a:r>
              <a:rPr lang="cs-CZ" altLang="cs-CZ" sz="1400" b="1" dirty="0" smtClean="0">
                <a:latin typeface="Calibri" pitchFamily="34" charset="0"/>
              </a:rPr>
              <a:t> (</a:t>
            </a:r>
            <a:r>
              <a:rPr lang="cs-CZ" altLang="cs-CZ" sz="1400" b="1" dirty="0" err="1" smtClean="0">
                <a:latin typeface="Calibri" pitchFamily="34" charset="0"/>
              </a:rPr>
              <a:t>Shipment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planned</a:t>
            </a:r>
            <a:r>
              <a:rPr lang="cs-CZ" altLang="cs-CZ" sz="1400" b="1" dirty="0" smtClean="0">
                <a:latin typeface="Calibri" pitchFamily="34" charset="0"/>
              </a:rPr>
              <a:t> to 10.12.2014)</a:t>
            </a:r>
            <a:endParaRPr lang="en-US" altLang="cs-CZ" sz="1400" b="1" dirty="0">
              <a:latin typeface="Calibri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008" y="3573016"/>
            <a:ext cx="5334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5220072" y="3982591"/>
            <a:ext cx="0" cy="3825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784" y="4386263"/>
            <a:ext cx="18954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/>
          <p:nvPr/>
        </p:nvCxnSpPr>
        <p:spPr>
          <a:xfrm>
            <a:off x="5323521" y="5918275"/>
            <a:ext cx="292088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58622"/>
            <a:ext cx="7848872" cy="86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271775" y="4173847"/>
            <a:ext cx="4104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 (</a:t>
            </a:r>
            <a:r>
              <a:rPr lang="cs-CZ" dirty="0" err="1" smtClean="0"/>
              <a:t>stock</a:t>
            </a:r>
            <a:r>
              <a:rPr lang="cs-CZ" dirty="0" smtClean="0"/>
              <a:t>) + 12(PO) =22 and 22-15 (SO)=7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967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Reservations</a:t>
            </a:r>
            <a:r>
              <a:rPr lang="cs-CZ" dirty="0"/>
              <a:t> (SO-PO)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412775"/>
            <a:ext cx="4425040" cy="202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307230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Before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reservation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887" y="3645024"/>
            <a:ext cx="2077381" cy="59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3890246" y="3337143"/>
            <a:ext cx="0" cy="3825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240926"/>
            <a:ext cx="4578775" cy="217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539552" y="604249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After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reservation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09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 and reservation entries</a:t>
            </a:r>
            <a:endParaRPr lang="en-ZA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536" y="1700808"/>
            <a:ext cx="8208912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b="1" dirty="0" smtClean="0">
                <a:latin typeface="Calibri" pitchFamily="34" charset="0"/>
              </a:rPr>
              <a:t>Sales </a:t>
            </a:r>
            <a:r>
              <a:rPr lang="cs-CZ" altLang="cs-CZ" sz="1400" b="1" dirty="0" err="1" smtClean="0">
                <a:latin typeface="Calibri" pitchFamily="34" charset="0"/>
              </a:rPr>
              <a:t>Order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header</a:t>
            </a:r>
            <a:r>
              <a:rPr lang="cs-CZ" altLang="cs-CZ" sz="1400" b="1" dirty="0" smtClean="0">
                <a:latin typeface="Calibri" pitchFamily="34" charset="0"/>
              </a:rPr>
              <a:t> (</a:t>
            </a:r>
            <a:r>
              <a:rPr lang="cs-CZ" altLang="cs-CZ" sz="1400" b="1" dirty="0" err="1" smtClean="0">
                <a:latin typeface="Calibri" pitchFamily="34" charset="0"/>
              </a:rPr>
              <a:t>Shipment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planned</a:t>
            </a:r>
            <a:r>
              <a:rPr lang="cs-CZ" altLang="cs-CZ" sz="1400" b="1" dirty="0" smtClean="0">
                <a:latin typeface="Calibri" pitchFamily="34" charset="0"/>
              </a:rPr>
              <a:t> to 10.12.2014)</a:t>
            </a:r>
            <a:endParaRPr lang="en-US" altLang="cs-CZ" sz="1400" b="1" dirty="0">
              <a:latin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2" y="2492894"/>
            <a:ext cx="8183255" cy="649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3890246" y="2996952"/>
            <a:ext cx="0" cy="100811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4067944" y="3379465"/>
            <a:ext cx="348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0070C0"/>
                </a:solidFill>
              </a:rPr>
              <a:t>Drill down to reservation entry (F6)</a:t>
            </a:r>
            <a:endParaRPr lang="en-ZA" dirty="0">
              <a:solidFill>
                <a:srgbClr val="0070C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52" y="4005064"/>
            <a:ext cx="8199437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975970"/>
            <a:ext cx="2105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081616" y="5822312"/>
            <a:ext cx="54538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cancel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reservation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from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entries</a:t>
            </a:r>
            <a:endParaRPr lang="cs-CZ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2582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571</Words>
  <Application>Microsoft Office PowerPoint</Application>
  <PresentationFormat>Předvádění na obrazovce (4:3)</PresentationFormat>
  <Paragraphs>2762</Paragraphs>
  <Slides>18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Introduction to MS Dynamics NAV XXVIII.(Reservastions-basics)</vt:lpstr>
      <vt:lpstr>Reservation-benefits</vt:lpstr>
      <vt:lpstr>Reservations</vt:lpstr>
      <vt:lpstr>Item card</vt:lpstr>
      <vt:lpstr>Item card-Planning tab</vt:lpstr>
      <vt:lpstr>Purchase Order 1 and 2</vt:lpstr>
      <vt:lpstr>Reservations (SO-PO)</vt:lpstr>
      <vt:lpstr>Reservations (SO-PO)</vt:lpstr>
      <vt:lpstr>SO and reservation entries</vt:lpstr>
      <vt:lpstr>Cancel of the reservation</vt:lpstr>
      <vt:lpstr>Reservation-Requisition worksheet</vt:lpstr>
      <vt:lpstr>RQ Worksheet</vt:lpstr>
      <vt:lpstr>Calculations</vt:lpstr>
      <vt:lpstr>New Purchase Order</vt:lpstr>
      <vt:lpstr>Order tracking</vt:lpstr>
      <vt:lpstr>Reservation from PO</vt:lpstr>
      <vt:lpstr>Reservation from PO</vt:lpstr>
      <vt:lpstr>End of the section XXVIII.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212</cp:revision>
  <dcterms:created xsi:type="dcterms:W3CDTF">2014-09-15T11:04:04Z</dcterms:created>
  <dcterms:modified xsi:type="dcterms:W3CDTF">2015-11-16T07:02:38Z</dcterms:modified>
</cp:coreProperties>
</file>