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3" r:id="rId3"/>
    <p:sldId id="312" r:id="rId4"/>
    <p:sldId id="313" r:id="rId5"/>
    <p:sldId id="298" r:id="rId6"/>
    <p:sldId id="296" r:id="rId7"/>
    <p:sldId id="295" r:id="rId8"/>
    <p:sldId id="302" r:id="rId9"/>
    <p:sldId id="303" r:id="rId10"/>
    <p:sldId id="304" r:id="rId11"/>
    <p:sldId id="306" r:id="rId12"/>
    <p:sldId id="301" r:id="rId13"/>
    <p:sldId id="300" r:id="rId14"/>
    <p:sldId id="294" r:id="rId15"/>
    <p:sldId id="299" r:id="rId16"/>
    <p:sldId id="311" r:id="rId17"/>
    <p:sldId id="310" r:id="rId18"/>
    <p:sldId id="309" r:id="rId19"/>
    <p:sldId id="308" r:id="rId20"/>
    <p:sldId id="307" r:id="rId21"/>
    <p:sldId id="29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XXVII.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Requisition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worksheet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Item car</a:t>
            </a:r>
            <a:r>
              <a:rPr lang="cs-CZ" dirty="0" smtClean="0"/>
              <a:t>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Ctrl-C </a:t>
            </a:r>
            <a:r>
              <a:rPr lang="en-US" sz="2400" dirty="0" smtClean="0"/>
              <a:t>(Item card picture is cut into clipboard)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F3</a:t>
            </a:r>
            <a:r>
              <a:rPr lang="en-US" dirty="0" smtClean="0"/>
              <a:t>  in order to create  new card </a:t>
            </a:r>
          </a:p>
          <a:p>
            <a:r>
              <a:rPr lang="en-US" dirty="0" smtClean="0"/>
              <a:t>Ctrl-V </a:t>
            </a:r>
            <a:r>
              <a:rPr lang="en-US" sz="2400" dirty="0" smtClean="0"/>
              <a:t>(Item picture is pasted from  clipboard into new Item card) </a:t>
            </a:r>
          </a:p>
          <a:p>
            <a:r>
              <a:rPr lang="en-US" sz="2400" dirty="0" smtClean="0"/>
              <a:t>You will get message Item card 1964-W already exists</a:t>
            </a:r>
          </a:p>
          <a:p>
            <a:r>
              <a:rPr lang="en-US" sz="2400" dirty="0" smtClean="0"/>
              <a:t>You push OK </a:t>
            </a:r>
          </a:p>
          <a:p>
            <a:r>
              <a:rPr lang="en-US" sz="2400" dirty="0" smtClean="0"/>
              <a:t>You will get another error message Item card could not be pasted . Do not care and make Ok again</a:t>
            </a:r>
          </a:p>
          <a:p>
            <a:r>
              <a:rPr lang="en-US" sz="2400" dirty="0" smtClean="0"/>
              <a:t>Change original number 1964-W to X</a:t>
            </a:r>
            <a:r>
              <a:rPr lang="cs-CZ" sz="2400" dirty="0" smtClean="0"/>
              <a:t>X</a:t>
            </a:r>
            <a:r>
              <a:rPr lang="en-US" sz="2400" dirty="0" smtClean="0"/>
              <a:t>1 </a:t>
            </a:r>
            <a:r>
              <a:rPr lang="en-US" sz="2400" i="1" dirty="0" smtClean="0"/>
              <a:t>(for instance)</a:t>
            </a:r>
          </a:p>
          <a:p>
            <a:r>
              <a:rPr lang="en-US" sz="2400" dirty="0" smtClean="0"/>
              <a:t>Change name to Component 1 </a:t>
            </a:r>
            <a:r>
              <a:rPr lang="en-US" sz="2400" i="1" dirty="0" smtClean="0"/>
              <a:t>(for instance)</a:t>
            </a:r>
          </a:p>
          <a:p>
            <a:r>
              <a:rPr lang="en-US" sz="2400" dirty="0" smtClean="0"/>
              <a:t>In Unit of Measure field make a choice by use of </a:t>
            </a:r>
            <a:r>
              <a:rPr lang="en-US" sz="2400" b="1" dirty="0" smtClean="0">
                <a:solidFill>
                  <a:srgbClr val="FF0000"/>
                </a:solidFill>
              </a:rPr>
              <a:t>F6 </a:t>
            </a:r>
            <a:r>
              <a:rPr lang="en-US" sz="2400" dirty="0" smtClean="0"/>
              <a:t>to Pcs and OK and then ENTER to confirm your choice</a:t>
            </a:r>
          </a:p>
          <a:p>
            <a:r>
              <a:rPr lang="en-US" sz="2400" b="1" dirty="0" smtClean="0"/>
              <a:t>Tab</a:t>
            </a:r>
            <a:r>
              <a:rPr lang="en-US" sz="2400" dirty="0" smtClean="0"/>
              <a:t> Invoice-&gt;and change by </a:t>
            </a:r>
            <a:r>
              <a:rPr lang="en-US" sz="2400" b="1" dirty="0" smtClean="0">
                <a:solidFill>
                  <a:srgbClr val="FF0000"/>
                </a:solidFill>
              </a:rPr>
              <a:t>F6 </a:t>
            </a:r>
            <a:r>
              <a:rPr lang="en-US" sz="2400" dirty="0" smtClean="0"/>
              <a:t>to Costing method FIFO and confirm by ENTER </a:t>
            </a:r>
          </a:p>
          <a:p>
            <a:r>
              <a:rPr lang="en-US" sz="2400" b="1" dirty="0" smtClean="0"/>
              <a:t>Tab</a:t>
            </a:r>
            <a:r>
              <a:rPr lang="en-US" sz="2400" dirty="0" smtClean="0"/>
              <a:t> Replenishment -&gt;make a choice of you principal Vendor (by use of </a:t>
            </a:r>
            <a:r>
              <a:rPr lang="en-US" sz="2400" b="1" dirty="0" smtClean="0">
                <a:solidFill>
                  <a:srgbClr val="FF0000"/>
                </a:solidFill>
              </a:rPr>
              <a:t>F6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r>
              <a:rPr lang="cs-CZ" sz="2400" b="1" dirty="0" err="1" smtClean="0"/>
              <a:t>Tab</a:t>
            </a:r>
            <a:r>
              <a:rPr lang="cs-CZ" sz="2400" b="1" dirty="0" smtClean="0"/>
              <a:t> </a:t>
            </a:r>
            <a:r>
              <a:rPr lang="cs-CZ" sz="2400" dirty="0" err="1" smtClean="0"/>
              <a:t>Planning</a:t>
            </a:r>
            <a:r>
              <a:rPr lang="cs-CZ" sz="2400" b="1" dirty="0" smtClean="0"/>
              <a:t> -&gt;</a:t>
            </a:r>
            <a:r>
              <a:rPr lang="cs-CZ" sz="2400" b="1" dirty="0" err="1" smtClean="0"/>
              <a:t>Reorded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Policy</a:t>
            </a:r>
            <a:r>
              <a:rPr lang="cs-CZ" sz="2400" dirty="0" smtClean="0"/>
              <a:t>= </a:t>
            </a:r>
            <a:r>
              <a:rPr lang="cs-CZ" sz="2400" dirty="0" err="1" smtClean="0"/>
              <a:t>Fixed</a:t>
            </a:r>
            <a:r>
              <a:rPr lang="cs-CZ" sz="2400" dirty="0" smtClean="0"/>
              <a:t> </a:t>
            </a:r>
            <a:r>
              <a:rPr lang="cs-CZ" sz="2400" dirty="0" err="1" smtClean="0"/>
              <a:t>Order</a:t>
            </a:r>
            <a:r>
              <a:rPr lang="cs-CZ" sz="2400" dirty="0" smtClean="0"/>
              <a:t> </a:t>
            </a:r>
            <a:r>
              <a:rPr lang="cs-CZ" sz="2400" dirty="0" err="1" smtClean="0"/>
              <a:t>Quantity</a:t>
            </a:r>
            <a:endParaRPr lang="cs-CZ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9741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1</a:t>
            </a:r>
            <a:endParaRPr lang="cs-CZ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685" y="4005064"/>
            <a:ext cx="20955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329554" y="4005064"/>
            <a:ext cx="1418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And </a:t>
            </a:r>
            <a:r>
              <a:rPr lang="cs-CZ" dirty="0" err="1"/>
              <a:t>it's</a:t>
            </a:r>
            <a:r>
              <a:rPr lang="cs-CZ" dirty="0"/>
              <a:t> done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38" y="1268760"/>
            <a:ext cx="3577010" cy="2035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250751"/>
            <a:ext cx="3586918" cy="205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88" y="3553496"/>
            <a:ext cx="3586660" cy="197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3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smtClean="0"/>
              <a:t>2- </a:t>
            </a:r>
            <a:r>
              <a:rPr lang="cs-CZ" dirty="0" err="1" smtClean="0"/>
              <a:t>Tab</a:t>
            </a:r>
            <a:r>
              <a:rPr lang="cs-CZ" dirty="0" smtClean="0"/>
              <a:t> </a:t>
            </a:r>
            <a:r>
              <a:rPr lang="cs-CZ" dirty="0" err="1" smtClean="0"/>
              <a:t>Replenishment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1766888"/>
            <a:ext cx="58388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11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361363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496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274981" cy="4803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017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Availability</a:t>
            </a: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01909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330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RQWS window and how to start batch job</a:t>
            </a:r>
            <a:endParaRPr lang="en-GB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71588"/>
            <a:ext cx="22383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39986"/>
            <a:ext cx="6783903" cy="326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411760" y="2132856"/>
            <a:ext cx="13757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787487" y="21328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055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RQWS window and how to start batch job</a:t>
            </a:r>
            <a:endParaRPr lang="cs-CZ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360997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51323"/>
            <a:ext cx="36385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437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RQWS window and how to start batch job</a:t>
            </a:r>
            <a:endParaRPr lang="cs-CZ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661301" cy="136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2895327"/>
            <a:ext cx="8198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System suggests to cancel existing Purchase Order (second line) in order to get 100 % </a:t>
            </a:r>
          </a:p>
          <a:p>
            <a:r>
              <a:rPr lang="en-GB" dirty="0" smtClean="0"/>
              <a:t>balance . First line will serve as a resource line for second Purchase Order creation. </a:t>
            </a:r>
          </a:p>
          <a:p>
            <a:r>
              <a:rPr lang="en-GB" dirty="0" smtClean="0"/>
              <a:t>Availability looks  like this (Planned Order  Releases represents first line of RQWS) :</a:t>
            </a:r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669462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4463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Carry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After Carry Out Action Messages you will get 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7827963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55576" y="5085184"/>
            <a:ext cx="667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manually created Purchase Order has been deleted and new PO </a:t>
            </a:r>
          </a:p>
          <a:p>
            <a:r>
              <a:rPr lang="en-GB" dirty="0" smtClean="0"/>
              <a:t>for 100 pcs of XX1 was created !!!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36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Requisition worksheet</a:t>
            </a:r>
            <a:br>
              <a:rPr lang="en-ZA" dirty="0" smtClean="0"/>
            </a:br>
            <a:r>
              <a:rPr lang="en-US" sz="2000" dirty="0" smtClean="0">
                <a:solidFill>
                  <a:srgbClr val="0070C0"/>
                </a:solidFill>
              </a:rPr>
              <a:t>(tool for automatic replenishment suggestion) 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ZA" sz="11200" b="1" dirty="0" smtClean="0"/>
              <a:t>Impacts of using RW tool</a:t>
            </a:r>
          </a:p>
          <a:p>
            <a:endParaRPr lang="en-ZA" sz="3400" b="1" dirty="0" smtClean="0"/>
          </a:p>
          <a:p>
            <a:pPr lvl="1"/>
            <a:r>
              <a:rPr lang="en-ZA" sz="9600" dirty="0" smtClean="0"/>
              <a:t>Lower inventory level</a:t>
            </a:r>
          </a:p>
          <a:p>
            <a:pPr lvl="1"/>
            <a:r>
              <a:rPr lang="en-ZA" sz="9600" dirty="0" smtClean="0"/>
              <a:t>It balances supply and demand across locations</a:t>
            </a:r>
          </a:p>
          <a:p>
            <a:pPr lvl="1"/>
            <a:r>
              <a:rPr lang="en-ZA" sz="9600" dirty="0" smtClean="0"/>
              <a:t>Lower inventory and handling cost</a:t>
            </a:r>
          </a:p>
          <a:p>
            <a:pPr lvl="1"/>
            <a:r>
              <a:rPr lang="en-ZA" sz="9600" dirty="0" smtClean="0"/>
              <a:t>Higher liquidity </a:t>
            </a:r>
          </a:p>
          <a:p>
            <a:pPr lvl="1"/>
            <a:r>
              <a:rPr lang="en-ZA" sz="9600" dirty="0" smtClean="0"/>
              <a:t>Sufficient service level is maintained-Service level  represents the expected probability of not hitting a stock-out. This percentage is required to compute the Safety Stock. Intuitively, the service level represents a trade-off between the cost of inventory and the cost of stock-outs (which incur missed sales, lost opportunities and client frustration among others).   </a:t>
            </a:r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marL="457200" lvl="1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</a:t>
            </a:r>
            <a:endParaRPr lang="en-US" sz="7200" dirty="0"/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Modification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ZA" dirty="0" smtClean="0"/>
              <a:t>model RQWST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Change policy to Lot-for-Lot</a:t>
            </a:r>
          </a:p>
          <a:p>
            <a:r>
              <a:rPr lang="en-GB" dirty="0" smtClean="0"/>
              <a:t>Enter in Tab Planning Reorder cycle 1M</a:t>
            </a:r>
          </a:p>
          <a:p>
            <a:r>
              <a:rPr lang="en-GB" dirty="0" smtClean="0"/>
              <a:t>Create another two Sales Order in different dates (+1 week and + 2 weeks)</a:t>
            </a:r>
          </a:p>
          <a:p>
            <a:r>
              <a:rPr lang="en-GB" dirty="0" smtClean="0"/>
              <a:t>Start RQWST again </a:t>
            </a:r>
          </a:p>
          <a:p>
            <a:r>
              <a:rPr lang="en-GB" dirty="0" smtClean="0"/>
              <a:t>…….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16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XXVII.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849312" y="908720"/>
            <a:ext cx="6192838" cy="4572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  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100" b="1" dirty="0" smtClean="0"/>
              <a:t>Net </a:t>
            </a:r>
            <a:r>
              <a:rPr lang="cs-CZ" sz="1100" b="1" dirty="0" err="1" smtClean="0"/>
              <a:t>Requirement</a:t>
            </a:r>
            <a:r>
              <a:rPr lang="cs-CZ" sz="1100" b="1" dirty="0" smtClean="0"/>
              <a:t>=Gross </a:t>
            </a:r>
            <a:r>
              <a:rPr lang="cs-CZ" sz="1100" b="1" dirty="0" err="1" smtClean="0"/>
              <a:t>Requirement</a:t>
            </a:r>
            <a:r>
              <a:rPr lang="cs-CZ" sz="1100" b="1" dirty="0" smtClean="0"/>
              <a:t> –</a:t>
            </a:r>
            <a:r>
              <a:rPr lang="cs-CZ" sz="1100" b="1" dirty="0" err="1" smtClean="0"/>
              <a:t>Stock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level</a:t>
            </a:r>
            <a:r>
              <a:rPr lang="cs-CZ" sz="1100" b="1" dirty="0" smtClean="0"/>
              <a:t> – </a:t>
            </a:r>
            <a:r>
              <a:rPr lang="cs-CZ" sz="1100" b="1" dirty="0" err="1" smtClean="0"/>
              <a:t>Purchase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Orders</a:t>
            </a:r>
            <a:r>
              <a:rPr lang="cs-CZ" sz="1100" b="1" dirty="0" smtClean="0"/>
              <a:t> + Sales </a:t>
            </a:r>
            <a:r>
              <a:rPr lang="cs-CZ" sz="1100" b="1" dirty="0" err="1" smtClean="0"/>
              <a:t>orders</a:t>
            </a:r>
            <a:r>
              <a:rPr lang="cs-CZ" sz="1100" b="1" dirty="0" smtClean="0"/>
              <a:t> +</a:t>
            </a:r>
            <a:r>
              <a:rPr lang="cs-CZ" sz="1100" b="1" dirty="0" err="1" smtClean="0"/>
              <a:t>Safety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Stock</a:t>
            </a:r>
            <a:r>
              <a:rPr lang="cs-CZ" sz="1100" b="1" dirty="0" smtClean="0"/>
              <a:t>     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27063" y="2674938"/>
            <a:ext cx="1100137" cy="625475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</a:rPr>
              <a:t>Sales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cs-CZ" sz="1400" b="1" dirty="0" err="1" smtClean="0">
                <a:solidFill>
                  <a:schemeClr val="tx1"/>
                </a:solidFill>
                <a:latin typeface="Times New Roman" pitchFamily="18" charset="0"/>
              </a:rPr>
              <a:t>Order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604838" y="3416300"/>
            <a:ext cx="1112837" cy="100013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612775" y="3632200"/>
            <a:ext cx="1112838" cy="100013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687" name="AutoShape 7"/>
          <p:cNvSpPr>
            <a:spLocks/>
          </p:cNvSpPr>
          <p:nvPr/>
        </p:nvSpPr>
        <p:spPr bwMode="auto">
          <a:xfrm rot="16200000">
            <a:off x="1087438" y="2001837"/>
            <a:ext cx="152400" cy="1076325"/>
          </a:xfrm>
          <a:prstGeom prst="rightBrace">
            <a:avLst>
              <a:gd name="adj1" fmla="val 588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647700" y="2181225"/>
            <a:ext cx="15288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200" b="1" dirty="0" err="1" smtClean="0">
                <a:solidFill>
                  <a:schemeClr val="tx1"/>
                </a:solidFill>
                <a:latin typeface="Times New Roman" pitchFamily="18" charset="0"/>
              </a:rPr>
              <a:t>Reason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tx1"/>
                </a:solidFill>
                <a:latin typeface="Times New Roman" pitchFamily="18" charset="0"/>
              </a:rPr>
              <a:t>for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tx1"/>
                </a:solidFill>
                <a:latin typeface="Times New Roman" pitchFamily="18" charset="0"/>
              </a:rPr>
              <a:t>purchase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749300" y="3640138"/>
            <a:ext cx="200025" cy="889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744538" y="3416300"/>
            <a:ext cx="200025" cy="88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592138" y="4076700"/>
            <a:ext cx="1100137" cy="6254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b="1" dirty="0" err="1" smtClean="0">
                <a:solidFill>
                  <a:srgbClr val="FFFF00"/>
                </a:solidFill>
                <a:latin typeface="Times New Roman" pitchFamily="18" charset="0"/>
              </a:rPr>
              <a:t>Item</a:t>
            </a:r>
            <a:r>
              <a:rPr lang="cs-CZ" sz="14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endParaRPr lang="cs-CZ" sz="1400" b="1" dirty="0">
              <a:solidFill>
                <a:srgbClr val="FFFF00"/>
              </a:solidFill>
              <a:latin typeface="Times New Roman" pitchFamily="18" charset="0"/>
            </a:endParaRPr>
          </a:p>
          <a:p>
            <a:pPr algn="ctr"/>
            <a:r>
              <a:rPr lang="cs-CZ" sz="1400" b="1" dirty="0" err="1" smtClean="0">
                <a:solidFill>
                  <a:srgbClr val="FFFF00"/>
                </a:solidFill>
                <a:latin typeface="Times New Roman" pitchFamily="18" charset="0"/>
              </a:rPr>
              <a:t>Cardí</a:t>
            </a:r>
            <a:endParaRPr lang="cs-CZ" sz="1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>
            <a:off x="857250" y="3738563"/>
            <a:ext cx="0" cy="36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V="1">
            <a:off x="625475" y="4860925"/>
            <a:ext cx="0" cy="892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 flipV="1">
            <a:off x="625475" y="5753100"/>
            <a:ext cx="13874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 rot="16200000">
            <a:off x="98971" y="5085477"/>
            <a:ext cx="6751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000" b="1" dirty="0" err="1" smtClean="0">
                <a:solidFill>
                  <a:schemeClr val="tx1"/>
                </a:solidFill>
                <a:latin typeface="Times New Roman" pitchFamily="18" charset="0"/>
              </a:rPr>
              <a:t>Quantity</a:t>
            </a:r>
            <a:endParaRPr lang="cs-CZ" sz="1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1239838" y="5734050"/>
            <a:ext cx="47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000" b="1" dirty="0" err="1" smtClean="0">
                <a:solidFill>
                  <a:schemeClr val="tx1"/>
                </a:solidFill>
                <a:latin typeface="Times New Roman" pitchFamily="18" charset="0"/>
              </a:rPr>
              <a:t>Time</a:t>
            </a:r>
            <a:endParaRPr lang="cs-CZ" sz="1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636588" y="5022850"/>
            <a:ext cx="1238250" cy="6143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>
            <a:off x="625475" y="5381625"/>
            <a:ext cx="124936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1939925" y="5256213"/>
            <a:ext cx="757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000" b="1">
                <a:solidFill>
                  <a:schemeClr val="tx1"/>
                </a:solidFill>
                <a:latin typeface="Times New Roman" pitchFamily="18" charset="0"/>
              </a:rPr>
              <a:t>Minium=5</a:t>
            </a:r>
          </a:p>
        </p:txBody>
      </p:sp>
      <p:sp>
        <p:nvSpPr>
          <p:cNvPr id="71700" name="Oval 20"/>
          <p:cNvSpPr>
            <a:spLocks noChangeArrowheads="1"/>
          </p:cNvSpPr>
          <p:nvPr/>
        </p:nvSpPr>
        <p:spPr bwMode="auto">
          <a:xfrm>
            <a:off x="1920875" y="5219700"/>
            <a:ext cx="796925" cy="2667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01" name="Rectangle 21"/>
          <p:cNvSpPr>
            <a:spLocks noChangeArrowheads="1"/>
          </p:cNvSpPr>
          <p:nvPr/>
        </p:nvSpPr>
        <p:spPr bwMode="auto">
          <a:xfrm>
            <a:off x="1447800" y="4489450"/>
            <a:ext cx="200025" cy="889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02" name="Line 22"/>
          <p:cNvSpPr>
            <a:spLocks noChangeShapeType="1"/>
          </p:cNvSpPr>
          <p:nvPr/>
        </p:nvSpPr>
        <p:spPr bwMode="auto">
          <a:xfrm>
            <a:off x="1585913" y="4572000"/>
            <a:ext cx="474662" cy="6477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03" name="Line 23"/>
          <p:cNvSpPr>
            <a:spLocks noChangeShapeType="1"/>
          </p:cNvSpPr>
          <p:nvPr/>
        </p:nvSpPr>
        <p:spPr bwMode="auto">
          <a:xfrm>
            <a:off x="1757363" y="5403850"/>
            <a:ext cx="1587" cy="1841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04" name="Line 24"/>
          <p:cNvSpPr>
            <a:spLocks noChangeShapeType="1"/>
          </p:cNvSpPr>
          <p:nvPr/>
        </p:nvSpPr>
        <p:spPr bwMode="auto">
          <a:xfrm flipV="1">
            <a:off x="1749425" y="5624513"/>
            <a:ext cx="0" cy="5905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05" name="Text Box 25"/>
          <p:cNvSpPr txBox="1">
            <a:spLocks noChangeArrowheads="1"/>
          </p:cNvSpPr>
          <p:nvPr/>
        </p:nvSpPr>
        <p:spPr bwMode="auto">
          <a:xfrm>
            <a:off x="911225" y="6238875"/>
            <a:ext cx="36256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Inventory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level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for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today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at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lower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than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Safety</a:t>
            </a:r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rgbClr val="006600"/>
                </a:solidFill>
                <a:latin typeface="Times New Roman" pitchFamily="18" charset="0"/>
              </a:rPr>
              <a:t>Stock</a:t>
            </a:r>
            <a:endParaRPr lang="cs-CZ" sz="1200" b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71706" name="AutoShape 26"/>
          <p:cNvSpPr>
            <a:spLocks noChangeArrowheads="1"/>
          </p:cNvSpPr>
          <p:nvPr/>
        </p:nvSpPr>
        <p:spPr bwMode="auto">
          <a:xfrm>
            <a:off x="1933575" y="2384425"/>
            <a:ext cx="1817688" cy="1677988"/>
          </a:xfrm>
          <a:prstGeom prst="rightArrow">
            <a:avLst>
              <a:gd name="adj1" fmla="val 50000"/>
              <a:gd name="adj2" fmla="val 27081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b="1" dirty="0" err="1" smtClean="0">
                <a:solidFill>
                  <a:schemeClr val="tx1"/>
                </a:solidFill>
                <a:latin typeface="Times New Roman" pitchFamily="18" charset="0"/>
              </a:rPr>
              <a:t>Replenishment</a:t>
            </a:r>
            <a:endParaRPr lang="cs-CZ" sz="14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cs-CZ" sz="1400" b="1" dirty="0" err="1" smtClean="0">
                <a:latin typeface="Times New Roman" pitchFamily="18" charset="0"/>
              </a:rPr>
              <a:t>suggestions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cs-CZ" sz="1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07" name="Rectangle 27"/>
          <p:cNvSpPr>
            <a:spLocks noChangeArrowheads="1"/>
          </p:cNvSpPr>
          <p:nvPr/>
        </p:nvSpPr>
        <p:spPr bwMode="auto">
          <a:xfrm>
            <a:off x="4030663" y="2640013"/>
            <a:ext cx="2189162" cy="27305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08" name="Rectangle 28"/>
          <p:cNvSpPr>
            <a:spLocks noChangeArrowheads="1"/>
          </p:cNvSpPr>
          <p:nvPr/>
        </p:nvSpPr>
        <p:spPr bwMode="auto">
          <a:xfrm>
            <a:off x="4014788" y="3309938"/>
            <a:ext cx="2211387" cy="238125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09" name="Rectangle 29"/>
          <p:cNvSpPr>
            <a:spLocks noChangeArrowheads="1"/>
          </p:cNvSpPr>
          <p:nvPr/>
        </p:nvSpPr>
        <p:spPr bwMode="auto">
          <a:xfrm>
            <a:off x="4414838" y="3311525"/>
            <a:ext cx="244475" cy="25082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10" name="Rectangle 30"/>
          <p:cNvSpPr>
            <a:spLocks noChangeArrowheads="1"/>
          </p:cNvSpPr>
          <p:nvPr/>
        </p:nvSpPr>
        <p:spPr bwMode="auto">
          <a:xfrm>
            <a:off x="4410075" y="2660650"/>
            <a:ext cx="258763" cy="238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11" name="Line 31"/>
          <p:cNvSpPr>
            <a:spLocks noChangeShapeType="1"/>
          </p:cNvSpPr>
          <p:nvPr/>
        </p:nvSpPr>
        <p:spPr bwMode="auto">
          <a:xfrm>
            <a:off x="5451475" y="2963863"/>
            <a:ext cx="0" cy="3238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12" name="Rectangle 32"/>
          <p:cNvSpPr>
            <a:spLocks noChangeArrowheads="1"/>
          </p:cNvSpPr>
          <p:nvPr/>
        </p:nvSpPr>
        <p:spPr bwMode="auto">
          <a:xfrm>
            <a:off x="7281863" y="3659188"/>
            <a:ext cx="1100137" cy="625475"/>
          </a:xfrm>
          <a:prstGeom prst="rect">
            <a:avLst/>
          </a:prstGeom>
          <a:solidFill>
            <a:srgbClr val="FFFFCC"/>
          </a:soli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14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cs-CZ" sz="1400" b="1" dirty="0" err="1" smtClean="0">
                <a:solidFill>
                  <a:schemeClr val="tx1"/>
                </a:solidFill>
                <a:latin typeface="Times New Roman" pitchFamily="18" charset="0"/>
              </a:rPr>
              <a:t>Purchase</a:t>
            </a:r>
            <a:endParaRPr lang="cs-CZ" sz="14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cs-CZ" sz="1400" b="1" dirty="0" err="1" smtClean="0">
                <a:latin typeface="Times New Roman" pitchFamily="18" charset="0"/>
              </a:rPr>
              <a:t>Order</a:t>
            </a:r>
            <a:endParaRPr lang="cs-CZ" sz="1400" b="1" dirty="0" smtClean="0">
              <a:latin typeface="Times New Roman" pitchFamily="18" charset="0"/>
            </a:endParaRPr>
          </a:p>
          <a:p>
            <a:pPr algn="ctr"/>
            <a:endParaRPr lang="cs-CZ" sz="1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3" name="Rectangle 33"/>
          <p:cNvSpPr>
            <a:spLocks noChangeArrowheads="1"/>
          </p:cNvSpPr>
          <p:nvPr/>
        </p:nvSpPr>
        <p:spPr bwMode="auto">
          <a:xfrm>
            <a:off x="7259638" y="4400550"/>
            <a:ext cx="1112837" cy="331788"/>
          </a:xfrm>
          <a:prstGeom prst="rect">
            <a:avLst/>
          </a:prstGeom>
          <a:solidFill>
            <a:srgbClr val="D618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14" name="Rectangle 34"/>
          <p:cNvSpPr>
            <a:spLocks noChangeArrowheads="1"/>
          </p:cNvSpPr>
          <p:nvPr/>
        </p:nvSpPr>
        <p:spPr bwMode="auto">
          <a:xfrm>
            <a:off x="7456488" y="4400550"/>
            <a:ext cx="188912" cy="3095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15" name="Line 35"/>
          <p:cNvSpPr>
            <a:spLocks noChangeShapeType="1"/>
          </p:cNvSpPr>
          <p:nvPr/>
        </p:nvSpPr>
        <p:spPr bwMode="auto">
          <a:xfrm>
            <a:off x="6227763" y="3403600"/>
            <a:ext cx="1052512" cy="439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16" name="AutoShape 36"/>
          <p:cNvSpPr>
            <a:spLocks/>
          </p:cNvSpPr>
          <p:nvPr/>
        </p:nvSpPr>
        <p:spPr bwMode="auto">
          <a:xfrm rot="5400000">
            <a:off x="5045869" y="2731294"/>
            <a:ext cx="117475" cy="2163763"/>
          </a:xfrm>
          <a:prstGeom prst="rightBrace">
            <a:avLst>
              <a:gd name="adj1" fmla="val 15349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17" name="Text Box 37"/>
          <p:cNvSpPr txBox="1">
            <a:spLocks noChangeArrowheads="1"/>
          </p:cNvSpPr>
          <p:nvPr/>
        </p:nvSpPr>
        <p:spPr bwMode="auto">
          <a:xfrm>
            <a:off x="4371975" y="3959225"/>
            <a:ext cx="16498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200" b="1" dirty="0" err="1" smtClean="0">
                <a:solidFill>
                  <a:schemeClr val="tx1"/>
                </a:solidFill>
                <a:latin typeface="Times New Roman" pitchFamily="18" charset="0"/>
              </a:rPr>
              <a:t>Requisition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tx1"/>
                </a:solidFill>
                <a:latin typeface="Times New Roman" pitchFamily="18" charset="0"/>
              </a:rPr>
              <a:t>worksheet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71718" name="Picture 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3350" y="5507038"/>
            <a:ext cx="6291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9" name="Line 39"/>
          <p:cNvSpPr>
            <a:spLocks noChangeShapeType="1"/>
          </p:cNvSpPr>
          <p:nvPr/>
        </p:nvSpPr>
        <p:spPr bwMode="auto">
          <a:xfrm>
            <a:off x="5856288" y="4305300"/>
            <a:ext cx="0" cy="1100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20" name="Oval 40"/>
          <p:cNvSpPr>
            <a:spLocks noChangeArrowheads="1"/>
          </p:cNvSpPr>
          <p:nvPr/>
        </p:nvSpPr>
        <p:spPr bwMode="auto">
          <a:xfrm>
            <a:off x="7077075" y="5927725"/>
            <a:ext cx="473075" cy="35877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21" name="Rectangle 41"/>
          <p:cNvSpPr>
            <a:spLocks noChangeArrowheads="1"/>
          </p:cNvSpPr>
          <p:nvPr/>
        </p:nvSpPr>
        <p:spPr bwMode="auto">
          <a:xfrm>
            <a:off x="7824788" y="4413250"/>
            <a:ext cx="517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chemeClr val="tx1"/>
                </a:solidFill>
                <a:latin typeface="Times New Roman" pitchFamily="18" charset="0"/>
              </a:rPr>
              <a:t>10 ks</a:t>
            </a:r>
          </a:p>
        </p:txBody>
      </p:sp>
      <p:sp>
        <p:nvSpPr>
          <p:cNvPr id="71722" name="Line 42"/>
          <p:cNvSpPr>
            <a:spLocks noChangeShapeType="1"/>
          </p:cNvSpPr>
          <p:nvPr/>
        </p:nvSpPr>
        <p:spPr bwMode="auto">
          <a:xfrm flipV="1">
            <a:off x="7337425" y="4664075"/>
            <a:ext cx="625475" cy="12509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060575" y="4830147"/>
            <a:ext cx="195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Minimum=</a:t>
            </a:r>
            <a:r>
              <a:rPr lang="cs-CZ" sz="1400" b="1" dirty="0" err="1" smtClean="0"/>
              <a:t>Safety</a:t>
            </a:r>
            <a:r>
              <a:rPr lang="cs-CZ" sz="1400" b="1" dirty="0" smtClean="0"/>
              <a:t>  </a:t>
            </a:r>
            <a:r>
              <a:rPr lang="cs-CZ" sz="1400" b="1" dirty="0" err="1" smtClean="0"/>
              <a:t>Stock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28469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Availability</a:t>
            </a:r>
          </a:p>
        </p:txBody>
      </p:sp>
      <p:sp>
        <p:nvSpPr>
          <p:cNvPr id="30722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Reasons for reordering (replenishment)</a:t>
            </a:r>
          </a:p>
          <a:p>
            <a:pPr lvl="1"/>
            <a:r>
              <a:rPr lang="en-US" sz="2000" dirty="0" smtClean="0"/>
              <a:t>Sales Order (CR)</a:t>
            </a:r>
          </a:p>
          <a:p>
            <a:pPr lvl="1"/>
            <a:r>
              <a:rPr lang="en-US" sz="2000" dirty="0" smtClean="0"/>
              <a:t>Production Order</a:t>
            </a:r>
          </a:p>
          <a:p>
            <a:pPr lvl="1"/>
            <a:r>
              <a:rPr lang="en-US" sz="2000" dirty="0" smtClean="0"/>
              <a:t>Transfer Order</a:t>
            </a:r>
          </a:p>
          <a:p>
            <a:pPr lvl="1"/>
            <a:r>
              <a:rPr lang="en-US" sz="2000" dirty="0" smtClean="0"/>
              <a:t>Both of above </a:t>
            </a: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427163" y="4073525"/>
            <a:ext cx="1249362" cy="604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en-US" sz="1600">
                <a:solidFill>
                  <a:srgbClr val="FFFF00"/>
                </a:solidFill>
                <a:latin typeface="Calibri" pitchFamily="34" charset="0"/>
              </a:rPr>
              <a:t>Sales</a:t>
            </a:r>
          </a:p>
          <a:p>
            <a:pPr algn="ctr" defTabSz="914400"/>
            <a:r>
              <a:rPr lang="en-US" sz="1600">
                <a:solidFill>
                  <a:srgbClr val="FFFF00"/>
                </a:solidFill>
                <a:latin typeface="Calibri" pitchFamily="34" charset="0"/>
              </a:rPr>
              <a:t>Order</a:t>
            </a:r>
          </a:p>
        </p:txBody>
      </p:sp>
      <p:sp>
        <p:nvSpPr>
          <p:cNvPr id="30724" name="Rectangle 7"/>
          <p:cNvSpPr>
            <a:spLocks noChangeArrowheads="1"/>
          </p:cNvSpPr>
          <p:nvPr/>
        </p:nvSpPr>
        <p:spPr bwMode="auto">
          <a:xfrm>
            <a:off x="3040063" y="4073525"/>
            <a:ext cx="1249362" cy="604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00"/>
                </a:solidFill>
                <a:latin typeface="Calibri" pitchFamily="34" charset="0"/>
              </a:rPr>
              <a:t>Production</a:t>
            </a:r>
          </a:p>
          <a:p>
            <a:pPr algn="ctr"/>
            <a:r>
              <a:rPr lang="en-US" sz="1600">
                <a:solidFill>
                  <a:srgbClr val="FFFF00"/>
                </a:solidFill>
                <a:latin typeface="Calibri" pitchFamily="34" charset="0"/>
              </a:rPr>
              <a:t>Order</a:t>
            </a:r>
          </a:p>
        </p:txBody>
      </p:sp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4652963" y="4114800"/>
            <a:ext cx="1249362" cy="6048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600">
                <a:solidFill>
                  <a:srgbClr val="FFFF00"/>
                </a:solidFill>
                <a:latin typeface="Calibri" pitchFamily="34" charset="0"/>
              </a:rPr>
              <a:t>Transfer </a:t>
            </a:r>
            <a:endParaRPr lang="en-US" sz="1600">
              <a:solidFill>
                <a:srgbClr val="FFFF00"/>
              </a:solidFill>
              <a:latin typeface="Calibri" pitchFamily="34" charset="0"/>
            </a:endParaRPr>
          </a:p>
          <a:p>
            <a:pPr algn="ctr"/>
            <a:r>
              <a:rPr lang="en-US" sz="1600">
                <a:solidFill>
                  <a:srgbClr val="FFFF00"/>
                </a:solidFill>
                <a:latin typeface="Calibri" pitchFamily="34" charset="0"/>
              </a:rPr>
              <a:t>Order</a:t>
            </a:r>
          </a:p>
        </p:txBody>
      </p: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1427163" y="4840288"/>
            <a:ext cx="1250950" cy="809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7" name="Rectangle 10"/>
          <p:cNvSpPr>
            <a:spLocks noChangeArrowheads="1"/>
          </p:cNvSpPr>
          <p:nvPr/>
        </p:nvSpPr>
        <p:spPr bwMode="auto">
          <a:xfrm>
            <a:off x="3040063" y="4840288"/>
            <a:ext cx="1249362" cy="80962"/>
          </a:xfrm>
          <a:prstGeom prst="rect">
            <a:avLst/>
          </a:prstGeom>
          <a:solidFill>
            <a:srgbClr val="3B9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8" name="Line 12"/>
          <p:cNvSpPr>
            <a:spLocks noChangeShapeType="1"/>
          </p:cNvSpPr>
          <p:nvPr/>
        </p:nvSpPr>
        <p:spPr bwMode="auto">
          <a:xfrm>
            <a:off x="3160713" y="5002213"/>
            <a:ext cx="0" cy="36195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29" name="Text Box 13"/>
          <p:cNvSpPr txBox="1">
            <a:spLocks noChangeArrowheads="1"/>
          </p:cNvSpPr>
          <p:nvPr/>
        </p:nvSpPr>
        <p:spPr bwMode="auto">
          <a:xfrm>
            <a:off x="3281363" y="4960938"/>
            <a:ext cx="1108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1400">
                <a:solidFill>
                  <a:srgbClr val="FF3300"/>
                </a:solidFill>
                <a:latin typeface="Calibri" pitchFamily="34" charset="0"/>
              </a:rPr>
              <a:t>Components</a:t>
            </a:r>
          </a:p>
        </p:txBody>
      </p:sp>
      <p:sp>
        <p:nvSpPr>
          <p:cNvPr id="30730" name="Rectangle 14"/>
          <p:cNvSpPr>
            <a:spLocks noChangeArrowheads="1"/>
          </p:cNvSpPr>
          <p:nvPr/>
        </p:nvSpPr>
        <p:spPr bwMode="auto">
          <a:xfrm>
            <a:off x="1587500" y="4840288"/>
            <a:ext cx="282575" cy="80962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1" name="Rectangle 15"/>
          <p:cNvSpPr>
            <a:spLocks noChangeArrowheads="1"/>
          </p:cNvSpPr>
          <p:nvPr/>
        </p:nvSpPr>
        <p:spPr bwMode="auto">
          <a:xfrm>
            <a:off x="4652963" y="4879975"/>
            <a:ext cx="1250950" cy="809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2" name="Rectangle 16"/>
          <p:cNvSpPr>
            <a:spLocks noChangeArrowheads="1"/>
          </p:cNvSpPr>
          <p:nvPr/>
        </p:nvSpPr>
        <p:spPr bwMode="auto">
          <a:xfrm>
            <a:off x="4813300" y="4879975"/>
            <a:ext cx="282575" cy="8096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3" name="Rectangle 17"/>
          <p:cNvSpPr>
            <a:spLocks noChangeArrowheads="1"/>
          </p:cNvSpPr>
          <p:nvPr/>
        </p:nvSpPr>
        <p:spPr bwMode="auto">
          <a:xfrm>
            <a:off x="2959100" y="5364163"/>
            <a:ext cx="1250950" cy="809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4" name="Rectangle 18"/>
          <p:cNvSpPr>
            <a:spLocks noChangeArrowheads="1"/>
          </p:cNvSpPr>
          <p:nvPr/>
        </p:nvSpPr>
        <p:spPr bwMode="auto">
          <a:xfrm>
            <a:off x="3038475" y="5364163"/>
            <a:ext cx="282575" cy="80962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5" name="Rectangle 19"/>
          <p:cNvSpPr>
            <a:spLocks noChangeArrowheads="1"/>
          </p:cNvSpPr>
          <p:nvPr/>
        </p:nvSpPr>
        <p:spPr bwMode="auto">
          <a:xfrm>
            <a:off x="2878138" y="5848350"/>
            <a:ext cx="1816100" cy="806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Calibri" pitchFamily="34" charset="0"/>
              </a:rPr>
              <a:t>Item Card</a:t>
            </a:r>
          </a:p>
        </p:txBody>
      </p:sp>
      <p:sp>
        <p:nvSpPr>
          <p:cNvPr id="30736" name="Line 21"/>
          <p:cNvSpPr>
            <a:spLocks noChangeShapeType="1"/>
          </p:cNvSpPr>
          <p:nvPr/>
        </p:nvSpPr>
        <p:spPr bwMode="auto">
          <a:xfrm>
            <a:off x="1709738" y="4921250"/>
            <a:ext cx="1249362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37" name="Line 22"/>
          <p:cNvSpPr>
            <a:spLocks noChangeShapeType="1"/>
          </p:cNvSpPr>
          <p:nvPr/>
        </p:nvSpPr>
        <p:spPr bwMode="auto">
          <a:xfrm>
            <a:off x="3160713" y="5445125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38" name="Line 23"/>
          <p:cNvSpPr>
            <a:spLocks noChangeShapeType="1"/>
          </p:cNvSpPr>
          <p:nvPr/>
        </p:nvSpPr>
        <p:spPr bwMode="auto">
          <a:xfrm flipH="1">
            <a:off x="4289425" y="4960938"/>
            <a:ext cx="646113" cy="84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39" name="Line 24"/>
          <p:cNvSpPr>
            <a:spLocks noChangeShapeType="1"/>
          </p:cNvSpPr>
          <p:nvPr/>
        </p:nvSpPr>
        <p:spPr bwMode="auto">
          <a:xfrm>
            <a:off x="4692650" y="62118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40" name="Rectangle 25"/>
          <p:cNvSpPr>
            <a:spLocks noChangeArrowheads="1"/>
          </p:cNvSpPr>
          <p:nvPr/>
        </p:nvSpPr>
        <p:spPr bwMode="auto">
          <a:xfrm>
            <a:off x="5378450" y="5969000"/>
            <a:ext cx="1411288" cy="4429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2E5A9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FFFF00"/>
                </a:solidFill>
                <a:latin typeface="Calibri" pitchFamily="34" charset="0"/>
              </a:rPr>
              <a:t>Availability</a:t>
            </a:r>
          </a:p>
        </p:txBody>
      </p:sp>
      <p:sp>
        <p:nvSpPr>
          <p:cNvPr id="30741" name="Line 26"/>
          <p:cNvSpPr>
            <a:spLocks noChangeShapeType="1"/>
          </p:cNvSpPr>
          <p:nvPr/>
        </p:nvSpPr>
        <p:spPr bwMode="auto">
          <a:xfrm flipV="1">
            <a:off x="6588125" y="5162550"/>
            <a:ext cx="0" cy="766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42" name="Rectangle 27"/>
          <p:cNvSpPr>
            <a:spLocks noChangeArrowheads="1"/>
          </p:cNvSpPr>
          <p:nvPr/>
        </p:nvSpPr>
        <p:spPr bwMode="auto">
          <a:xfrm>
            <a:off x="6305550" y="4114800"/>
            <a:ext cx="2259013" cy="104775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600" b="1">
                <a:solidFill>
                  <a:srgbClr val="FFFF00"/>
                </a:solidFill>
                <a:latin typeface="Calibri" pitchFamily="34" charset="0"/>
              </a:rPr>
              <a:t>Gross </a:t>
            </a:r>
            <a:endParaRPr lang="en-US" sz="1600" b="1">
              <a:solidFill>
                <a:srgbClr val="FFFF00"/>
              </a:solidFill>
              <a:latin typeface="Calibri" pitchFamily="34" charset="0"/>
            </a:endParaRPr>
          </a:p>
          <a:p>
            <a:pPr algn="ctr"/>
            <a:r>
              <a:rPr lang="en-US" sz="1600" b="1">
                <a:solidFill>
                  <a:srgbClr val="FFFF00"/>
                </a:solidFill>
                <a:latin typeface="Calibri" pitchFamily="34" charset="0"/>
              </a:rPr>
              <a:t>Requirement</a:t>
            </a:r>
            <a:r>
              <a:rPr lang="cs-CZ" sz="1600" b="1">
                <a:solidFill>
                  <a:srgbClr val="FFFF0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cs-CZ" sz="1600" b="1">
                <a:solidFill>
                  <a:srgbClr val="FFFF00"/>
                </a:solidFill>
                <a:latin typeface="Calibri" pitchFamily="34" charset="0"/>
              </a:rPr>
              <a:t>(hrubý požadavek)</a:t>
            </a:r>
            <a:endParaRPr lang="en-US" sz="16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743" name="Line 28"/>
          <p:cNvSpPr>
            <a:spLocks noChangeShapeType="1"/>
          </p:cNvSpPr>
          <p:nvPr/>
        </p:nvSpPr>
        <p:spPr bwMode="auto">
          <a:xfrm>
            <a:off x="3040063" y="5002213"/>
            <a:ext cx="120967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15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Parameters</a:t>
            </a:r>
            <a:r>
              <a:rPr lang="cs-CZ" dirty="0" smtClean="0"/>
              <a:t> controlling RW </a:t>
            </a:r>
            <a:r>
              <a:rPr lang="cs-CZ" dirty="0" err="1" smtClean="0"/>
              <a:t>functions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sz="1600" dirty="0" smtClean="0">
                <a:solidFill>
                  <a:srgbClr val="0070C0"/>
                </a:solidFill>
              </a:rPr>
              <a:t>(you can find them on the Item card, Tab =Planning)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Reorder Policy </a:t>
            </a:r>
            <a:r>
              <a:rPr lang="en-GB" sz="1400" dirty="0" smtClean="0"/>
              <a:t>– It uses the reordering policy to calculate the lot size per planning period, which you define in the Reorder Cycle field</a:t>
            </a:r>
          </a:p>
          <a:p>
            <a:r>
              <a:rPr lang="en-GB" dirty="0" smtClean="0"/>
              <a:t>Reorder Cycle </a:t>
            </a:r>
            <a:r>
              <a:rPr lang="en-GB" sz="1400" dirty="0" smtClean="0"/>
              <a:t>- In this field, you enter a date formula that sets the planning time frame for the item.</a:t>
            </a:r>
          </a:p>
          <a:p>
            <a:r>
              <a:rPr lang="en-GB" dirty="0" smtClean="0"/>
              <a:t>Safety Stock </a:t>
            </a:r>
          </a:p>
          <a:p>
            <a:r>
              <a:rPr lang="en-GB" dirty="0" smtClean="0"/>
              <a:t>Reorder Point  </a:t>
            </a:r>
            <a:r>
              <a:rPr lang="en-GB" sz="1400" dirty="0" smtClean="0"/>
              <a:t>-  Replenishment is typically triggered when the inventory level hits the Reorder Point, which is also called  Reorder Trigger Level.</a:t>
            </a:r>
            <a:br>
              <a:rPr lang="en-GB" sz="1400" dirty="0" smtClean="0"/>
            </a:br>
            <a:endParaRPr lang="en-GB" sz="1400" dirty="0" smtClean="0"/>
          </a:p>
          <a:p>
            <a:r>
              <a:rPr lang="en-GB" dirty="0" smtClean="0"/>
              <a:t>Reorder Quantity </a:t>
            </a:r>
            <a:r>
              <a:rPr lang="en-GB" sz="1400" dirty="0" smtClean="0"/>
              <a:t>- See Excel file example (resource mentioned there)</a:t>
            </a:r>
          </a:p>
          <a:p>
            <a:r>
              <a:rPr lang="en-GB" dirty="0" smtClean="0"/>
              <a:t>Min and Max Order Quantity</a:t>
            </a:r>
          </a:p>
          <a:p>
            <a:r>
              <a:rPr lang="en-GB" dirty="0" smtClean="0"/>
              <a:t>Order Multiple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12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Reorder</a:t>
            </a:r>
            <a:r>
              <a:rPr lang="cs-CZ" dirty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1600" dirty="0" smtClean="0">
                <a:solidFill>
                  <a:srgbClr val="0070C0"/>
                </a:solidFill>
              </a:rPr>
              <a:t>(</a:t>
            </a:r>
            <a:r>
              <a:rPr lang="en-GB" sz="1600" dirty="0" smtClean="0">
                <a:solidFill>
                  <a:srgbClr val="0070C0"/>
                </a:solidFill>
              </a:rPr>
              <a:t>see F1 to get detailed Help concerning Reorder Policy</a:t>
            </a:r>
            <a:r>
              <a:rPr lang="cs-CZ" sz="1600" dirty="0" smtClean="0">
                <a:solidFill>
                  <a:srgbClr val="0070C0"/>
                </a:solidFill>
              </a:rPr>
              <a:t>)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Reorder</a:t>
            </a:r>
            <a:r>
              <a:rPr lang="cs-CZ" dirty="0"/>
              <a:t> </a:t>
            </a:r>
            <a:r>
              <a:rPr lang="cs-CZ" dirty="0" err="1" smtClean="0"/>
              <a:t>Qty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Maxium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endParaRPr lang="cs-CZ" dirty="0" smtClean="0"/>
          </a:p>
          <a:p>
            <a:r>
              <a:rPr lang="cs-CZ" dirty="0" err="1" smtClean="0"/>
              <a:t>Order</a:t>
            </a:r>
            <a:endParaRPr lang="cs-CZ" dirty="0" smtClean="0"/>
          </a:p>
          <a:p>
            <a:r>
              <a:rPr lang="cs-CZ" dirty="0" smtClean="0"/>
              <a:t>Lot-</a:t>
            </a:r>
            <a:r>
              <a:rPr lang="cs-CZ" dirty="0" err="1" smtClean="0"/>
              <a:t>for</a:t>
            </a:r>
            <a:r>
              <a:rPr lang="cs-CZ" dirty="0" smtClean="0"/>
              <a:t>-Lot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10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Examples for different setups</a:t>
            </a:r>
            <a:endParaRPr lang="en-ZA" dirty="0"/>
          </a:p>
        </p:txBody>
      </p:sp>
      <p:sp>
        <p:nvSpPr>
          <p:cNvPr id="4" name="Obdélník 3"/>
          <p:cNvSpPr/>
          <p:nvPr/>
        </p:nvSpPr>
        <p:spPr>
          <a:xfrm>
            <a:off x="1979712" y="1124744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(</a:t>
            </a:r>
            <a:r>
              <a:rPr lang="cs-CZ" dirty="0" err="1">
                <a:solidFill>
                  <a:srgbClr val="0070C0"/>
                </a:solidFill>
              </a:rPr>
              <a:t>see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related</a:t>
            </a:r>
            <a:r>
              <a:rPr lang="cs-CZ" dirty="0" smtClean="0">
                <a:solidFill>
                  <a:srgbClr val="0070C0"/>
                </a:solidFill>
              </a:rPr>
              <a:t> Excel </a:t>
            </a:r>
            <a:r>
              <a:rPr lang="cs-CZ" dirty="0" err="1" smtClean="0">
                <a:solidFill>
                  <a:srgbClr val="0070C0"/>
                </a:solidFill>
              </a:rPr>
              <a:t>file</a:t>
            </a:r>
            <a:r>
              <a:rPr lang="cs-CZ" dirty="0" smtClean="0">
                <a:solidFill>
                  <a:srgbClr val="0070C0"/>
                </a:solidFill>
              </a:rPr>
              <a:t> Analýzy sešitu požadavků)</a:t>
            </a:r>
            <a:endParaRPr lang="cs-CZ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6" y="1781175"/>
            <a:ext cx="7751763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768126" y="5307795"/>
            <a:ext cx="30963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Only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Czech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students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!!!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2932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Creation of the new item card XX1</a:t>
            </a:r>
          </a:p>
          <a:p>
            <a:pPr lvl="1"/>
            <a:r>
              <a:rPr lang="en-GB" dirty="0" smtClean="0"/>
              <a:t>Use presented principles from TS 4 (slides 3-5)</a:t>
            </a:r>
          </a:p>
          <a:p>
            <a:pPr lvl="1"/>
            <a:r>
              <a:rPr lang="en-GB" dirty="0" smtClean="0"/>
              <a:t>The method and some tiny mod</a:t>
            </a:r>
            <a:r>
              <a:rPr lang="cs-CZ" dirty="0" smtClean="0"/>
              <a:t>i</a:t>
            </a:r>
            <a:r>
              <a:rPr lang="en-GB" dirty="0" smtClean="0"/>
              <a:t>fiction of the this procedure is presented in the next few slides</a:t>
            </a:r>
          </a:p>
          <a:p>
            <a:r>
              <a:rPr lang="en-GB" dirty="0" smtClean="0"/>
              <a:t>Create new Sales Order with </a:t>
            </a:r>
            <a:r>
              <a:rPr lang="en-GB" b="1" dirty="0" smtClean="0">
                <a:solidFill>
                  <a:srgbClr val="FF0000"/>
                </a:solidFill>
              </a:rPr>
              <a:t>100</a:t>
            </a:r>
            <a:r>
              <a:rPr lang="en-GB" dirty="0" smtClean="0"/>
              <a:t> pcs of XX1</a:t>
            </a:r>
          </a:p>
          <a:p>
            <a:pPr lvl="1"/>
            <a:r>
              <a:rPr lang="en-GB" dirty="0" smtClean="0"/>
              <a:t>Do not post it !!</a:t>
            </a:r>
          </a:p>
          <a:p>
            <a:r>
              <a:rPr lang="en-GB" dirty="0" smtClean="0"/>
              <a:t>Create new Purchase Order with </a:t>
            </a:r>
            <a:r>
              <a:rPr lang="en-GB" b="1" dirty="0" smtClean="0">
                <a:solidFill>
                  <a:srgbClr val="FF0000"/>
                </a:solidFill>
              </a:rPr>
              <a:t>30</a:t>
            </a:r>
            <a:r>
              <a:rPr lang="en-GB" dirty="0" smtClean="0"/>
              <a:t> pcs of XX1</a:t>
            </a:r>
          </a:p>
          <a:p>
            <a:pPr lvl="1"/>
            <a:r>
              <a:rPr lang="en-GB" dirty="0" smtClean="0"/>
              <a:t>Do not post it 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435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card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Open chosen card (e.g. 1964-W) by use of keyboard shortcut </a:t>
            </a:r>
            <a:r>
              <a:rPr lang="en-US" sz="2000" b="1" dirty="0" smtClean="0">
                <a:solidFill>
                  <a:srgbClr val="FF0000"/>
                </a:solidFill>
              </a:rPr>
              <a:t>Shift-F5 </a:t>
            </a:r>
            <a:r>
              <a:rPr lang="en-US" sz="2000" dirty="0" smtClean="0"/>
              <a:t>and from the menu Edit use Select function and you will get 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24944"/>
            <a:ext cx="6078835" cy="342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6474371" y="2348880"/>
            <a:ext cx="1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245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942</Words>
  <Application>Microsoft Office PowerPoint</Application>
  <PresentationFormat>Předvádění na obrazovce (4:3)</PresentationFormat>
  <Paragraphs>2823</Paragraphs>
  <Slides>21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Introduction to MS Dynamics NAV XXVII. (Requisition worksheet)</vt:lpstr>
      <vt:lpstr>Requisition worksheet (tool for automatic replenishment suggestion) </vt:lpstr>
      <vt:lpstr>Purchase process   </vt:lpstr>
      <vt:lpstr>Stock Availability</vt:lpstr>
      <vt:lpstr>Parameters controlling RW functions (you can find them on the Item card, Tab =Planning)  </vt:lpstr>
      <vt:lpstr>Reorder Policy  (see F1 to get detailed Help concerning Reorder Policy)</vt:lpstr>
      <vt:lpstr>Examples for different setups</vt:lpstr>
      <vt:lpstr>Model-test</vt:lpstr>
      <vt:lpstr>How to create  a new Item card </vt:lpstr>
      <vt:lpstr>How to create a new Item card </vt:lpstr>
      <vt:lpstr>Results 1</vt:lpstr>
      <vt:lpstr>Results 2- Tab Replenishment</vt:lpstr>
      <vt:lpstr>Created Sales Order</vt:lpstr>
      <vt:lpstr>Created Purchase Order</vt:lpstr>
      <vt:lpstr>Availability  </vt:lpstr>
      <vt:lpstr>RQWS window and how to start batch job</vt:lpstr>
      <vt:lpstr>RQWS window and how to start batch job</vt:lpstr>
      <vt:lpstr>RQWS window and how to start batch job</vt:lpstr>
      <vt:lpstr>Carry Out Action Messages</vt:lpstr>
      <vt:lpstr>Modification of the model RQWST</vt:lpstr>
      <vt:lpstr>End of the section XXVII.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208</cp:revision>
  <dcterms:created xsi:type="dcterms:W3CDTF">2014-09-15T11:04:04Z</dcterms:created>
  <dcterms:modified xsi:type="dcterms:W3CDTF">2014-12-01T09:03:56Z</dcterms:modified>
</cp:coreProperties>
</file>