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93" r:id="rId3"/>
    <p:sldId id="312" r:id="rId4"/>
    <p:sldId id="313" r:id="rId5"/>
    <p:sldId id="298" r:id="rId6"/>
    <p:sldId id="296" r:id="rId7"/>
    <p:sldId id="295" r:id="rId8"/>
    <p:sldId id="302" r:id="rId9"/>
    <p:sldId id="303" r:id="rId10"/>
    <p:sldId id="304" r:id="rId11"/>
    <p:sldId id="306" r:id="rId12"/>
    <p:sldId id="301" r:id="rId13"/>
    <p:sldId id="300" r:id="rId14"/>
    <p:sldId id="294" r:id="rId15"/>
    <p:sldId id="299" r:id="rId16"/>
    <p:sldId id="311" r:id="rId17"/>
    <p:sldId id="310" r:id="rId18"/>
    <p:sldId id="309" r:id="rId19"/>
    <p:sldId id="308" r:id="rId20"/>
    <p:sldId id="307" r:id="rId21"/>
    <p:sldId id="292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E92007-5756-40BE-A319-FC73D6D39E74}" type="datetimeFigureOut">
              <a:rPr lang="cs-CZ" smtClean="0"/>
              <a:t>1.12.2014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CCF965-D2DE-4C4C-AD1D-A421956778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5740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CF965-D2DE-4C4C-AD1D-A421956778C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63252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CF965-D2DE-4C4C-AD1D-A421956778C9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7428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279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0046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6152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6561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1111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0087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1.12.2014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3971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1.12.2014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5183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1.12.2014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7069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8218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7538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74A0C-3999-4A34-B7B3-0F835A0A5B6E}" type="datetimeFigureOut">
              <a:rPr lang="cs-CZ" smtClean="0"/>
              <a:t>1.12.2014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7008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Introduction</a:t>
            </a:r>
            <a:r>
              <a:rPr lang="cs-CZ" dirty="0" smtClean="0"/>
              <a:t> to MS Dynamics NAV XXVII. </a:t>
            </a:r>
            <a:r>
              <a:rPr lang="cs-CZ" sz="1600" b="1" dirty="0" smtClean="0">
                <a:solidFill>
                  <a:srgbClr val="0070C0"/>
                </a:solidFill>
              </a:rPr>
              <a:t>(</a:t>
            </a:r>
            <a:r>
              <a:rPr lang="cs-CZ" sz="1600" b="1" dirty="0" err="1" smtClean="0">
                <a:solidFill>
                  <a:srgbClr val="0070C0"/>
                </a:solidFill>
              </a:rPr>
              <a:t>Requisition</a:t>
            </a:r>
            <a:r>
              <a:rPr lang="cs-CZ" sz="1600" b="1" dirty="0" smtClean="0">
                <a:solidFill>
                  <a:srgbClr val="0070C0"/>
                </a:solidFill>
              </a:rPr>
              <a:t> </a:t>
            </a:r>
            <a:r>
              <a:rPr lang="cs-CZ" sz="1600" b="1" dirty="0" err="1" smtClean="0">
                <a:solidFill>
                  <a:srgbClr val="0070C0"/>
                </a:solidFill>
              </a:rPr>
              <a:t>worksheet</a:t>
            </a:r>
            <a:r>
              <a:rPr lang="cs-CZ" sz="1600" b="1" dirty="0" smtClean="0">
                <a:solidFill>
                  <a:srgbClr val="0070C0"/>
                </a:solidFill>
              </a:rPr>
              <a:t>)</a:t>
            </a:r>
            <a:endParaRPr lang="cs-CZ" sz="1600" b="1" dirty="0">
              <a:solidFill>
                <a:srgbClr val="0070C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1800" dirty="0" err="1" smtClean="0"/>
              <a:t>Ing.J.Skorkovský,CSc</a:t>
            </a:r>
            <a:r>
              <a:rPr lang="cs-CZ" sz="1800" dirty="0" smtClean="0"/>
              <a:t>.</a:t>
            </a:r>
            <a:r>
              <a:rPr lang="cs-CZ" dirty="0" smtClean="0"/>
              <a:t> </a:t>
            </a:r>
          </a:p>
          <a:p>
            <a:r>
              <a:rPr lang="en-US" sz="1800" dirty="0" smtClean="0"/>
              <a:t>MASARYK UNIVERSITY BRNO,</a:t>
            </a:r>
            <a:r>
              <a:rPr lang="cs-CZ" sz="1800" dirty="0" smtClean="0"/>
              <a:t> </a:t>
            </a:r>
            <a:r>
              <a:rPr lang="en-US" sz="1800" dirty="0" smtClean="0"/>
              <a:t>Czech Republic </a:t>
            </a:r>
          </a:p>
          <a:p>
            <a:r>
              <a:rPr lang="en-US" sz="1800" dirty="0" smtClean="0"/>
              <a:t>Faculty of economics and business administration </a:t>
            </a:r>
          </a:p>
          <a:p>
            <a:r>
              <a:rPr lang="en-US" sz="1800" dirty="0" smtClean="0"/>
              <a:t>Department of corporate economy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720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create a new Item car</a:t>
            </a:r>
            <a:r>
              <a:rPr lang="cs-CZ" dirty="0" smtClean="0"/>
              <a:t>d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Ctrl-C </a:t>
            </a:r>
            <a:r>
              <a:rPr lang="en-US" sz="2400" dirty="0" smtClean="0"/>
              <a:t>(Item card picture is cut into clipboard)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F3</a:t>
            </a:r>
            <a:r>
              <a:rPr lang="en-US" dirty="0" smtClean="0"/>
              <a:t>  in order to create  new card </a:t>
            </a:r>
          </a:p>
          <a:p>
            <a:r>
              <a:rPr lang="en-US" dirty="0" smtClean="0"/>
              <a:t>Ctrl-V </a:t>
            </a:r>
            <a:r>
              <a:rPr lang="en-US" sz="2400" dirty="0" smtClean="0"/>
              <a:t>(Item picture is pasted from  clipboard into new Item card) </a:t>
            </a:r>
          </a:p>
          <a:p>
            <a:r>
              <a:rPr lang="en-US" sz="2400" dirty="0" smtClean="0"/>
              <a:t>You will get message Item card 1964-W already exists</a:t>
            </a:r>
          </a:p>
          <a:p>
            <a:r>
              <a:rPr lang="en-US" sz="2400" dirty="0" smtClean="0"/>
              <a:t>You push OK </a:t>
            </a:r>
          </a:p>
          <a:p>
            <a:r>
              <a:rPr lang="en-US" sz="2400" dirty="0" smtClean="0"/>
              <a:t>You will get another error message Item card could not be pasted . Do not care and make Ok again</a:t>
            </a:r>
          </a:p>
          <a:p>
            <a:r>
              <a:rPr lang="en-US" sz="2400" dirty="0" smtClean="0"/>
              <a:t>Change original number 1964-W to X</a:t>
            </a:r>
            <a:r>
              <a:rPr lang="cs-CZ" sz="2400" dirty="0" smtClean="0"/>
              <a:t>X</a:t>
            </a:r>
            <a:r>
              <a:rPr lang="en-US" sz="2400" dirty="0" smtClean="0"/>
              <a:t>1 </a:t>
            </a:r>
            <a:r>
              <a:rPr lang="en-US" sz="2400" i="1" dirty="0" smtClean="0"/>
              <a:t>(for instance)</a:t>
            </a:r>
          </a:p>
          <a:p>
            <a:r>
              <a:rPr lang="en-US" sz="2400" dirty="0" smtClean="0"/>
              <a:t>Change name to Component 1 </a:t>
            </a:r>
            <a:r>
              <a:rPr lang="en-US" sz="2400" i="1" dirty="0" smtClean="0"/>
              <a:t>(for instance)</a:t>
            </a:r>
          </a:p>
          <a:p>
            <a:r>
              <a:rPr lang="en-US" sz="2400" dirty="0" smtClean="0"/>
              <a:t>In Unit of Measure field make a choice by use of </a:t>
            </a:r>
            <a:r>
              <a:rPr lang="en-US" sz="2400" b="1" dirty="0" smtClean="0">
                <a:solidFill>
                  <a:srgbClr val="FF0000"/>
                </a:solidFill>
              </a:rPr>
              <a:t>F6 </a:t>
            </a:r>
            <a:r>
              <a:rPr lang="en-US" sz="2400" dirty="0" smtClean="0"/>
              <a:t>to Pcs and OK and then ENTER to confirm your choice</a:t>
            </a:r>
          </a:p>
          <a:p>
            <a:r>
              <a:rPr lang="en-US" sz="2400" b="1" dirty="0" smtClean="0"/>
              <a:t>Tab</a:t>
            </a:r>
            <a:r>
              <a:rPr lang="en-US" sz="2400" dirty="0" smtClean="0"/>
              <a:t> Invoice-&gt;and change by </a:t>
            </a:r>
            <a:r>
              <a:rPr lang="en-US" sz="2400" b="1" dirty="0" smtClean="0">
                <a:solidFill>
                  <a:srgbClr val="FF0000"/>
                </a:solidFill>
              </a:rPr>
              <a:t>F6 </a:t>
            </a:r>
            <a:r>
              <a:rPr lang="en-US" sz="2400" dirty="0" smtClean="0"/>
              <a:t>to Costing method FIFO and confirm by ENTER </a:t>
            </a:r>
          </a:p>
          <a:p>
            <a:r>
              <a:rPr lang="en-US" sz="2400" b="1" dirty="0" smtClean="0"/>
              <a:t>Tab</a:t>
            </a:r>
            <a:r>
              <a:rPr lang="en-US" sz="2400" dirty="0" smtClean="0"/>
              <a:t> Replenishment -&gt;make a choice of you principal Vendor (by use of </a:t>
            </a:r>
            <a:r>
              <a:rPr lang="en-US" sz="2400" b="1" dirty="0" smtClean="0">
                <a:solidFill>
                  <a:srgbClr val="FF0000"/>
                </a:solidFill>
              </a:rPr>
              <a:t>F6</a:t>
            </a:r>
            <a:r>
              <a:rPr lang="en-US" sz="2400" dirty="0" smtClean="0"/>
              <a:t>)</a:t>
            </a:r>
            <a:endParaRPr lang="cs-CZ" sz="2400" dirty="0" smtClean="0"/>
          </a:p>
          <a:p>
            <a:r>
              <a:rPr lang="cs-CZ" sz="2400" b="1" dirty="0" err="1" smtClean="0"/>
              <a:t>Tab</a:t>
            </a:r>
            <a:r>
              <a:rPr lang="cs-CZ" sz="2400" b="1" dirty="0" smtClean="0"/>
              <a:t> </a:t>
            </a:r>
            <a:r>
              <a:rPr lang="cs-CZ" sz="2400" dirty="0" err="1" smtClean="0"/>
              <a:t>Planning</a:t>
            </a:r>
            <a:r>
              <a:rPr lang="cs-CZ" sz="2400" b="1" dirty="0" smtClean="0"/>
              <a:t> -&gt;</a:t>
            </a:r>
            <a:r>
              <a:rPr lang="cs-CZ" sz="2400" b="1" dirty="0" err="1" smtClean="0"/>
              <a:t>Reorded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Policy</a:t>
            </a:r>
            <a:r>
              <a:rPr lang="cs-CZ" sz="2400" dirty="0" smtClean="0"/>
              <a:t>= </a:t>
            </a:r>
            <a:r>
              <a:rPr lang="cs-CZ" sz="2400" dirty="0" err="1" smtClean="0"/>
              <a:t>Fixed</a:t>
            </a:r>
            <a:r>
              <a:rPr lang="cs-CZ" sz="2400" dirty="0" smtClean="0"/>
              <a:t> </a:t>
            </a:r>
            <a:r>
              <a:rPr lang="cs-CZ" sz="2400" dirty="0" err="1" smtClean="0"/>
              <a:t>Order</a:t>
            </a:r>
            <a:r>
              <a:rPr lang="cs-CZ" sz="2400" dirty="0" smtClean="0"/>
              <a:t> </a:t>
            </a:r>
            <a:r>
              <a:rPr lang="cs-CZ" sz="2400" dirty="0" err="1" smtClean="0"/>
              <a:t>Quantity</a:t>
            </a:r>
            <a:endParaRPr lang="cs-CZ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897417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Results</a:t>
            </a:r>
            <a:r>
              <a:rPr lang="cs-CZ" dirty="0" smtClean="0"/>
              <a:t> 1</a:t>
            </a:r>
            <a:endParaRPr lang="cs-CZ" dirty="0"/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1685" y="4005064"/>
            <a:ext cx="2095500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/>
          <p:cNvSpPr/>
          <p:nvPr/>
        </p:nvSpPr>
        <p:spPr>
          <a:xfrm>
            <a:off x="5329554" y="4005064"/>
            <a:ext cx="14189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And </a:t>
            </a:r>
            <a:r>
              <a:rPr lang="cs-CZ" dirty="0" err="1"/>
              <a:t>it's</a:t>
            </a:r>
            <a:r>
              <a:rPr lang="cs-CZ" dirty="0"/>
              <a:t> done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738" y="1268760"/>
            <a:ext cx="3577010" cy="2035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250751"/>
            <a:ext cx="3586918" cy="205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088" y="3553496"/>
            <a:ext cx="3586660" cy="197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8365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Results</a:t>
            </a:r>
            <a:r>
              <a:rPr lang="cs-CZ" dirty="0"/>
              <a:t> </a:t>
            </a:r>
            <a:r>
              <a:rPr lang="cs-CZ" dirty="0" smtClean="0"/>
              <a:t>2- </a:t>
            </a:r>
            <a:r>
              <a:rPr lang="cs-CZ" dirty="0" err="1" smtClean="0"/>
              <a:t>Tab</a:t>
            </a:r>
            <a:r>
              <a:rPr lang="cs-CZ" dirty="0" smtClean="0"/>
              <a:t> </a:t>
            </a:r>
            <a:r>
              <a:rPr lang="cs-CZ" dirty="0" err="1" smtClean="0"/>
              <a:t>Replenishment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2588" y="1766888"/>
            <a:ext cx="5838825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01137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Created</a:t>
            </a:r>
            <a:r>
              <a:rPr lang="cs-CZ" dirty="0" smtClean="0"/>
              <a:t> Sales </a:t>
            </a:r>
            <a:r>
              <a:rPr lang="cs-CZ" dirty="0" err="1" smtClean="0"/>
              <a:t>Order</a:t>
            </a:r>
            <a:endParaRPr lang="cs-CZ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12776"/>
            <a:ext cx="8361363" cy="498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44969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Created</a:t>
            </a:r>
            <a:r>
              <a:rPr lang="cs-CZ" dirty="0" smtClean="0"/>
              <a:t> </a:t>
            </a:r>
            <a:r>
              <a:rPr lang="cs-CZ" dirty="0" err="1" smtClean="0"/>
              <a:t>Purchase</a:t>
            </a:r>
            <a:r>
              <a:rPr lang="cs-CZ" dirty="0" smtClean="0"/>
              <a:t> </a:t>
            </a:r>
            <a:r>
              <a:rPr lang="cs-CZ" dirty="0" err="1" smtClean="0"/>
              <a:t>Order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268760"/>
            <a:ext cx="8274981" cy="4803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50170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Availability</a:t>
            </a:r>
            <a:r>
              <a:rPr lang="cs-CZ" dirty="0" smtClean="0"/>
              <a:t>  </a:t>
            </a:r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412776"/>
            <a:ext cx="7019096" cy="3816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33304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RQWS window and how to start batch job</a:t>
            </a:r>
            <a:endParaRPr lang="en-GB" sz="36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271588"/>
            <a:ext cx="2238375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939986"/>
            <a:ext cx="6783903" cy="3261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Přímá spojnice 5"/>
          <p:cNvCxnSpPr/>
          <p:nvPr/>
        </p:nvCxnSpPr>
        <p:spPr>
          <a:xfrm>
            <a:off x="2411760" y="2132856"/>
            <a:ext cx="137572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/>
          <p:cNvCxnSpPr/>
          <p:nvPr/>
        </p:nvCxnSpPr>
        <p:spPr>
          <a:xfrm>
            <a:off x="3787487" y="2132856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10553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RQWS window and how to start batch job</a:t>
            </a:r>
            <a:endParaRPr lang="cs-CZ" sz="36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060848"/>
            <a:ext cx="3609975" cy="241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051323"/>
            <a:ext cx="363855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54370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RQWS window and how to start batch job</a:t>
            </a:r>
            <a:endParaRPr lang="cs-CZ" sz="36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84784"/>
            <a:ext cx="8661301" cy="1367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323528" y="2895327"/>
            <a:ext cx="819859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System suggests to cancel existing Purchase Order (second line) in order to get 100 % </a:t>
            </a:r>
          </a:p>
          <a:p>
            <a:r>
              <a:rPr lang="en-GB" dirty="0" smtClean="0"/>
              <a:t>balance . First line will serve as a resource line for second Purchase Order creation. </a:t>
            </a:r>
          </a:p>
          <a:p>
            <a:r>
              <a:rPr lang="en-GB" dirty="0" smtClean="0"/>
              <a:t>Availability looks  like this (Planned Order  Releases represents first line of RQWS) :</a:t>
            </a:r>
            <a:endParaRPr lang="en-GB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861048"/>
            <a:ext cx="6694620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44636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Carry </a:t>
            </a:r>
            <a:r>
              <a:rPr lang="cs-CZ" dirty="0" err="1" smtClean="0"/>
              <a:t>Out</a:t>
            </a:r>
            <a:r>
              <a:rPr lang="cs-CZ" dirty="0" smtClean="0"/>
              <a:t> </a:t>
            </a:r>
            <a:r>
              <a:rPr lang="cs-CZ" dirty="0" err="1" smtClean="0"/>
              <a:t>Action</a:t>
            </a:r>
            <a:r>
              <a:rPr lang="cs-CZ" dirty="0" smtClean="0"/>
              <a:t> </a:t>
            </a:r>
            <a:r>
              <a:rPr lang="cs-CZ" dirty="0" err="1" smtClean="0"/>
              <a:t>Messages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After Carry Out Action Messages you will get </a:t>
            </a:r>
            <a:endParaRPr lang="en-GB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420888"/>
            <a:ext cx="7827963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755576" y="5085184"/>
            <a:ext cx="66736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First manually created Purchase Order has been deleted and new PO </a:t>
            </a:r>
          </a:p>
          <a:p>
            <a:r>
              <a:rPr lang="en-GB" dirty="0" smtClean="0"/>
              <a:t>for 100 pcs of XX1 was created !!!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1366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Requisition worksheet</a:t>
            </a:r>
            <a:br>
              <a:rPr lang="en-ZA" dirty="0" smtClean="0"/>
            </a:br>
            <a:r>
              <a:rPr lang="en-US" sz="2000" dirty="0" smtClean="0">
                <a:solidFill>
                  <a:srgbClr val="0070C0"/>
                </a:solidFill>
              </a:rPr>
              <a:t>(tool for automatic replenishment suggestion) 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ZA" sz="11200" b="1" dirty="0" smtClean="0"/>
              <a:t>Impacts of using RW tool</a:t>
            </a:r>
          </a:p>
          <a:p>
            <a:endParaRPr lang="en-ZA" sz="3400" b="1" dirty="0" smtClean="0"/>
          </a:p>
          <a:p>
            <a:pPr lvl="1"/>
            <a:r>
              <a:rPr lang="en-ZA" sz="9600" dirty="0" smtClean="0"/>
              <a:t>Lower inventory level</a:t>
            </a:r>
          </a:p>
          <a:p>
            <a:pPr lvl="1"/>
            <a:r>
              <a:rPr lang="en-ZA" sz="9600" dirty="0" smtClean="0"/>
              <a:t>It balances supply and demand across locations</a:t>
            </a:r>
          </a:p>
          <a:p>
            <a:pPr lvl="1"/>
            <a:r>
              <a:rPr lang="en-ZA" sz="9600" dirty="0" smtClean="0"/>
              <a:t>Lower inventory and handling cost</a:t>
            </a:r>
          </a:p>
          <a:p>
            <a:pPr lvl="1"/>
            <a:r>
              <a:rPr lang="en-ZA" sz="9600" dirty="0" smtClean="0"/>
              <a:t>Higher liquidity </a:t>
            </a:r>
          </a:p>
          <a:p>
            <a:pPr lvl="1"/>
            <a:r>
              <a:rPr lang="en-ZA" sz="9600" dirty="0" smtClean="0"/>
              <a:t>Sufficient service level is maintained-Service level  represents the expected probability of not hitting a stock-out. This percentage is required to compute the Safety Stock. Intuitively, the service level represents a trade-off between the cost of inventory and the cost of stock-outs (which incur missed sales, lost opportunities and client frustration among others).   </a:t>
            </a:r>
          </a:p>
          <a:p>
            <a:pPr marL="457200" lvl="1" indent="0">
              <a:buNone/>
            </a:pPr>
            <a:r>
              <a:rPr lang="cs-CZ" sz="7200" dirty="0" smtClean="0"/>
              <a:t> </a:t>
            </a:r>
            <a:endParaRPr lang="en-US" sz="7200" dirty="0"/>
          </a:p>
          <a:p>
            <a:pPr marL="457200" lvl="1" indent="0">
              <a:buNone/>
            </a:pPr>
            <a:r>
              <a:rPr lang="cs-CZ" sz="7200" dirty="0"/>
              <a:t> </a:t>
            </a:r>
            <a:r>
              <a:rPr lang="cs-CZ" sz="7200" dirty="0" smtClean="0"/>
              <a:t>    </a:t>
            </a:r>
            <a:endParaRPr lang="en-US" sz="7200" dirty="0"/>
          </a:p>
          <a:p>
            <a:pPr lvl="1"/>
            <a:endParaRPr lang="en-US" sz="7200" dirty="0"/>
          </a:p>
          <a:p>
            <a:pPr marL="457200" lvl="1" indent="0">
              <a:buNone/>
            </a:pPr>
            <a:r>
              <a:rPr lang="cs-CZ" sz="7200" dirty="0" smtClean="0"/>
              <a:t> </a:t>
            </a:r>
            <a:endParaRPr lang="en-US" sz="7200" dirty="0"/>
          </a:p>
          <a:p>
            <a:pPr lvl="1"/>
            <a:endParaRPr lang="en-ZA" sz="7200" dirty="0"/>
          </a:p>
          <a:p>
            <a:pPr lvl="1"/>
            <a:endParaRPr lang="en-ZA" sz="7200" dirty="0"/>
          </a:p>
        </p:txBody>
      </p:sp>
    </p:spTree>
    <p:extLst>
      <p:ext uri="{BB962C8B-B14F-4D97-AF65-F5344CB8AC3E}">
        <p14:creationId xmlns:p14="http://schemas.microsoft.com/office/powerpoint/2010/main" val="4894326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Modification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en-ZA" dirty="0" smtClean="0"/>
              <a:t>model RQWST</a:t>
            </a:r>
            <a:endParaRPr lang="en-ZA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Change policy to Lot-for-Lot</a:t>
            </a:r>
          </a:p>
          <a:p>
            <a:r>
              <a:rPr lang="en-GB" dirty="0" smtClean="0"/>
              <a:t>Enter in Tab Planning Reorder cycle 1M</a:t>
            </a:r>
          </a:p>
          <a:p>
            <a:r>
              <a:rPr lang="en-GB" dirty="0" smtClean="0"/>
              <a:t>Create another two Sales Order in different dates (+1 week and + 2 weeks)</a:t>
            </a:r>
          </a:p>
          <a:p>
            <a:r>
              <a:rPr lang="en-GB" dirty="0" smtClean="0"/>
              <a:t>Start RQWST again </a:t>
            </a:r>
          </a:p>
          <a:p>
            <a:r>
              <a:rPr lang="en-GB" dirty="0" smtClean="0"/>
              <a:t>…….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2168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End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section</a:t>
            </a:r>
            <a:r>
              <a:rPr lang="cs-CZ" dirty="0" smtClean="0"/>
              <a:t> XXVII. 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2286000" y="-373751177"/>
            <a:ext cx="4572000" cy="754360355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Přihlásit se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 Používáte-li nástroj pro čtení obrazovky, vypněte Dynamické vyhledávání Google kliknutím sem.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Internet</a:t>
            </a:r>
          </a:p>
          <a:p>
            <a:endParaRPr lang="cs-CZ" dirty="0"/>
          </a:p>
          <a:p>
            <a:r>
              <a:rPr lang="cs-CZ" dirty="0"/>
              <a:t>Obrázky</a:t>
            </a:r>
          </a:p>
          <a:p>
            <a:endParaRPr lang="cs-CZ" dirty="0"/>
          </a:p>
          <a:p>
            <a:r>
              <a:rPr lang="cs-CZ" dirty="0"/>
              <a:t>Videa</a:t>
            </a:r>
          </a:p>
          <a:p>
            <a:endParaRPr lang="cs-CZ" dirty="0"/>
          </a:p>
          <a:p>
            <a:r>
              <a:rPr lang="cs-CZ" dirty="0"/>
              <a:t>Zprávy</a:t>
            </a:r>
          </a:p>
          <a:p>
            <a:endParaRPr lang="cs-CZ" dirty="0"/>
          </a:p>
          <a:p>
            <a:r>
              <a:rPr lang="cs-CZ" dirty="0"/>
              <a:t>Nákupy</a:t>
            </a:r>
          </a:p>
          <a:p>
            <a:r>
              <a:rPr lang="cs-CZ" dirty="0"/>
              <a:t>Více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Vyhledávací nástroje</a:t>
            </a:r>
          </a:p>
          <a:p>
            <a:r>
              <a:rPr lang="cs-CZ" dirty="0"/>
              <a:t>Bezpečné vyhledávání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Výsledky hledání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 smtClean="0"/>
              <a:t>I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  </a:t>
            </a:r>
          </a:p>
          <a:p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 err="1"/>
              <a:t>RemixYourHealth</a:t>
            </a:r>
            <a:r>
              <a:rPr lang="cs-CZ" dirty="0"/>
              <a:t> </a:t>
            </a:r>
            <a:r>
              <a:rPr lang="cs-CZ" dirty="0" err="1"/>
              <a:t>Workout</a:t>
            </a:r>
            <a:r>
              <a:rPr lang="cs-CZ" dirty="0"/>
              <a:t> </a:t>
            </a:r>
            <a:r>
              <a:rPr lang="cs-CZ" dirty="0" err="1"/>
              <a:t>Series</a:t>
            </a:r>
            <a:r>
              <a:rPr lang="cs-CZ" dirty="0"/>
              <a:t>: </a:t>
            </a:r>
            <a:r>
              <a:rPr lang="cs-CZ" dirty="0" err="1"/>
              <a:t>The</a:t>
            </a:r>
            <a:r>
              <a:rPr lang="cs-CZ" dirty="0"/>
              <a:t> Show </a:t>
            </a:r>
            <a:r>
              <a:rPr lang="cs-CZ" dirty="0" err="1"/>
              <a:t>Stopper</a:t>
            </a:r>
            <a:r>
              <a:rPr lang="cs-CZ" dirty="0"/>
              <a:t> | </a:t>
            </a:r>
            <a:r>
              <a:rPr lang="cs-CZ" dirty="0" err="1"/>
              <a:t>RemixYourHealth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remixyourhealth.com-940 × 400-Vyhledávání pomocí obrázku</a:t>
            </a:r>
          </a:p>
          <a:p>
            <a:r>
              <a:rPr lang="cs-CZ" dirty="0"/>
              <a:t>So </a:t>
            </a:r>
            <a:r>
              <a:rPr lang="cs-CZ" dirty="0" err="1"/>
              <a:t>two</a:t>
            </a:r>
            <a:r>
              <a:rPr lang="cs-CZ" dirty="0"/>
              <a:t> </a:t>
            </a:r>
            <a:r>
              <a:rPr lang="cs-CZ" dirty="0" err="1"/>
              <a:t>weeks</a:t>
            </a:r>
            <a:r>
              <a:rPr lang="cs-CZ" dirty="0"/>
              <a:t> ago I </a:t>
            </a:r>
            <a:r>
              <a:rPr lang="cs-CZ" dirty="0" err="1"/>
              <a:t>introduced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ridiculousness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was</a:t>
            </a:r>
            <a:r>
              <a:rPr lang="cs-CZ" dirty="0"/>
              <a:t> “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Shredder</a:t>
            </a:r>
            <a:r>
              <a:rPr lang="cs-CZ" dirty="0"/>
              <a:t>” </a:t>
            </a:r>
            <a:r>
              <a:rPr lang="cs-CZ" dirty="0" err="1"/>
              <a:t>workout</a:t>
            </a:r>
            <a:r>
              <a:rPr lang="cs-CZ" dirty="0"/>
              <a:t>. </a:t>
            </a:r>
            <a:r>
              <a:rPr lang="cs-CZ" dirty="0" err="1"/>
              <a:t>Did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try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? </a:t>
            </a:r>
            <a:r>
              <a:rPr lang="cs-CZ" dirty="0" err="1"/>
              <a:t>How'd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 go? </a:t>
            </a:r>
            <a:r>
              <a:rPr lang="cs-CZ" dirty="0" err="1"/>
              <a:t>If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made </a:t>
            </a:r>
            <a:r>
              <a:rPr lang="cs-CZ" dirty="0" err="1"/>
              <a:t>it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end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...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Navštívit stránku Zobrazit obrázek </a:t>
            </a:r>
          </a:p>
          <a:p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Související obrázky:</a:t>
            </a:r>
          </a:p>
          <a:p>
            <a:endParaRPr lang="cs-CZ" dirty="0"/>
          </a:p>
          <a:p>
            <a:r>
              <a:rPr lang="cs-CZ" dirty="0"/>
              <a:t>Zobrazit další</a:t>
            </a:r>
          </a:p>
          <a:p>
            <a:r>
              <a:rPr lang="cs-CZ" dirty="0"/>
              <a:t>Na obrázky se mohou vztahovat autorská práva.-Odeslat zpětnou vazbu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Not </a:t>
            </a:r>
            <a:r>
              <a:rPr lang="cs-CZ" dirty="0" err="1"/>
              <a:t>Dead</a:t>
            </a:r>
            <a:r>
              <a:rPr lang="cs-CZ" dirty="0"/>
              <a:t> </a:t>
            </a:r>
            <a:r>
              <a:rPr lang="cs-CZ" dirty="0" err="1"/>
              <a:t>Yet</a:t>
            </a:r>
            <a:r>
              <a:rPr lang="cs-CZ" dirty="0"/>
              <a:t> </a:t>
            </a:r>
            <a:r>
              <a:rPr lang="cs-CZ" dirty="0" err="1"/>
              <a:t>Radio</a:t>
            </a:r>
            <a:r>
              <a:rPr lang="cs-CZ" dirty="0"/>
              <a:t> | </a:t>
            </a:r>
            <a:r>
              <a:rPr lang="cs-CZ" dirty="0" err="1"/>
              <a:t>Podcast</a:t>
            </a:r>
            <a:r>
              <a:rPr lang="cs-CZ" dirty="0"/>
              <a:t> </a:t>
            </a:r>
            <a:r>
              <a:rPr lang="cs-CZ" dirty="0" err="1"/>
              <a:t>featuring</a:t>
            </a:r>
            <a:r>
              <a:rPr lang="cs-CZ" dirty="0"/>
              <a:t> </a:t>
            </a:r>
            <a:r>
              <a:rPr lang="cs-CZ" dirty="0" err="1"/>
              <a:t>Tommy</a:t>
            </a:r>
            <a:r>
              <a:rPr lang="cs-CZ" dirty="0"/>
              <a:t> </a:t>
            </a:r>
            <a:r>
              <a:rPr lang="cs-CZ" dirty="0" err="1"/>
              <a:t>Bateman</a:t>
            </a:r>
            <a:r>
              <a:rPr lang="cs-CZ" dirty="0"/>
              <a:t> &amp; Alex </a:t>
            </a:r>
            <a:r>
              <a:rPr lang="cs-CZ" dirty="0" err="1"/>
              <a:t>Corolla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www.notdeadyetradio.com-447 × 280-Vyhledávání pomocí obrázku</a:t>
            </a:r>
          </a:p>
          <a:p>
            <a:r>
              <a:rPr lang="cs-CZ" dirty="0" err="1"/>
              <a:t>Tommy</a:t>
            </a:r>
            <a:r>
              <a:rPr lang="cs-CZ" dirty="0"/>
              <a:t> </a:t>
            </a:r>
            <a:r>
              <a:rPr lang="cs-CZ" dirty="0" err="1"/>
              <a:t>starts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show </a:t>
            </a:r>
            <a:r>
              <a:rPr lang="cs-CZ" dirty="0" err="1"/>
              <a:t>off</a:t>
            </a:r>
            <a:r>
              <a:rPr lang="cs-CZ" dirty="0"/>
              <a:t> in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unusual</a:t>
            </a:r>
            <a:r>
              <a:rPr lang="cs-CZ" dirty="0"/>
              <a:t> </a:t>
            </a:r>
            <a:r>
              <a:rPr lang="cs-CZ" dirty="0" err="1"/>
              <a:t>fashion</a:t>
            </a:r>
            <a:r>
              <a:rPr lang="cs-CZ" dirty="0"/>
              <a:t>. He </a:t>
            </a:r>
            <a:r>
              <a:rPr lang="cs-CZ" dirty="0" err="1"/>
              <a:t>announces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show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ending</a:t>
            </a:r>
            <a:r>
              <a:rPr lang="cs-CZ" dirty="0"/>
              <a:t>.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time</a:t>
            </a:r>
            <a:r>
              <a:rPr lang="cs-CZ" dirty="0"/>
              <a:t> he </a:t>
            </a:r>
            <a:r>
              <a:rPr lang="cs-CZ" dirty="0" err="1"/>
              <a:t>puts</a:t>
            </a:r>
            <a:r>
              <a:rPr lang="cs-CZ" dirty="0"/>
              <a:t> in </a:t>
            </a:r>
            <a:r>
              <a:rPr lang="cs-CZ" dirty="0" err="1"/>
              <a:t>isn't</a:t>
            </a:r>
            <a:r>
              <a:rPr lang="cs-CZ" dirty="0"/>
              <a:t> </a:t>
            </a:r>
            <a:r>
              <a:rPr lang="cs-CZ" dirty="0" err="1"/>
              <a:t>worth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“</a:t>
            </a:r>
            <a:r>
              <a:rPr lang="cs-CZ" dirty="0" err="1"/>
              <a:t>rewards</a:t>
            </a:r>
            <a:r>
              <a:rPr lang="cs-CZ" dirty="0"/>
              <a:t>” </a:t>
            </a:r>
            <a:r>
              <a:rPr lang="cs-CZ" dirty="0" err="1"/>
              <a:t>he's</a:t>
            </a:r>
            <a:r>
              <a:rPr lang="cs-CZ" dirty="0"/>
              <a:t> </a:t>
            </a:r>
            <a:r>
              <a:rPr lang="cs-CZ" dirty="0" err="1"/>
              <a:t>getting</a:t>
            </a:r>
            <a:r>
              <a:rPr lang="cs-CZ" dirty="0"/>
              <a:t>.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Navštívit stránku Zobrazit obrázek </a:t>
            </a:r>
          </a:p>
          <a:p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Související obrázky: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Zobrazit další</a:t>
            </a:r>
          </a:p>
          <a:p>
            <a:r>
              <a:rPr lang="cs-CZ" dirty="0"/>
              <a:t>Na obrázky se mohou vztahovat autorská práva.-Odeslat zpětnou vazbu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G4 </a:t>
            </a:r>
            <a:r>
              <a:rPr lang="cs-CZ" dirty="0" err="1"/>
              <a:t>Cancels</a:t>
            </a:r>
            <a:r>
              <a:rPr lang="cs-CZ" dirty="0"/>
              <a:t> '</a:t>
            </a:r>
            <a:r>
              <a:rPr lang="cs-CZ" dirty="0" err="1"/>
              <a:t>Attack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Show,' 'X-Play' - Hollywood </a:t>
            </a:r>
            <a:r>
              <a:rPr lang="cs-CZ" dirty="0" err="1"/>
              <a:t>Reporter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www.hollywoodreporter.com-565 × 318-Vyhledávání pomocí obrázku</a:t>
            </a:r>
          </a:p>
          <a:p>
            <a:r>
              <a:rPr lang="cs-CZ" dirty="0" err="1"/>
              <a:t>Attack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Show Logo (2) - H 2012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Navštívit stránku Zobrazit obrázek </a:t>
            </a:r>
          </a:p>
          <a:p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Související obrázky:</a:t>
            </a:r>
          </a:p>
          <a:p>
            <a:endParaRPr lang="cs-CZ" dirty="0"/>
          </a:p>
          <a:p>
            <a:r>
              <a:rPr lang="cs-CZ" dirty="0"/>
              <a:t>Zobrazit další</a:t>
            </a:r>
          </a:p>
          <a:p>
            <a:r>
              <a:rPr lang="cs-CZ" dirty="0"/>
              <a:t>Na obrázky se mohou vztahovat autorská práva.-Odeslat zpětnou vazbu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132856"/>
            <a:ext cx="4572000" cy="2865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497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/>
          </p:cNvSpPr>
          <p:nvPr>
            <p:ph type="title"/>
          </p:nvPr>
        </p:nvSpPr>
        <p:spPr>
          <a:xfrm>
            <a:off x="849312" y="908720"/>
            <a:ext cx="6192838" cy="457200"/>
          </a:xfrm>
        </p:spPr>
        <p:txBody>
          <a:bodyPr>
            <a:normAutofit fontScale="90000"/>
          </a:bodyPr>
          <a:lstStyle/>
          <a:p>
            <a:r>
              <a:rPr lang="cs-CZ" dirty="0" err="1" smtClean="0"/>
              <a:t>Purchase</a:t>
            </a:r>
            <a:r>
              <a:rPr lang="cs-CZ" dirty="0" smtClean="0"/>
              <a:t> </a:t>
            </a:r>
            <a:r>
              <a:rPr lang="cs-CZ" dirty="0" err="1" smtClean="0"/>
              <a:t>process</a:t>
            </a:r>
            <a:r>
              <a:rPr lang="cs-CZ" dirty="0" smtClean="0"/>
              <a:t>   </a:t>
            </a:r>
          </a:p>
        </p:txBody>
      </p:sp>
      <p:sp>
        <p:nvSpPr>
          <p:cNvPr id="71683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1100" b="1" dirty="0" smtClean="0"/>
              <a:t>Net </a:t>
            </a:r>
            <a:r>
              <a:rPr lang="cs-CZ" sz="1100" b="1" dirty="0" err="1" smtClean="0"/>
              <a:t>Requirement</a:t>
            </a:r>
            <a:r>
              <a:rPr lang="cs-CZ" sz="1100" b="1" dirty="0" smtClean="0"/>
              <a:t>=Gross </a:t>
            </a:r>
            <a:r>
              <a:rPr lang="cs-CZ" sz="1100" b="1" dirty="0" err="1" smtClean="0"/>
              <a:t>Requirement</a:t>
            </a:r>
            <a:r>
              <a:rPr lang="cs-CZ" sz="1100" b="1" dirty="0" smtClean="0"/>
              <a:t> –</a:t>
            </a:r>
            <a:r>
              <a:rPr lang="cs-CZ" sz="1100" b="1" dirty="0" err="1" smtClean="0"/>
              <a:t>Stock</a:t>
            </a:r>
            <a:r>
              <a:rPr lang="cs-CZ" sz="1100" b="1" dirty="0" smtClean="0"/>
              <a:t> </a:t>
            </a:r>
            <a:r>
              <a:rPr lang="cs-CZ" sz="1100" b="1" dirty="0" err="1" smtClean="0"/>
              <a:t>level</a:t>
            </a:r>
            <a:r>
              <a:rPr lang="cs-CZ" sz="1100" b="1" dirty="0" smtClean="0"/>
              <a:t> – </a:t>
            </a:r>
            <a:r>
              <a:rPr lang="cs-CZ" sz="1100" b="1" dirty="0" err="1" smtClean="0"/>
              <a:t>Purchase</a:t>
            </a:r>
            <a:r>
              <a:rPr lang="cs-CZ" sz="1100" b="1" dirty="0" smtClean="0"/>
              <a:t> </a:t>
            </a:r>
            <a:r>
              <a:rPr lang="cs-CZ" sz="1100" b="1" dirty="0" err="1" smtClean="0"/>
              <a:t>Orders</a:t>
            </a:r>
            <a:r>
              <a:rPr lang="cs-CZ" sz="1100" b="1" dirty="0" smtClean="0"/>
              <a:t> + Sales </a:t>
            </a:r>
            <a:r>
              <a:rPr lang="cs-CZ" sz="1100" b="1" dirty="0" err="1" smtClean="0"/>
              <a:t>orders</a:t>
            </a:r>
            <a:r>
              <a:rPr lang="cs-CZ" sz="1100" b="1" dirty="0" smtClean="0"/>
              <a:t> +</a:t>
            </a:r>
            <a:r>
              <a:rPr lang="cs-CZ" sz="1100" b="1" dirty="0" err="1" smtClean="0"/>
              <a:t>Safety</a:t>
            </a:r>
            <a:r>
              <a:rPr lang="cs-CZ" sz="1100" b="1" dirty="0" smtClean="0"/>
              <a:t> </a:t>
            </a:r>
            <a:r>
              <a:rPr lang="cs-CZ" sz="1100" b="1" dirty="0" err="1" smtClean="0"/>
              <a:t>Stock</a:t>
            </a:r>
            <a:r>
              <a:rPr lang="cs-CZ" sz="1100" b="1" dirty="0" smtClean="0"/>
              <a:t>     </a:t>
            </a:r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627063" y="2674938"/>
            <a:ext cx="1100137" cy="625475"/>
          </a:xfrm>
          <a:prstGeom prst="rect">
            <a:avLst/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  <a:latin typeface="Times New Roman" pitchFamily="18" charset="0"/>
              </a:rPr>
              <a:t>Sales</a:t>
            </a:r>
            <a:endParaRPr lang="cs-CZ" sz="1400" b="1" dirty="0">
              <a:solidFill>
                <a:schemeClr val="tx1"/>
              </a:solidFill>
              <a:latin typeface="Times New Roman" pitchFamily="18" charset="0"/>
            </a:endParaRPr>
          </a:p>
          <a:p>
            <a:pPr algn="ctr"/>
            <a:r>
              <a:rPr lang="cs-CZ" sz="1400" b="1" dirty="0" err="1" smtClean="0">
                <a:solidFill>
                  <a:schemeClr val="tx1"/>
                </a:solidFill>
                <a:latin typeface="Times New Roman" pitchFamily="18" charset="0"/>
              </a:rPr>
              <a:t>Order</a:t>
            </a:r>
            <a:endParaRPr lang="cs-CZ" sz="1400" b="1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71685" name="Rectangle 5"/>
          <p:cNvSpPr>
            <a:spLocks noChangeArrowheads="1"/>
          </p:cNvSpPr>
          <p:nvPr/>
        </p:nvSpPr>
        <p:spPr bwMode="auto">
          <a:xfrm>
            <a:off x="604838" y="3416300"/>
            <a:ext cx="1112837" cy="100013"/>
          </a:xfrm>
          <a:prstGeom prst="rect">
            <a:avLst/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71686" name="Rectangle 6"/>
          <p:cNvSpPr>
            <a:spLocks noChangeArrowheads="1"/>
          </p:cNvSpPr>
          <p:nvPr/>
        </p:nvSpPr>
        <p:spPr bwMode="auto">
          <a:xfrm>
            <a:off x="612775" y="3632200"/>
            <a:ext cx="1112838" cy="100013"/>
          </a:xfrm>
          <a:prstGeom prst="rect">
            <a:avLst/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71687" name="AutoShape 7"/>
          <p:cNvSpPr>
            <a:spLocks/>
          </p:cNvSpPr>
          <p:nvPr/>
        </p:nvSpPr>
        <p:spPr bwMode="auto">
          <a:xfrm rot="16200000">
            <a:off x="1087438" y="2001837"/>
            <a:ext cx="152400" cy="1076325"/>
          </a:xfrm>
          <a:prstGeom prst="rightBrace">
            <a:avLst>
              <a:gd name="adj1" fmla="val 5885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71688" name="Text Box 8"/>
          <p:cNvSpPr txBox="1">
            <a:spLocks noChangeArrowheads="1"/>
          </p:cNvSpPr>
          <p:nvPr/>
        </p:nvSpPr>
        <p:spPr bwMode="auto">
          <a:xfrm>
            <a:off x="647700" y="2181225"/>
            <a:ext cx="152888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200" b="1" dirty="0" err="1" smtClean="0">
                <a:solidFill>
                  <a:schemeClr val="tx1"/>
                </a:solidFill>
                <a:latin typeface="Times New Roman" pitchFamily="18" charset="0"/>
              </a:rPr>
              <a:t>Reason</a:t>
            </a:r>
            <a:r>
              <a:rPr lang="cs-CZ" sz="1200" b="1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cs-CZ" sz="1200" b="1" dirty="0" err="1" smtClean="0">
                <a:solidFill>
                  <a:schemeClr val="tx1"/>
                </a:solidFill>
                <a:latin typeface="Times New Roman" pitchFamily="18" charset="0"/>
              </a:rPr>
              <a:t>for</a:t>
            </a:r>
            <a:r>
              <a:rPr lang="cs-CZ" sz="1200" b="1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cs-CZ" sz="1200" b="1" dirty="0" err="1" smtClean="0">
                <a:solidFill>
                  <a:schemeClr val="tx1"/>
                </a:solidFill>
                <a:latin typeface="Times New Roman" pitchFamily="18" charset="0"/>
              </a:rPr>
              <a:t>purchase</a:t>
            </a:r>
            <a:endParaRPr lang="cs-CZ" sz="1200" b="1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71689" name="Rectangle 9"/>
          <p:cNvSpPr>
            <a:spLocks noChangeArrowheads="1"/>
          </p:cNvSpPr>
          <p:nvPr/>
        </p:nvSpPr>
        <p:spPr bwMode="auto">
          <a:xfrm>
            <a:off x="749300" y="3640138"/>
            <a:ext cx="200025" cy="889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71690" name="Rectangle 10"/>
          <p:cNvSpPr>
            <a:spLocks noChangeArrowheads="1"/>
          </p:cNvSpPr>
          <p:nvPr/>
        </p:nvSpPr>
        <p:spPr bwMode="auto">
          <a:xfrm>
            <a:off x="744538" y="3416300"/>
            <a:ext cx="200025" cy="889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71691" name="Rectangle 11"/>
          <p:cNvSpPr>
            <a:spLocks noChangeArrowheads="1"/>
          </p:cNvSpPr>
          <p:nvPr/>
        </p:nvSpPr>
        <p:spPr bwMode="auto">
          <a:xfrm>
            <a:off x="592138" y="4076700"/>
            <a:ext cx="1100137" cy="62547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1400" b="1" dirty="0" err="1" smtClean="0">
                <a:solidFill>
                  <a:srgbClr val="FFFF00"/>
                </a:solidFill>
                <a:latin typeface="Times New Roman" pitchFamily="18" charset="0"/>
              </a:rPr>
              <a:t>Item</a:t>
            </a:r>
            <a:r>
              <a:rPr lang="cs-CZ" sz="1400" b="1" dirty="0" smtClean="0">
                <a:solidFill>
                  <a:srgbClr val="FFFF00"/>
                </a:solidFill>
                <a:latin typeface="Times New Roman" pitchFamily="18" charset="0"/>
              </a:rPr>
              <a:t> </a:t>
            </a:r>
            <a:endParaRPr lang="cs-CZ" sz="1400" b="1" dirty="0">
              <a:solidFill>
                <a:srgbClr val="FFFF00"/>
              </a:solidFill>
              <a:latin typeface="Times New Roman" pitchFamily="18" charset="0"/>
            </a:endParaRPr>
          </a:p>
          <a:p>
            <a:pPr algn="ctr"/>
            <a:r>
              <a:rPr lang="cs-CZ" sz="1400" b="1" dirty="0" err="1" smtClean="0">
                <a:solidFill>
                  <a:srgbClr val="FFFF00"/>
                </a:solidFill>
                <a:latin typeface="Times New Roman" pitchFamily="18" charset="0"/>
              </a:rPr>
              <a:t>Cardí</a:t>
            </a:r>
            <a:endParaRPr lang="cs-CZ" sz="1400" b="1" dirty="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71692" name="Line 12"/>
          <p:cNvSpPr>
            <a:spLocks noChangeShapeType="1"/>
          </p:cNvSpPr>
          <p:nvPr/>
        </p:nvSpPr>
        <p:spPr bwMode="auto">
          <a:xfrm>
            <a:off x="857250" y="3738563"/>
            <a:ext cx="0" cy="369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1693" name="Line 13"/>
          <p:cNvSpPr>
            <a:spLocks noChangeShapeType="1"/>
          </p:cNvSpPr>
          <p:nvPr/>
        </p:nvSpPr>
        <p:spPr bwMode="auto">
          <a:xfrm flipV="1">
            <a:off x="625475" y="4860925"/>
            <a:ext cx="0" cy="892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1694" name="Line 14"/>
          <p:cNvSpPr>
            <a:spLocks noChangeShapeType="1"/>
          </p:cNvSpPr>
          <p:nvPr/>
        </p:nvSpPr>
        <p:spPr bwMode="auto">
          <a:xfrm flipV="1">
            <a:off x="625475" y="5753100"/>
            <a:ext cx="1387475" cy="1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1695" name="Text Box 15"/>
          <p:cNvSpPr txBox="1">
            <a:spLocks noChangeArrowheads="1"/>
          </p:cNvSpPr>
          <p:nvPr/>
        </p:nvSpPr>
        <p:spPr bwMode="auto">
          <a:xfrm rot="16200000">
            <a:off x="98971" y="5085477"/>
            <a:ext cx="67518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000" b="1" dirty="0" err="1" smtClean="0">
                <a:solidFill>
                  <a:schemeClr val="tx1"/>
                </a:solidFill>
                <a:latin typeface="Times New Roman" pitchFamily="18" charset="0"/>
              </a:rPr>
              <a:t>Quantity</a:t>
            </a:r>
            <a:endParaRPr lang="cs-CZ" sz="1000" b="1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71696" name="Text Box 16"/>
          <p:cNvSpPr txBox="1">
            <a:spLocks noChangeArrowheads="1"/>
          </p:cNvSpPr>
          <p:nvPr/>
        </p:nvSpPr>
        <p:spPr bwMode="auto">
          <a:xfrm>
            <a:off x="1239838" y="5734050"/>
            <a:ext cx="4700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000" b="1" dirty="0" err="1" smtClean="0">
                <a:solidFill>
                  <a:schemeClr val="tx1"/>
                </a:solidFill>
                <a:latin typeface="Times New Roman" pitchFamily="18" charset="0"/>
              </a:rPr>
              <a:t>Time</a:t>
            </a:r>
            <a:endParaRPr lang="cs-CZ" sz="1000" b="1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71697" name="Line 17"/>
          <p:cNvSpPr>
            <a:spLocks noChangeShapeType="1"/>
          </p:cNvSpPr>
          <p:nvPr/>
        </p:nvSpPr>
        <p:spPr bwMode="auto">
          <a:xfrm>
            <a:off x="636588" y="5022850"/>
            <a:ext cx="1238250" cy="614363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1698" name="Line 18"/>
          <p:cNvSpPr>
            <a:spLocks noChangeShapeType="1"/>
          </p:cNvSpPr>
          <p:nvPr/>
        </p:nvSpPr>
        <p:spPr bwMode="auto">
          <a:xfrm>
            <a:off x="625475" y="5381625"/>
            <a:ext cx="1249363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1699" name="Text Box 19"/>
          <p:cNvSpPr txBox="1">
            <a:spLocks noChangeArrowheads="1"/>
          </p:cNvSpPr>
          <p:nvPr/>
        </p:nvSpPr>
        <p:spPr bwMode="auto">
          <a:xfrm>
            <a:off x="1939925" y="5256213"/>
            <a:ext cx="7572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000" b="1">
                <a:solidFill>
                  <a:schemeClr val="tx1"/>
                </a:solidFill>
                <a:latin typeface="Times New Roman" pitchFamily="18" charset="0"/>
              </a:rPr>
              <a:t>Minium=5</a:t>
            </a:r>
          </a:p>
        </p:txBody>
      </p:sp>
      <p:sp>
        <p:nvSpPr>
          <p:cNvPr id="71700" name="Oval 20"/>
          <p:cNvSpPr>
            <a:spLocks noChangeArrowheads="1"/>
          </p:cNvSpPr>
          <p:nvPr/>
        </p:nvSpPr>
        <p:spPr bwMode="auto">
          <a:xfrm>
            <a:off x="1920875" y="5219700"/>
            <a:ext cx="796925" cy="266700"/>
          </a:xfrm>
          <a:prstGeom prst="ellipse">
            <a:avLst/>
          </a:prstGeom>
          <a:solidFill>
            <a:schemeClr val="accent1">
              <a:alpha val="0"/>
            </a:schemeClr>
          </a:solidFill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71701" name="Rectangle 21"/>
          <p:cNvSpPr>
            <a:spLocks noChangeArrowheads="1"/>
          </p:cNvSpPr>
          <p:nvPr/>
        </p:nvSpPr>
        <p:spPr bwMode="auto">
          <a:xfrm>
            <a:off x="1447800" y="4489450"/>
            <a:ext cx="200025" cy="889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71702" name="Line 22"/>
          <p:cNvSpPr>
            <a:spLocks noChangeShapeType="1"/>
          </p:cNvSpPr>
          <p:nvPr/>
        </p:nvSpPr>
        <p:spPr bwMode="auto">
          <a:xfrm>
            <a:off x="1585913" y="4572000"/>
            <a:ext cx="474662" cy="6477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1703" name="Line 23"/>
          <p:cNvSpPr>
            <a:spLocks noChangeShapeType="1"/>
          </p:cNvSpPr>
          <p:nvPr/>
        </p:nvSpPr>
        <p:spPr bwMode="auto">
          <a:xfrm>
            <a:off x="1757363" y="5403850"/>
            <a:ext cx="1587" cy="18415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1704" name="Line 24"/>
          <p:cNvSpPr>
            <a:spLocks noChangeShapeType="1"/>
          </p:cNvSpPr>
          <p:nvPr/>
        </p:nvSpPr>
        <p:spPr bwMode="auto">
          <a:xfrm flipV="1">
            <a:off x="1749425" y="5624513"/>
            <a:ext cx="0" cy="59055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1705" name="Text Box 25"/>
          <p:cNvSpPr txBox="1">
            <a:spLocks noChangeArrowheads="1"/>
          </p:cNvSpPr>
          <p:nvPr/>
        </p:nvSpPr>
        <p:spPr bwMode="auto">
          <a:xfrm>
            <a:off x="911225" y="6238875"/>
            <a:ext cx="362560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200" b="1" dirty="0" err="1" smtClean="0">
                <a:solidFill>
                  <a:srgbClr val="006600"/>
                </a:solidFill>
                <a:latin typeface="Times New Roman" pitchFamily="18" charset="0"/>
              </a:rPr>
              <a:t>Inventory</a:t>
            </a:r>
            <a:r>
              <a:rPr lang="cs-CZ" sz="1200" b="1" dirty="0" smtClean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cs-CZ" sz="1200" b="1" dirty="0" err="1" smtClean="0">
                <a:solidFill>
                  <a:srgbClr val="006600"/>
                </a:solidFill>
                <a:latin typeface="Times New Roman" pitchFamily="18" charset="0"/>
              </a:rPr>
              <a:t>level</a:t>
            </a:r>
            <a:r>
              <a:rPr lang="cs-CZ" sz="1200" b="1" dirty="0" smtClean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cs-CZ" sz="1200" b="1" dirty="0" err="1" smtClean="0">
                <a:solidFill>
                  <a:srgbClr val="006600"/>
                </a:solidFill>
                <a:latin typeface="Times New Roman" pitchFamily="18" charset="0"/>
              </a:rPr>
              <a:t>for</a:t>
            </a:r>
            <a:r>
              <a:rPr lang="cs-CZ" sz="1200" b="1" dirty="0" smtClean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cs-CZ" sz="1200" b="1" dirty="0" err="1" smtClean="0">
                <a:solidFill>
                  <a:srgbClr val="006600"/>
                </a:solidFill>
                <a:latin typeface="Times New Roman" pitchFamily="18" charset="0"/>
              </a:rPr>
              <a:t>today</a:t>
            </a:r>
            <a:r>
              <a:rPr lang="cs-CZ" sz="1200" b="1" dirty="0" smtClean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cs-CZ" sz="1200" b="1" dirty="0" err="1" smtClean="0">
                <a:solidFill>
                  <a:srgbClr val="006600"/>
                </a:solidFill>
                <a:latin typeface="Times New Roman" pitchFamily="18" charset="0"/>
              </a:rPr>
              <a:t>at</a:t>
            </a:r>
            <a:r>
              <a:rPr lang="cs-CZ" sz="1200" b="1" dirty="0" smtClean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cs-CZ" sz="1200" b="1" dirty="0" err="1" smtClean="0">
                <a:solidFill>
                  <a:srgbClr val="006600"/>
                </a:solidFill>
                <a:latin typeface="Times New Roman" pitchFamily="18" charset="0"/>
              </a:rPr>
              <a:t>lower</a:t>
            </a:r>
            <a:r>
              <a:rPr lang="cs-CZ" sz="1200" b="1" dirty="0" smtClean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cs-CZ" sz="1200" b="1" dirty="0" err="1" smtClean="0">
                <a:solidFill>
                  <a:srgbClr val="006600"/>
                </a:solidFill>
                <a:latin typeface="Times New Roman" pitchFamily="18" charset="0"/>
              </a:rPr>
              <a:t>than</a:t>
            </a:r>
            <a:r>
              <a:rPr lang="cs-CZ" sz="1200" b="1" dirty="0" smtClean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cs-CZ" sz="1200" b="1" dirty="0" err="1" smtClean="0">
                <a:solidFill>
                  <a:srgbClr val="006600"/>
                </a:solidFill>
                <a:latin typeface="Times New Roman" pitchFamily="18" charset="0"/>
              </a:rPr>
              <a:t>Safety</a:t>
            </a:r>
            <a:r>
              <a:rPr lang="cs-CZ" sz="1200" b="1" dirty="0" smtClean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cs-CZ" sz="1200" b="1" dirty="0" err="1" smtClean="0">
                <a:solidFill>
                  <a:srgbClr val="006600"/>
                </a:solidFill>
                <a:latin typeface="Times New Roman" pitchFamily="18" charset="0"/>
              </a:rPr>
              <a:t>Stock</a:t>
            </a:r>
            <a:endParaRPr lang="cs-CZ" sz="1200" b="1" dirty="0">
              <a:solidFill>
                <a:srgbClr val="006600"/>
              </a:solidFill>
              <a:latin typeface="Times New Roman" pitchFamily="18" charset="0"/>
            </a:endParaRPr>
          </a:p>
        </p:txBody>
      </p:sp>
      <p:sp>
        <p:nvSpPr>
          <p:cNvPr id="71706" name="AutoShape 26"/>
          <p:cNvSpPr>
            <a:spLocks noChangeArrowheads="1"/>
          </p:cNvSpPr>
          <p:nvPr/>
        </p:nvSpPr>
        <p:spPr bwMode="auto">
          <a:xfrm>
            <a:off x="1933575" y="2384425"/>
            <a:ext cx="1817688" cy="1677988"/>
          </a:xfrm>
          <a:prstGeom prst="rightArrow">
            <a:avLst>
              <a:gd name="adj1" fmla="val 50000"/>
              <a:gd name="adj2" fmla="val 27081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1400" b="1" dirty="0" err="1" smtClean="0">
                <a:solidFill>
                  <a:schemeClr val="tx1"/>
                </a:solidFill>
                <a:latin typeface="Times New Roman" pitchFamily="18" charset="0"/>
              </a:rPr>
              <a:t>Replenishment</a:t>
            </a:r>
            <a:endParaRPr lang="cs-CZ" sz="1400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ctr"/>
            <a:r>
              <a:rPr lang="cs-CZ" sz="1400" b="1" dirty="0" err="1" smtClean="0">
                <a:latin typeface="Times New Roman" pitchFamily="18" charset="0"/>
              </a:rPr>
              <a:t>suggestions</a:t>
            </a:r>
            <a:r>
              <a:rPr lang="cs-CZ" sz="1400" b="1" dirty="0" smtClean="0">
                <a:solidFill>
                  <a:schemeClr val="tx1"/>
                </a:solidFill>
                <a:latin typeface="Times New Roman" pitchFamily="18" charset="0"/>
              </a:rPr>
              <a:t>  </a:t>
            </a:r>
            <a:endParaRPr lang="cs-CZ" sz="1400" b="1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71707" name="Rectangle 27"/>
          <p:cNvSpPr>
            <a:spLocks noChangeArrowheads="1"/>
          </p:cNvSpPr>
          <p:nvPr/>
        </p:nvSpPr>
        <p:spPr bwMode="auto">
          <a:xfrm>
            <a:off x="4030663" y="2640013"/>
            <a:ext cx="2189162" cy="273050"/>
          </a:xfrm>
          <a:prstGeom prst="rect">
            <a:avLst/>
          </a:prstGeom>
          <a:solidFill>
            <a:srgbClr val="00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71708" name="Rectangle 28"/>
          <p:cNvSpPr>
            <a:spLocks noChangeArrowheads="1"/>
          </p:cNvSpPr>
          <p:nvPr/>
        </p:nvSpPr>
        <p:spPr bwMode="auto">
          <a:xfrm>
            <a:off x="4014788" y="3309938"/>
            <a:ext cx="2211387" cy="238125"/>
          </a:xfrm>
          <a:prstGeom prst="rect">
            <a:avLst/>
          </a:prstGeom>
          <a:solidFill>
            <a:srgbClr val="00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71709" name="Rectangle 29"/>
          <p:cNvSpPr>
            <a:spLocks noChangeArrowheads="1"/>
          </p:cNvSpPr>
          <p:nvPr/>
        </p:nvSpPr>
        <p:spPr bwMode="auto">
          <a:xfrm>
            <a:off x="4414838" y="3311525"/>
            <a:ext cx="244475" cy="2508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71710" name="Rectangle 30"/>
          <p:cNvSpPr>
            <a:spLocks noChangeArrowheads="1"/>
          </p:cNvSpPr>
          <p:nvPr/>
        </p:nvSpPr>
        <p:spPr bwMode="auto">
          <a:xfrm>
            <a:off x="4410075" y="2660650"/>
            <a:ext cx="258763" cy="2381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71711" name="Line 31"/>
          <p:cNvSpPr>
            <a:spLocks noChangeShapeType="1"/>
          </p:cNvSpPr>
          <p:nvPr/>
        </p:nvSpPr>
        <p:spPr bwMode="auto">
          <a:xfrm>
            <a:off x="5451475" y="2963863"/>
            <a:ext cx="0" cy="32385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1712" name="Rectangle 32"/>
          <p:cNvSpPr>
            <a:spLocks noChangeArrowheads="1"/>
          </p:cNvSpPr>
          <p:nvPr/>
        </p:nvSpPr>
        <p:spPr bwMode="auto">
          <a:xfrm>
            <a:off x="7281863" y="3659188"/>
            <a:ext cx="1100137" cy="625475"/>
          </a:xfrm>
          <a:prstGeom prst="rect">
            <a:avLst/>
          </a:prstGeom>
          <a:solidFill>
            <a:srgbClr val="FFFFCC"/>
          </a:solidFill>
          <a:ln w="9525">
            <a:solidFill>
              <a:srgbClr val="FFFF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cs-CZ" sz="1400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ctr"/>
            <a:r>
              <a:rPr lang="cs-CZ" sz="1400" b="1" dirty="0" err="1" smtClean="0">
                <a:solidFill>
                  <a:schemeClr val="tx1"/>
                </a:solidFill>
                <a:latin typeface="Times New Roman" pitchFamily="18" charset="0"/>
              </a:rPr>
              <a:t>Purchase</a:t>
            </a:r>
            <a:endParaRPr lang="cs-CZ" sz="1400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ctr"/>
            <a:r>
              <a:rPr lang="cs-CZ" sz="1400" b="1" dirty="0" err="1" smtClean="0">
                <a:latin typeface="Times New Roman" pitchFamily="18" charset="0"/>
              </a:rPr>
              <a:t>Order</a:t>
            </a:r>
            <a:endParaRPr lang="cs-CZ" sz="1400" b="1" dirty="0" smtClean="0">
              <a:latin typeface="Times New Roman" pitchFamily="18" charset="0"/>
            </a:endParaRPr>
          </a:p>
          <a:p>
            <a:pPr algn="ctr"/>
            <a:endParaRPr lang="cs-CZ" sz="1400" b="1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71713" name="Rectangle 33"/>
          <p:cNvSpPr>
            <a:spLocks noChangeArrowheads="1"/>
          </p:cNvSpPr>
          <p:nvPr/>
        </p:nvSpPr>
        <p:spPr bwMode="auto">
          <a:xfrm>
            <a:off x="7259638" y="4400550"/>
            <a:ext cx="1112837" cy="331788"/>
          </a:xfrm>
          <a:prstGeom prst="rect">
            <a:avLst/>
          </a:prstGeom>
          <a:solidFill>
            <a:srgbClr val="D618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71714" name="Rectangle 34"/>
          <p:cNvSpPr>
            <a:spLocks noChangeArrowheads="1"/>
          </p:cNvSpPr>
          <p:nvPr/>
        </p:nvSpPr>
        <p:spPr bwMode="auto">
          <a:xfrm>
            <a:off x="7456488" y="4400550"/>
            <a:ext cx="188912" cy="309563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71715" name="Line 35"/>
          <p:cNvSpPr>
            <a:spLocks noChangeShapeType="1"/>
          </p:cNvSpPr>
          <p:nvPr/>
        </p:nvSpPr>
        <p:spPr bwMode="auto">
          <a:xfrm>
            <a:off x="6227763" y="3403600"/>
            <a:ext cx="1052512" cy="4397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1716" name="AutoShape 36"/>
          <p:cNvSpPr>
            <a:spLocks/>
          </p:cNvSpPr>
          <p:nvPr/>
        </p:nvSpPr>
        <p:spPr bwMode="auto">
          <a:xfrm rot="5400000">
            <a:off x="5045869" y="2731294"/>
            <a:ext cx="117475" cy="2163763"/>
          </a:xfrm>
          <a:prstGeom prst="rightBrace">
            <a:avLst>
              <a:gd name="adj1" fmla="val 15349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71717" name="Text Box 37"/>
          <p:cNvSpPr txBox="1">
            <a:spLocks noChangeArrowheads="1"/>
          </p:cNvSpPr>
          <p:nvPr/>
        </p:nvSpPr>
        <p:spPr bwMode="auto">
          <a:xfrm>
            <a:off x="4371975" y="3959225"/>
            <a:ext cx="164981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200" b="1" dirty="0" err="1" smtClean="0">
                <a:solidFill>
                  <a:schemeClr val="tx1"/>
                </a:solidFill>
                <a:latin typeface="Times New Roman" pitchFamily="18" charset="0"/>
              </a:rPr>
              <a:t>Requisition</a:t>
            </a:r>
            <a:r>
              <a:rPr lang="cs-CZ" sz="1200" b="1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cs-CZ" sz="1200" b="1" dirty="0" err="1" smtClean="0">
                <a:solidFill>
                  <a:schemeClr val="tx1"/>
                </a:solidFill>
                <a:latin typeface="Times New Roman" pitchFamily="18" charset="0"/>
              </a:rPr>
              <a:t>worksheet</a:t>
            </a:r>
            <a:endParaRPr lang="cs-CZ" sz="1200" b="1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pic>
        <p:nvPicPr>
          <p:cNvPr id="71718" name="Picture 3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73350" y="5507038"/>
            <a:ext cx="62912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1719" name="Line 39"/>
          <p:cNvSpPr>
            <a:spLocks noChangeShapeType="1"/>
          </p:cNvSpPr>
          <p:nvPr/>
        </p:nvSpPr>
        <p:spPr bwMode="auto">
          <a:xfrm>
            <a:off x="5856288" y="4305300"/>
            <a:ext cx="0" cy="11001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1720" name="Oval 40"/>
          <p:cNvSpPr>
            <a:spLocks noChangeArrowheads="1"/>
          </p:cNvSpPr>
          <p:nvPr/>
        </p:nvSpPr>
        <p:spPr bwMode="auto">
          <a:xfrm>
            <a:off x="7077075" y="5927725"/>
            <a:ext cx="473075" cy="358775"/>
          </a:xfrm>
          <a:prstGeom prst="ellipse">
            <a:avLst/>
          </a:prstGeom>
          <a:solidFill>
            <a:schemeClr val="accent1">
              <a:alpha val="0"/>
            </a:schemeClr>
          </a:solidFill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71721" name="Rectangle 41"/>
          <p:cNvSpPr>
            <a:spLocks noChangeArrowheads="1"/>
          </p:cNvSpPr>
          <p:nvPr/>
        </p:nvSpPr>
        <p:spPr bwMode="auto">
          <a:xfrm>
            <a:off x="7824788" y="4413250"/>
            <a:ext cx="5175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200" b="1">
                <a:solidFill>
                  <a:schemeClr val="tx1"/>
                </a:solidFill>
                <a:latin typeface="Times New Roman" pitchFamily="18" charset="0"/>
              </a:rPr>
              <a:t>10 ks</a:t>
            </a:r>
          </a:p>
        </p:txBody>
      </p:sp>
      <p:sp>
        <p:nvSpPr>
          <p:cNvPr id="71722" name="Line 42"/>
          <p:cNvSpPr>
            <a:spLocks noChangeShapeType="1"/>
          </p:cNvSpPr>
          <p:nvPr/>
        </p:nvSpPr>
        <p:spPr bwMode="auto">
          <a:xfrm flipV="1">
            <a:off x="7337425" y="4664075"/>
            <a:ext cx="625475" cy="125095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2060575" y="4830147"/>
            <a:ext cx="19505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dirty="0" smtClean="0"/>
              <a:t>Minimum=</a:t>
            </a:r>
            <a:r>
              <a:rPr lang="cs-CZ" sz="1400" b="1" dirty="0" err="1" smtClean="0"/>
              <a:t>Safety</a:t>
            </a:r>
            <a:r>
              <a:rPr lang="cs-CZ" sz="1400" b="1" dirty="0" smtClean="0"/>
              <a:t>  </a:t>
            </a:r>
            <a:r>
              <a:rPr lang="cs-CZ" sz="1400" b="1" dirty="0" err="1" smtClean="0"/>
              <a:t>Stock</a:t>
            </a:r>
            <a:endParaRPr lang="cs-CZ" sz="1400" b="1" dirty="0"/>
          </a:p>
        </p:txBody>
      </p:sp>
    </p:spTree>
    <p:extLst>
      <p:ext uri="{BB962C8B-B14F-4D97-AF65-F5344CB8AC3E}">
        <p14:creationId xmlns:p14="http://schemas.microsoft.com/office/powerpoint/2010/main" val="284690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Stock Availability</a:t>
            </a:r>
          </a:p>
        </p:txBody>
      </p:sp>
      <p:sp>
        <p:nvSpPr>
          <p:cNvPr id="30722" name="Rectangl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Reasons for reordering (replenishment)</a:t>
            </a:r>
          </a:p>
          <a:p>
            <a:pPr lvl="1"/>
            <a:r>
              <a:rPr lang="en-US" sz="2000" dirty="0" smtClean="0"/>
              <a:t>Sales Order (CR)</a:t>
            </a:r>
          </a:p>
          <a:p>
            <a:pPr lvl="1"/>
            <a:r>
              <a:rPr lang="en-US" sz="2000" dirty="0" smtClean="0"/>
              <a:t>Production Order</a:t>
            </a:r>
          </a:p>
          <a:p>
            <a:pPr lvl="1"/>
            <a:r>
              <a:rPr lang="en-US" sz="2000" dirty="0" smtClean="0"/>
              <a:t>Transfer Order</a:t>
            </a:r>
          </a:p>
          <a:p>
            <a:pPr lvl="1"/>
            <a:r>
              <a:rPr lang="en-US" sz="2000" dirty="0" smtClean="0"/>
              <a:t>Both of above </a:t>
            </a:r>
          </a:p>
        </p:txBody>
      </p:sp>
      <p:sp>
        <p:nvSpPr>
          <p:cNvPr id="30723" name="Rectangle 5"/>
          <p:cNvSpPr>
            <a:spLocks noChangeArrowheads="1"/>
          </p:cNvSpPr>
          <p:nvPr/>
        </p:nvSpPr>
        <p:spPr bwMode="auto">
          <a:xfrm>
            <a:off x="1427163" y="4073525"/>
            <a:ext cx="1249362" cy="6048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914400"/>
            <a:r>
              <a:rPr lang="en-US" sz="1600">
                <a:solidFill>
                  <a:srgbClr val="FFFF00"/>
                </a:solidFill>
                <a:latin typeface="Calibri" pitchFamily="34" charset="0"/>
              </a:rPr>
              <a:t>Sales</a:t>
            </a:r>
          </a:p>
          <a:p>
            <a:pPr algn="ctr" defTabSz="914400"/>
            <a:r>
              <a:rPr lang="en-US" sz="1600">
                <a:solidFill>
                  <a:srgbClr val="FFFF00"/>
                </a:solidFill>
                <a:latin typeface="Calibri" pitchFamily="34" charset="0"/>
              </a:rPr>
              <a:t>Order</a:t>
            </a:r>
          </a:p>
        </p:txBody>
      </p:sp>
      <p:sp>
        <p:nvSpPr>
          <p:cNvPr id="30724" name="Rectangle 7"/>
          <p:cNvSpPr>
            <a:spLocks noChangeArrowheads="1"/>
          </p:cNvSpPr>
          <p:nvPr/>
        </p:nvSpPr>
        <p:spPr bwMode="auto">
          <a:xfrm>
            <a:off x="3040063" y="4073525"/>
            <a:ext cx="1249362" cy="6048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solidFill>
                  <a:srgbClr val="FFFF00"/>
                </a:solidFill>
                <a:latin typeface="Calibri" pitchFamily="34" charset="0"/>
              </a:rPr>
              <a:t>Production</a:t>
            </a:r>
          </a:p>
          <a:p>
            <a:pPr algn="ctr"/>
            <a:r>
              <a:rPr lang="en-US" sz="1600">
                <a:solidFill>
                  <a:srgbClr val="FFFF00"/>
                </a:solidFill>
                <a:latin typeface="Calibri" pitchFamily="34" charset="0"/>
              </a:rPr>
              <a:t>Order</a:t>
            </a:r>
          </a:p>
        </p:txBody>
      </p:sp>
      <p:sp>
        <p:nvSpPr>
          <p:cNvPr id="30725" name="Rectangle 8"/>
          <p:cNvSpPr>
            <a:spLocks noChangeArrowheads="1"/>
          </p:cNvSpPr>
          <p:nvPr/>
        </p:nvSpPr>
        <p:spPr bwMode="auto">
          <a:xfrm>
            <a:off x="4652963" y="4114800"/>
            <a:ext cx="1249362" cy="6048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sz="1600">
                <a:solidFill>
                  <a:srgbClr val="FFFF00"/>
                </a:solidFill>
                <a:latin typeface="Calibri" pitchFamily="34" charset="0"/>
              </a:rPr>
              <a:t>Transfer </a:t>
            </a:r>
            <a:endParaRPr lang="en-US" sz="1600">
              <a:solidFill>
                <a:srgbClr val="FFFF00"/>
              </a:solidFill>
              <a:latin typeface="Calibri" pitchFamily="34" charset="0"/>
            </a:endParaRPr>
          </a:p>
          <a:p>
            <a:pPr algn="ctr"/>
            <a:r>
              <a:rPr lang="en-US" sz="1600">
                <a:solidFill>
                  <a:srgbClr val="FFFF00"/>
                </a:solidFill>
                <a:latin typeface="Calibri" pitchFamily="34" charset="0"/>
              </a:rPr>
              <a:t>Order</a:t>
            </a:r>
          </a:p>
        </p:txBody>
      </p:sp>
      <p:sp>
        <p:nvSpPr>
          <p:cNvPr id="30726" name="Rectangle 9"/>
          <p:cNvSpPr>
            <a:spLocks noChangeArrowheads="1"/>
          </p:cNvSpPr>
          <p:nvPr/>
        </p:nvSpPr>
        <p:spPr bwMode="auto">
          <a:xfrm>
            <a:off x="1427163" y="4840288"/>
            <a:ext cx="1250950" cy="8096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0727" name="Rectangle 10"/>
          <p:cNvSpPr>
            <a:spLocks noChangeArrowheads="1"/>
          </p:cNvSpPr>
          <p:nvPr/>
        </p:nvSpPr>
        <p:spPr bwMode="auto">
          <a:xfrm>
            <a:off x="3040063" y="4840288"/>
            <a:ext cx="1249362" cy="80962"/>
          </a:xfrm>
          <a:prstGeom prst="rect">
            <a:avLst/>
          </a:prstGeom>
          <a:solidFill>
            <a:srgbClr val="3B9B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0728" name="Line 12"/>
          <p:cNvSpPr>
            <a:spLocks noChangeShapeType="1"/>
          </p:cNvSpPr>
          <p:nvPr/>
        </p:nvSpPr>
        <p:spPr bwMode="auto">
          <a:xfrm>
            <a:off x="3160713" y="5002213"/>
            <a:ext cx="0" cy="36195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0729" name="Text Box 13"/>
          <p:cNvSpPr txBox="1">
            <a:spLocks noChangeArrowheads="1"/>
          </p:cNvSpPr>
          <p:nvPr/>
        </p:nvSpPr>
        <p:spPr bwMode="auto">
          <a:xfrm>
            <a:off x="3281363" y="4960938"/>
            <a:ext cx="11080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n-US" sz="1400">
                <a:solidFill>
                  <a:srgbClr val="FF3300"/>
                </a:solidFill>
                <a:latin typeface="Calibri" pitchFamily="34" charset="0"/>
              </a:rPr>
              <a:t>Components</a:t>
            </a:r>
          </a:p>
        </p:txBody>
      </p:sp>
      <p:sp>
        <p:nvSpPr>
          <p:cNvPr id="30730" name="Rectangle 14"/>
          <p:cNvSpPr>
            <a:spLocks noChangeArrowheads="1"/>
          </p:cNvSpPr>
          <p:nvPr/>
        </p:nvSpPr>
        <p:spPr bwMode="auto">
          <a:xfrm>
            <a:off x="1587500" y="4840288"/>
            <a:ext cx="282575" cy="80962"/>
          </a:xfrm>
          <a:prstGeom prst="rect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0731" name="Rectangle 15"/>
          <p:cNvSpPr>
            <a:spLocks noChangeArrowheads="1"/>
          </p:cNvSpPr>
          <p:nvPr/>
        </p:nvSpPr>
        <p:spPr bwMode="auto">
          <a:xfrm>
            <a:off x="4652963" y="4879975"/>
            <a:ext cx="1250950" cy="8096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0732" name="Rectangle 16"/>
          <p:cNvSpPr>
            <a:spLocks noChangeArrowheads="1"/>
          </p:cNvSpPr>
          <p:nvPr/>
        </p:nvSpPr>
        <p:spPr bwMode="auto">
          <a:xfrm>
            <a:off x="4813300" y="4879975"/>
            <a:ext cx="282575" cy="80963"/>
          </a:xfrm>
          <a:prstGeom prst="rect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0733" name="Rectangle 17"/>
          <p:cNvSpPr>
            <a:spLocks noChangeArrowheads="1"/>
          </p:cNvSpPr>
          <p:nvPr/>
        </p:nvSpPr>
        <p:spPr bwMode="auto">
          <a:xfrm>
            <a:off x="2959100" y="5364163"/>
            <a:ext cx="1250950" cy="8096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0734" name="Rectangle 18"/>
          <p:cNvSpPr>
            <a:spLocks noChangeArrowheads="1"/>
          </p:cNvSpPr>
          <p:nvPr/>
        </p:nvSpPr>
        <p:spPr bwMode="auto">
          <a:xfrm>
            <a:off x="3038475" y="5364163"/>
            <a:ext cx="282575" cy="80962"/>
          </a:xfrm>
          <a:prstGeom prst="rect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0735" name="Rectangle 19"/>
          <p:cNvSpPr>
            <a:spLocks noChangeArrowheads="1"/>
          </p:cNvSpPr>
          <p:nvPr/>
        </p:nvSpPr>
        <p:spPr bwMode="auto">
          <a:xfrm>
            <a:off x="2878138" y="5848350"/>
            <a:ext cx="1816100" cy="80645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>
                <a:latin typeface="Calibri" pitchFamily="34" charset="0"/>
              </a:rPr>
              <a:t>Item Card</a:t>
            </a:r>
          </a:p>
        </p:txBody>
      </p:sp>
      <p:sp>
        <p:nvSpPr>
          <p:cNvPr id="30736" name="Line 21"/>
          <p:cNvSpPr>
            <a:spLocks noChangeShapeType="1"/>
          </p:cNvSpPr>
          <p:nvPr/>
        </p:nvSpPr>
        <p:spPr bwMode="auto">
          <a:xfrm>
            <a:off x="1709738" y="4921250"/>
            <a:ext cx="1249362" cy="927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0737" name="Line 22"/>
          <p:cNvSpPr>
            <a:spLocks noChangeShapeType="1"/>
          </p:cNvSpPr>
          <p:nvPr/>
        </p:nvSpPr>
        <p:spPr bwMode="auto">
          <a:xfrm>
            <a:off x="3160713" y="5445125"/>
            <a:ext cx="0" cy="403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0738" name="Line 23"/>
          <p:cNvSpPr>
            <a:spLocks noChangeShapeType="1"/>
          </p:cNvSpPr>
          <p:nvPr/>
        </p:nvSpPr>
        <p:spPr bwMode="auto">
          <a:xfrm flipH="1">
            <a:off x="4289425" y="4960938"/>
            <a:ext cx="646113" cy="847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0739" name="Line 24"/>
          <p:cNvSpPr>
            <a:spLocks noChangeShapeType="1"/>
          </p:cNvSpPr>
          <p:nvPr/>
        </p:nvSpPr>
        <p:spPr bwMode="auto">
          <a:xfrm>
            <a:off x="4692650" y="6211888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0740" name="Rectangle 25"/>
          <p:cNvSpPr>
            <a:spLocks noChangeArrowheads="1"/>
          </p:cNvSpPr>
          <p:nvPr/>
        </p:nvSpPr>
        <p:spPr bwMode="auto">
          <a:xfrm>
            <a:off x="5378450" y="5969000"/>
            <a:ext cx="1411288" cy="442913"/>
          </a:xfrm>
          <a:prstGeom prst="rect">
            <a:avLst/>
          </a:prstGeom>
          <a:solidFill>
            <a:schemeClr val="accent1"/>
          </a:solidFill>
          <a:ln w="9525">
            <a:solidFill>
              <a:srgbClr val="2E5A95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solidFill>
                  <a:srgbClr val="FFFF00"/>
                </a:solidFill>
                <a:latin typeface="Calibri" pitchFamily="34" charset="0"/>
              </a:rPr>
              <a:t>Availability</a:t>
            </a:r>
          </a:p>
        </p:txBody>
      </p:sp>
      <p:sp>
        <p:nvSpPr>
          <p:cNvPr id="30741" name="Line 26"/>
          <p:cNvSpPr>
            <a:spLocks noChangeShapeType="1"/>
          </p:cNvSpPr>
          <p:nvPr/>
        </p:nvSpPr>
        <p:spPr bwMode="auto">
          <a:xfrm flipV="1">
            <a:off x="6588125" y="5162550"/>
            <a:ext cx="0" cy="766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0742" name="Rectangle 27"/>
          <p:cNvSpPr>
            <a:spLocks noChangeArrowheads="1"/>
          </p:cNvSpPr>
          <p:nvPr/>
        </p:nvSpPr>
        <p:spPr bwMode="auto">
          <a:xfrm>
            <a:off x="6305550" y="4114800"/>
            <a:ext cx="2259013" cy="1047750"/>
          </a:xfrm>
          <a:prstGeom prst="rect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sz="1600" b="1">
                <a:solidFill>
                  <a:srgbClr val="FFFF00"/>
                </a:solidFill>
                <a:latin typeface="Calibri" pitchFamily="34" charset="0"/>
              </a:rPr>
              <a:t>Gross </a:t>
            </a:r>
            <a:endParaRPr lang="en-US" sz="1600" b="1">
              <a:solidFill>
                <a:srgbClr val="FFFF00"/>
              </a:solidFill>
              <a:latin typeface="Calibri" pitchFamily="34" charset="0"/>
            </a:endParaRPr>
          </a:p>
          <a:p>
            <a:pPr algn="ctr"/>
            <a:r>
              <a:rPr lang="en-US" sz="1600" b="1">
                <a:solidFill>
                  <a:srgbClr val="FFFF00"/>
                </a:solidFill>
                <a:latin typeface="Calibri" pitchFamily="34" charset="0"/>
              </a:rPr>
              <a:t>Requirement</a:t>
            </a:r>
            <a:r>
              <a:rPr lang="cs-CZ" sz="1600" b="1">
                <a:solidFill>
                  <a:srgbClr val="FFFF00"/>
                </a:solidFill>
                <a:latin typeface="Calibri" pitchFamily="34" charset="0"/>
              </a:rPr>
              <a:t> </a:t>
            </a:r>
          </a:p>
          <a:p>
            <a:pPr algn="ctr"/>
            <a:r>
              <a:rPr lang="cs-CZ" sz="1600" b="1">
                <a:solidFill>
                  <a:srgbClr val="FFFF00"/>
                </a:solidFill>
                <a:latin typeface="Calibri" pitchFamily="34" charset="0"/>
              </a:rPr>
              <a:t>(hrubý požadavek)</a:t>
            </a:r>
            <a:endParaRPr lang="en-US" sz="1600" b="1">
              <a:solidFill>
                <a:srgbClr val="FFFF00"/>
              </a:solidFill>
              <a:latin typeface="Calibri" pitchFamily="34" charset="0"/>
            </a:endParaRPr>
          </a:p>
        </p:txBody>
      </p:sp>
      <p:sp>
        <p:nvSpPr>
          <p:cNvPr id="30743" name="Line 28"/>
          <p:cNvSpPr>
            <a:spLocks noChangeShapeType="1"/>
          </p:cNvSpPr>
          <p:nvPr/>
        </p:nvSpPr>
        <p:spPr bwMode="auto">
          <a:xfrm>
            <a:off x="3040063" y="5002213"/>
            <a:ext cx="1209675" cy="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1150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err="1" smtClean="0"/>
              <a:t>Parameters</a:t>
            </a:r>
            <a:r>
              <a:rPr lang="cs-CZ" dirty="0" smtClean="0"/>
              <a:t> controlling RW </a:t>
            </a:r>
            <a:r>
              <a:rPr lang="cs-CZ" dirty="0" err="1" smtClean="0"/>
              <a:t>functions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en-GB" sz="1600" dirty="0" smtClean="0">
                <a:solidFill>
                  <a:srgbClr val="0070C0"/>
                </a:solidFill>
              </a:rPr>
              <a:t>(you can find them on the Item card, Tab =Planning) 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Reorder Policy </a:t>
            </a:r>
            <a:r>
              <a:rPr lang="en-GB" sz="1400" dirty="0" smtClean="0"/>
              <a:t>– It uses the reordering policy to calculate the lot size per planning period, which you define in the Reorder Cycle field</a:t>
            </a:r>
          </a:p>
          <a:p>
            <a:r>
              <a:rPr lang="en-GB" dirty="0" smtClean="0"/>
              <a:t>Reorder Cycle </a:t>
            </a:r>
            <a:r>
              <a:rPr lang="en-GB" sz="1400" dirty="0" smtClean="0"/>
              <a:t>- In this field, you enter a date formula that sets the planning time frame for the item.</a:t>
            </a:r>
          </a:p>
          <a:p>
            <a:r>
              <a:rPr lang="en-GB" dirty="0" smtClean="0"/>
              <a:t>Safety Stock </a:t>
            </a:r>
          </a:p>
          <a:p>
            <a:r>
              <a:rPr lang="en-GB" dirty="0" smtClean="0"/>
              <a:t>Reorder Point  </a:t>
            </a:r>
            <a:r>
              <a:rPr lang="en-GB" sz="1400" dirty="0" smtClean="0"/>
              <a:t>-  Replenishment is typically triggered when the inventory level hits the Reorder Point, which is also called  Reorder Trigger Level.</a:t>
            </a:r>
            <a:br>
              <a:rPr lang="en-GB" sz="1400" dirty="0" smtClean="0"/>
            </a:br>
            <a:endParaRPr lang="en-GB" sz="1400" dirty="0" smtClean="0"/>
          </a:p>
          <a:p>
            <a:r>
              <a:rPr lang="en-GB" dirty="0" smtClean="0"/>
              <a:t>Reorder Quantity </a:t>
            </a:r>
            <a:r>
              <a:rPr lang="en-GB" sz="1400" dirty="0" smtClean="0"/>
              <a:t>- See Excel file example (resource mentioned there)</a:t>
            </a:r>
          </a:p>
          <a:p>
            <a:r>
              <a:rPr lang="en-GB" dirty="0" smtClean="0"/>
              <a:t>Min and Max Order Quantity</a:t>
            </a:r>
          </a:p>
          <a:p>
            <a:r>
              <a:rPr lang="en-GB" dirty="0" smtClean="0"/>
              <a:t>Order Multiple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1121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Reorder</a:t>
            </a:r>
            <a:r>
              <a:rPr lang="cs-CZ" dirty="0"/>
              <a:t> </a:t>
            </a:r>
            <a:r>
              <a:rPr lang="cs-CZ" dirty="0" err="1" smtClean="0"/>
              <a:t>Policy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sz="1600" dirty="0" smtClean="0">
                <a:solidFill>
                  <a:srgbClr val="0070C0"/>
                </a:solidFill>
              </a:rPr>
              <a:t>(</a:t>
            </a:r>
            <a:r>
              <a:rPr lang="en-GB" sz="1600" dirty="0" smtClean="0">
                <a:solidFill>
                  <a:srgbClr val="0070C0"/>
                </a:solidFill>
              </a:rPr>
              <a:t>see F1 to get detailed Help concerning Reorder Policy</a:t>
            </a:r>
            <a:r>
              <a:rPr lang="cs-CZ" sz="1600" dirty="0" smtClean="0">
                <a:solidFill>
                  <a:srgbClr val="0070C0"/>
                </a:solidFill>
              </a:rPr>
              <a:t>)</a:t>
            </a:r>
            <a:endParaRPr lang="cs-CZ" sz="1600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Fixed</a:t>
            </a:r>
            <a:r>
              <a:rPr lang="cs-CZ" dirty="0"/>
              <a:t> </a:t>
            </a:r>
            <a:r>
              <a:rPr lang="cs-CZ" dirty="0" err="1"/>
              <a:t>Reorder</a:t>
            </a:r>
            <a:r>
              <a:rPr lang="cs-CZ" dirty="0"/>
              <a:t> </a:t>
            </a:r>
            <a:r>
              <a:rPr lang="cs-CZ" dirty="0" err="1" smtClean="0"/>
              <a:t>Qty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Maxium</a:t>
            </a:r>
            <a:r>
              <a:rPr lang="cs-CZ" dirty="0" smtClean="0"/>
              <a:t> </a:t>
            </a:r>
            <a:r>
              <a:rPr lang="cs-CZ" dirty="0" err="1" smtClean="0"/>
              <a:t>Quantity</a:t>
            </a:r>
            <a:endParaRPr lang="cs-CZ" dirty="0" smtClean="0"/>
          </a:p>
          <a:p>
            <a:r>
              <a:rPr lang="cs-CZ" dirty="0" err="1" smtClean="0"/>
              <a:t>Order</a:t>
            </a:r>
            <a:endParaRPr lang="cs-CZ" dirty="0" smtClean="0"/>
          </a:p>
          <a:p>
            <a:r>
              <a:rPr lang="cs-CZ" dirty="0" smtClean="0"/>
              <a:t>Lot-</a:t>
            </a:r>
            <a:r>
              <a:rPr lang="cs-CZ" dirty="0" err="1" smtClean="0"/>
              <a:t>for</a:t>
            </a:r>
            <a:r>
              <a:rPr lang="cs-CZ" dirty="0" smtClean="0"/>
              <a:t>-Lot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6107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Examples for different setups</a:t>
            </a:r>
            <a:endParaRPr lang="en-ZA" dirty="0"/>
          </a:p>
        </p:txBody>
      </p:sp>
      <p:sp>
        <p:nvSpPr>
          <p:cNvPr id="4" name="Obdélník 3"/>
          <p:cNvSpPr/>
          <p:nvPr/>
        </p:nvSpPr>
        <p:spPr>
          <a:xfrm>
            <a:off x="1979712" y="1124744"/>
            <a:ext cx="53285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solidFill>
                  <a:srgbClr val="0070C0"/>
                </a:solidFill>
              </a:rPr>
              <a:t>(</a:t>
            </a:r>
            <a:r>
              <a:rPr lang="cs-CZ" dirty="0" err="1">
                <a:solidFill>
                  <a:srgbClr val="0070C0"/>
                </a:solidFill>
              </a:rPr>
              <a:t>see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 err="1" smtClean="0">
                <a:solidFill>
                  <a:srgbClr val="0070C0"/>
                </a:solidFill>
              </a:rPr>
              <a:t>related</a:t>
            </a:r>
            <a:r>
              <a:rPr lang="cs-CZ" dirty="0" smtClean="0">
                <a:solidFill>
                  <a:srgbClr val="0070C0"/>
                </a:solidFill>
              </a:rPr>
              <a:t> Excel </a:t>
            </a:r>
            <a:r>
              <a:rPr lang="cs-CZ" dirty="0" err="1" smtClean="0">
                <a:solidFill>
                  <a:srgbClr val="0070C0"/>
                </a:solidFill>
              </a:rPr>
              <a:t>file</a:t>
            </a:r>
            <a:r>
              <a:rPr lang="cs-CZ" dirty="0" smtClean="0">
                <a:solidFill>
                  <a:srgbClr val="0070C0"/>
                </a:solidFill>
              </a:rPr>
              <a:t> Analýzy sešitu požadavků)</a:t>
            </a:r>
            <a:endParaRPr lang="cs-CZ" dirty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126" y="1781175"/>
            <a:ext cx="7751763" cy="329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768126" y="5307795"/>
            <a:ext cx="3096344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Only</a:t>
            </a:r>
            <a:r>
              <a:rPr lang="cs-CZ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cs-CZ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for</a:t>
            </a:r>
            <a:r>
              <a:rPr lang="cs-CZ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Czech </a:t>
            </a:r>
            <a:r>
              <a:rPr lang="cs-CZ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students</a:t>
            </a:r>
            <a:r>
              <a:rPr lang="cs-CZ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!!!</a:t>
            </a:r>
            <a:endParaRPr lang="cs-CZ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829320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Model-test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Creation of the new item card XX1</a:t>
            </a:r>
          </a:p>
          <a:p>
            <a:pPr lvl="1"/>
            <a:r>
              <a:rPr lang="en-GB" dirty="0" smtClean="0"/>
              <a:t>Use presented principles from TS 4 (slides 3-5)</a:t>
            </a:r>
          </a:p>
          <a:p>
            <a:pPr lvl="1"/>
            <a:r>
              <a:rPr lang="en-GB" dirty="0" smtClean="0"/>
              <a:t>The method and some tiny mod</a:t>
            </a:r>
            <a:r>
              <a:rPr lang="cs-CZ" dirty="0" smtClean="0"/>
              <a:t>i</a:t>
            </a:r>
            <a:r>
              <a:rPr lang="en-GB" dirty="0" smtClean="0"/>
              <a:t>fiction of the this procedure is presented in the next few slides</a:t>
            </a:r>
          </a:p>
          <a:p>
            <a:r>
              <a:rPr lang="en-GB" dirty="0" smtClean="0"/>
              <a:t>Create new Sales Order with </a:t>
            </a:r>
            <a:r>
              <a:rPr lang="en-GB" b="1" dirty="0" smtClean="0">
                <a:solidFill>
                  <a:srgbClr val="FF0000"/>
                </a:solidFill>
              </a:rPr>
              <a:t>100</a:t>
            </a:r>
            <a:r>
              <a:rPr lang="en-GB" dirty="0" smtClean="0"/>
              <a:t> pcs of XX1</a:t>
            </a:r>
          </a:p>
          <a:p>
            <a:pPr lvl="1"/>
            <a:r>
              <a:rPr lang="en-GB" dirty="0" smtClean="0"/>
              <a:t>Do not post it !!</a:t>
            </a:r>
          </a:p>
          <a:p>
            <a:r>
              <a:rPr lang="en-GB" dirty="0" smtClean="0"/>
              <a:t>Create new Purchase Order with </a:t>
            </a:r>
            <a:r>
              <a:rPr lang="en-GB" b="1" dirty="0" smtClean="0">
                <a:solidFill>
                  <a:srgbClr val="FF0000"/>
                </a:solidFill>
              </a:rPr>
              <a:t>30</a:t>
            </a:r>
            <a:r>
              <a:rPr lang="en-GB" dirty="0" smtClean="0"/>
              <a:t> pcs of XX1</a:t>
            </a:r>
          </a:p>
          <a:p>
            <a:pPr lvl="1"/>
            <a:r>
              <a:rPr lang="en-GB" dirty="0" smtClean="0"/>
              <a:t>Do not post it !!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74351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How</a:t>
            </a:r>
            <a:r>
              <a:rPr lang="cs-CZ" dirty="0"/>
              <a:t> to </a:t>
            </a:r>
            <a:r>
              <a:rPr lang="cs-CZ" dirty="0" err="1"/>
              <a:t>create</a:t>
            </a:r>
            <a:r>
              <a:rPr lang="cs-CZ" dirty="0"/>
              <a:t> </a:t>
            </a:r>
            <a:r>
              <a:rPr lang="cs-CZ" dirty="0" smtClean="0"/>
              <a:t> a </a:t>
            </a:r>
            <a:r>
              <a:rPr lang="cs-CZ" dirty="0" err="1" smtClean="0"/>
              <a:t>new</a:t>
            </a:r>
            <a:r>
              <a:rPr lang="cs-CZ" dirty="0" smtClean="0"/>
              <a:t> </a:t>
            </a:r>
            <a:r>
              <a:rPr lang="cs-CZ" dirty="0" err="1"/>
              <a:t>Item</a:t>
            </a:r>
            <a:r>
              <a:rPr lang="cs-CZ" dirty="0"/>
              <a:t> </a:t>
            </a:r>
            <a:r>
              <a:rPr lang="cs-CZ" dirty="0" err="1"/>
              <a:t>card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Open chosen card (e.g. 1964-W) by use of keyboard shortcut </a:t>
            </a:r>
            <a:r>
              <a:rPr lang="en-US" sz="2000" b="1" dirty="0" smtClean="0">
                <a:solidFill>
                  <a:srgbClr val="FF0000"/>
                </a:solidFill>
              </a:rPr>
              <a:t>Shift-F5 </a:t>
            </a:r>
            <a:r>
              <a:rPr lang="en-US" sz="2000" dirty="0" smtClean="0"/>
              <a:t>and from the menu Edit use Select function and you will get  </a:t>
            </a:r>
            <a:endParaRPr lang="en-US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924944"/>
            <a:ext cx="6078835" cy="3426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Přímá spojnice se šipkou 4"/>
          <p:cNvCxnSpPr/>
          <p:nvPr/>
        </p:nvCxnSpPr>
        <p:spPr>
          <a:xfrm flipH="1">
            <a:off x="6474371" y="2348880"/>
            <a:ext cx="1" cy="57606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824551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1127</TotalTime>
  <Words>942</Words>
  <Application>Microsoft Office PowerPoint</Application>
  <PresentationFormat>Předvádění na obrazovce (4:3)</PresentationFormat>
  <Paragraphs>2823</Paragraphs>
  <Slides>21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Motiv systému Office</vt:lpstr>
      <vt:lpstr>Introduction to MS Dynamics NAV XXVII. (Requisition worksheet)</vt:lpstr>
      <vt:lpstr>Requisition worksheet (tool for automatic replenishment suggestion) </vt:lpstr>
      <vt:lpstr>Purchase process   </vt:lpstr>
      <vt:lpstr>Stock Availability</vt:lpstr>
      <vt:lpstr>Parameters controlling RW functions (you can find them on the Item card, Tab =Planning)  </vt:lpstr>
      <vt:lpstr>Reorder Policy  (see F1 to get detailed Help concerning Reorder Policy)</vt:lpstr>
      <vt:lpstr>Examples for different setups</vt:lpstr>
      <vt:lpstr>Model-test</vt:lpstr>
      <vt:lpstr>How to create  a new Item card </vt:lpstr>
      <vt:lpstr>How to create a new Item card </vt:lpstr>
      <vt:lpstr>Results 1</vt:lpstr>
      <vt:lpstr>Results 2- Tab Replenishment</vt:lpstr>
      <vt:lpstr>Created Sales Order</vt:lpstr>
      <vt:lpstr>Created Purchase Order</vt:lpstr>
      <vt:lpstr>Availability  </vt:lpstr>
      <vt:lpstr>RQWS window and how to start batch job</vt:lpstr>
      <vt:lpstr>RQWS window and how to start batch job</vt:lpstr>
      <vt:lpstr>RQWS window and how to start batch job</vt:lpstr>
      <vt:lpstr>Carry Out Action Messages</vt:lpstr>
      <vt:lpstr>Modification of the model RQWST</vt:lpstr>
      <vt:lpstr>End of the section XXVII.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Inroduction MS Dynamics NAV</dc:title>
  <dc:creator>Skorkovsky Jaromir</dc:creator>
  <cp:lastModifiedBy>Skorkovsky Jaromir</cp:lastModifiedBy>
  <cp:revision>208</cp:revision>
  <dcterms:created xsi:type="dcterms:W3CDTF">2014-09-15T11:04:04Z</dcterms:created>
  <dcterms:modified xsi:type="dcterms:W3CDTF">2014-12-01T09:03:56Z</dcterms:modified>
</cp:coreProperties>
</file>