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32"/>
  </p:notesMasterIdLst>
  <p:sldIdLst>
    <p:sldId id="256" r:id="rId5"/>
    <p:sldId id="267" r:id="rId6"/>
    <p:sldId id="268" r:id="rId7"/>
    <p:sldId id="269" r:id="rId8"/>
    <p:sldId id="288" r:id="rId9"/>
    <p:sldId id="277" r:id="rId10"/>
    <p:sldId id="278" r:id="rId11"/>
    <p:sldId id="279" r:id="rId12"/>
    <p:sldId id="280" r:id="rId13"/>
    <p:sldId id="281" r:id="rId14"/>
    <p:sldId id="282" r:id="rId15"/>
    <p:sldId id="283" r:id="rId16"/>
    <p:sldId id="271" r:id="rId17"/>
    <p:sldId id="284" r:id="rId18"/>
    <p:sldId id="285" r:id="rId19"/>
    <p:sldId id="286" r:id="rId20"/>
    <p:sldId id="293" r:id="rId21"/>
    <p:sldId id="273" r:id="rId22"/>
    <p:sldId id="274" r:id="rId23"/>
    <p:sldId id="275" r:id="rId24"/>
    <p:sldId id="276" r:id="rId25"/>
    <p:sldId id="291" r:id="rId26"/>
    <p:sldId id="289" r:id="rId27"/>
    <p:sldId id="290" r:id="rId28"/>
    <p:sldId id="292" r:id="rId29"/>
    <p:sldId id="265" r:id="rId30"/>
    <p:sldId id="266"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8"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30.11.2015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8F09D0-51BC-415B-8AE2-D59BB41E099C}" type="slidenum">
              <a:rPr lang="cs-CZ">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37011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86F7E6-0C1D-4EAF-B1C8-FCF9D144F604}"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1051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A8CDB9-91F6-4996-95E2-EE216FCAA42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205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9FB8A6-BC56-471B-8B71-E5F6627F98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4382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B17D1F-ECB0-4F12-8992-764DFBB5F99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7363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747D3F-5CD1-489B-856F-CF42DB1C2D5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759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2E4D5B-9382-40DF-8214-8939B01B870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07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985B73C-D792-4359-B407-FCF046988AD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454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43B544-D401-4468-92AC-DA0BA0A14B8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600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75B873-9F92-4B53-B396-F1633CFEEAD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819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1108FD-02CC-43D5-B3FC-F546339492C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564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098D3-F0E9-4D7D-A495-CF8906642FA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232687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8FC3A6-4DAA-4BF9-B301-FBD84A95935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00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DC1E163-A124-42F8-B00E-A5BBE92F9AED}" type="datetime1">
              <a:rPr lang="cs-CZ">
                <a:solidFill>
                  <a:srgbClr val="000000"/>
                </a:solidFill>
              </a:rPr>
              <a:pPr>
                <a:defRPr/>
              </a:pPr>
              <a:t>30.11.2015</a:t>
            </a:fld>
            <a:endParaRPr lang="en-US">
              <a:solidFill>
                <a:srgbClr val="000000"/>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fld id="{A394DC32-F804-4C7A-B1D9-45D1FF260393}" type="slidenum">
              <a:rPr lang="en-US" altLang="cs-CZ"/>
              <a:pPr/>
              <a:t>‹#›</a:t>
            </a:fld>
            <a:endParaRPr lang="en-US" altLang="cs-CZ"/>
          </a:p>
        </p:txBody>
      </p:sp>
    </p:spTree>
    <p:extLst>
      <p:ext uri="{BB962C8B-B14F-4D97-AF65-F5344CB8AC3E}">
        <p14:creationId xmlns:p14="http://schemas.microsoft.com/office/powerpoint/2010/main" val="79374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35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71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57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89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44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307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4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96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36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21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80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196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392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48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8A4BD5-DC10-4841-B37C-5B427DCB3E85}" type="datetimeFigureOut">
              <a:rPr lang="cs-CZ" smtClean="0"/>
              <a:t>30.11.2015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7463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798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66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853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683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6849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8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8A4BD5-DC10-4841-B37C-5B427DCB3E85}" type="datetimeFigureOut">
              <a:rPr lang="cs-CZ" smtClean="0"/>
              <a:t>30.11.2015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8A4BD5-DC10-4841-B37C-5B427DCB3E85}" type="datetimeFigureOut">
              <a:rPr lang="cs-CZ" smtClean="0"/>
              <a:t>30.11.2015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30.11.2015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30.11.2015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30.11.2015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30.11.2015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4671EA7-35AC-4CAA-99F4-BE4D4EDD879B}" type="slidenum">
              <a:rPr lang="en-GB" altLang="cs-CZ" smtClean="0">
                <a:solidFill>
                  <a:srgbClr val="000000"/>
                </a:solidFill>
              </a:rPr>
              <a:pPr fontAlgn="base">
                <a:spcBef>
                  <a:spcPct val="0"/>
                </a:spcBef>
                <a:spcAft>
                  <a:spcPct val="0"/>
                </a:spcAft>
              </a:pPr>
              <a:t>‹#›</a:t>
            </a:fld>
            <a:endParaRPr lang="en-GB" altLang="cs-CZ" smtClean="0">
              <a:solidFill>
                <a:srgbClr val="000000"/>
              </a:solidFill>
            </a:endParaRPr>
          </a:p>
        </p:txBody>
      </p:sp>
    </p:spTree>
    <p:extLst>
      <p:ext uri="{BB962C8B-B14F-4D97-AF65-F5344CB8AC3E}">
        <p14:creationId xmlns:p14="http://schemas.microsoft.com/office/powerpoint/2010/main" val="363355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4699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70862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700808"/>
            <a:ext cx="7772400" cy="1728192"/>
          </a:xfrm>
        </p:spPr>
        <p:txBody>
          <a:bodyPr>
            <a:normAutofit fontScale="90000"/>
          </a:bodyPr>
          <a:lstStyle/>
          <a:p>
            <a:r>
              <a:rPr lang="cs-CZ" dirty="0" smtClean="0"/>
              <a:t/>
            </a:r>
            <a:br>
              <a:rPr lang="cs-CZ" dirty="0" smtClean="0"/>
            </a:br>
            <a:r>
              <a:rPr lang="cs-CZ" dirty="0" smtClean="0"/>
              <a:t>Basic </a:t>
            </a:r>
            <a:r>
              <a:rPr lang="cs-CZ" dirty="0" err="1" smtClean="0"/>
              <a:t>production</a:t>
            </a:r>
            <a:r>
              <a:rPr lang="cs-CZ" dirty="0" smtClean="0"/>
              <a:t> </a:t>
            </a:r>
            <a:r>
              <a:rPr lang="cs-CZ" dirty="0" err="1" smtClean="0"/>
              <a:t>algorithms</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concepts</a:t>
            </a:r>
            <a:endParaRPr lang="cs-CZ" dirty="0"/>
          </a:p>
        </p:txBody>
      </p:sp>
      <p:sp>
        <p:nvSpPr>
          <p:cNvPr id="3" name="Podnadpis 2"/>
          <p:cNvSpPr>
            <a:spLocks noGrp="1"/>
          </p:cNvSpPr>
          <p:nvPr>
            <p:ph type="subTitle" idx="1"/>
          </p:nvPr>
        </p:nvSpPr>
        <p:spPr/>
        <p:txBody>
          <a:bodyPr>
            <a:normAutofit/>
          </a:bodyPr>
          <a:lstStyle/>
          <a:p>
            <a:r>
              <a:rPr lang="cs-CZ" sz="2000" dirty="0" err="1" smtClean="0">
                <a:solidFill>
                  <a:srgbClr val="C00000"/>
                </a:solidFill>
              </a:rPr>
              <a:t>Ing.J.Skorkovský,CSc</a:t>
            </a:r>
            <a:r>
              <a:rPr lang="cs-CZ" sz="2000" dirty="0" smtClean="0">
                <a:solidFill>
                  <a:srgbClr val="C00000"/>
                </a:solidFill>
              </a:rPr>
              <a:t>. </a:t>
            </a:r>
          </a:p>
          <a:p>
            <a:r>
              <a:rPr lang="cs-CZ" sz="1100" dirty="0" smtClean="0">
                <a:solidFill>
                  <a:srgbClr val="C00000"/>
                </a:solidFill>
              </a:rPr>
              <a:t>and </a:t>
            </a:r>
            <a:r>
              <a:rPr lang="cs-CZ" sz="1100" dirty="0" err="1" smtClean="0">
                <a:solidFill>
                  <a:srgbClr val="C00000"/>
                </a:solidFill>
              </a:rPr>
              <a:t>various</a:t>
            </a:r>
            <a:r>
              <a:rPr lang="cs-CZ" sz="1100" dirty="0" smtClean="0">
                <a:solidFill>
                  <a:srgbClr val="C00000"/>
                </a:solidFill>
              </a:rPr>
              <a:t> </a:t>
            </a:r>
            <a:r>
              <a:rPr lang="cs-CZ" sz="1100" dirty="0" err="1" smtClean="0">
                <a:solidFill>
                  <a:srgbClr val="C00000"/>
                </a:solidFill>
              </a:rPr>
              <a:t>listed</a:t>
            </a:r>
            <a:r>
              <a:rPr lang="cs-CZ" sz="1100" dirty="0" smtClean="0">
                <a:solidFill>
                  <a:srgbClr val="C00000"/>
                </a:solidFill>
              </a:rPr>
              <a:t> </a:t>
            </a:r>
            <a:r>
              <a:rPr lang="cs-CZ" sz="1100" dirty="0" err="1" smtClean="0">
                <a:solidFill>
                  <a:srgbClr val="C00000"/>
                </a:solidFill>
              </a:rPr>
              <a:t>resources</a:t>
            </a:r>
            <a:endParaRPr lang="cs-CZ" sz="1100" dirty="0" smtClean="0">
              <a:solidFill>
                <a:srgbClr val="C00000"/>
              </a:solidFill>
            </a:endParaRPr>
          </a:p>
          <a:p>
            <a:r>
              <a:rPr lang="cs-CZ" sz="2000" b="1" dirty="0" smtClean="0">
                <a:solidFill>
                  <a:srgbClr val="0070C0"/>
                </a:solidFill>
              </a:rPr>
              <a:t>Department </a:t>
            </a:r>
            <a:r>
              <a:rPr lang="cs-CZ" sz="2000" b="1" dirty="0" err="1" smtClean="0">
                <a:solidFill>
                  <a:srgbClr val="0070C0"/>
                </a:solidFill>
              </a:rPr>
              <a:t>of</a:t>
            </a:r>
            <a:r>
              <a:rPr lang="cs-CZ" sz="2000" b="1" dirty="0" smtClean="0">
                <a:solidFill>
                  <a:srgbClr val="0070C0"/>
                </a:solidFill>
              </a:rPr>
              <a:t> </a:t>
            </a:r>
            <a:r>
              <a:rPr lang="cs-CZ" sz="2000" b="1" dirty="0" err="1" smtClean="0">
                <a:solidFill>
                  <a:srgbClr val="0070C0"/>
                </a:solidFill>
              </a:rPr>
              <a:t>Corporate</a:t>
            </a:r>
            <a:r>
              <a:rPr lang="cs-CZ" sz="2000" b="1" dirty="0" smtClean="0">
                <a:solidFill>
                  <a:srgbClr val="0070C0"/>
                </a:solidFill>
              </a:rPr>
              <a:t>  </a:t>
            </a:r>
            <a:r>
              <a:rPr lang="cs-CZ" sz="2000" b="1" dirty="0" err="1" smtClean="0">
                <a:solidFill>
                  <a:srgbClr val="0070C0"/>
                </a:solidFill>
              </a:rPr>
              <a:t>Economy</a:t>
            </a:r>
            <a:endParaRPr lang="cs-CZ" sz="2000" b="1" dirty="0">
              <a:solidFill>
                <a:srgbClr val="0070C0"/>
              </a:solidFill>
            </a:endParaRPr>
          </a:p>
        </p:txBody>
      </p:sp>
    </p:spTree>
    <p:extLst>
      <p:ext uri="{BB962C8B-B14F-4D97-AF65-F5344CB8AC3E}">
        <p14:creationId xmlns:p14="http://schemas.microsoft.com/office/powerpoint/2010/main" val="35029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Example-solution</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684213"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a:t>
            </a:r>
            <a:r>
              <a:rPr lang="en-ZA" sz="2800" kern="0" dirty="0" smtClean="0">
                <a:solidFill>
                  <a:srgbClr val="C00000"/>
                </a:solidFill>
              </a:rPr>
              <a:t>0,03</a:t>
            </a:r>
            <a:r>
              <a:rPr lang="cs-CZ" sz="2800" kern="0" dirty="0" smtClean="0">
                <a:solidFill>
                  <a:srgbClr val="C00000"/>
                </a:solidFill>
              </a:rPr>
              <a:t> (risk)</a:t>
            </a:r>
            <a:r>
              <a:rPr lang="en-ZA" sz="2800" kern="0" dirty="0" smtClean="0">
                <a:solidFill>
                  <a:srgbClr val="C00000"/>
                </a:solidFill>
              </a:rPr>
              <a:t> </a:t>
            </a:r>
            <a:r>
              <a:rPr lang="en-ZA" sz="2800" kern="0" dirty="0" smtClean="0">
                <a:solidFill>
                  <a:srgbClr val="000000"/>
                </a:solidFill>
              </a:rPr>
              <a:t>=0,97 and from probability tables you will get   z= +1,88</a:t>
            </a:r>
            <a:r>
              <a:rPr lang="en-ZA" kern="0" dirty="0" smtClean="0">
                <a:solidFill>
                  <a:srgbClr val="000000"/>
                </a:solidFill>
              </a:rPr>
              <a:t> </a:t>
            </a:r>
          </a:p>
          <a:p>
            <a:pPr marL="0" indent="0">
              <a:buFontTx/>
              <a:buNone/>
              <a:defRPr/>
            </a:pPr>
            <a:r>
              <a:rPr lang="cs-CZ" sz="2800" b="1" dirty="0" smtClean="0">
                <a:solidFill>
                  <a:srgbClr val="000000"/>
                </a:solidFill>
              </a:rPr>
              <a:t> </a:t>
            </a:r>
            <a:endParaRPr lang="en-ZA" sz="2000" kern="0" dirty="0" smtClean="0">
              <a:solidFill>
                <a:srgbClr val="000000"/>
              </a:solidFill>
            </a:endParaRPr>
          </a:p>
          <a:p>
            <a:pPr lvl="1">
              <a:defRPr/>
            </a:pPr>
            <a:endParaRPr lang="cs-CZ" sz="2000" kern="0" dirty="0" smtClean="0">
              <a:solidFill>
                <a:srgbClr val="000000"/>
              </a:solidFill>
            </a:endParaRPr>
          </a:p>
          <a:p>
            <a:pPr lvl="1">
              <a:defRPr/>
            </a:pPr>
            <a:endParaRPr lang="cs-CZ" sz="2000" kern="0" dirty="0" smtClean="0">
              <a:solidFill>
                <a:srgbClr val="000000"/>
              </a:solidFill>
            </a:endParaRPr>
          </a:p>
          <a:p>
            <a:pPr marL="457200" lvl="1" indent="0">
              <a:buFontTx/>
              <a:buNone/>
              <a:defRPr/>
            </a:pPr>
            <a:r>
              <a:rPr lang="cs-CZ" sz="2000" kern="0" dirty="0" smtClean="0">
                <a:solidFill>
                  <a:srgbClr val="000000"/>
                </a:solidFill>
              </a:rPr>
              <a:t> </a:t>
            </a:r>
            <a:endParaRPr lang="en-ZA" sz="2000" kern="0" dirty="0">
              <a:solidFill>
                <a:srgbClr val="000000"/>
              </a:solidFill>
            </a:endParaRPr>
          </a:p>
        </p:txBody>
      </p:sp>
      <p:sp>
        <p:nvSpPr>
          <p:cNvPr id="5" name="Šipka doprava 4"/>
          <p:cNvSpPr/>
          <p:nvPr/>
        </p:nvSpPr>
        <p:spPr>
          <a:xfrm>
            <a:off x="1835150" y="3074988"/>
            <a:ext cx="5329238" cy="201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cs-CZ" dirty="0" err="1">
                <a:solidFill>
                  <a:srgbClr val="FF0000"/>
                </a:solidFill>
              </a:rPr>
              <a:t>See</a:t>
            </a:r>
            <a:r>
              <a:rPr lang="cs-CZ" dirty="0">
                <a:solidFill>
                  <a:srgbClr val="FF0000"/>
                </a:solidFill>
              </a:rPr>
              <a:t> </a:t>
            </a:r>
            <a:r>
              <a:rPr lang="cs-CZ" dirty="0" err="1">
                <a:solidFill>
                  <a:srgbClr val="FF0000"/>
                </a:solidFill>
              </a:rPr>
              <a:t>next</a:t>
            </a:r>
            <a:r>
              <a:rPr lang="cs-CZ" dirty="0">
                <a:solidFill>
                  <a:srgbClr val="FF0000"/>
                </a:solidFill>
              </a:rPr>
              <a:t> </a:t>
            </a:r>
            <a:r>
              <a:rPr lang="cs-CZ" dirty="0" err="1">
                <a:solidFill>
                  <a:srgbClr val="FF0000"/>
                </a:solidFill>
              </a:rPr>
              <a:t>slide</a:t>
            </a:r>
            <a:r>
              <a:rPr lang="cs-CZ" dirty="0">
                <a:solidFill>
                  <a:srgbClr val="FF0000"/>
                </a:solidFill>
              </a:rPr>
              <a:t> </a:t>
            </a:r>
            <a:r>
              <a:rPr lang="cs-CZ" dirty="0" err="1">
                <a:solidFill>
                  <a:srgbClr val="FF0000"/>
                </a:solidFill>
              </a:rPr>
              <a:t>with</a:t>
            </a:r>
            <a:r>
              <a:rPr lang="cs-CZ" dirty="0">
                <a:solidFill>
                  <a:srgbClr val="FF0000"/>
                </a:solidFill>
              </a:rPr>
              <a:t> probability table</a:t>
            </a:r>
          </a:p>
        </p:txBody>
      </p:sp>
    </p:spTree>
    <p:extLst>
      <p:ext uri="{BB962C8B-B14F-4D97-AF65-F5344CB8AC3E}">
        <p14:creationId xmlns:p14="http://schemas.microsoft.com/office/powerpoint/2010/main" val="208650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Probability table</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851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4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en-ZA" altLang="cs-CZ" dirty="0" smtClean="0"/>
              <a:t>Example-solution</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a:t>
            </a:r>
            <a:endParaRPr lang="en-ZA" altLang="cs-CZ" sz="1600" dirty="0" smtClean="0">
              <a:solidFill>
                <a:srgbClr val="FF0000"/>
              </a:solidFill>
            </a:endParaRP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1,00-0,03 =0,97 and from probability tables we have got : z= +1,88</a:t>
            </a:r>
            <a:r>
              <a:rPr lang="en-ZA" kern="0" dirty="0" smtClean="0">
                <a:solidFill>
                  <a:srgbClr val="000000"/>
                </a:solidFill>
              </a:rPr>
              <a:t> </a:t>
            </a:r>
          </a:p>
          <a:p>
            <a:pPr>
              <a:defRPr/>
            </a:pPr>
            <a:r>
              <a:rPr lang="en-ZA" sz="2800" b="1" dirty="0" smtClean="0">
                <a:solidFill>
                  <a:srgbClr val="FF0000"/>
                </a:solidFill>
              </a:rPr>
              <a:t>Safety stock </a:t>
            </a:r>
            <a:r>
              <a:rPr lang="en-ZA" sz="2800" b="1" dirty="0" smtClean="0">
                <a:solidFill>
                  <a:srgbClr val="000000"/>
                </a:solidFill>
              </a:rPr>
              <a:t>= z * </a:t>
            </a:r>
            <a:r>
              <a:rPr lang="en-ZA" sz="2800" b="1" dirty="0" err="1" smtClean="0">
                <a:solidFill>
                  <a:srgbClr val="000000"/>
                </a:solidFill>
              </a:rPr>
              <a:t>σ</a:t>
            </a:r>
            <a:r>
              <a:rPr lang="en-ZA" sz="2800" b="1" baseline="-25000" dirty="0" err="1" smtClean="0">
                <a:solidFill>
                  <a:srgbClr val="000000"/>
                </a:solidFill>
              </a:rPr>
              <a:t>dLT</a:t>
            </a:r>
            <a:r>
              <a:rPr lang="en-ZA" sz="2800" b="1" baseline="-25000" dirty="0" smtClean="0">
                <a:solidFill>
                  <a:srgbClr val="000000"/>
                </a:solidFill>
              </a:rPr>
              <a:t>  </a:t>
            </a:r>
            <a:r>
              <a:rPr lang="en-ZA" sz="2800" dirty="0" smtClean="0">
                <a:solidFill>
                  <a:srgbClr val="000000"/>
                </a:solidFill>
              </a:rPr>
              <a:t>= 1,88 * 5 =</a:t>
            </a:r>
            <a:r>
              <a:rPr lang="en-ZA" sz="2800" dirty="0" smtClean="0">
                <a:solidFill>
                  <a:srgbClr val="FF0000"/>
                </a:solidFill>
              </a:rPr>
              <a:t>9,40</a:t>
            </a:r>
            <a:r>
              <a:rPr lang="en-ZA" sz="2800" dirty="0" smtClean="0">
                <a:solidFill>
                  <a:srgbClr val="000000"/>
                </a:solidFill>
              </a:rPr>
              <a:t>  tons</a:t>
            </a:r>
            <a:endParaRPr lang="en-ZA" kern="0" dirty="0" smtClean="0">
              <a:solidFill>
                <a:srgbClr val="000000"/>
              </a:solidFill>
            </a:endParaRPr>
          </a:p>
          <a:p>
            <a:pPr>
              <a:defRPr/>
            </a:pPr>
            <a:r>
              <a:rPr lang="en-ZA" sz="2800" b="1" dirty="0" smtClean="0">
                <a:solidFill>
                  <a:srgbClr val="0070C0"/>
                </a:solidFill>
              </a:rPr>
              <a:t>ROP</a:t>
            </a:r>
            <a:r>
              <a:rPr lang="en-ZA" sz="2800" dirty="0" smtClean="0">
                <a:solidFill>
                  <a:srgbClr val="000000"/>
                </a:solidFill>
              </a:rPr>
              <a:t> = </a:t>
            </a:r>
            <a:r>
              <a:rPr lang="en-ZA" sz="2800" dirty="0" smtClean="0">
                <a:solidFill>
                  <a:srgbClr val="00B050"/>
                </a:solidFill>
              </a:rPr>
              <a:t>expected lead time demand</a:t>
            </a:r>
            <a:r>
              <a:rPr lang="en-ZA" sz="2800" dirty="0" smtClean="0">
                <a:solidFill>
                  <a:srgbClr val="000000"/>
                </a:solidFill>
              </a:rPr>
              <a:t> + </a:t>
            </a:r>
            <a:r>
              <a:rPr lang="en-ZA" sz="2800" dirty="0" smtClean="0">
                <a:solidFill>
                  <a:srgbClr val="FF0000"/>
                </a:solidFill>
              </a:rPr>
              <a:t>safety stock</a:t>
            </a:r>
            <a:r>
              <a:rPr lang="en-ZA" sz="2800" dirty="0" smtClean="0">
                <a:solidFill>
                  <a:srgbClr val="000000"/>
                </a:solidFill>
              </a:rPr>
              <a:t> = </a:t>
            </a:r>
            <a:r>
              <a:rPr lang="en-ZA" sz="2800" dirty="0" smtClean="0">
                <a:solidFill>
                  <a:srgbClr val="00B050"/>
                </a:solidFill>
              </a:rPr>
              <a:t>50</a:t>
            </a:r>
            <a:r>
              <a:rPr lang="en-ZA" sz="2800" dirty="0" smtClean="0">
                <a:solidFill>
                  <a:srgbClr val="000000"/>
                </a:solidFill>
              </a:rPr>
              <a:t> + </a:t>
            </a:r>
            <a:r>
              <a:rPr lang="en-ZA" sz="2800" dirty="0" smtClean="0">
                <a:solidFill>
                  <a:srgbClr val="FF0000"/>
                </a:solidFill>
              </a:rPr>
              <a:t>9.40</a:t>
            </a:r>
            <a:r>
              <a:rPr lang="en-ZA" sz="2800" dirty="0" smtClean="0">
                <a:solidFill>
                  <a:srgbClr val="000000"/>
                </a:solidFill>
              </a:rPr>
              <a:t> = </a:t>
            </a:r>
            <a:r>
              <a:rPr lang="en-ZA" sz="2800" b="1" dirty="0" smtClean="0">
                <a:solidFill>
                  <a:srgbClr val="0070C0"/>
                </a:solidFill>
              </a:rPr>
              <a:t>59.40 tons </a:t>
            </a:r>
            <a:r>
              <a:rPr lang="en-ZA" sz="2800" b="1" kern="0" dirty="0" smtClean="0">
                <a:solidFill>
                  <a:srgbClr val="0070C0"/>
                </a:solidFill>
              </a:rPr>
              <a:t> </a:t>
            </a:r>
          </a:p>
          <a:p>
            <a:pPr>
              <a:defRPr/>
            </a:pPr>
            <a:r>
              <a:rPr lang="en-ZA" sz="1600" b="1" i="1" kern="0" dirty="0" smtClean="0">
                <a:solidFill>
                  <a:srgbClr val="000000"/>
                </a:solidFill>
              </a:rPr>
              <a:t>For z=1 service level =84,13 %</a:t>
            </a:r>
          </a:p>
          <a:p>
            <a:pPr>
              <a:defRPr/>
            </a:pPr>
            <a:r>
              <a:rPr lang="en-ZA" sz="1600" b="1" i="1" kern="0" dirty="0" smtClean="0">
                <a:solidFill>
                  <a:srgbClr val="000000"/>
                </a:solidFill>
              </a:rPr>
              <a:t>For z=2 service level= 97,72 %</a:t>
            </a:r>
          </a:p>
          <a:p>
            <a:pPr>
              <a:defRPr/>
            </a:pPr>
            <a:r>
              <a:rPr lang="en-ZA" sz="1600" b="1" i="1" kern="0" dirty="0" smtClean="0">
                <a:solidFill>
                  <a:srgbClr val="000000"/>
                </a:solidFill>
              </a:rPr>
              <a:t>For z=3 service level = 99,87%</a:t>
            </a:r>
            <a:r>
              <a:rPr lang="cs-CZ" sz="1600" b="1" i="1" kern="0" dirty="0" smtClean="0">
                <a:solidFill>
                  <a:srgbClr val="000000"/>
                </a:solidFill>
              </a:rPr>
              <a:t> (</a:t>
            </a:r>
            <a:r>
              <a:rPr lang="cs-CZ" sz="1600" b="1" i="1" kern="0" dirty="0" err="1" smtClean="0">
                <a:solidFill>
                  <a:srgbClr val="000000"/>
                </a:solidFill>
              </a:rPr>
              <a:t>see</a:t>
            </a:r>
            <a:r>
              <a:rPr lang="cs-CZ" sz="1600" b="1" i="1" kern="0" dirty="0" smtClean="0">
                <a:solidFill>
                  <a:srgbClr val="000000"/>
                </a:solidFill>
              </a:rPr>
              <a:t> </a:t>
            </a:r>
            <a:r>
              <a:rPr lang="cs-CZ" sz="1600" b="1" i="1" kern="0" dirty="0" err="1" smtClean="0">
                <a:solidFill>
                  <a:srgbClr val="000000"/>
                </a:solidFill>
              </a:rPr>
              <a:t>six</a:t>
            </a:r>
            <a:r>
              <a:rPr lang="cs-CZ" sz="1600" b="1" i="1" kern="0" dirty="0" smtClean="0">
                <a:solidFill>
                  <a:srgbClr val="000000"/>
                </a:solidFill>
              </a:rPr>
              <a:t> sigma) </a:t>
            </a:r>
            <a:endParaRPr lang="en-ZA" sz="1600" i="1" dirty="0" smtClean="0">
              <a:solidFill>
                <a:srgbClr val="000000"/>
              </a:solidFill>
            </a:endParaRPr>
          </a:p>
          <a:p>
            <a:pPr marL="457200" lvl="1" indent="0">
              <a:buFontTx/>
              <a:buNone/>
              <a:defRPr/>
            </a:pPr>
            <a:r>
              <a:rPr lang="cs-CZ" sz="2000" kern="0" dirty="0" smtClean="0">
                <a:solidFill>
                  <a:srgbClr val="000000"/>
                </a:solidFill>
              </a:rPr>
              <a:t> </a:t>
            </a:r>
          </a:p>
          <a:p>
            <a:pPr lvl="1">
              <a:defRPr/>
            </a:pPr>
            <a:endParaRPr lang="en-ZA" sz="2000" kern="0" dirty="0">
              <a:solidFill>
                <a:srgbClr val="000000"/>
              </a:solidFill>
            </a:endParaRPr>
          </a:p>
        </p:txBody>
      </p:sp>
    </p:spTree>
    <p:extLst>
      <p:ext uri="{BB962C8B-B14F-4D97-AF65-F5344CB8AC3E}">
        <p14:creationId xmlns:p14="http://schemas.microsoft.com/office/powerpoint/2010/main" val="129627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Schematic</a:t>
            </a:r>
            <a:r>
              <a:rPr lang="cs-CZ" dirty="0" smtClean="0"/>
              <a:t> </a:t>
            </a:r>
            <a:r>
              <a:rPr lang="cs-CZ" dirty="0" err="1" smtClean="0"/>
              <a:t>of</a:t>
            </a:r>
            <a:r>
              <a:rPr lang="cs-CZ" dirty="0" smtClean="0"/>
              <a:t> MRP</a:t>
            </a:r>
            <a:endParaRPr lang="cs-CZ" dirty="0"/>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BOM</a:t>
            </a:r>
            <a:endParaRPr lang="cs-CZ" sz="1400" b="1" dirty="0"/>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smtClean="0"/>
              <a:t>On-hand </a:t>
            </a:r>
            <a:r>
              <a:rPr lang="cs-CZ" sz="1050" b="1" dirty="0" err="1" smtClean="0"/>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Scheduled</a:t>
            </a:r>
            <a:r>
              <a:rPr lang="cs-CZ" sz="1050" b="1" dirty="0" smtClean="0"/>
              <a:t> </a:t>
            </a:r>
            <a:r>
              <a:rPr lang="cs-CZ" sz="1050" b="1" dirty="0" err="1" smtClean="0"/>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MPS</a:t>
            </a:r>
            <a:endParaRPr lang="cs-CZ" dirty="0"/>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smtClean="0"/>
              <a:t>MPS=Master </a:t>
            </a:r>
            <a:r>
              <a:rPr lang="cs-CZ" sz="1200" dirty="0" err="1" smtClean="0"/>
              <a:t>Production</a:t>
            </a:r>
            <a:r>
              <a:rPr lang="cs-CZ" sz="1200" dirty="0" smtClean="0"/>
              <a:t> Schedule</a:t>
            </a:r>
            <a:endParaRPr lang="cs-CZ" sz="1200" dirty="0"/>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Netting</a:t>
            </a:r>
            <a:r>
              <a:rPr lang="cs-CZ" sz="1400" b="1" dirty="0" smtClean="0"/>
              <a:t> – </a:t>
            </a:r>
            <a:r>
              <a:rPr lang="cs-CZ" sz="1400" b="1" dirty="0" smtClean="0">
                <a:solidFill>
                  <a:srgbClr val="00B050"/>
                </a:solidFill>
              </a:rPr>
              <a:t>Lot </a:t>
            </a:r>
            <a:r>
              <a:rPr lang="cs-CZ" sz="1400" b="1" dirty="0" err="1" smtClean="0">
                <a:solidFill>
                  <a:srgbClr val="00B050"/>
                </a:solidFill>
              </a:rPr>
              <a:t>Sizing</a:t>
            </a:r>
            <a:r>
              <a:rPr lang="cs-CZ" sz="1400" b="1" dirty="0" smtClean="0">
                <a:solidFill>
                  <a:srgbClr val="00B050"/>
                </a:solidFill>
              </a:rPr>
              <a:t> </a:t>
            </a:r>
            <a:r>
              <a:rPr lang="cs-CZ" sz="1400" b="1" dirty="0" smtClean="0"/>
              <a:t>–</a:t>
            </a:r>
            <a:r>
              <a:rPr lang="cs-CZ" sz="1400" b="1" dirty="0" err="1" smtClean="0">
                <a:solidFill>
                  <a:srgbClr val="0070C0"/>
                </a:solidFill>
              </a:rPr>
              <a:t>Time</a:t>
            </a:r>
            <a:r>
              <a:rPr lang="cs-CZ" sz="1400" b="1" dirty="0" smtClean="0">
                <a:solidFill>
                  <a:srgbClr val="0070C0"/>
                </a:solidFill>
              </a:rPr>
              <a:t> </a:t>
            </a:r>
            <a:r>
              <a:rPr lang="cs-CZ" sz="1400" b="1" dirty="0" err="1" smtClean="0">
                <a:solidFill>
                  <a:srgbClr val="0070C0"/>
                </a:solidFill>
              </a:rPr>
              <a:t>Phasing</a:t>
            </a:r>
            <a:r>
              <a:rPr lang="cs-CZ" sz="1400" b="1" dirty="0" smtClean="0">
                <a:solidFill>
                  <a:srgbClr val="0070C0"/>
                </a:solidFill>
              </a:rPr>
              <a:t> </a:t>
            </a:r>
            <a:r>
              <a:rPr lang="cs-CZ" sz="1400" b="1" dirty="0" smtClean="0"/>
              <a:t>–BOM </a:t>
            </a:r>
            <a:r>
              <a:rPr lang="cs-CZ" sz="1400" b="1" dirty="0" err="1" smtClean="0"/>
              <a:t>Exploding</a:t>
            </a:r>
            <a:endParaRPr lang="cs-CZ" sz="1400" b="1" dirty="0" smtClean="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smtClean="0"/>
              <a:t>Orders</a:t>
            </a:r>
            <a:r>
              <a:rPr lang="cs-CZ" sz="1600" b="1" dirty="0" smtClean="0"/>
              <a:t> (</a:t>
            </a:r>
            <a:r>
              <a:rPr lang="cs-CZ" sz="1600" b="1" dirty="0" err="1" smtClean="0"/>
              <a:t>jobs</a:t>
            </a:r>
            <a:r>
              <a:rPr lang="cs-CZ" sz="1600" b="1" dirty="0" smtClean="0"/>
              <a:t>)</a:t>
            </a:r>
            <a:endParaRPr lang="cs-CZ" sz="1600" b="1" dirty="0"/>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t>Purchase</a:t>
            </a:r>
            <a:endParaRPr lang="cs-CZ" sz="1600" b="1" dirty="0" smtClean="0"/>
          </a:p>
          <a:p>
            <a:pPr algn="ctr"/>
            <a:r>
              <a:rPr lang="cs-CZ" sz="1600" b="1" dirty="0" err="1" smtClean="0"/>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t>Exception</a:t>
            </a:r>
            <a:r>
              <a:rPr lang="cs-CZ" sz="1400" b="1" dirty="0" smtClean="0"/>
              <a:t> and </a:t>
            </a:r>
            <a:r>
              <a:rPr lang="cs-CZ" sz="1400" b="1" dirty="0" err="1" smtClean="0"/>
              <a:t>change</a:t>
            </a:r>
            <a:r>
              <a:rPr lang="cs-CZ" sz="1400" b="1" dirty="0" smtClean="0"/>
              <a:t> </a:t>
            </a:r>
            <a:r>
              <a:rPr lang="cs-CZ" sz="1400" b="1" dirty="0" err="1" smtClean="0"/>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6548203" cy="307777"/>
          </a:xfrm>
          <a:prstGeom prst="rect">
            <a:avLst/>
          </a:prstGeom>
          <a:noFill/>
        </p:spPr>
        <p:txBody>
          <a:bodyPr wrap="none" rtlCol="0">
            <a:spAutoFit/>
          </a:bodyPr>
          <a:lstStyle/>
          <a:p>
            <a:r>
              <a:rPr lang="en-US" sz="1400" b="1" dirty="0" smtClean="0">
                <a:solidFill>
                  <a:srgbClr val="FF0000"/>
                </a:solidFill>
              </a:rPr>
              <a:t>Net requirement </a:t>
            </a:r>
            <a:r>
              <a:rPr lang="en-US" sz="1400" dirty="0" smtClean="0"/>
              <a:t>=Gross requirement – Stock in hand – Purchases + Sales + Safety Stock</a:t>
            </a:r>
            <a:endParaRPr lang="en-US" sz="1400" dirty="0"/>
          </a:p>
        </p:txBody>
      </p:sp>
      <p:sp>
        <p:nvSpPr>
          <p:cNvPr id="24" name="TextovéPole 23"/>
          <p:cNvSpPr txBox="1"/>
          <p:nvPr/>
        </p:nvSpPr>
        <p:spPr>
          <a:xfrm>
            <a:off x="323528" y="5413038"/>
            <a:ext cx="8235268" cy="369332"/>
          </a:xfrm>
          <a:prstGeom prst="rect">
            <a:avLst/>
          </a:prstGeom>
          <a:noFill/>
        </p:spPr>
        <p:txBody>
          <a:bodyPr wrap="none" rtlCol="0">
            <a:spAutoFit/>
          </a:bodyPr>
          <a:lstStyle/>
          <a:p>
            <a:r>
              <a:rPr lang="cs-CZ" dirty="0" smtClean="0">
                <a:solidFill>
                  <a:srgbClr val="00B050"/>
                </a:solidFill>
              </a:rPr>
              <a:t>   </a:t>
            </a:r>
            <a:r>
              <a:rPr lang="en-ZA" sz="1400" b="1" dirty="0" smtClean="0">
                <a:solidFill>
                  <a:srgbClr val="00B050"/>
                </a:solidFill>
              </a:rPr>
              <a:t>Lot sizing</a:t>
            </a:r>
            <a:r>
              <a:rPr lang="en-ZA" sz="1400" dirty="0" smtClean="0"/>
              <a:t>= divide netted demand into appropriate lot sizes to form jobs</a:t>
            </a:r>
            <a:r>
              <a:rPr lang="cs-CZ" sz="1400" dirty="0" smtClean="0"/>
              <a:t> (</a:t>
            </a:r>
            <a:r>
              <a:rPr lang="cs-CZ" sz="1400" dirty="0" err="1" smtClean="0"/>
              <a:t>see</a:t>
            </a:r>
            <a:r>
              <a:rPr lang="cs-CZ" sz="1400" dirty="0" smtClean="0"/>
              <a:t> LLC) and </a:t>
            </a:r>
            <a:r>
              <a:rPr lang="cs-CZ" sz="1400" b="1" dirty="0" smtClean="0"/>
              <a:t>EOQ PWP show (</a:t>
            </a:r>
            <a:r>
              <a:rPr lang="cs-CZ" sz="1400" b="1" dirty="0" err="1" smtClean="0"/>
              <a:t>later</a:t>
            </a:r>
            <a:r>
              <a:rPr lang="cs-CZ" sz="1400" b="1" dirty="0" smtClean="0"/>
              <a:t>)</a:t>
            </a:r>
            <a:endParaRPr lang="en-ZA" sz="1400" b="1" dirty="0"/>
          </a:p>
        </p:txBody>
      </p:sp>
      <p:sp>
        <p:nvSpPr>
          <p:cNvPr id="25" name="TextovéPole 24"/>
          <p:cNvSpPr txBox="1"/>
          <p:nvPr/>
        </p:nvSpPr>
        <p:spPr>
          <a:xfrm>
            <a:off x="473657" y="5761242"/>
            <a:ext cx="6586355" cy="523220"/>
          </a:xfrm>
          <a:prstGeom prst="rect">
            <a:avLst/>
          </a:prstGeom>
          <a:noFill/>
        </p:spPr>
        <p:txBody>
          <a:bodyPr wrap="none" rtlCol="0">
            <a:spAutoFit/>
          </a:bodyPr>
          <a:lstStyle/>
          <a:p>
            <a:r>
              <a:rPr lang="en-US" sz="1400" b="1" dirty="0" smtClean="0">
                <a:solidFill>
                  <a:srgbClr val="0070C0"/>
                </a:solidFill>
              </a:rPr>
              <a:t>Time Phasing </a:t>
            </a:r>
            <a:r>
              <a:rPr lang="en-US" sz="1400" dirty="0" smtClean="0"/>
              <a:t>= offset the due dates of the jobs with lead times to determine start times</a:t>
            </a:r>
            <a:endParaRPr lang="cs-CZ" sz="1400" dirty="0" smtClean="0"/>
          </a:p>
          <a:p>
            <a:r>
              <a:rPr lang="cs-CZ" sz="1400" b="1" i="1" dirty="0" smtClean="0">
                <a:solidFill>
                  <a:srgbClr val="0070C0"/>
                </a:solidFill>
              </a:rPr>
              <a:t>(</a:t>
            </a:r>
            <a:r>
              <a:rPr lang="cs-CZ" sz="1400" b="1" i="1" dirty="0" err="1" smtClean="0">
                <a:solidFill>
                  <a:srgbClr val="0070C0"/>
                </a:solidFill>
              </a:rPr>
              <a:t>Due</a:t>
            </a:r>
            <a:r>
              <a:rPr lang="cs-CZ" sz="1400" b="1" i="1" dirty="0" smtClean="0">
                <a:solidFill>
                  <a:srgbClr val="0070C0"/>
                </a:solidFill>
              </a:rPr>
              <a:t> </a:t>
            </a:r>
            <a:r>
              <a:rPr lang="cs-CZ" sz="1400" b="1" i="1" dirty="0" err="1" smtClean="0">
                <a:solidFill>
                  <a:srgbClr val="0070C0"/>
                </a:solidFill>
              </a:rPr>
              <a:t>Date-Lead</a:t>
            </a:r>
            <a:r>
              <a:rPr lang="cs-CZ" sz="1400" b="1" i="1" dirty="0" smtClean="0">
                <a:solidFill>
                  <a:srgbClr val="0070C0"/>
                </a:solidFill>
              </a:rPr>
              <a:t> </a:t>
            </a:r>
            <a:r>
              <a:rPr lang="cs-CZ" sz="1400" b="1" i="1" dirty="0" err="1" smtClean="0">
                <a:solidFill>
                  <a:srgbClr val="0070C0"/>
                </a:solidFill>
              </a:rPr>
              <a:t>time</a:t>
            </a:r>
            <a:r>
              <a:rPr lang="en-US" sz="1400" b="1" i="1" dirty="0" smtClean="0">
                <a:solidFill>
                  <a:srgbClr val="0070C0"/>
                </a:solidFill>
              </a:rPr>
              <a:t>  </a:t>
            </a:r>
            <a:r>
              <a:rPr lang="cs-CZ" sz="1400" b="1" i="1" dirty="0" smtClean="0">
                <a:solidFill>
                  <a:srgbClr val="0070C0"/>
                </a:solidFill>
              </a:rPr>
              <a:t>= Start </a:t>
            </a:r>
            <a:r>
              <a:rPr lang="cs-CZ" sz="1400" b="1" i="1" dirty="0" err="1" smtClean="0">
                <a:solidFill>
                  <a:srgbClr val="0070C0"/>
                </a:solidFill>
              </a:rPr>
              <a:t>of</a:t>
            </a:r>
            <a:r>
              <a:rPr lang="cs-CZ" sz="1400" b="1" i="1" dirty="0" smtClean="0">
                <a:solidFill>
                  <a:srgbClr val="0070C0"/>
                </a:solidFill>
              </a:rPr>
              <a:t> </a:t>
            </a:r>
            <a:r>
              <a:rPr lang="cs-CZ" sz="1400" b="1" i="1" dirty="0" err="1" smtClean="0">
                <a:solidFill>
                  <a:srgbClr val="0070C0"/>
                </a:solidFill>
              </a:rPr>
              <a:t>the</a:t>
            </a:r>
            <a:r>
              <a:rPr lang="cs-CZ" sz="1400" b="1" i="1" dirty="0" smtClean="0">
                <a:solidFill>
                  <a:srgbClr val="0070C0"/>
                </a:solidFill>
              </a:rPr>
              <a:t> </a:t>
            </a:r>
            <a:r>
              <a:rPr lang="cs-CZ" sz="1400" b="1" i="1" dirty="0" err="1" smtClean="0">
                <a:solidFill>
                  <a:srgbClr val="0070C0"/>
                </a:solidFill>
              </a:rPr>
              <a:t>job</a:t>
            </a:r>
            <a:r>
              <a:rPr lang="cs-CZ" sz="1400" b="1" i="1" dirty="0" smtClean="0">
                <a:solidFill>
                  <a:srgbClr val="0070C0"/>
                </a:solidFill>
              </a:rPr>
              <a:t>)</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smtClean="0"/>
              <a:t>MRP matrix calculation (see related </a:t>
            </a:r>
            <a:r>
              <a:rPr lang="en-US" sz="2400" dirty="0" err="1" smtClean="0"/>
              <a:t>xls</a:t>
            </a:r>
            <a:r>
              <a:rPr lang="en-US" sz="2400" dirty="0" smtClean="0"/>
              <a:t> file in study material) </a:t>
            </a:r>
            <a:endParaRPr lang="en-US" sz="2400" dirty="0"/>
          </a:p>
        </p:txBody>
      </p:sp>
      <p:sp>
        <p:nvSpPr>
          <p:cNvPr id="3" name="Zástupný symbol pro obsah 2"/>
          <p:cNvSpPr>
            <a:spLocks noGrp="1"/>
          </p:cNvSpPr>
          <p:nvPr>
            <p:ph idx="1"/>
          </p:nvPr>
        </p:nvSpPr>
        <p:spPr/>
        <p:txBody>
          <a:bodyPr>
            <a:normAutofit fontScale="70000" lnSpcReduction="20000"/>
          </a:bodyPr>
          <a:lstStyle/>
          <a:p>
            <a:r>
              <a:rPr lang="en-ZA" b="1" dirty="0" smtClean="0"/>
              <a:t>Parameters</a:t>
            </a:r>
          </a:p>
          <a:p>
            <a:pPr lvl="1"/>
            <a:r>
              <a:rPr lang="en-ZA" b="1" dirty="0" smtClean="0">
                <a:solidFill>
                  <a:srgbClr val="0070C0"/>
                </a:solidFill>
              </a:rPr>
              <a:t>Gross requirements</a:t>
            </a:r>
          </a:p>
          <a:p>
            <a:pPr lvl="2"/>
            <a:r>
              <a:rPr lang="en-ZA" dirty="0" smtClean="0"/>
              <a:t>Der</a:t>
            </a:r>
            <a:r>
              <a:rPr lang="cs-CZ" dirty="0" smtClean="0"/>
              <a:t>i</a:t>
            </a:r>
            <a:r>
              <a:rPr lang="en-ZA" dirty="0" smtClean="0"/>
              <a:t>vied from Master Production </a:t>
            </a:r>
            <a:r>
              <a:rPr lang="en-ZA" dirty="0" err="1" smtClean="0"/>
              <a:t>Schedul</a:t>
            </a:r>
            <a:r>
              <a:rPr lang="cs-CZ" dirty="0" err="1" smtClean="0"/>
              <a:t>ed</a:t>
            </a:r>
            <a:r>
              <a:rPr lang="en-ZA" dirty="0" smtClean="0"/>
              <a:t> or Planned order releases of the parent BON (finished good)</a:t>
            </a:r>
          </a:p>
          <a:p>
            <a:pPr lvl="1"/>
            <a:r>
              <a:rPr lang="en-ZA" b="1" dirty="0" smtClean="0">
                <a:solidFill>
                  <a:srgbClr val="00B050"/>
                </a:solidFill>
              </a:rPr>
              <a:t>Scheduled receipts</a:t>
            </a:r>
          </a:p>
          <a:p>
            <a:pPr lvl="2"/>
            <a:r>
              <a:rPr lang="en-ZA" dirty="0" smtClean="0"/>
              <a:t>On order (issued) and scheduled to be received</a:t>
            </a:r>
          </a:p>
          <a:p>
            <a:pPr lvl="1"/>
            <a:r>
              <a:rPr lang="en-ZA" b="1" dirty="0" smtClean="0">
                <a:solidFill>
                  <a:srgbClr val="C00000"/>
                </a:solidFill>
              </a:rPr>
              <a:t>Projected on hand</a:t>
            </a:r>
          </a:p>
          <a:p>
            <a:pPr lvl="2"/>
            <a:r>
              <a:rPr lang="en-ZA" dirty="0" smtClean="0"/>
              <a:t>Antic</a:t>
            </a:r>
            <a:r>
              <a:rPr lang="cs-CZ" dirty="0" smtClean="0"/>
              <a:t>i</a:t>
            </a:r>
            <a:r>
              <a:rPr lang="en-ZA" dirty="0" smtClean="0"/>
              <a:t>pated  quantity </a:t>
            </a:r>
            <a:r>
              <a:rPr lang="cs-CZ" dirty="0" smtClean="0"/>
              <a:t>on hand a</a:t>
            </a:r>
            <a:r>
              <a:rPr lang="en-ZA" dirty="0" smtClean="0"/>
              <a:t>t </a:t>
            </a:r>
            <a:r>
              <a:rPr lang="en-ZA" dirty="0" smtClean="0"/>
              <a:t>the end of the period</a:t>
            </a:r>
          </a:p>
          <a:p>
            <a:pPr lvl="1"/>
            <a:r>
              <a:rPr lang="en-ZA" b="1" dirty="0" smtClean="0">
                <a:solidFill>
                  <a:srgbClr val="FF0000"/>
                </a:solidFill>
              </a:rPr>
              <a:t>Net requirement </a:t>
            </a:r>
          </a:p>
          <a:p>
            <a:pPr lvl="2"/>
            <a:r>
              <a:rPr lang="en-ZA" sz="2000" b="1" dirty="0" smtClean="0">
                <a:solidFill>
                  <a:srgbClr val="FF0000"/>
                </a:solidFill>
              </a:rPr>
              <a:t>Net requirement </a:t>
            </a:r>
            <a:r>
              <a:rPr lang="en-ZA" sz="2000" dirty="0" smtClean="0"/>
              <a:t>=Gross requirement – Stock in hand – Purchases + Sales + Safety Stock</a:t>
            </a:r>
          </a:p>
          <a:p>
            <a:pPr lvl="1"/>
            <a:r>
              <a:rPr lang="en-ZA" b="1" dirty="0" smtClean="0">
                <a:solidFill>
                  <a:schemeClr val="accent2">
                    <a:lumMod val="75000"/>
                  </a:schemeClr>
                </a:solidFill>
              </a:rPr>
              <a:t>Planned order receipts</a:t>
            </a:r>
          </a:p>
          <a:p>
            <a:pPr lvl="2"/>
            <a:r>
              <a:rPr lang="en-ZA" dirty="0" smtClean="0"/>
              <a:t>When order need to be received (documents are not issued)</a:t>
            </a:r>
          </a:p>
          <a:p>
            <a:pPr lvl="1"/>
            <a:r>
              <a:rPr lang="en-ZA" b="1" dirty="0" smtClean="0">
                <a:solidFill>
                  <a:srgbClr val="7030A0"/>
                </a:solidFill>
              </a:rPr>
              <a:t>Planned order releases </a:t>
            </a:r>
          </a:p>
          <a:p>
            <a:pPr lvl="2"/>
            <a:r>
              <a:rPr lang="en-ZA" dirty="0" smtClean="0"/>
              <a:t>When order need to be placed to be received on time</a:t>
            </a:r>
          </a:p>
          <a:p>
            <a:pPr lvl="2"/>
            <a:endParaRPr lang="en-ZA" dirty="0" smtClean="0"/>
          </a:p>
          <a:p>
            <a:pPr lvl="2"/>
            <a:endParaRPr lang="cs-CZ" dirty="0"/>
          </a:p>
        </p:txBody>
      </p:sp>
    </p:spTree>
    <p:extLst>
      <p:ext uri="{BB962C8B-B14F-4D97-AF65-F5344CB8AC3E}">
        <p14:creationId xmlns:p14="http://schemas.microsoft.com/office/powerpoint/2010/main" val="9866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MRP matrix </a:t>
            </a:r>
            <a:r>
              <a:rPr lang="cs-CZ" dirty="0" err="1" smtClean="0"/>
              <a:t>example</a:t>
            </a:r>
            <a:r>
              <a:rPr lang="cs-CZ" dirty="0" smtClean="0"/>
              <a:t> 1</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40813269"/>
              </p:ext>
            </p:extLst>
          </p:nvPr>
        </p:nvGraphicFramePr>
        <p:xfrm>
          <a:off x="457200" y="1543050"/>
          <a:ext cx="8229596" cy="3771906"/>
        </p:xfrm>
        <a:graphic>
          <a:graphicData uri="http://schemas.openxmlformats.org/drawingml/2006/table">
            <a:tbl>
              <a:tblPr>
                <a:tableStyleId>{5C22544A-7EE6-4342-B048-85BDC9FD1C3A}</a:tableStyleId>
              </a:tblPr>
              <a:tblGrid>
                <a:gridCol w="1229680"/>
                <a:gridCol w="1033801"/>
                <a:gridCol w="587634"/>
                <a:gridCol w="522341"/>
                <a:gridCol w="677412"/>
                <a:gridCol w="522341"/>
                <a:gridCol w="522341"/>
                <a:gridCol w="522341"/>
                <a:gridCol w="522341"/>
                <a:gridCol w="522341"/>
                <a:gridCol w="522341"/>
                <a:gridCol w="522341"/>
                <a:gridCol w="522341"/>
              </a:tblGrid>
              <a:tr h="171450">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71450">
                <a:tc>
                  <a:txBody>
                    <a:bodyPr/>
                    <a:lstStyle/>
                    <a:p>
                      <a:pPr algn="l" fontAlgn="b"/>
                      <a:r>
                        <a:rPr lang="cs-CZ" sz="900" u="none" strike="noStrike">
                          <a:effectLst/>
                        </a:rPr>
                        <a:t>MRP basic calculations</a:t>
                      </a:r>
                      <a:endParaRPr lang="cs-CZ" sz="900" b="1"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4">
                  <a:txBody>
                    <a:bodyPr/>
                    <a:lstStyle/>
                    <a:p>
                      <a:pPr algn="l" fontAlgn="b"/>
                      <a:r>
                        <a:rPr lang="en-US" sz="900" u="none" strike="noStrike">
                          <a:effectLst/>
                        </a:rPr>
                        <a:t>Lot-for lot - ordering exact quntity needed</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9">
                  <a:txBody>
                    <a:bodyPr/>
                    <a:lstStyle/>
                    <a:p>
                      <a:pPr algn="l" fontAlgn="b"/>
                      <a:r>
                        <a:rPr lang="en-US" sz="900" u="none" strike="noStrike">
                          <a:effectLst/>
                        </a:rPr>
                        <a:t>Lead Time =1 - time to get item from the moment the purchase order is issued or to make it    </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gridSpan="2">
                  <a:txBody>
                    <a:bodyPr/>
                    <a:lstStyle/>
                    <a:p>
                      <a:pPr algn="l" fontAlgn="b"/>
                      <a:r>
                        <a:rPr lang="cs-CZ" sz="900" u="none" strike="noStrike">
                          <a:effectLst/>
                        </a:rPr>
                        <a:t>Master Production Schedule</a:t>
                      </a:r>
                      <a:endParaRPr lang="cs-CZ" sz="900" b="1"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l" fontAlgn="b"/>
                      <a:r>
                        <a:rPr lang="cs-CZ" sz="900" u="none" strike="noStrike">
                          <a:effectLst/>
                        </a:rPr>
                        <a:t>Projected on hand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MRP</a:t>
                      </a:r>
                      <a:endParaRPr lang="cs-CZ" sz="900" b="1" i="0" u="none" strike="noStrike">
                        <a:solidFill>
                          <a:srgbClr val="000000"/>
                        </a:solidFill>
                        <a:effectLst/>
                        <a:latin typeface="Calibri"/>
                      </a:endParaRPr>
                    </a:p>
                  </a:txBody>
                  <a:tcPr marL="8164" marR="8164" marT="8164" marB="0" anchor="b"/>
                </a:tc>
                <a:tc>
                  <a:txBody>
                    <a:bodyPr/>
                    <a:lstStyle/>
                    <a:p>
                      <a:pPr algn="ctr"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3</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4</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5</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Scheduled Receipts</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800" u="none" strike="noStrike" dirty="0" err="1">
                          <a:effectLst/>
                        </a:rPr>
                        <a:t>Is</a:t>
                      </a:r>
                      <a:r>
                        <a:rPr lang="cs-CZ" sz="800" u="none" strike="noStrike" dirty="0">
                          <a:effectLst/>
                        </a:rPr>
                        <a:t> </a:t>
                      </a:r>
                      <a:r>
                        <a:rPr lang="cs-CZ" sz="800" u="none" strike="noStrike" dirty="0" err="1">
                          <a:effectLst/>
                        </a:rPr>
                        <a:t>already</a:t>
                      </a:r>
                      <a:r>
                        <a:rPr lang="cs-CZ" sz="800" u="none" strike="noStrike" dirty="0">
                          <a:effectLst/>
                        </a:rPr>
                        <a:t> </a:t>
                      </a:r>
                      <a:r>
                        <a:rPr lang="cs-CZ" sz="800" u="none" strike="noStrike" dirty="0" err="1">
                          <a:effectLst/>
                        </a:rPr>
                        <a:t>issued</a:t>
                      </a:r>
                      <a:endParaRPr lang="cs-CZ" sz="8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dirty="0">
                          <a:effectLst/>
                        </a:rPr>
                        <a:t>175</a:t>
                      </a:r>
                      <a:endParaRPr lang="cs-CZ" sz="9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Projected on hand (POH)</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25</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dirty="0">
                          <a:solidFill>
                            <a:srgbClr val="FF0000"/>
                          </a:solidFill>
                          <a:effectLst/>
                        </a:rPr>
                        <a:t>115</a:t>
                      </a:r>
                      <a:endParaRPr lang="cs-CZ" sz="900" b="0" i="0" u="none" strike="noStrike" dirty="0">
                        <a:solidFill>
                          <a:srgbClr val="FF0000"/>
                        </a:solidFill>
                        <a:effectLst/>
                        <a:latin typeface="Calibri"/>
                      </a:endParaRPr>
                    </a:p>
                  </a:txBody>
                  <a:tcPr marL="8164" marR="8164" marT="8164" marB="0" anchor="b"/>
                </a:tc>
                <a:tc>
                  <a:txBody>
                    <a:bodyPr/>
                    <a:lstStyle/>
                    <a:p>
                      <a:pPr algn="ctr" fontAlgn="b"/>
                      <a:r>
                        <a:rPr lang="cs-CZ" sz="900" u="none" strike="noStrike">
                          <a:effectLst/>
                        </a:rPr>
                        <a:t>20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Net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Planned order receipts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ctr" fontAlgn="b"/>
                      <a:r>
                        <a:rPr lang="cs-CZ" sz="900" u="none" strike="noStrike">
                          <a:effectLst/>
                        </a:rPr>
                        <a:t>Planned order releases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b="1" u="none" strike="noStrike" dirty="0">
                          <a:solidFill>
                            <a:srgbClr val="0070C0"/>
                          </a:solidFill>
                          <a:effectLst/>
                        </a:rPr>
                        <a:t>100</a:t>
                      </a:r>
                      <a:endParaRPr lang="cs-CZ" sz="900" b="1"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E26B0A"/>
                        </a:solidFill>
                        <a:effectLst/>
                        <a:latin typeface="Calibri"/>
                      </a:endParaRPr>
                    </a:p>
                  </a:txBody>
                  <a:tcPr marL="8164" marR="8164" marT="8164" marB="0" anchor="b"/>
                </a:tc>
                <a:tc>
                  <a:txBody>
                    <a:bodyPr/>
                    <a:lstStyle/>
                    <a:p>
                      <a:pPr algn="ctr" fontAlgn="b"/>
                      <a:r>
                        <a:rPr lang="cs-CZ" sz="900" u="none" strike="noStrike" dirty="0">
                          <a:effectLst/>
                        </a:rPr>
                        <a:t> </a:t>
                      </a:r>
                      <a:endParaRPr lang="cs-CZ" sz="900" b="0" i="0" u="none" strike="noStrike" dirty="0">
                        <a:solidFill>
                          <a:srgbClr val="E26B0A"/>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Period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Action</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a:effectLst/>
                        </a:rPr>
                        <a:t>25+175-85=</a:t>
                      </a:r>
                      <a:r>
                        <a:rPr lang="cs-CZ" sz="800" b="1" u="none" strike="noStrike" dirty="0">
                          <a:solidFill>
                            <a:srgbClr val="FF0000"/>
                          </a:solidFill>
                          <a:effectLst/>
                        </a:rPr>
                        <a:t>115</a:t>
                      </a:r>
                      <a:r>
                        <a:rPr lang="cs-CZ" sz="800" u="none" strike="noStrike" dirty="0">
                          <a:effectLst/>
                        </a:rPr>
                        <a:t>=POH</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a:effectLst/>
                        </a:rPr>
                        <a:t>POH=115-95=20</a:t>
                      </a:r>
                      <a:endParaRPr lang="cs-CZ" sz="800" b="0"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9">
                  <a:txBody>
                    <a:bodyPr/>
                    <a:lstStyle/>
                    <a:p>
                      <a:pPr algn="l" fontAlgn="b"/>
                      <a:r>
                        <a:rPr lang="en-US" sz="800" u="none" strike="noStrike" dirty="0">
                          <a:effectLst/>
                        </a:rPr>
                        <a:t>Cannot </a:t>
                      </a:r>
                      <a:r>
                        <a:rPr lang="en-US" sz="800" u="none" strike="noStrike" dirty="0" smtClean="0">
                          <a:effectLst/>
                        </a:rPr>
                        <a:t>co</a:t>
                      </a:r>
                      <a:r>
                        <a:rPr lang="cs-CZ" sz="800" u="none" strike="noStrike" dirty="0" smtClean="0">
                          <a:effectLst/>
                        </a:rPr>
                        <a:t>v</a:t>
                      </a:r>
                      <a:r>
                        <a:rPr lang="en-US" sz="800" u="none" strike="noStrike" dirty="0" err="1" smtClean="0">
                          <a:effectLst/>
                        </a:rPr>
                        <a:t>er</a:t>
                      </a:r>
                      <a:r>
                        <a:rPr lang="en-US" sz="800" u="none" strike="noStrike" dirty="0" smtClean="0">
                          <a:effectLst/>
                        </a:rPr>
                        <a:t> </a:t>
                      </a:r>
                      <a:r>
                        <a:rPr lang="en-US" sz="800" u="none" strike="noStrike" dirty="0">
                          <a:effectLst/>
                        </a:rPr>
                        <a:t>GR, so </a:t>
                      </a:r>
                      <a:r>
                        <a:rPr lang="cs-CZ" sz="800" u="none" strike="noStrike" dirty="0" smtClean="0">
                          <a:effectLst/>
                        </a:rPr>
                        <a:t> </a:t>
                      </a:r>
                      <a:r>
                        <a:rPr lang="en-US" sz="800" u="none" strike="noStrike" dirty="0" smtClean="0">
                          <a:effectLst/>
                        </a:rPr>
                        <a:t>we </a:t>
                      </a:r>
                      <a:r>
                        <a:rPr lang="en-US" sz="800" u="none" strike="noStrike" dirty="0">
                          <a:effectLst/>
                        </a:rPr>
                        <a:t>have to release one PO for </a:t>
                      </a:r>
                      <a:r>
                        <a:rPr lang="en-US" sz="800" b="1" u="none" strike="noStrike" dirty="0">
                          <a:solidFill>
                            <a:srgbClr val="0070C0"/>
                          </a:solidFill>
                          <a:effectLst/>
                        </a:rPr>
                        <a:t>100 </a:t>
                      </a:r>
                      <a:r>
                        <a:rPr lang="en-US" sz="800" u="none" strike="noStrike" dirty="0">
                          <a:effectLst/>
                        </a:rPr>
                        <a:t>one period earlier in order to get it in period 3 </a:t>
                      </a:r>
                      <a:endParaRPr lang="en-US" sz="800" b="0" i="0" u="none" strike="noStrike" dirty="0">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5">
                  <a:txBody>
                    <a:bodyPr/>
                    <a:lstStyle/>
                    <a:p>
                      <a:pPr algn="l" fontAlgn="b"/>
                      <a:r>
                        <a:rPr lang="nl-NL" sz="800" u="none" strike="noStrike">
                          <a:effectLst/>
                        </a:rPr>
                        <a:t>Net req=120-20 =100, POH in period 3=120-20-100=0</a:t>
                      </a:r>
                      <a:endParaRPr lang="nl-NL"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gridSpan="10">
                  <a:txBody>
                    <a:bodyPr/>
                    <a:lstStyle/>
                    <a:p>
                      <a:pPr algn="l" fontAlgn="b"/>
                      <a:r>
                        <a:rPr lang="en-US" sz="800" u="none" strike="noStrike">
                          <a:effectLst/>
                        </a:rPr>
                        <a:t>Net req =100-0=100-POH=100, so we heave to release one PO one period earlier in order to cover demand in period 4</a:t>
                      </a:r>
                      <a:endParaRPr lang="en-US"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err="1">
                          <a:effectLst/>
                        </a:rPr>
                        <a:t>Similar</a:t>
                      </a:r>
                      <a:r>
                        <a:rPr lang="cs-CZ" sz="800" u="none" strike="noStrike" dirty="0">
                          <a:effectLst/>
                        </a:rPr>
                        <a:t> to period 4</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r>
            </a:tbl>
          </a:graphicData>
        </a:graphic>
      </p:graphicFrame>
      <p:sp>
        <p:nvSpPr>
          <p:cNvPr id="3" name="Obdélník 2"/>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
        <p:nvSpPr>
          <p:cNvPr id="5" name="Šipka doleva 4"/>
          <p:cNvSpPr/>
          <p:nvPr/>
        </p:nvSpPr>
        <p:spPr>
          <a:xfrm>
            <a:off x="5796136" y="2132856"/>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
        <p:nvSpPr>
          <p:cNvPr id="6" name="Šipka doleva 5"/>
          <p:cNvSpPr/>
          <p:nvPr/>
        </p:nvSpPr>
        <p:spPr>
          <a:xfrm>
            <a:off x="5836547" y="2780928"/>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Tree>
    <p:extLst>
      <p:ext uri="{BB962C8B-B14F-4D97-AF65-F5344CB8AC3E}">
        <p14:creationId xmlns:p14="http://schemas.microsoft.com/office/powerpoint/2010/main" val="295200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MRP matrix example 2</a:t>
            </a:r>
            <a:endParaRPr lang="en-ZA" dirty="0"/>
          </a:p>
        </p:txBody>
      </p:sp>
      <p:graphicFrame>
        <p:nvGraphicFramePr>
          <p:cNvPr id="5" name="Tabulka 4"/>
          <p:cNvGraphicFramePr>
            <a:graphicFrameLocks noGrp="1"/>
          </p:cNvGraphicFramePr>
          <p:nvPr>
            <p:extLst>
              <p:ext uri="{D42A27DB-BD31-4B8C-83A1-F6EECF244321}">
                <p14:modId xmlns:p14="http://schemas.microsoft.com/office/powerpoint/2010/main" val="3551881594"/>
              </p:ext>
            </p:extLst>
          </p:nvPr>
        </p:nvGraphicFramePr>
        <p:xfrm>
          <a:off x="395536" y="1700802"/>
          <a:ext cx="8229596" cy="3781062"/>
        </p:xfrm>
        <a:graphic>
          <a:graphicData uri="http://schemas.openxmlformats.org/drawingml/2006/table">
            <a:tbl>
              <a:tblPr>
                <a:tableStyleId>{5C22544A-7EE6-4342-B048-85BDC9FD1C3A}</a:tableStyleId>
              </a:tblPr>
              <a:tblGrid>
                <a:gridCol w="1091164"/>
                <a:gridCol w="917351"/>
                <a:gridCol w="521442"/>
                <a:gridCol w="463503"/>
                <a:gridCol w="601106"/>
                <a:gridCol w="463503"/>
                <a:gridCol w="463503"/>
                <a:gridCol w="463503"/>
                <a:gridCol w="463503"/>
                <a:gridCol w="463503"/>
                <a:gridCol w="463503"/>
                <a:gridCol w="463503"/>
                <a:gridCol w="463503"/>
                <a:gridCol w="463503"/>
                <a:gridCol w="463503"/>
              </a:tblGrid>
              <a:tr h="171072">
                <a:tc>
                  <a:txBody>
                    <a:bodyPr/>
                    <a:lstStyle/>
                    <a:p>
                      <a:pPr algn="l" fontAlgn="b"/>
                      <a:r>
                        <a:rPr lang="cs-CZ" sz="800" u="none" strike="noStrike" dirty="0">
                          <a:effectLst/>
                        </a:rPr>
                        <a:t>MRP</a:t>
                      </a:r>
                      <a:endParaRPr lang="cs-CZ" sz="800" b="1" i="0" u="none" strike="noStrike" dirty="0">
                        <a:solidFill>
                          <a:srgbClr val="000000"/>
                        </a:solidFill>
                        <a:effectLst/>
                        <a:latin typeface="Calibri"/>
                      </a:endParaRPr>
                    </a:p>
                  </a:txBody>
                  <a:tcPr marL="7244" marR="7244" marT="7244" marB="0" anchor="b"/>
                </a:tc>
                <a:tc>
                  <a:txBody>
                    <a:bodyPr/>
                    <a:lstStyle/>
                    <a:p>
                      <a:pPr algn="ctr"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Part A</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Gross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90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r>
                        <a:rPr lang="cs-CZ" sz="800" u="none" strike="noStrike">
                          <a:effectLst/>
                        </a:rPr>
                        <a:t>Scheduled Receipts</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700" u="none" strike="noStrike">
                          <a:effectLst/>
                        </a:rPr>
                        <a:t>Is already issued</a:t>
                      </a:r>
                      <a:endParaRPr lang="cs-CZ" sz="7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Projected on hand (POH)</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Net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Planned order receipts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60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ctr" fontAlgn="b"/>
                      <a:r>
                        <a:rPr lang="cs-CZ" sz="800" u="none" strike="noStrike">
                          <a:effectLst/>
                        </a:rPr>
                        <a:t>Planned order releases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50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88550">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Period</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Action</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gridSpan="5">
                  <a:txBody>
                    <a:bodyPr/>
                    <a:lstStyle/>
                    <a:p>
                      <a:pPr algn="l" fontAlgn="b"/>
                      <a:r>
                        <a:rPr lang="en-US" sz="700" u="none" strike="noStrike">
                          <a:effectLst/>
                        </a:rPr>
                        <a:t>Can be covered from POH and new POH=40-20=POH-GR=20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gridSpan="12">
                  <a:txBody>
                    <a:bodyPr/>
                    <a:lstStyle/>
                    <a:p>
                      <a:pPr algn="l" fontAlgn="b"/>
                      <a:r>
                        <a:rPr lang="en-US" sz="700" u="none" strike="noStrike">
                          <a:effectLst/>
                        </a:rPr>
                        <a:t> In period 2  GR can be covered by POH and SR, but next period where GR=50 will be not covered, so POR must be released in per 1 (LT=2)</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We have got 50, POH=40, so altogether we have 90 nad after demand is covered only 90-50=40=POH</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req=50-40=10 in order to cover demand in period 4, but we can released only 50 or more, so in period 2 another 50 is released</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Demand is covered by receipt 50 and POH =10 but for the next period net req=60-40=20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 60-40=20, so demand in period 5 can be covered by POH=40+ quantity X, which have to be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7">
                  <a:txBody>
                    <a:bodyPr/>
                    <a:lstStyle/>
                    <a:p>
                      <a:pPr algn="l" fontAlgn="b"/>
                      <a:r>
                        <a:rPr lang="en-US" sz="700" u="none" strike="noStrike">
                          <a:effectLst/>
                        </a:rPr>
                        <a:t> Quantity X can 50 or more. So take it 50 as sufficient quantity, and POH =30=40+50-60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To cover demand in  period 6 we need at least 90 and we have only 30 in POH, so 90-POH=90-30=60 have to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POH-90-60-30=0;  Ner req=90-30=GR-POH=60 , which is reason why we have  ordered 60 two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Net req= 40 because 40-0=GR-POH=40. To cover it we have to order two period earlier 50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r>
                        <a:rPr lang="cs-CZ" sz="700" u="none" strike="noStrike">
                          <a:effectLst/>
                        </a:rPr>
                        <a:t>and so on </a:t>
                      </a:r>
                      <a:endParaRPr lang="cs-CZ" sz="7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dirty="0">
                        <a:solidFill>
                          <a:srgbClr val="000000"/>
                        </a:solidFill>
                        <a:effectLst/>
                        <a:latin typeface="Calibri"/>
                      </a:endParaRPr>
                    </a:p>
                  </a:txBody>
                  <a:tcPr marL="7244" marR="7244" marT="7244" marB="0" anchor="b"/>
                </a:tc>
              </a:tr>
            </a:tbl>
          </a:graphicData>
        </a:graphic>
      </p:graphicFrame>
      <p:cxnSp>
        <p:nvCxnSpPr>
          <p:cNvPr id="7" name="Přímá spojnice se šipkou 6"/>
          <p:cNvCxnSpPr/>
          <p:nvPr/>
        </p:nvCxnSpPr>
        <p:spPr>
          <a:xfrm flipV="1">
            <a:off x="2843808" y="2852936"/>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61455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MRP</a:t>
            </a:r>
            <a:endParaRPr lang="cs-CZ" dirty="0"/>
          </a:p>
        </p:txBody>
      </p:sp>
      <p:sp>
        <p:nvSpPr>
          <p:cNvPr id="3" name="Zástupný symbol pro obsah 2"/>
          <p:cNvSpPr>
            <a:spLocks noGrp="1"/>
          </p:cNvSpPr>
          <p:nvPr>
            <p:ph idx="1"/>
          </p:nvPr>
        </p:nvSpPr>
        <p:spPr/>
        <p:txBody>
          <a:bodyPr>
            <a:normAutofit/>
          </a:bodyPr>
          <a:lstStyle/>
          <a:p>
            <a:r>
              <a:rPr lang="en-US" sz="2800" dirty="0"/>
              <a:t>Low levels of in process </a:t>
            </a:r>
            <a:r>
              <a:rPr lang="en-US" sz="2800" dirty="0" smtClean="0"/>
              <a:t>inventories</a:t>
            </a:r>
            <a:endParaRPr lang="cs-CZ" sz="2800" dirty="0" smtClean="0"/>
          </a:p>
          <a:p>
            <a:r>
              <a:rPr lang="en-US" sz="2800" dirty="0"/>
              <a:t>The Ability to keep track of material </a:t>
            </a:r>
            <a:r>
              <a:rPr lang="en-US" sz="2800" dirty="0" smtClean="0"/>
              <a:t>requirements</a:t>
            </a:r>
            <a:endParaRPr lang="cs-CZ" sz="2800" dirty="0" smtClean="0"/>
          </a:p>
          <a:p>
            <a:r>
              <a:rPr lang="en-US" sz="2800" dirty="0"/>
              <a:t>A means of allocating production </a:t>
            </a:r>
            <a:r>
              <a:rPr lang="en-US" sz="2800" dirty="0" smtClean="0"/>
              <a:t>time</a:t>
            </a:r>
            <a:endParaRPr lang="cs-CZ" sz="2800" dirty="0" smtClean="0"/>
          </a:p>
          <a:p>
            <a:r>
              <a:rPr lang="en-US" sz="2800" dirty="0"/>
              <a:t>The ability to easily determine inventory usage by </a:t>
            </a:r>
            <a:r>
              <a:rPr lang="en-US" sz="2800" dirty="0" err="1" smtClean="0"/>
              <a:t>backflushing</a:t>
            </a:r>
            <a:r>
              <a:rPr lang="cs-CZ" sz="2800" dirty="0" smtClean="0"/>
              <a:t> (</a:t>
            </a:r>
            <a:r>
              <a:rPr lang="cs-CZ" sz="2800" dirty="0" err="1" smtClean="0"/>
              <a:t>see</a:t>
            </a:r>
            <a:r>
              <a:rPr lang="cs-CZ" sz="2800" dirty="0" smtClean="0"/>
              <a:t> </a:t>
            </a:r>
            <a:r>
              <a:rPr lang="cs-CZ" sz="2800" dirty="0" err="1" smtClean="0"/>
              <a:t>explanantion</a:t>
            </a:r>
            <a:r>
              <a:rPr lang="cs-CZ" sz="2800" dirty="0" smtClean="0"/>
              <a:t>  </a:t>
            </a:r>
            <a:r>
              <a:rPr lang="cs-CZ" sz="2800" dirty="0" err="1" smtClean="0"/>
              <a:t>below</a:t>
            </a:r>
            <a:r>
              <a:rPr lang="cs-CZ" sz="2800" dirty="0" smtClean="0"/>
              <a:t>)</a:t>
            </a:r>
            <a:r>
              <a:rPr lang="en-US" sz="2800" dirty="0"/>
              <a:t/>
            </a:r>
            <a:br>
              <a:rPr lang="en-US" sz="2800" dirty="0"/>
            </a:br>
            <a:r>
              <a:rPr lang="en-ZA" sz="1400" dirty="0" smtClean="0"/>
              <a:t>Process of determining the number of parts that must be subtracted from inventory records. This number is computed by referring to the number of parts withdrawn from the inventory (and delivered to the shop</a:t>
            </a:r>
            <a:r>
              <a:rPr lang="cs-CZ" sz="1400" dirty="0" smtClean="0"/>
              <a:t>-</a:t>
            </a:r>
            <a:r>
              <a:rPr lang="en-ZA" sz="1400" smtClean="0"/>
              <a:t>floor</a:t>
            </a:r>
            <a:r>
              <a:rPr lang="en-ZA" sz="1400" dirty="0" smtClean="0"/>
              <a:t>) and the number of parts assumed (according to the BOM) to have been consumed in a manufacturing  line at one or more deduct points.</a:t>
            </a:r>
            <a:br>
              <a:rPr lang="en-ZA" sz="1400" dirty="0" smtClean="0"/>
            </a:br>
            <a:r>
              <a:rPr lang="en-ZA" sz="1400" dirty="0" smtClean="0"/>
              <a:t/>
            </a:r>
            <a:br>
              <a:rPr lang="en-ZA" sz="1400" dirty="0" smtClean="0"/>
            </a:br>
            <a:r>
              <a:rPr lang="en-ZA" sz="2800" dirty="0" smtClean="0"/>
              <a:t> </a:t>
            </a:r>
            <a:endParaRPr lang="en-ZA" sz="2800" dirty="0"/>
          </a:p>
        </p:txBody>
      </p:sp>
    </p:spTree>
    <p:extLst>
      <p:ext uri="{BB962C8B-B14F-4D97-AF65-F5344CB8AC3E}">
        <p14:creationId xmlns:p14="http://schemas.microsoft.com/office/powerpoint/2010/main" val="249983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8229600" cy="1143000"/>
          </a:xfrm>
        </p:spPr>
        <p:txBody>
          <a:bodyPr>
            <a:noAutofit/>
          </a:bodyPr>
          <a:lstStyle/>
          <a:p>
            <a:r>
              <a:rPr lang="en-US" sz="3600" dirty="0" smtClean="0"/>
              <a:t>MRP_II =MRP + resource capacity planning</a:t>
            </a:r>
            <a:r>
              <a:rPr lang="cs-CZ" sz="3600" dirty="0"/>
              <a:t/>
            </a:r>
            <a:br>
              <a:rPr lang="cs-CZ" sz="3600" dirty="0"/>
            </a:br>
            <a:endParaRPr lang="cs-CZ" sz="3600" dirty="0"/>
          </a:p>
        </p:txBody>
      </p:sp>
      <p:cxnSp>
        <p:nvCxnSpPr>
          <p:cNvPr id="5" name="Přímá spojnice 4"/>
          <p:cNvCxnSpPr/>
          <p:nvPr/>
        </p:nvCxnSpPr>
        <p:spPr>
          <a:xfrm>
            <a:off x="1257277" y="1612957"/>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197035" y="4149080"/>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10222" y="6237312"/>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6480450" y="2780928"/>
            <a:ext cx="26635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Intermediate-range</a:t>
            </a:r>
            <a:endPar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délník 8"/>
          <p:cNvSpPr/>
          <p:nvPr/>
        </p:nvSpPr>
        <p:spPr>
          <a:xfrm>
            <a:off x="6736633" y="4835384"/>
            <a:ext cx="169950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term</a:t>
            </a: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a:t>
            </a:r>
            <a:endPar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Shop</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floor</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délník 10"/>
          <p:cNvSpPr/>
          <p:nvPr/>
        </p:nvSpPr>
        <p:spPr>
          <a:xfrm>
            <a:off x="3275856" y="170080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MPS</a:t>
            </a:r>
            <a:endParaRPr lang="cs-CZ" b="1" dirty="0">
              <a:solidFill>
                <a:srgbClr val="FFFF00"/>
              </a:solidFill>
            </a:endParaRPr>
          </a:p>
        </p:txBody>
      </p:sp>
      <p:sp>
        <p:nvSpPr>
          <p:cNvPr id="12" name="Obdélník 11"/>
          <p:cNvSpPr/>
          <p:nvPr/>
        </p:nvSpPr>
        <p:spPr>
          <a:xfrm>
            <a:off x="4860032" y="1709054"/>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Demand</a:t>
            </a:r>
            <a:r>
              <a:rPr lang="cs-CZ" sz="1200" b="1" dirty="0"/>
              <a:t> </a:t>
            </a:r>
          </a:p>
          <a:p>
            <a:pPr algn="ctr"/>
            <a:r>
              <a:rPr lang="cs-CZ" sz="1200" b="1" dirty="0"/>
              <a:t>management</a:t>
            </a:r>
          </a:p>
        </p:txBody>
      </p:sp>
      <p:sp>
        <p:nvSpPr>
          <p:cNvPr id="13" name="Obdélník 12"/>
          <p:cNvSpPr/>
          <p:nvPr/>
        </p:nvSpPr>
        <p:spPr>
          <a:xfrm>
            <a:off x="1257277" y="1725926"/>
            <a:ext cx="13562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Rough-cut</a:t>
            </a:r>
            <a:r>
              <a:rPr lang="cs-CZ" sz="1200" b="1" dirty="0" smtClean="0"/>
              <a:t> </a:t>
            </a:r>
            <a:r>
              <a:rPr lang="cs-CZ" sz="1200" b="1" dirty="0" err="1" smtClean="0"/>
              <a:t>capacity</a:t>
            </a:r>
            <a:r>
              <a:rPr lang="cs-CZ" sz="1200" b="1" dirty="0" smtClean="0"/>
              <a:t> </a:t>
            </a:r>
            <a:r>
              <a:rPr lang="cs-CZ" sz="1200" b="1" dirty="0" err="1" smtClean="0"/>
              <a:t>planning</a:t>
            </a:r>
            <a:endParaRPr lang="cs-CZ" sz="1200" b="1" dirty="0"/>
          </a:p>
        </p:txBody>
      </p:sp>
      <p:sp>
        <p:nvSpPr>
          <p:cNvPr id="14" name="Obdélník 13"/>
          <p:cNvSpPr/>
          <p:nvPr/>
        </p:nvSpPr>
        <p:spPr>
          <a:xfrm>
            <a:off x="1257278" y="2456892"/>
            <a:ext cx="135624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BOM</a:t>
            </a:r>
            <a:endParaRPr lang="cs-CZ" b="1" dirty="0">
              <a:solidFill>
                <a:srgbClr val="FFFF00"/>
              </a:solidFill>
            </a:endParaRPr>
          </a:p>
        </p:txBody>
      </p:sp>
      <p:sp>
        <p:nvSpPr>
          <p:cNvPr id="15" name="Obdélník 14"/>
          <p:cNvSpPr/>
          <p:nvPr/>
        </p:nvSpPr>
        <p:spPr>
          <a:xfrm>
            <a:off x="3275896" y="2456892"/>
            <a:ext cx="100807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b="1" dirty="0" smtClean="0">
                <a:solidFill>
                  <a:srgbClr val="FFFF00"/>
                </a:solidFill>
              </a:rPr>
              <a:t>MRP</a:t>
            </a:r>
          </a:p>
          <a:p>
            <a:pPr algn="ctr"/>
            <a:endParaRPr lang="cs-CZ" dirty="0"/>
          </a:p>
        </p:txBody>
      </p:sp>
      <p:sp>
        <p:nvSpPr>
          <p:cNvPr id="16" name="Obdélník 15"/>
          <p:cNvSpPr/>
          <p:nvPr/>
        </p:nvSpPr>
        <p:spPr>
          <a:xfrm>
            <a:off x="1257278" y="3196426"/>
            <a:ext cx="136458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Scheduled</a:t>
            </a:r>
            <a:endParaRPr lang="cs-CZ" sz="1200" b="1" dirty="0"/>
          </a:p>
          <a:p>
            <a:pPr algn="ctr"/>
            <a:r>
              <a:rPr lang="cs-CZ" sz="1200" b="1" dirty="0" err="1"/>
              <a:t>receipts</a:t>
            </a:r>
            <a:endParaRPr lang="cs-CZ" sz="1200" b="1" dirty="0"/>
          </a:p>
        </p:txBody>
      </p:sp>
      <p:sp>
        <p:nvSpPr>
          <p:cNvPr id="17" name="Obdélník 16"/>
          <p:cNvSpPr/>
          <p:nvPr/>
        </p:nvSpPr>
        <p:spPr>
          <a:xfrm>
            <a:off x="3275856" y="3287889"/>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 </a:t>
            </a:r>
          </a:p>
          <a:p>
            <a:pPr algn="ctr"/>
            <a:r>
              <a:rPr lang="cs-CZ" sz="1200" b="1" dirty="0" smtClean="0"/>
              <a:t>pool</a:t>
            </a:r>
            <a:endParaRPr lang="cs-CZ" sz="1200" b="1" dirty="0"/>
          </a:p>
        </p:txBody>
      </p:sp>
      <p:sp>
        <p:nvSpPr>
          <p:cNvPr id="18" name="Obdélník 17"/>
          <p:cNvSpPr/>
          <p:nvPr/>
        </p:nvSpPr>
        <p:spPr>
          <a:xfrm>
            <a:off x="4821602" y="3287889"/>
            <a:ext cx="133457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Capacity</a:t>
            </a:r>
            <a:r>
              <a:rPr lang="cs-CZ" sz="1200" b="1" dirty="0" smtClean="0"/>
              <a:t> </a:t>
            </a:r>
            <a:r>
              <a:rPr lang="cs-CZ" sz="1200" b="1" dirty="0" err="1" smtClean="0"/>
              <a:t>requirement</a:t>
            </a:r>
            <a:r>
              <a:rPr lang="cs-CZ" sz="1200" b="1" dirty="0" smtClean="0"/>
              <a:t> </a:t>
            </a:r>
            <a:r>
              <a:rPr lang="cs-CZ" sz="1200" b="1" dirty="0" err="1" smtClean="0"/>
              <a:t>planning</a:t>
            </a:r>
            <a:endParaRPr lang="cs-CZ" sz="1200" b="1" dirty="0"/>
          </a:p>
        </p:txBody>
      </p:sp>
      <p:sp>
        <p:nvSpPr>
          <p:cNvPr id="19" name="Obdélník 18"/>
          <p:cNvSpPr/>
          <p:nvPr/>
        </p:nvSpPr>
        <p:spPr>
          <a:xfrm>
            <a:off x="3275856" y="4293096"/>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  </a:t>
            </a:r>
            <a:r>
              <a:rPr lang="cs-CZ" sz="1200" b="1" dirty="0" err="1" smtClean="0"/>
              <a:t>release</a:t>
            </a:r>
            <a:endParaRPr lang="cs-CZ" sz="1200" b="1" dirty="0"/>
          </a:p>
        </p:txBody>
      </p:sp>
      <p:sp>
        <p:nvSpPr>
          <p:cNvPr id="20" name="Obdélník 19"/>
          <p:cNvSpPr/>
          <p:nvPr/>
        </p:nvSpPr>
        <p:spPr>
          <a:xfrm>
            <a:off x="4668881" y="4564578"/>
            <a:ext cx="164001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t>Routings</a:t>
            </a:r>
            <a:endParaRPr lang="cs-CZ" sz="1200" b="1" dirty="0"/>
          </a:p>
          <a:p>
            <a:pPr algn="ctr"/>
            <a:r>
              <a:rPr lang="cs-CZ" sz="1200" b="1" dirty="0"/>
              <a:t>(</a:t>
            </a:r>
            <a:r>
              <a:rPr lang="cs-CZ" sz="1200" b="1" dirty="0" err="1"/>
              <a:t>operations</a:t>
            </a:r>
            <a:r>
              <a:rPr lang="cs-CZ" sz="1200" b="1" dirty="0"/>
              <a:t>)</a:t>
            </a:r>
          </a:p>
        </p:txBody>
      </p:sp>
      <p:sp>
        <p:nvSpPr>
          <p:cNvPr id="21" name="Obdélník 20"/>
          <p:cNvSpPr/>
          <p:nvPr/>
        </p:nvSpPr>
        <p:spPr>
          <a:xfrm>
            <a:off x="3210980" y="5373216"/>
            <a:ext cx="1137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a:t>
            </a:r>
          </a:p>
          <a:p>
            <a:pPr algn="ctr"/>
            <a:r>
              <a:rPr lang="cs-CZ" sz="1200" b="1" dirty="0" err="1" smtClean="0"/>
              <a:t>dispatch</a:t>
            </a:r>
            <a:endParaRPr lang="cs-CZ" sz="1200" b="1" dirty="0"/>
          </a:p>
        </p:txBody>
      </p:sp>
      <p:cxnSp>
        <p:nvCxnSpPr>
          <p:cNvPr id="24" name="Přímá spojnice se šipkou 23"/>
          <p:cNvCxnSpPr>
            <a:stCxn id="13" idx="3"/>
          </p:cNvCxnSpPr>
          <p:nvPr/>
        </p:nvCxnSpPr>
        <p:spPr>
          <a:xfrm>
            <a:off x="2613520" y="2049962"/>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621864" y="2780928"/>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621864" y="2996952"/>
            <a:ext cx="6623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Šipka dolů 27"/>
          <p:cNvSpPr/>
          <p:nvPr/>
        </p:nvSpPr>
        <p:spPr>
          <a:xfrm>
            <a:off x="3859456" y="2980402"/>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a:stCxn id="17" idx="3"/>
            <a:endCxn id="18" idx="1"/>
          </p:cNvCxnSpPr>
          <p:nvPr/>
        </p:nvCxnSpPr>
        <p:spPr>
          <a:xfrm>
            <a:off x="4283968" y="3611925"/>
            <a:ext cx="5376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1" idx="3"/>
            <a:endCxn id="12" idx="1"/>
          </p:cNvCxnSpPr>
          <p:nvPr/>
        </p:nvCxnSpPr>
        <p:spPr>
          <a:xfrm>
            <a:off x="4283968" y="2024844"/>
            <a:ext cx="576064" cy="82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18" idx="0"/>
          </p:cNvCxnSpPr>
          <p:nvPr/>
        </p:nvCxnSpPr>
        <p:spPr>
          <a:xfrm flipH="1" flipV="1">
            <a:off x="4296451" y="2203867"/>
            <a:ext cx="1192438" cy="108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18" idx="2"/>
          </p:cNvCxnSpPr>
          <p:nvPr/>
        </p:nvCxnSpPr>
        <p:spPr>
          <a:xfrm flipV="1">
            <a:off x="5488888" y="3935961"/>
            <a:ext cx="1" cy="69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Šipka dolů 36"/>
          <p:cNvSpPr/>
          <p:nvPr/>
        </p:nvSpPr>
        <p:spPr>
          <a:xfrm>
            <a:off x="3859456" y="3821026"/>
            <a:ext cx="216024" cy="5875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Šipka dolů 37"/>
          <p:cNvSpPr/>
          <p:nvPr/>
        </p:nvSpPr>
        <p:spPr>
          <a:xfrm>
            <a:off x="3842941" y="4888614"/>
            <a:ext cx="2277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se šipkou 39"/>
          <p:cNvCxnSpPr>
            <a:stCxn id="19" idx="1"/>
          </p:cNvCxnSpPr>
          <p:nvPr/>
        </p:nvCxnSpPr>
        <p:spPr>
          <a:xfrm flipH="1" flipV="1">
            <a:off x="2621864" y="3844498"/>
            <a:ext cx="653992" cy="772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Šipka dolů 40"/>
          <p:cNvSpPr/>
          <p:nvPr/>
        </p:nvSpPr>
        <p:spPr>
          <a:xfrm>
            <a:off x="3870383" y="2240868"/>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RP addresses the supply chain while MRPII includes manufac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3" y="4318662"/>
            <a:ext cx="2264576" cy="17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0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BOM in MS Dynamics NAV</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385" y="1340768"/>
            <a:ext cx="59436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89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concepts</a:t>
            </a:r>
            <a:endParaRPr lang="cs-CZ" dirty="0"/>
          </a:p>
        </p:txBody>
      </p:sp>
      <p:sp>
        <p:nvSpPr>
          <p:cNvPr id="3" name="Zástupný symbol pro obsah 2"/>
          <p:cNvSpPr>
            <a:spLocks noGrp="1"/>
          </p:cNvSpPr>
          <p:nvPr>
            <p:ph idx="1"/>
          </p:nvPr>
        </p:nvSpPr>
        <p:spPr>
          <a:xfrm>
            <a:off x="395536" y="1412776"/>
            <a:ext cx="8435280" cy="4525963"/>
          </a:xfrm>
        </p:spPr>
        <p:txBody>
          <a:bodyPr/>
          <a:lstStyle/>
          <a:p>
            <a:r>
              <a:rPr lang="en-ZA" dirty="0" smtClean="0">
                <a:solidFill>
                  <a:srgbClr val="FF0000"/>
                </a:solidFill>
              </a:rPr>
              <a:t>M</a:t>
            </a:r>
            <a:r>
              <a:rPr lang="en-ZA" dirty="0" smtClean="0">
                <a:solidFill>
                  <a:srgbClr val="0070C0"/>
                </a:solidFill>
              </a:rPr>
              <a:t>R</a:t>
            </a:r>
            <a:r>
              <a:rPr lang="en-ZA" dirty="0" smtClean="0">
                <a:solidFill>
                  <a:srgbClr val="00B050"/>
                </a:solidFill>
              </a:rPr>
              <a:t>P</a:t>
            </a:r>
            <a:r>
              <a:rPr lang="en-ZA" dirty="0" smtClean="0"/>
              <a:t>=</a:t>
            </a:r>
            <a:r>
              <a:rPr lang="en-ZA" dirty="0" smtClean="0">
                <a:solidFill>
                  <a:srgbClr val="FF0000"/>
                </a:solidFill>
              </a:rPr>
              <a:t>M</a:t>
            </a:r>
            <a:r>
              <a:rPr lang="en-ZA" dirty="0" smtClean="0"/>
              <a:t>aterial </a:t>
            </a:r>
            <a:r>
              <a:rPr lang="en-ZA" dirty="0" smtClean="0">
                <a:solidFill>
                  <a:srgbClr val="0070C0"/>
                </a:solidFill>
              </a:rPr>
              <a:t>R</a:t>
            </a:r>
            <a:r>
              <a:rPr lang="en-ZA" dirty="0" smtClean="0"/>
              <a:t>equirements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M</a:t>
            </a:r>
            <a:r>
              <a:rPr lang="en-ZA" dirty="0" smtClean="0">
                <a:solidFill>
                  <a:srgbClr val="0070C0"/>
                </a:solidFill>
              </a:rPr>
              <a:t>R</a:t>
            </a:r>
            <a:r>
              <a:rPr lang="en-ZA" dirty="0" smtClean="0"/>
              <a:t>P_II=</a:t>
            </a:r>
            <a:r>
              <a:rPr lang="en-ZA" dirty="0" err="1" smtClean="0">
                <a:solidFill>
                  <a:srgbClr val="FF0000"/>
                </a:solidFill>
              </a:rPr>
              <a:t>M</a:t>
            </a:r>
            <a:r>
              <a:rPr lang="en-ZA" dirty="0" err="1" smtClean="0"/>
              <a:t>anufacturin</a:t>
            </a:r>
            <a:r>
              <a:rPr lang="en-ZA" dirty="0" smtClean="0"/>
              <a:t> </a:t>
            </a:r>
            <a:r>
              <a:rPr lang="en-ZA" dirty="0" smtClean="0">
                <a:solidFill>
                  <a:srgbClr val="0070C0"/>
                </a:solidFill>
              </a:rPr>
              <a:t>R</a:t>
            </a:r>
            <a:r>
              <a:rPr lang="en-ZA" dirty="0" smtClean="0"/>
              <a:t>esource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A</a:t>
            </a:r>
            <a:r>
              <a:rPr lang="en-ZA" dirty="0" smtClean="0">
                <a:solidFill>
                  <a:srgbClr val="0070C0"/>
                </a:solidFill>
              </a:rPr>
              <a:t>P</a:t>
            </a:r>
            <a:r>
              <a:rPr lang="en-ZA" dirty="0" smtClean="0">
                <a:solidFill>
                  <a:srgbClr val="00B050"/>
                </a:solidFill>
              </a:rPr>
              <a:t>S</a:t>
            </a:r>
            <a:r>
              <a:rPr lang="en-ZA" dirty="0" smtClean="0"/>
              <a:t> = </a:t>
            </a:r>
            <a:r>
              <a:rPr lang="en-ZA" dirty="0" smtClean="0">
                <a:solidFill>
                  <a:srgbClr val="FF0000"/>
                </a:solidFill>
              </a:rPr>
              <a:t>A</a:t>
            </a:r>
            <a:r>
              <a:rPr lang="en-ZA" dirty="0" smtClean="0"/>
              <a:t>dvanced </a:t>
            </a:r>
            <a:r>
              <a:rPr lang="en-ZA" dirty="0" smtClean="0">
                <a:solidFill>
                  <a:srgbClr val="0070C0"/>
                </a:solidFill>
              </a:rPr>
              <a:t>P</a:t>
            </a:r>
            <a:r>
              <a:rPr lang="en-ZA" dirty="0" smtClean="0"/>
              <a:t>lanning and </a:t>
            </a:r>
            <a:r>
              <a:rPr lang="en-ZA" dirty="0" smtClean="0">
                <a:solidFill>
                  <a:srgbClr val="00B050"/>
                </a:solidFill>
              </a:rPr>
              <a:t>S</a:t>
            </a:r>
            <a:r>
              <a:rPr lang="en-ZA" dirty="0" smtClean="0"/>
              <a:t>cheduling </a:t>
            </a:r>
          </a:p>
          <a:p>
            <a:r>
              <a:rPr lang="en-ZA" dirty="0" smtClean="0">
                <a:solidFill>
                  <a:srgbClr val="FF0000"/>
                </a:solidFill>
              </a:rPr>
              <a:t>J</a:t>
            </a:r>
            <a:r>
              <a:rPr lang="en-ZA" dirty="0" smtClean="0">
                <a:solidFill>
                  <a:srgbClr val="0070C0"/>
                </a:solidFill>
              </a:rPr>
              <a:t>I</a:t>
            </a:r>
            <a:r>
              <a:rPr lang="en-ZA" dirty="0" smtClean="0">
                <a:solidFill>
                  <a:srgbClr val="00B050"/>
                </a:solidFill>
              </a:rPr>
              <a:t>T</a:t>
            </a:r>
            <a:r>
              <a:rPr lang="en-ZA" dirty="0" smtClean="0"/>
              <a:t> = </a:t>
            </a:r>
            <a:r>
              <a:rPr lang="en-ZA" dirty="0" smtClean="0">
                <a:solidFill>
                  <a:srgbClr val="FF0000"/>
                </a:solidFill>
              </a:rPr>
              <a:t>J</a:t>
            </a:r>
            <a:r>
              <a:rPr lang="en-ZA" dirty="0" smtClean="0"/>
              <a:t>ust </a:t>
            </a:r>
            <a:r>
              <a:rPr lang="en-ZA" dirty="0" smtClean="0">
                <a:solidFill>
                  <a:srgbClr val="0070C0"/>
                </a:solidFill>
              </a:rPr>
              <a:t>I</a:t>
            </a:r>
            <a:r>
              <a:rPr lang="en-ZA" dirty="0" smtClean="0"/>
              <a:t>n </a:t>
            </a:r>
            <a:r>
              <a:rPr lang="en-ZA" dirty="0" smtClean="0">
                <a:solidFill>
                  <a:srgbClr val="00B050"/>
                </a:solidFill>
              </a:rPr>
              <a:t>T</a:t>
            </a:r>
            <a:r>
              <a:rPr lang="en-ZA" dirty="0" smtClean="0"/>
              <a:t>ime </a:t>
            </a:r>
            <a:r>
              <a:rPr lang="en-ZA" sz="1600" dirty="0" smtClean="0">
                <a:solidFill>
                  <a:srgbClr val="FF0000"/>
                </a:solidFill>
              </a:rPr>
              <a:t>(pull)</a:t>
            </a:r>
          </a:p>
          <a:p>
            <a:r>
              <a:rPr lang="en-ZA" dirty="0" smtClean="0"/>
              <a:t>TOC (Drum Buffer Rope) </a:t>
            </a:r>
            <a:r>
              <a:rPr lang="en-ZA" sz="1600" dirty="0" smtClean="0">
                <a:solidFill>
                  <a:srgbClr val="FF0000"/>
                </a:solidFill>
              </a:rPr>
              <a:t>(push-pull-&gt;combined) – </a:t>
            </a:r>
            <a:r>
              <a:rPr lang="en-ZA" sz="1400" i="1" dirty="0" smtClean="0">
                <a:solidFill>
                  <a:srgbClr val="0070C0"/>
                </a:solidFill>
              </a:rPr>
              <a:t>will be pre</a:t>
            </a:r>
            <a:r>
              <a:rPr lang="cs-CZ" sz="1400" i="1" dirty="0" smtClean="0">
                <a:solidFill>
                  <a:srgbClr val="0070C0"/>
                </a:solidFill>
              </a:rPr>
              <a:t>z</a:t>
            </a:r>
            <a:r>
              <a:rPr lang="en-ZA" sz="1400" i="1" dirty="0" err="1" smtClean="0">
                <a:solidFill>
                  <a:srgbClr val="0070C0"/>
                </a:solidFill>
              </a:rPr>
              <a:t>eneted</a:t>
            </a:r>
            <a:r>
              <a:rPr lang="en-ZA" sz="1400" i="1" dirty="0" smtClean="0">
                <a:solidFill>
                  <a:srgbClr val="0070C0"/>
                </a:solidFill>
              </a:rPr>
              <a:t> in another session of this course</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93096"/>
            <a:ext cx="4248472" cy="218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8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Routings</a:t>
            </a:r>
            <a:r>
              <a:rPr lang="cs-CZ" dirty="0" smtClean="0"/>
              <a:t> in MS Dynamics NAV</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78972" cy="365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91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Capacity</a:t>
            </a:r>
            <a:r>
              <a:rPr lang="cs-CZ" sz="3600" dirty="0" smtClean="0"/>
              <a:t> </a:t>
            </a:r>
            <a:r>
              <a:rPr lang="cs-CZ" sz="3600" dirty="0" err="1" smtClean="0"/>
              <a:t>of</a:t>
            </a:r>
            <a:r>
              <a:rPr lang="cs-CZ" sz="3600" dirty="0" smtClean="0"/>
              <a:t> </a:t>
            </a:r>
            <a:r>
              <a:rPr lang="cs-CZ" sz="3600" dirty="0" err="1" smtClean="0"/>
              <a:t>resources</a:t>
            </a:r>
            <a:r>
              <a:rPr lang="cs-CZ" sz="3600" dirty="0" smtClean="0"/>
              <a:t> in MS Dynamics NAV</a:t>
            </a:r>
            <a:endParaRPr lang="cs-CZ"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742" y="1556792"/>
            <a:ext cx="61912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8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6700" b="1" dirty="0">
                <a:ln w="11430"/>
                <a:solidFill>
                  <a:srgbClr val="FF0000"/>
                </a:solidFill>
                <a:effectLst>
                  <a:outerShdw blurRad="50800" dist="39000" dir="5460000" algn="tl">
                    <a:srgbClr val="000000">
                      <a:alpha val="38000"/>
                    </a:srgbClr>
                  </a:outerShdw>
                </a:effectLst>
              </a:rPr>
              <a:t>J</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solidFill>
                  <a:srgbClr val="00FFFF"/>
                </a:solidFill>
                <a:effectLst>
                  <a:outerShdw blurRad="50800" dist="39000" dir="5460000" algn="tl">
                    <a:srgbClr val="000000">
                      <a:alpha val="38000"/>
                    </a:srgbClr>
                  </a:outerShdw>
                </a:effectLst>
              </a:rPr>
              <a:t>T</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6700" b="1" dirty="0">
                <a:ln w="11430"/>
                <a:solidFill>
                  <a:srgbClr val="FF0000"/>
                </a:solidFill>
                <a:effectLst>
                  <a:outerShdw blurRad="50800" dist="39000" dir="5460000" algn="tl">
                    <a:srgbClr val="000000">
                      <a:alpha val="38000"/>
                    </a:srgbClr>
                  </a:outerShdw>
                </a:effectLst>
              </a:rPr>
              <a:t>J</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6700" b="1" dirty="0" err="1">
                <a:ln w="11430"/>
                <a:solidFill>
                  <a:srgbClr val="00FFFF"/>
                </a:solidFill>
                <a:effectLst>
                  <a:outerShdw blurRad="50800" dist="39000" dir="5460000" algn="tl">
                    <a:srgbClr val="000000">
                      <a:alpha val="38000"/>
                    </a:srgbClr>
                  </a:outerShdw>
                </a:effectLst>
              </a:rPr>
              <a:t>T</a:t>
            </a:r>
            <a:r>
              <a:rPr lang="cs-CZ" sz="67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r>
            <a:b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br>
            <a:endParaRPr lang="cs-CZ" dirty="0"/>
          </a:p>
        </p:txBody>
      </p:sp>
      <p:sp>
        <p:nvSpPr>
          <p:cNvPr id="3" name="Zástupný symbol pro obsah 2"/>
          <p:cNvSpPr>
            <a:spLocks noGrp="1"/>
          </p:cNvSpPr>
          <p:nvPr>
            <p:ph idx="1"/>
          </p:nvPr>
        </p:nvSpPr>
        <p:spPr/>
        <p:txBody>
          <a:bodyPr/>
          <a:lstStyle/>
          <a:p>
            <a:r>
              <a:rPr lang="en-US" sz="2000" dirty="0" smtClean="0"/>
              <a:t>Toyota Motors and </a:t>
            </a:r>
            <a:r>
              <a:rPr lang="en-US" sz="2000" dirty="0" err="1" smtClean="0"/>
              <a:t>Taiichi</a:t>
            </a:r>
            <a:r>
              <a:rPr lang="en-US" sz="2000" dirty="0" smtClean="0"/>
              <a:t> </a:t>
            </a:r>
            <a:r>
              <a:rPr lang="en-US" sz="2000" dirty="0" err="1" smtClean="0"/>
              <a:t>Ohno</a:t>
            </a:r>
            <a:r>
              <a:rPr lang="en-US" sz="2000" dirty="0" smtClean="0"/>
              <a:t>  </a:t>
            </a:r>
          </a:p>
          <a:p>
            <a:r>
              <a:rPr lang="en-US" sz="2000" dirty="0" smtClean="0"/>
              <a:t>Production based only on demand </a:t>
            </a:r>
            <a:endParaRPr lang="cs-CZ" sz="2000" dirty="0" smtClean="0"/>
          </a:p>
          <a:p>
            <a:r>
              <a:rPr lang="en-US" sz="2000" dirty="0" smtClean="0"/>
              <a:t>Lower inventory costs </a:t>
            </a:r>
          </a:p>
          <a:p>
            <a:r>
              <a:rPr lang="en-US" sz="2000" dirty="0" smtClean="0"/>
              <a:t>The concept behind it is that a company can save money on parts and components---by not have having to store them--- if they are delivered to the assembly line </a:t>
            </a:r>
            <a:r>
              <a:rPr lang="en-US" sz="2000" b="1" dirty="0" smtClean="0">
                <a:solidFill>
                  <a:srgbClr val="FF0000"/>
                </a:solidFill>
              </a:rPr>
              <a:t>just in time</a:t>
            </a:r>
            <a:r>
              <a:rPr lang="en-US" sz="2000" dirty="0" smtClean="0"/>
              <a:t> to be installed on the car as it is being built.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9030"/>
            <a:ext cx="1234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283968" y="166507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894877"/>
            <a:ext cx="4623771" cy="219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2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593725"/>
          </a:xfrm>
        </p:spPr>
        <p:txBody>
          <a:bodyPr/>
          <a:lstStyle/>
          <a:p>
            <a:pPr eaLnBrk="1" hangingPunct="1"/>
            <a:r>
              <a:rPr lang="cs-CZ" altLang="cs-CZ" sz="4000" smtClean="0"/>
              <a:t> </a:t>
            </a:r>
            <a:endParaRPr lang="en-GB" altLang="cs-CZ" sz="4000" smtClean="0"/>
          </a:p>
        </p:txBody>
      </p:sp>
      <p:sp>
        <p:nvSpPr>
          <p:cNvPr id="6147" name="Rectangle 3"/>
          <p:cNvSpPr>
            <a:spLocks noGrp="1" noChangeArrowheads="1"/>
          </p:cNvSpPr>
          <p:nvPr>
            <p:ph type="body" idx="1"/>
          </p:nvPr>
        </p:nvSpPr>
        <p:spPr>
          <a:xfrm>
            <a:off x="395288" y="3500438"/>
            <a:ext cx="8229600" cy="2351087"/>
          </a:xfrm>
        </p:spPr>
        <p:txBody>
          <a:bodyPr/>
          <a:lstStyle/>
          <a:p>
            <a:pPr eaLnBrk="1" hangingPunct="1">
              <a:buFontTx/>
              <a:buNone/>
            </a:pPr>
            <a:r>
              <a:rPr lang="cs-CZ" altLang="cs-CZ" dirty="0" smtClean="0">
                <a:solidFill>
                  <a:srgbClr val="FF6600"/>
                </a:solidFill>
              </a:rPr>
              <a:t> </a:t>
            </a:r>
            <a:endParaRPr lang="en-US" altLang="cs-CZ" dirty="0" smtClean="0">
              <a:solidFill>
                <a:srgbClr val="FF6600"/>
              </a:solidFill>
            </a:endParaRPr>
          </a:p>
        </p:txBody>
      </p:sp>
      <p:sp>
        <p:nvSpPr>
          <p:cNvPr id="6148" name="Rectangle 12"/>
          <p:cNvSpPr>
            <a:spLocks noChangeArrowheads="1"/>
          </p:cNvSpPr>
          <p:nvPr/>
        </p:nvSpPr>
        <p:spPr bwMode="auto">
          <a:xfrm>
            <a:off x="549275" y="40513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pPr>
            <a:r>
              <a:rPr lang="cs-CZ" altLang="cs-CZ" sz="3200" smtClean="0">
                <a:solidFill>
                  <a:srgbClr val="FF6600"/>
                </a:solidFill>
              </a:rPr>
              <a:t> </a:t>
            </a:r>
            <a:endParaRPr lang="en-US" altLang="cs-CZ" sz="3200" smtClean="0">
              <a:solidFill>
                <a:srgbClr val="FF6600"/>
              </a:solidFill>
            </a:endParaRPr>
          </a:p>
        </p:txBody>
      </p:sp>
      <p:sp>
        <p:nvSpPr>
          <p:cNvPr id="6149" name="Rectangle 15"/>
          <p:cNvSpPr>
            <a:spLocks noChangeArrowheads="1"/>
          </p:cNvSpPr>
          <p:nvPr/>
        </p:nvSpPr>
        <p:spPr bwMode="auto">
          <a:xfrm>
            <a:off x="971550"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ob1)</a:t>
            </a:r>
          </a:p>
        </p:txBody>
      </p:sp>
      <p:sp>
        <p:nvSpPr>
          <p:cNvPr id="6150" name="Rectangle 20"/>
          <p:cNvSpPr>
            <a:spLocks noChangeArrowheads="1"/>
          </p:cNvSpPr>
          <p:nvPr/>
        </p:nvSpPr>
        <p:spPr bwMode="auto">
          <a:xfrm>
            <a:off x="2916238" y="3860800"/>
            <a:ext cx="165576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Authorization</a:t>
            </a:r>
            <a:endParaRPr lang="cs-CZ" altLang="cs-CZ" smtClean="0">
              <a:solidFill>
                <a:srgbClr val="000000"/>
              </a:solidFill>
            </a:endParaRPr>
          </a:p>
          <a:p>
            <a:pPr algn="ctr" eaLnBrk="1" fontAlgn="base" hangingPunct="1">
              <a:spcBef>
                <a:spcPct val="0"/>
              </a:spcBef>
              <a:spcAft>
                <a:spcPct val="0"/>
              </a:spcAft>
            </a:pPr>
            <a:r>
              <a:rPr lang="cs-CZ" altLang="cs-CZ" smtClean="0">
                <a:solidFill>
                  <a:srgbClr val="000000"/>
                </a:solidFill>
              </a:rPr>
              <a:t>to start Job 2</a:t>
            </a:r>
            <a:endParaRPr lang="en-US" altLang="cs-CZ" smtClean="0">
              <a:solidFill>
                <a:srgbClr val="000000"/>
              </a:solidFill>
            </a:endParaRPr>
          </a:p>
        </p:txBody>
      </p:sp>
      <p:sp>
        <p:nvSpPr>
          <p:cNvPr id="6151" name="Text Box 22"/>
          <p:cNvSpPr txBox="1">
            <a:spLocks noChangeArrowheads="1"/>
          </p:cNvSpPr>
          <p:nvPr/>
        </p:nvSpPr>
        <p:spPr bwMode="auto">
          <a:xfrm>
            <a:off x="3132138" y="4899025"/>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000000"/>
                </a:solidFill>
                <a:latin typeface="Calibri" pitchFamily="34" charset="0"/>
              </a:rPr>
              <a:t> </a:t>
            </a:r>
            <a:endParaRPr lang="en-US" altLang="cs-CZ" sz="1600" smtClean="0">
              <a:solidFill>
                <a:srgbClr val="000000"/>
              </a:solidFill>
              <a:latin typeface="Calibri" pitchFamily="34" charset="0"/>
            </a:endParaRPr>
          </a:p>
        </p:txBody>
      </p:sp>
      <p:sp>
        <p:nvSpPr>
          <p:cNvPr id="6152" name="Text Box 27"/>
          <p:cNvSpPr txBox="1">
            <a:spLocks noChangeArrowheads="1"/>
          </p:cNvSpPr>
          <p:nvPr/>
        </p:nvSpPr>
        <p:spPr bwMode="auto">
          <a:xfrm>
            <a:off x="4787900" y="4508500"/>
            <a:ext cx="155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smtClean="0">
                <a:solidFill>
                  <a:srgbClr val="FF6600"/>
                </a:solidFill>
                <a:latin typeface="Calibri" pitchFamily="34" charset="0"/>
              </a:rPr>
              <a:t>Controlling parameter</a:t>
            </a:r>
          </a:p>
        </p:txBody>
      </p:sp>
      <p:sp>
        <p:nvSpPr>
          <p:cNvPr id="6153" name="Text Box 29"/>
          <p:cNvSpPr txBox="1">
            <a:spLocks noChangeArrowheads="1"/>
          </p:cNvSpPr>
          <p:nvPr/>
        </p:nvSpPr>
        <p:spPr bwMode="auto">
          <a:xfrm>
            <a:off x="7019925" y="3860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DOWNSTREAM</a:t>
            </a:r>
            <a:endParaRPr lang="en-GB" altLang="cs-CZ" smtClean="0">
              <a:solidFill>
                <a:srgbClr val="FF6600"/>
              </a:solidFill>
            </a:endParaRPr>
          </a:p>
        </p:txBody>
      </p:sp>
      <p:sp>
        <p:nvSpPr>
          <p:cNvPr id="6154" name="Text Box 30"/>
          <p:cNvSpPr txBox="1">
            <a:spLocks noChangeArrowheads="1"/>
          </p:cNvSpPr>
          <p:nvPr/>
        </p:nvSpPr>
        <p:spPr bwMode="auto">
          <a:xfrm>
            <a:off x="684213" y="3860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UPSTREAM</a:t>
            </a:r>
            <a:endParaRPr lang="en-GB" altLang="cs-CZ" smtClean="0">
              <a:solidFill>
                <a:srgbClr val="FF6600"/>
              </a:solidFill>
            </a:endParaRPr>
          </a:p>
        </p:txBody>
      </p:sp>
      <p:sp>
        <p:nvSpPr>
          <p:cNvPr id="6155" name="Rectangle 31"/>
          <p:cNvSpPr>
            <a:spLocks noChangeArrowheads="1"/>
          </p:cNvSpPr>
          <p:nvPr/>
        </p:nvSpPr>
        <p:spPr bwMode="auto">
          <a:xfrm>
            <a:off x="305911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2</a:t>
            </a:r>
            <a:r>
              <a:rPr lang="en-US" altLang="cs-CZ" sz="1600" smtClean="0">
                <a:solidFill>
                  <a:srgbClr val="000000"/>
                </a:solidFill>
                <a:latin typeface="Calibri" pitchFamily="34" charset="0"/>
              </a:rPr>
              <a:t>)</a:t>
            </a:r>
          </a:p>
        </p:txBody>
      </p:sp>
      <p:sp>
        <p:nvSpPr>
          <p:cNvPr id="6156" name="Rectangle 32"/>
          <p:cNvSpPr>
            <a:spLocks noChangeArrowheads="1"/>
          </p:cNvSpPr>
          <p:nvPr/>
        </p:nvSpPr>
        <p:spPr bwMode="auto">
          <a:xfrm>
            <a:off x="579596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N</a:t>
            </a:r>
            <a:r>
              <a:rPr lang="en-US" altLang="cs-CZ" sz="1600" smtClean="0">
                <a:solidFill>
                  <a:srgbClr val="000000"/>
                </a:solidFill>
                <a:latin typeface="Calibri" pitchFamily="34" charset="0"/>
              </a:rPr>
              <a:t>)</a:t>
            </a:r>
          </a:p>
        </p:txBody>
      </p:sp>
      <p:sp>
        <p:nvSpPr>
          <p:cNvPr id="6157" name="Line 33"/>
          <p:cNvSpPr>
            <a:spLocks noChangeShapeType="1"/>
          </p:cNvSpPr>
          <p:nvPr/>
        </p:nvSpPr>
        <p:spPr bwMode="auto">
          <a:xfrm flipV="1">
            <a:off x="5940425" y="1989138"/>
            <a:ext cx="0" cy="431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8" name="Line 34"/>
          <p:cNvSpPr>
            <a:spLocks noChangeShapeType="1"/>
          </p:cNvSpPr>
          <p:nvPr/>
        </p:nvSpPr>
        <p:spPr bwMode="auto">
          <a:xfrm flipH="1">
            <a:off x="4643438" y="1989138"/>
            <a:ext cx="12969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9" name="Line 35"/>
          <p:cNvSpPr>
            <a:spLocks noChangeShapeType="1"/>
          </p:cNvSpPr>
          <p:nvPr/>
        </p:nvSpPr>
        <p:spPr bwMode="auto">
          <a:xfrm>
            <a:off x="4643438" y="1989138"/>
            <a:ext cx="0"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0" name="Text Box 36"/>
          <p:cNvSpPr txBox="1">
            <a:spLocks noChangeArrowheads="1"/>
          </p:cNvSpPr>
          <p:nvPr/>
        </p:nvSpPr>
        <p:spPr bwMode="auto">
          <a:xfrm>
            <a:off x="4211638" y="1204913"/>
            <a:ext cx="321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b="1" smtClean="0">
                <a:solidFill>
                  <a:srgbClr val="FF6600"/>
                </a:solidFill>
                <a:latin typeface="Calibri" pitchFamily="34" charset="0"/>
              </a:rPr>
              <a:t>Components for Job N needed</a:t>
            </a:r>
            <a:r>
              <a:rPr lang="cs-CZ" altLang="cs-CZ" b="1" smtClean="0">
                <a:solidFill>
                  <a:srgbClr val="FF6600"/>
                </a:solidFill>
                <a:latin typeface="Calibri" pitchFamily="34" charset="0"/>
              </a:rPr>
              <a:t>…</a:t>
            </a:r>
            <a:endParaRPr lang="en-US" altLang="cs-CZ" b="1" smtClean="0">
              <a:solidFill>
                <a:srgbClr val="FF6600"/>
              </a:solidFill>
              <a:latin typeface="Calibri" pitchFamily="34" charset="0"/>
            </a:endParaRPr>
          </a:p>
        </p:txBody>
      </p:sp>
      <p:sp>
        <p:nvSpPr>
          <p:cNvPr id="6161" name="Line 37"/>
          <p:cNvSpPr>
            <a:spLocks noChangeShapeType="1"/>
          </p:cNvSpPr>
          <p:nvPr/>
        </p:nvSpPr>
        <p:spPr bwMode="auto">
          <a:xfrm>
            <a:off x="4859338" y="2565400"/>
            <a:ext cx="936625"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2" name="Text Box 38"/>
          <p:cNvSpPr txBox="1">
            <a:spLocks noChangeArrowheads="1"/>
          </p:cNvSpPr>
          <p:nvPr/>
        </p:nvSpPr>
        <p:spPr bwMode="auto">
          <a:xfrm>
            <a:off x="5076825" y="1557338"/>
            <a:ext cx="2736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dirty="0" smtClean="0">
                <a:solidFill>
                  <a:srgbClr val="FF6600"/>
                </a:solidFill>
              </a:rPr>
              <a:t>1 (</a:t>
            </a:r>
            <a:r>
              <a:rPr lang="cs-CZ" altLang="cs-CZ" dirty="0" err="1" smtClean="0">
                <a:solidFill>
                  <a:srgbClr val="FF6600"/>
                </a:solidFill>
              </a:rPr>
              <a:t>kanban</a:t>
            </a:r>
            <a:r>
              <a:rPr lang="cs-CZ" altLang="cs-CZ" dirty="0" smtClean="0">
                <a:solidFill>
                  <a:srgbClr val="FF6600"/>
                </a:solidFill>
              </a:rPr>
              <a:t> = </a:t>
            </a:r>
            <a:r>
              <a:rPr lang="cs-CZ" altLang="cs-CZ" dirty="0" err="1" smtClean="0">
                <a:solidFill>
                  <a:srgbClr val="FF6600"/>
                </a:solidFill>
              </a:rPr>
              <a:t>card</a:t>
            </a:r>
            <a:r>
              <a:rPr lang="cs-CZ" altLang="cs-CZ" dirty="0" smtClean="0">
                <a:solidFill>
                  <a:srgbClr val="FF6600"/>
                </a:solidFill>
              </a:rPr>
              <a:t>=</a:t>
            </a:r>
            <a:r>
              <a:rPr lang="cs-CZ" altLang="cs-CZ" dirty="0" err="1" smtClean="0">
                <a:solidFill>
                  <a:srgbClr val="FF6600"/>
                </a:solidFill>
              </a:rPr>
              <a:t>signal</a:t>
            </a:r>
            <a:r>
              <a:rPr lang="cs-CZ" altLang="cs-CZ" dirty="0" smtClean="0">
                <a:solidFill>
                  <a:srgbClr val="FF6600"/>
                </a:solidFill>
              </a:rPr>
              <a:t>)</a:t>
            </a:r>
            <a:endParaRPr lang="en-GB" altLang="cs-CZ" dirty="0" smtClean="0">
              <a:solidFill>
                <a:srgbClr val="FF6600"/>
              </a:solidFill>
            </a:endParaRPr>
          </a:p>
        </p:txBody>
      </p:sp>
      <p:sp>
        <p:nvSpPr>
          <p:cNvPr id="6163" name="Text Box 39"/>
          <p:cNvSpPr txBox="1">
            <a:spLocks noChangeArrowheads="1"/>
          </p:cNvSpPr>
          <p:nvPr/>
        </p:nvSpPr>
        <p:spPr bwMode="auto">
          <a:xfrm>
            <a:off x="5076825" y="2205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FF"/>
                </a:solidFill>
              </a:rPr>
              <a:t>2</a:t>
            </a:r>
            <a:endParaRPr lang="en-GB" altLang="cs-CZ" smtClean="0">
              <a:solidFill>
                <a:srgbClr val="0000FF"/>
              </a:solidFill>
            </a:endParaRPr>
          </a:p>
        </p:txBody>
      </p:sp>
      <p:sp>
        <p:nvSpPr>
          <p:cNvPr id="6164" name="Text Box 40"/>
          <p:cNvSpPr txBox="1">
            <a:spLocks noChangeArrowheads="1"/>
          </p:cNvSpPr>
          <p:nvPr/>
        </p:nvSpPr>
        <p:spPr bwMode="auto">
          <a:xfrm>
            <a:off x="3419475" y="2924175"/>
            <a:ext cx="3662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FF"/>
                </a:solidFill>
                <a:latin typeface="Calibri" pitchFamily="34" charset="0"/>
              </a:rPr>
              <a:t>Components for Job N produced and </a:t>
            </a:r>
          </a:p>
          <a:p>
            <a:pPr algn="ctr" eaLnBrk="1" fontAlgn="base" hangingPunct="1">
              <a:spcBef>
                <a:spcPct val="0"/>
              </a:spcBef>
              <a:spcAft>
                <a:spcPct val="0"/>
              </a:spcAft>
            </a:pPr>
            <a:r>
              <a:rPr lang="en-US" altLang="cs-CZ" smtClean="0">
                <a:solidFill>
                  <a:srgbClr val="0000FF"/>
                </a:solidFill>
                <a:latin typeface="Calibri" pitchFamily="34" charset="0"/>
              </a:rPr>
              <a:t>Supplied</a:t>
            </a:r>
            <a:r>
              <a:rPr lang="cs-CZ" altLang="cs-CZ" smtClean="0">
                <a:solidFill>
                  <a:srgbClr val="0000FF"/>
                </a:solidFill>
                <a:latin typeface="Calibri" pitchFamily="34" charset="0"/>
              </a:rPr>
              <a:t> </a:t>
            </a:r>
            <a:r>
              <a:rPr lang="en-US" altLang="cs-CZ" i="1" smtClean="0">
                <a:solidFill>
                  <a:srgbClr val="0000FF"/>
                </a:solidFill>
                <a:latin typeface="Calibri" pitchFamily="34" charset="0"/>
              </a:rPr>
              <a:t>(pulled)</a:t>
            </a:r>
          </a:p>
        </p:txBody>
      </p:sp>
      <p:sp>
        <p:nvSpPr>
          <p:cNvPr id="6165" name="Line 41"/>
          <p:cNvSpPr>
            <a:spLocks noChangeShapeType="1"/>
          </p:cNvSpPr>
          <p:nvPr/>
        </p:nvSpPr>
        <p:spPr bwMode="auto">
          <a:xfrm flipV="1">
            <a:off x="3203575" y="27082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6" name="Rectangle 43"/>
          <p:cNvSpPr>
            <a:spLocks noChangeArrowheads="1"/>
          </p:cNvSpPr>
          <p:nvPr/>
        </p:nvSpPr>
        <p:spPr bwMode="auto">
          <a:xfrm>
            <a:off x="4787900" y="4076700"/>
            <a:ext cx="504825" cy="2889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000000"/>
                </a:solidFill>
              </a:rPr>
              <a:t>1</a:t>
            </a:r>
            <a:endParaRPr lang="en-GB" altLang="cs-CZ" smtClean="0">
              <a:solidFill>
                <a:srgbClr val="000000"/>
              </a:solidFill>
            </a:endParaRPr>
          </a:p>
        </p:txBody>
      </p:sp>
      <p:sp>
        <p:nvSpPr>
          <p:cNvPr id="6167" name="Line 45"/>
          <p:cNvSpPr>
            <a:spLocks noChangeShapeType="1"/>
          </p:cNvSpPr>
          <p:nvPr/>
        </p:nvSpPr>
        <p:spPr bwMode="auto">
          <a:xfrm flipH="1">
            <a:off x="4572000"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8" name="AutoShape 46"/>
          <p:cNvSpPr>
            <a:spLocks noChangeArrowheads="1"/>
          </p:cNvSpPr>
          <p:nvPr/>
        </p:nvSpPr>
        <p:spPr bwMode="auto">
          <a:xfrm>
            <a:off x="684213" y="4630738"/>
            <a:ext cx="7848600" cy="936625"/>
          </a:xfrm>
          <a:prstGeom prst="rightArrow">
            <a:avLst>
              <a:gd name="adj1" fmla="val 50000"/>
              <a:gd name="adj2" fmla="val 209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Production</a:t>
            </a:r>
          </a:p>
        </p:txBody>
      </p:sp>
      <p:sp>
        <p:nvSpPr>
          <p:cNvPr id="6169" name="Text Box 48"/>
          <p:cNvSpPr txBox="1">
            <a:spLocks noChangeArrowheads="1"/>
          </p:cNvSpPr>
          <p:nvPr/>
        </p:nvSpPr>
        <p:spPr bwMode="auto">
          <a:xfrm>
            <a:off x="5364163" y="40052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00"/>
                </a:solidFill>
              </a:rPr>
              <a:t>=kanban</a:t>
            </a:r>
            <a:endParaRPr lang="en-GB" altLang="cs-CZ" smtClean="0">
              <a:solidFill>
                <a:srgbClr val="000000"/>
              </a:solidFill>
            </a:endParaRPr>
          </a:p>
        </p:txBody>
      </p:sp>
      <p:sp>
        <p:nvSpPr>
          <p:cNvPr id="6170" name="Text Box 49"/>
          <p:cNvSpPr txBox="1">
            <a:spLocks noChangeArrowheads="1"/>
          </p:cNvSpPr>
          <p:nvPr/>
        </p:nvSpPr>
        <p:spPr bwMode="auto">
          <a:xfrm>
            <a:off x="771525" y="5726112"/>
            <a:ext cx="5713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dirty="0" smtClean="0">
                <a:solidFill>
                  <a:srgbClr val="000000"/>
                </a:solidFill>
              </a:rPr>
              <a:t>The number of </a:t>
            </a:r>
            <a:r>
              <a:rPr lang="cs-CZ" altLang="cs-CZ" sz="1200" dirty="0" err="1" smtClean="0">
                <a:solidFill>
                  <a:srgbClr val="000000"/>
                </a:solidFill>
              </a:rPr>
              <a:t>kanban</a:t>
            </a:r>
            <a:r>
              <a:rPr lang="cs-CZ" altLang="cs-CZ" sz="1200" dirty="0" smtClean="0">
                <a:solidFill>
                  <a:srgbClr val="000000"/>
                </a:solidFill>
              </a:rPr>
              <a:t> </a:t>
            </a:r>
            <a:r>
              <a:rPr lang="en-US" altLang="cs-CZ" sz="1200" dirty="0" smtClean="0">
                <a:solidFill>
                  <a:srgbClr val="000000"/>
                </a:solidFill>
              </a:rPr>
              <a:t>cards in the system determines the WIP levels in the plant</a:t>
            </a:r>
          </a:p>
        </p:txBody>
      </p:sp>
      <p:sp>
        <p:nvSpPr>
          <p:cNvPr id="6171" name="Line 50"/>
          <p:cNvSpPr>
            <a:spLocks noChangeShapeType="1"/>
          </p:cNvSpPr>
          <p:nvPr/>
        </p:nvSpPr>
        <p:spPr bwMode="auto">
          <a:xfrm>
            <a:off x="2771775" y="24923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2" name="Line 51"/>
          <p:cNvSpPr>
            <a:spLocks noChangeShapeType="1"/>
          </p:cNvSpPr>
          <p:nvPr/>
        </p:nvSpPr>
        <p:spPr bwMode="auto">
          <a:xfrm flipV="1">
            <a:off x="3203575"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3" name="Line 52"/>
          <p:cNvSpPr>
            <a:spLocks noChangeShapeType="1"/>
          </p:cNvSpPr>
          <p:nvPr/>
        </p:nvSpPr>
        <p:spPr bwMode="auto">
          <a:xfrm flipH="1">
            <a:off x="2555875" y="19891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4" name="Line 53"/>
          <p:cNvSpPr>
            <a:spLocks noChangeShapeType="1"/>
          </p:cNvSpPr>
          <p:nvPr/>
        </p:nvSpPr>
        <p:spPr bwMode="auto">
          <a:xfrm>
            <a:off x="2555875" y="19891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2" name="Obdélník 1"/>
          <p:cNvSpPr/>
          <p:nvPr/>
        </p:nvSpPr>
        <p:spPr>
          <a:xfrm>
            <a:off x="1444473" y="188640"/>
            <a:ext cx="60391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solidFill>
                  <a:srgbClr val="00FFFF"/>
                </a:solidFill>
                <a:effectLst>
                  <a:outerShdw blurRad="50800" dist="39000" dir="5460000" algn="tl">
                    <a:srgbClr val="000000">
                      <a:alpha val="38000"/>
                    </a:srgbClr>
                  </a:outerShdw>
                </a:effectLst>
              </a:rPr>
              <a:t>T</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5400" b="1" dirty="0" err="1" smtClean="0">
                <a:ln w="11430"/>
                <a:solidFill>
                  <a:srgbClr val="00FFFF"/>
                </a:solidFill>
                <a:effectLst>
                  <a:outerShdw blurRad="50800" dist="39000" dir="5460000" algn="tl">
                    <a:srgbClr val="000000">
                      <a:alpha val="38000"/>
                    </a:srgbClr>
                  </a:outerShdw>
                </a:effectLst>
              </a:rPr>
              <a:t>T</a:t>
            </a:r>
            <a:r>
              <a:rPr lang="cs-CZ" sz="5400" b="1" dirty="0" err="1"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p>
        </p:txBody>
      </p:sp>
      <p:sp>
        <p:nvSpPr>
          <p:cNvPr id="3" name="Šipka doleva 2"/>
          <p:cNvSpPr/>
          <p:nvPr/>
        </p:nvSpPr>
        <p:spPr>
          <a:xfrm>
            <a:off x="7813472" y="2132087"/>
            <a:ext cx="100700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solidFill>
                  <a:srgbClr val="FF0000"/>
                </a:solidFill>
              </a:rPr>
              <a:t>Demand</a:t>
            </a:r>
            <a:endParaRPr lang="cs-CZ" sz="1100" b="1" dirty="0">
              <a:solidFill>
                <a:srgbClr val="FF0000"/>
              </a:solidFill>
            </a:endParaRPr>
          </a:p>
        </p:txBody>
      </p:sp>
    </p:spTree>
    <p:extLst>
      <p:ext uri="{BB962C8B-B14F-4D97-AF65-F5344CB8AC3E}">
        <p14:creationId xmlns:p14="http://schemas.microsoft.com/office/powerpoint/2010/main" val="190516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dirty="0" smtClean="0"/>
              <a:t>JIT</a:t>
            </a:r>
            <a:r>
              <a:rPr lang="en-US" altLang="cs-CZ" dirty="0" smtClean="0">
                <a:latin typeface="Calibri" pitchFamily="34" charset="0"/>
              </a:rPr>
              <a:t> </a:t>
            </a:r>
            <a:r>
              <a:rPr lang="cs-CZ" altLang="cs-CZ" dirty="0" smtClean="0">
                <a:latin typeface="Calibri" pitchFamily="34" charset="0"/>
              </a:rPr>
              <a:t>(</a:t>
            </a:r>
            <a:r>
              <a:rPr lang="en-US" altLang="cs-CZ" dirty="0" smtClean="0">
                <a:latin typeface="Calibri" pitchFamily="34" charset="0"/>
              </a:rPr>
              <a:t>manufacturing philosophy</a:t>
            </a:r>
            <a:r>
              <a:rPr lang="cs-CZ" altLang="cs-CZ" dirty="0" smtClean="0">
                <a:latin typeface="Calibri" pitchFamily="34" charset="0"/>
              </a:rPr>
              <a:t>)</a:t>
            </a:r>
            <a:endParaRPr lang="en-GB" altLang="cs-CZ" dirty="0" smtClean="0"/>
          </a:p>
        </p:txBody>
      </p:sp>
      <p:sp>
        <p:nvSpPr>
          <p:cNvPr id="7171" name="Rectangle 3"/>
          <p:cNvSpPr>
            <a:spLocks noGrp="1" noChangeArrowheads="1"/>
          </p:cNvSpPr>
          <p:nvPr>
            <p:ph type="body" idx="1"/>
          </p:nvPr>
        </p:nvSpPr>
        <p:spPr>
          <a:xfrm>
            <a:off x="395536" y="1412776"/>
            <a:ext cx="8229600" cy="4525963"/>
          </a:xfrm>
        </p:spPr>
        <p:txBody>
          <a:bodyPr/>
          <a:lstStyle/>
          <a:p>
            <a:pPr eaLnBrk="1" hangingPunct="1">
              <a:lnSpc>
                <a:spcPct val="90000"/>
              </a:lnSpc>
            </a:pPr>
            <a:r>
              <a:rPr lang="en-ZA" altLang="cs-CZ" sz="2800" dirty="0" smtClean="0">
                <a:latin typeface="Calibri" pitchFamily="34" charset="0"/>
              </a:rPr>
              <a:t>Kanban is not JIT !!!</a:t>
            </a:r>
            <a:r>
              <a:rPr lang="en-ZA" altLang="cs-CZ" sz="2800" dirty="0" smtClean="0"/>
              <a:t>  </a:t>
            </a:r>
            <a:endParaRPr lang="en-ZA" altLang="cs-CZ" sz="2000" dirty="0" smtClean="0">
              <a:latin typeface="Calibri" pitchFamily="34" charset="0"/>
            </a:endParaRPr>
          </a:p>
          <a:p>
            <a:pPr eaLnBrk="1" hangingPunct="1">
              <a:lnSpc>
                <a:spcPct val="90000"/>
              </a:lnSpc>
            </a:pPr>
            <a:r>
              <a:rPr lang="en-ZA" altLang="cs-CZ" sz="2800" dirty="0" smtClean="0">
                <a:latin typeface="Calibri" pitchFamily="34" charset="0"/>
              </a:rPr>
              <a:t>JIT encompasses</a:t>
            </a:r>
            <a:r>
              <a:rPr lang="en-ZA" altLang="cs-CZ" sz="2800" dirty="0" smtClean="0"/>
              <a:t> :</a:t>
            </a:r>
          </a:p>
          <a:p>
            <a:pPr lvl="1" eaLnBrk="1" hangingPunct="1">
              <a:lnSpc>
                <a:spcPct val="90000"/>
              </a:lnSpc>
            </a:pPr>
            <a:r>
              <a:rPr lang="en-ZA" altLang="cs-CZ" sz="2000" dirty="0" err="1" smtClean="0">
                <a:solidFill>
                  <a:srgbClr val="FF0000"/>
                </a:solidFill>
                <a:latin typeface="Calibri" pitchFamily="34" charset="0"/>
              </a:rPr>
              <a:t>kan</a:t>
            </a:r>
            <a:r>
              <a:rPr lang="en-ZA" altLang="cs-CZ" sz="2000" dirty="0" err="1" smtClean="0">
                <a:solidFill>
                  <a:srgbClr val="00B050"/>
                </a:solidFill>
                <a:latin typeface="Calibri" pitchFamily="34" charset="0"/>
              </a:rPr>
              <a:t>ban</a:t>
            </a:r>
            <a:r>
              <a:rPr lang="en-ZA" altLang="cs-CZ" sz="2000" dirty="0" smtClean="0">
                <a:latin typeface="Calibri" pitchFamily="34" charset="0"/>
              </a:rPr>
              <a:t> cards</a:t>
            </a:r>
            <a:r>
              <a:rPr lang="cs-CZ" altLang="cs-CZ" sz="2000" dirty="0" smtClean="0">
                <a:latin typeface="Calibri" pitchFamily="34" charset="0"/>
              </a:rPr>
              <a:t> (</a:t>
            </a:r>
            <a:r>
              <a:rPr lang="cs-CZ" altLang="cs-CZ" sz="2000" dirty="0" smtClean="0">
                <a:solidFill>
                  <a:srgbClr val="FF0000"/>
                </a:solidFill>
                <a:latin typeface="Calibri" pitchFamily="34" charset="0"/>
              </a:rPr>
              <a:t>kan</a:t>
            </a:r>
            <a:r>
              <a:rPr lang="cs-CZ" altLang="cs-CZ" sz="2000" dirty="0" smtClean="0">
                <a:latin typeface="Calibri" pitchFamily="34" charset="0"/>
              </a:rPr>
              <a:t>=</a:t>
            </a:r>
            <a:r>
              <a:rPr lang="cs-CZ" altLang="cs-CZ" sz="2000" dirty="0" err="1" smtClean="0">
                <a:latin typeface="Calibri" pitchFamily="34" charset="0"/>
              </a:rPr>
              <a:t>card</a:t>
            </a:r>
            <a:r>
              <a:rPr lang="cs-CZ" altLang="cs-CZ" sz="2000" dirty="0" smtClean="0">
                <a:latin typeface="Calibri" pitchFamily="34" charset="0"/>
              </a:rPr>
              <a:t>, </a:t>
            </a:r>
            <a:r>
              <a:rPr lang="cs-CZ" altLang="cs-CZ" sz="2000" dirty="0" err="1" smtClean="0">
                <a:solidFill>
                  <a:srgbClr val="00B050"/>
                </a:solidFill>
                <a:latin typeface="Calibri" pitchFamily="34" charset="0"/>
              </a:rPr>
              <a:t>ban</a:t>
            </a:r>
            <a:r>
              <a:rPr lang="cs-CZ" altLang="cs-CZ" sz="2000" dirty="0" smtClean="0">
                <a:latin typeface="Calibri" pitchFamily="34" charset="0"/>
              </a:rPr>
              <a:t>=</a:t>
            </a:r>
            <a:r>
              <a:rPr lang="cs-CZ" altLang="cs-CZ" sz="2000" dirty="0" err="1" smtClean="0">
                <a:latin typeface="Calibri" pitchFamily="34" charset="0"/>
              </a:rPr>
              <a:t>signal</a:t>
            </a:r>
            <a:r>
              <a:rPr lang="cs-CZ" altLang="cs-CZ" sz="2000" dirty="0" smtClean="0">
                <a:latin typeface="Calibri" pitchFamily="34" charset="0"/>
              </a:rPr>
              <a:t>)</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total quality control (TQM) – e.g. scrap loss not tolerated….</a:t>
            </a:r>
          </a:p>
          <a:p>
            <a:pPr lvl="1" eaLnBrk="1" hangingPunct="1">
              <a:lnSpc>
                <a:spcPct val="90000"/>
              </a:lnSpc>
            </a:pPr>
            <a:r>
              <a:rPr lang="en-ZA" altLang="cs-CZ" sz="2000" dirty="0" smtClean="0">
                <a:latin typeface="Calibri" pitchFamily="34" charset="0"/>
              </a:rPr>
              <a:t>setup reduction </a:t>
            </a:r>
          </a:p>
          <a:p>
            <a:pPr lvl="1" eaLnBrk="1" hangingPunct="1">
              <a:lnSpc>
                <a:spcPct val="90000"/>
              </a:lnSpc>
            </a:pPr>
            <a:r>
              <a:rPr lang="en-ZA" altLang="cs-CZ" sz="2000" dirty="0" smtClean="0">
                <a:latin typeface="Calibri" pitchFamily="34" charset="0"/>
              </a:rPr>
              <a:t>worker participation</a:t>
            </a:r>
            <a:r>
              <a:rPr lang="en-ZA" altLang="cs-CZ" sz="2400" dirty="0" smtClean="0"/>
              <a:t> </a:t>
            </a:r>
          </a:p>
          <a:p>
            <a:pPr lvl="1" eaLnBrk="1" hangingPunct="1">
              <a:lnSpc>
                <a:spcPct val="90000"/>
              </a:lnSpc>
            </a:pPr>
            <a:r>
              <a:rPr lang="en-ZA" altLang="cs-CZ" sz="2000" dirty="0" smtClean="0">
                <a:latin typeface="Calibri" pitchFamily="34" charset="0"/>
              </a:rPr>
              <a:t>lean production (low level of waste)</a:t>
            </a:r>
          </a:p>
          <a:p>
            <a:pPr eaLnBrk="1" hangingPunct="1">
              <a:lnSpc>
                <a:spcPct val="90000"/>
              </a:lnSpc>
            </a:pPr>
            <a:r>
              <a:rPr lang="en-ZA" altLang="cs-CZ" sz="2800" dirty="0" smtClean="0">
                <a:latin typeface="Calibri" pitchFamily="34" charset="0"/>
              </a:rPr>
              <a:t>Advantages of JIT philosophy</a:t>
            </a:r>
            <a:r>
              <a:rPr lang="en-ZA" altLang="cs-CZ" sz="2800" dirty="0" smtClean="0"/>
              <a:t> :</a:t>
            </a:r>
          </a:p>
          <a:p>
            <a:pPr lvl="1" eaLnBrk="1" hangingPunct="1">
              <a:lnSpc>
                <a:spcPct val="90000"/>
              </a:lnSpc>
            </a:pPr>
            <a:r>
              <a:rPr lang="en-ZA" altLang="cs-CZ" sz="2000" dirty="0" smtClean="0">
                <a:latin typeface="Calibri" pitchFamily="34" charset="0"/>
              </a:rPr>
              <a:t>reduced WIP (Work in Progress)-&gt;higher Throughput (see Little´s law- will be presented later)</a:t>
            </a:r>
          </a:p>
          <a:p>
            <a:pPr lvl="1" eaLnBrk="1" hangingPunct="1">
              <a:lnSpc>
                <a:spcPct val="90000"/>
              </a:lnSpc>
            </a:pPr>
            <a:r>
              <a:rPr lang="en-ZA" altLang="cs-CZ" sz="2000" dirty="0" smtClean="0">
                <a:latin typeface="Calibri" pitchFamily="34" charset="0"/>
              </a:rPr>
              <a:t>shorter production times </a:t>
            </a:r>
            <a:r>
              <a:rPr lang="cs-CZ" altLang="cs-CZ" sz="2000" dirty="0" smtClean="0">
                <a:latin typeface="Calibri" pitchFamily="34" charset="0"/>
              </a:rPr>
              <a:t> </a:t>
            </a:r>
            <a:r>
              <a:rPr lang="en-ZA" altLang="cs-CZ" sz="2000" dirty="0" smtClean="0">
                <a:latin typeface="Calibri" pitchFamily="34" charset="0"/>
              </a:rPr>
              <a:t> </a:t>
            </a:r>
          </a:p>
          <a:p>
            <a:pPr lvl="1" eaLnBrk="1" hangingPunct="1">
              <a:lnSpc>
                <a:spcPct val="90000"/>
              </a:lnSpc>
            </a:pPr>
            <a:r>
              <a:rPr lang="en-ZA" altLang="cs-CZ" sz="2000" dirty="0" smtClean="0">
                <a:latin typeface="Calibri" pitchFamily="34" charset="0"/>
              </a:rPr>
              <a:t>lower production costs</a:t>
            </a:r>
          </a:p>
          <a:p>
            <a:pPr lvl="1" eaLnBrk="1" hangingPunct="1">
              <a:lnSpc>
                <a:spcPct val="90000"/>
              </a:lnSpc>
            </a:pPr>
            <a:r>
              <a:rPr lang="en-ZA" altLang="cs-CZ" sz="2000" dirty="0" smtClean="0">
                <a:latin typeface="Calibri" pitchFamily="34" charset="0"/>
              </a:rPr>
              <a:t>greater customer responsiveness</a:t>
            </a:r>
          </a:p>
          <a:p>
            <a:pPr lvl="1" eaLnBrk="1" hangingPunct="1">
              <a:lnSpc>
                <a:spcPct val="90000"/>
              </a:lnSpc>
            </a:pPr>
            <a:endParaRPr lang="en-ZA" altLang="cs-CZ" sz="2000" dirty="0" smtClean="0">
              <a:latin typeface="Calibri" pitchFamily="34" charset="0"/>
            </a:endParaRPr>
          </a:p>
        </p:txBody>
      </p:sp>
    </p:spTree>
    <p:extLst>
      <p:ext uri="{BB962C8B-B14F-4D97-AF65-F5344CB8AC3E}">
        <p14:creationId xmlns:p14="http://schemas.microsoft.com/office/powerpoint/2010/main" val="83785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Kanban</a:t>
            </a:r>
            <a:r>
              <a:rPr lang="cs-CZ" dirty="0" smtClean="0"/>
              <a:t> </a:t>
            </a:r>
            <a:r>
              <a:rPr lang="cs-CZ" dirty="0" err="1" smtClean="0"/>
              <a:t>principle</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453336"/>
            <a:ext cx="2228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49040" y="6488489"/>
            <a:ext cx="683200" cy="215444"/>
          </a:xfrm>
          <a:prstGeom prst="rect">
            <a:avLst/>
          </a:prstGeom>
          <a:noFill/>
        </p:spPr>
        <p:txBody>
          <a:bodyPr wrap="none" rtlCol="0">
            <a:spAutoFit/>
          </a:bodyPr>
          <a:lstStyle/>
          <a:p>
            <a:r>
              <a:rPr lang="cs-CZ" sz="800" dirty="0" err="1" smtClean="0"/>
              <a:t>Resource</a:t>
            </a:r>
            <a:r>
              <a:rPr lang="cs-CZ" sz="800" dirty="0" smtClean="0"/>
              <a:t> :</a:t>
            </a:r>
            <a:endParaRPr lang="cs-CZ" sz="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 y="1556792"/>
            <a:ext cx="74852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302550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units </a:t>
            </a:r>
            <a:endParaRPr lang="en-ZA" dirty="0"/>
          </a:p>
        </p:txBody>
      </p:sp>
      <p:sp>
        <p:nvSpPr>
          <p:cNvPr id="3" name="Zástupný symbol pro obsah 2"/>
          <p:cNvSpPr>
            <a:spLocks noGrp="1"/>
          </p:cNvSpPr>
          <p:nvPr>
            <p:ph idx="1"/>
          </p:nvPr>
        </p:nvSpPr>
        <p:spPr/>
        <p:txBody>
          <a:bodyPr>
            <a:normAutofit fontScale="92500"/>
          </a:bodyPr>
          <a:lstStyle/>
          <a:p>
            <a:r>
              <a:rPr lang="en-US" sz="2800" b="1" dirty="0" smtClean="0"/>
              <a:t>Will be presented later in sections such as :</a:t>
            </a:r>
          </a:p>
          <a:p>
            <a:pPr lvl="1"/>
            <a:r>
              <a:rPr lang="en-US" sz="2400" dirty="0" smtClean="0"/>
              <a:t>Little´s law (LT=WIP*CT=WIP/Throughput)</a:t>
            </a:r>
          </a:p>
          <a:p>
            <a:pPr lvl="1"/>
            <a:r>
              <a:rPr lang="en-US" sz="2400" dirty="0" smtClean="0"/>
              <a:t>Theory of Constraint…</a:t>
            </a:r>
          </a:p>
          <a:p>
            <a:r>
              <a:rPr lang="en-US" sz="2800" b="1" dirty="0" smtClean="0"/>
              <a:t>Cycle Time (CT)– </a:t>
            </a:r>
            <a:r>
              <a:rPr lang="en-US" sz="2400" dirty="0" smtClean="0"/>
              <a:t>time to complete task (time/unit)</a:t>
            </a:r>
          </a:p>
          <a:p>
            <a:r>
              <a:rPr lang="en-US" sz="2800" b="1" dirty="0" err="1" smtClean="0"/>
              <a:t>Takt</a:t>
            </a:r>
            <a:r>
              <a:rPr lang="en-US" sz="2800" b="1" dirty="0" smtClean="0"/>
              <a:t>  Time  (TT) – </a:t>
            </a:r>
            <a:r>
              <a:rPr lang="en-US" sz="2400" dirty="0" smtClean="0"/>
              <a:t>rhythm in which we have to produce in order to satisfy customer  demand (demand is 240 toaster ovens and we can produce these in 480 minutes -&gt;TT= 480/240=2</a:t>
            </a:r>
          </a:p>
          <a:p>
            <a:r>
              <a:rPr lang="en-US" sz="2800" b="1" dirty="0" smtClean="0"/>
              <a:t>Lead Time (LT) – </a:t>
            </a:r>
            <a:r>
              <a:rPr lang="en-US" sz="2400" dirty="0" smtClean="0"/>
              <a:t>Number of minutes, hours, or days that must be allowed for the completion of an operation or process, or must elapse before a desired action takes place –see next slide</a:t>
            </a:r>
          </a:p>
          <a:p>
            <a:r>
              <a:rPr lang="cs-CZ" sz="2400" i="1" dirty="0" smtClean="0"/>
              <a:t>Comment : CT&lt;&gt;LT !!</a:t>
            </a:r>
            <a:endParaRPr lang="en-ZA" sz="2400" i="1" dirty="0"/>
          </a:p>
        </p:txBody>
      </p:sp>
      <p:sp>
        <p:nvSpPr>
          <p:cNvPr id="4" name="Obdélník 3"/>
          <p:cNvSpPr/>
          <p:nvPr/>
        </p:nvSpPr>
        <p:spPr>
          <a:xfrm>
            <a:off x="6012160" y="620688"/>
            <a:ext cx="1922257"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BPH_PIS2)</a:t>
            </a:r>
            <a:endParaRPr lang="cs-CZ" dirty="0"/>
          </a:p>
        </p:txBody>
      </p:sp>
    </p:spTree>
    <p:extLst>
      <p:ext uri="{BB962C8B-B14F-4D97-AF65-F5344CB8AC3E}">
        <p14:creationId xmlns:p14="http://schemas.microsoft.com/office/powerpoint/2010/main" val="185598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Lead</a:t>
            </a:r>
            <a:r>
              <a:rPr lang="cs-CZ" dirty="0" smtClean="0"/>
              <a:t> </a:t>
            </a:r>
            <a:r>
              <a:rPr lang="cs-CZ" dirty="0" err="1" smtClean="0"/>
              <a:t>time</a:t>
            </a:r>
            <a:endParaRPr lang="cs-CZ" dirty="0"/>
          </a:p>
        </p:txBody>
      </p:sp>
      <p:sp>
        <p:nvSpPr>
          <p:cNvPr id="4" name="Obdélník 3"/>
          <p:cNvSpPr/>
          <p:nvPr/>
        </p:nvSpPr>
        <p:spPr>
          <a:xfrm>
            <a:off x="755576" y="1268760"/>
            <a:ext cx="7776864" cy="1200329"/>
          </a:xfrm>
          <a:prstGeom prst="rect">
            <a:avLst/>
          </a:prstGeom>
        </p:spPr>
        <p:txBody>
          <a:bodyPr wrap="square">
            <a:spAutoFit/>
          </a:bodyPr>
          <a:lstStyle/>
          <a:p>
            <a:r>
              <a:rPr lang="en-US" dirty="0"/>
              <a:t>The lead time is the time and not the effort. You may have a lead time of 100 days and only have to work 1 hour to fix the bug. Sometime you start working on the bug. The </a:t>
            </a:r>
            <a:r>
              <a:rPr lang="en-US" i="1" dirty="0"/>
              <a:t>cycle time</a:t>
            </a:r>
            <a:r>
              <a:rPr lang="en-US" dirty="0"/>
              <a:t> is the time from the start of the work until the </a:t>
            </a:r>
            <a:r>
              <a:rPr lang="en-US" dirty="0" err="1"/>
              <a:t>bugfix</a:t>
            </a:r>
            <a:r>
              <a:rPr lang="en-US" dirty="0"/>
              <a:t> is live. </a:t>
            </a:r>
            <a:endParaRPr lang="cs-CZ" dirty="0"/>
          </a:p>
        </p:txBody>
      </p:sp>
      <p:sp>
        <p:nvSpPr>
          <p:cNvPr id="5" name="Obdélník 4"/>
          <p:cNvSpPr/>
          <p:nvPr/>
        </p:nvSpPr>
        <p:spPr>
          <a:xfrm>
            <a:off x="899592" y="3356992"/>
            <a:ext cx="72728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899592" y="278092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915816" y="2744924"/>
            <a:ext cx="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97147" y="2744924"/>
            <a:ext cx="0" cy="129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172400" y="2698999"/>
            <a:ext cx="0" cy="152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899592" y="3861048"/>
            <a:ext cx="727280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899592" y="2924944"/>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2915816" y="3140968"/>
            <a:ext cx="28803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796136" y="2852936"/>
            <a:ext cx="2376264"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300192" y="2469089"/>
            <a:ext cx="1944216" cy="369332"/>
          </a:xfrm>
          <a:prstGeom prst="rect">
            <a:avLst/>
          </a:prstGeom>
          <a:noFill/>
        </p:spPr>
        <p:txBody>
          <a:bodyPr wrap="square" rtlCol="0">
            <a:spAutoFit/>
          </a:bodyPr>
          <a:lstStyle/>
          <a:p>
            <a:r>
              <a:rPr lang="cs-CZ" dirty="0" err="1" smtClean="0">
                <a:solidFill>
                  <a:srgbClr val="00B050"/>
                </a:solidFill>
              </a:rPr>
              <a:t>Cycle</a:t>
            </a:r>
            <a:r>
              <a:rPr lang="cs-CZ" dirty="0" smtClean="0">
                <a:solidFill>
                  <a:srgbClr val="00B050"/>
                </a:solidFill>
              </a:rPr>
              <a:t> </a:t>
            </a:r>
            <a:r>
              <a:rPr lang="cs-CZ" dirty="0" err="1" smtClean="0">
                <a:solidFill>
                  <a:srgbClr val="00B050"/>
                </a:solidFill>
              </a:rPr>
              <a:t>time</a:t>
            </a:r>
            <a:endParaRPr lang="cs-CZ" dirty="0">
              <a:solidFill>
                <a:srgbClr val="00B050"/>
              </a:solidFill>
            </a:endParaRPr>
          </a:p>
        </p:txBody>
      </p:sp>
      <p:sp>
        <p:nvSpPr>
          <p:cNvPr id="29" name="TextovéPole 28"/>
          <p:cNvSpPr txBox="1"/>
          <p:nvPr/>
        </p:nvSpPr>
        <p:spPr>
          <a:xfrm>
            <a:off x="3738403" y="3491716"/>
            <a:ext cx="1180131" cy="369332"/>
          </a:xfrm>
          <a:prstGeom prst="rect">
            <a:avLst/>
          </a:prstGeom>
          <a:noFill/>
        </p:spPr>
        <p:txBody>
          <a:bodyPr wrap="none" rtlCol="0">
            <a:spAutoFit/>
          </a:bodyPr>
          <a:lstStyle/>
          <a:p>
            <a:r>
              <a:rPr lang="cs-CZ" b="1" dirty="0" err="1" smtClean="0">
                <a:solidFill>
                  <a:srgbClr val="FF0000"/>
                </a:solidFill>
              </a:rPr>
              <a:t>Lead</a:t>
            </a:r>
            <a:r>
              <a:rPr lang="cs-CZ" b="1" dirty="0" smtClean="0">
                <a:solidFill>
                  <a:srgbClr val="FF0000"/>
                </a:solidFill>
              </a:rPr>
              <a:t> </a:t>
            </a:r>
            <a:r>
              <a:rPr lang="cs-CZ" b="1" dirty="0" err="1" smtClean="0">
                <a:solidFill>
                  <a:srgbClr val="FF0000"/>
                </a:solidFill>
              </a:rPr>
              <a:t>time</a:t>
            </a:r>
            <a:r>
              <a:rPr lang="cs-CZ" b="1" dirty="0" smtClean="0">
                <a:solidFill>
                  <a:srgbClr val="FF0000"/>
                </a:solidFill>
              </a:rPr>
              <a:t> </a:t>
            </a:r>
            <a:endParaRPr lang="cs-CZ" b="1" dirty="0">
              <a:solidFill>
                <a:srgbClr val="FF0000"/>
              </a:solidFill>
            </a:endParaRPr>
          </a:p>
        </p:txBody>
      </p:sp>
      <p:sp>
        <p:nvSpPr>
          <p:cNvPr id="30" name="TextovéPole 29"/>
          <p:cNvSpPr txBox="1"/>
          <p:nvPr/>
        </p:nvSpPr>
        <p:spPr>
          <a:xfrm>
            <a:off x="447106" y="4112502"/>
            <a:ext cx="1559338" cy="646331"/>
          </a:xfrm>
          <a:prstGeom prst="rect">
            <a:avLst/>
          </a:prstGeom>
          <a:noFill/>
        </p:spPr>
        <p:txBody>
          <a:bodyPr wrap="none" rtlCol="0">
            <a:spAutoFit/>
          </a:bodyPr>
          <a:lstStyle/>
          <a:p>
            <a:r>
              <a:rPr lang="cs-CZ" dirty="0" smtClean="0"/>
              <a:t>     </a:t>
            </a:r>
            <a:r>
              <a:rPr lang="cs-CZ" dirty="0" err="1" smtClean="0"/>
              <a:t>Request</a:t>
            </a:r>
            <a:r>
              <a:rPr lang="cs-CZ" dirty="0" smtClean="0"/>
              <a:t> </a:t>
            </a:r>
          </a:p>
          <a:p>
            <a:r>
              <a:rPr lang="cs-CZ" dirty="0" smtClean="0"/>
              <a:t>(bug </a:t>
            </a:r>
            <a:r>
              <a:rPr lang="cs-CZ" dirty="0" err="1" smtClean="0"/>
              <a:t>reported</a:t>
            </a:r>
            <a:r>
              <a:rPr lang="cs-CZ" dirty="0" smtClean="0"/>
              <a:t>)</a:t>
            </a:r>
            <a:endParaRPr lang="cs-CZ" dirty="0"/>
          </a:p>
        </p:txBody>
      </p:sp>
      <p:sp>
        <p:nvSpPr>
          <p:cNvPr id="31" name="TextovéPole 30"/>
          <p:cNvSpPr txBox="1"/>
          <p:nvPr/>
        </p:nvSpPr>
        <p:spPr>
          <a:xfrm>
            <a:off x="2195736" y="2246887"/>
            <a:ext cx="1990353" cy="615553"/>
          </a:xfrm>
          <a:prstGeom prst="rect">
            <a:avLst/>
          </a:prstGeom>
          <a:noFill/>
        </p:spPr>
        <p:txBody>
          <a:bodyPr wrap="none" rtlCol="0">
            <a:spAutoFit/>
          </a:bodyPr>
          <a:lstStyle/>
          <a:p>
            <a:r>
              <a:rPr lang="cs-CZ" dirty="0" smtClean="0"/>
              <a:t>     </a:t>
            </a:r>
            <a:r>
              <a:rPr lang="cs-CZ" sz="1600" dirty="0" smtClean="0"/>
              <a:t>Priority </a:t>
            </a:r>
            <a:r>
              <a:rPr lang="cs-CZ" sz="1600" dirty="0" err="1" smtClean="0"/>
              <a:t>of</a:t>
            </a:r>
            <a:r>
              <a:rPr lang="cs-CZ" sz="1600" dirty="0" smtClean="0"/>
              <a:t> </a:t>
            </a:r>
            <a:r>
              <a:rPr lang="cs-CZ" sz="1600" dirty="0" err="1" smtClean="0"/>
              <a:t>the</a:t>
            </a:r>
            <a:r>
              <a:rPr lang="cs-CZ" sz="1600" dirty="0" smtClean="0"/>
              <a:t> </a:t>
            </a:r>
            <a:r>
              <a:rPr lang="cs-CZ" sz="1600" dirty="0" err="1" smtClean="0"/>
              <a:t>task</a:t>
            </a:r>
            <a:endParaRPr lang="cs-CZ" sz="1600" dirty="0" smtClean="0"/>
          </a:p>
          <a:p>
            <a:r>
              <a:rPr lang="cs-CZ" sz="1600" dirty="0"/>
              <a:t> </a:t>
            </a:r>
            <a:r>
              <a:rPr lang="cs-CZ" sz="1600" dirty="0" smtClean="0"/>
              <a:t>              </a:t>
            </a:r>
            <a:r>
              <a:rPr lang="cs-CZ" sz="1600" dirty="0" err="1" smtClean="0"/>
              <a:t>is</a:t>
            </a:r>
            <a:r>
              <a:rPr lang="cs-CZ" sz="1600" dirty="0" smtClean="0"/>
              <a:t>  set </a:t>
            </a:r>
            <a:endParaRPr lang="cs-CZ" sz="1600" dirty="0"/>
          </a:p>
        </p:txBody>
      </p:sp>
      <p:sp>
        <p:nvSpPr>
          <p:cNvPr id="32" name="TextovéPole 31"/>
          <p:cNvSpPr txBox="1"/>
          <p:nvPr/>
        </p:nvSpPr>
        <p:spPr>
          <a:xfrm>
            <a:off x="5213284" y="4036422"/>
            <a:ext cx="1260153" cy="369332"/>
          </a:xfrm>
          <a:prstGeom prst="rect">
            <a:avLst/>
          </a:prstGeom>
          <a:noFill/>
        </p:spPr>
        <p:txBody>
          <a:bodyPr wrap="none" rtlCol="0">
            <a:spAutoFit/>
          </a:bodyPr>
          <a:lstStyle/>
          <a:p>
            <a:r>
              <a:rPr lang="cs-CZ" dirty="0" smtClean="0"/>
              <a:t>Start  </a:t>
            </a:r>
            <a:r>
              <a:rPr lang="cs-CZ" dirty="0" err="1" smtClean="0"/>
              <a:t>work</a:t>
            </a:r>
            <a:r>
              <a:rPr lang="cs-CZ" dirty="0" smtClean="0"/>
              <a:t> </a:t>
            </a:r>
            <a:endParaRPr lang="cs-CZ" dirty="0"/>
          </a:p>
        </p:txBody>
      </p:sp>
      <p:sp>
        <p:nvSpPr>
          <p:cNvPr id="33" name="TextovéPole 32"/>
          <p:cNvSpPr txBox="1"/>
          <p:nvPr/>
        </p:nvSpPr>
        <p:spPr>
          <a:xfrm>
            <a:off x="7542323" y="4265145"/>
            <a:ext cx="1250022" cy="369332"/>
          </a:xfrm>
          <a:prstGeom prst="rect">
            <a:avLst/>
          </a:prstGeom>
          <a:noFill/>
        </p:spPr>
        <p:txBody>
          <a:bodyPr wrap="none" rtlCol="0">
            <a:spAutoFit/>
          </a:bodyPr>
          <a:lstStyle/>
          <a:p>
            <a:r>
              <a:rPr lang="cs-CZ" dirty="0" smtClean="0"/>
              <a:t>Bug </a:t>
            </a:r>
            <a:r>
              <a:rPr lang="cs-CZ" dirty="0" err="1" smtClean="0"/>
              <a:t>solved</a:t>
            </a:r>
            <a:r>
              <a:rPr lang="cs-CZ" dirty="0" smtClean="0"/>
              <a:t> </a:t>
            </a:r>
            <a:endParaRPr lang="cs-CZ" dirty="0"/>
          </a:p>
        </p:txBody>
      </p:sp>
      <p:sp>
        <p:nvSpPr>
          <p:cNvPr id="3" name="Obdélník 2"/>
          <p:cNvSpPr/>
          <p:nvPr/>
        </p:nvSpPr>
        <p:spPr>
          <a:xfrm>
            <a:off x="6023139" y="692696"/>
            <a:ext cx="1922257" cy="369332"/>
          </a:xfrm>
          <a:prstGeom prst="rect">
            <a:avLst/>
          </a:prstGeom>
        </p:spPr>
        <p:txBody>
          <a:bodyPr wrap="none">
            <a:spAutoFit/>
          </a:bodyPr>
          <a:lstStyle/>
          <a:p>
            <a:r>
              <a:rPr lang="cs-CZ" altLang="cs-CZ" dirty="0">
                <a:solidFill>
                  <a:srgbClr val="FF0000"/>
                </a:solidFill>
              </a:rPr>
              <a:t>(not </a:t>
            </a:r>
            <a:r>
              <a:rPr lang="cs-CZ" altLang="cs-CZ" dirty="0" err="1">
                <a:solidFill>
                  <a:srgbClr val="FF0000"/>
                </a:solidFill>
              </a:rPr>
              <a:t>for</a:t>
            </a:r>
            <a:r>
              <a:rPr lang="cs-CZ" altLang="cs-CZ" dirty="0">
                <a:solidFill>
                  <a:srgbClr val="FF0000"/>
                </a:solidFill>
              </a:rPr>
              <a:t> BPH_PIS2)</a:t>
            </a:r>
            <a:endParaRPr lang="cs-CZ" dirty="0"/>
          </a:p>
        </p:txBody>
      </p:sp>
    </p:spTree>
    <p:extLst>
      <p:ext uri="{BB962C8B-B14F-4D97-AF65-F5344CB8AC3E}">
        <p14:creationId xmlns:p14="http://schemas.microsoft.com/office/powerpoint/2010/main" val="31603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0000"/>
                </a:solidFill>
              </a:rPr>
              <a:t>B</a:t>
            </a:r>
            <a:r>
              <a:rPr lang="cs-CZ" dirty="0" smtClean="0">
                <a:solidFill>
                  <a:srgbClr val="0070C0"/>
                </a:solidFill>
              </a:rPr>
              <a:t>O</a:t>
            </a:r>
            <a:r>
              <a:rPr lang="cs-CZ" dirty="0" smtClean="0">
                <a:solidFill>
                  <a:srgbClr val="00B050"/>
                </a:solidFill>
              </a:rPr>
              <a:t>M</a:t>
            </a:r>
            <a:r>
              <a:rPr lang="cs-CZ" dirty="0" smtClean="0"/>
              <a:t>=</a:t>
            </a:r>
            <a:r>
              <a:rPr lang="cs-CZ" dirty="0" smtClean="0">
                <a:solidFill>
                  <a:srgbClr val="FF0000"/>
                </a:solidFill>
              </a:rPr>
              <a:t>B</a:t>
            </a:r>
            <a:r>
              <a:rPr lang="cs-CZ" dirty="0" smtClean="0"/>
              <a:t>ill </a:t>
            </a:r>
            <a:r>
              <a:rPr lang="cs-CZ" dirty="0" err="1" smtClean="0">
                <a:solidFill>
                  <a:srgbClr val="0070C0"/>
                </a:solidFill>
              </a:rPr>
              <a:t>O</a:t>
            </a:r>
            <a:r>
              <a:rPr lang="cs-CZ" dirty="0" err="1" smtClean="0"/>
              <a:t>f</a:t>
            </a:r>
            <a:r>
              <a:rPr lang="cs-CZ" dirty="0" smtClean="0"/>
              <a:t> </a:t>
            </a:r>
            <a:r>
              <a:rPr lang="cs-CZ" dirty="0" err="1" smtClean="0">
                <a:solidFill>
                  <a:srgbClr val="00B050"/>
                </a:solidFill>
              </a:rPr>
              <a:t>M</a:t>
            </a:r>
            <a:r>
              <a:rPr lang="cs-CZ" dirty="0" err="1" smtClean="0"/>
              <a:t>aterial</a:t>
            </a:r>
            <a:r>
              <a:rPr lang="cs-CZ" dirty="0" smtClean="0"/>
              <a:t> </a:t>
            </a:r>
            <a:r>
              <a:rPr lang="en-ZA" sz="2000" i="1" dirty="0" smtClean="0">
                <a:solidFill>
                  <a:srgbClr val="0070C0"/>
                </a:solidFill>
              </a:rPr>
              <a:t>(structure of the product)</a:t>
            </a:r>
            <a:endParaRPr lang="en-ZA" sz="2000" i="1" dirty="0">
              <a:solidFill>
                <a:srgbClr val="0070C0"/>
              </a:solidFill>
            </a:endParaRP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200</a:t>
            </a:r>
            <a:endParaRPr lang="cs-CZ" dirty="0"/>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t>
            </a:r>
            <a:endParaRPr lang="cs-CZ" dirty="0"/>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500</a:t>
            </a:r>
            <a:endParaRPr lang="cs-CZ" dirty="0"/>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600</a:t>
            </a:r>
            <a:endParaRPr lang="cs-CZ" dirty="0"/>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Component</a:t>
            </a:r>
            <a:endParaRPr lang="cs-CZ" sz="1400" dirty="0"/>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t>Product|Semiproduct</a:t>
            </a:r>
            <a:endParaRPr lang="cs-CZ" sz="1200"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TextovéPole 66"/>
          <p:cNvSpPr txBox="1"/>
          <p:nvPr/>
        </p:nvSpPr>
        <p:spPr>
          <a:xfrm>
            <a:off x="482005" y="4653136"/>
            <a:ext cx="660673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Independent</a:t>
            </a:r>
            <a:r>
              <a:rPr lang="en-US" sz="1600" dirty="0" smtClean="0"/>
              <a:t> demand for products and semi-products and </a:t>
            </a:r>
            <a:r>
              <a:rPr lang="en-US" sz="1600" b="1" dirty="0" smtClean="0"/>
              <a:t>dependent</a:t>
            </a:r>
            <a:r>
              <a:rPr lang="en-US" sz="1600" dirty="0" smtClean="0"/>
              <a:t> for components</a:t>
            </a:r>
          </a:p>
          <a:p>
            <a:pPr marL="285750" indent="-285750">
              <a:buFont typeface="Arial" panose="020B0604020202020204" pitchFamily="34" charset="0"/>
              <a:buChar char="•"/>
            </a:pPr>
            <a:r>
              <a:rPr lang="en-US" sz="1600" dirty="0" smtClean="0"/>
              <a:t>Planning backwards from production schedule (</a:t>
            </a:r>
            <a:r>
              <a:rPr lang="en-US" sz="1600" b="1" dirty="0" smtClean="0"/>
              <a:t>independent</a:t>
            </a:r>
            <a:r>
              <a:rPr lang="en-US" sz="1600" dirty="0" smtClean="0"/>
              <a:t>) to </a:t>
            </a:r>
            <a:r>
              <a:rPr lang="en-US" sz="1600" b="1" dirty="0" smtClean="0"/>
              <a:t>dependent-</a:t>
            </a:r>
            <a:r>
              <a:rPr lang="en-US" sz="1600" dirty="0" smtClean="0"/>
              <a:t> demand components -without statistically calculated Reorder Point (ROP)– see next lesson and next slide as well</a:t>
            </a:r>
          </a:p>
          <a:p>
            <a:pPr marL="285750" indent="-285750">
              <a:buFont typeface="Arial" panose="020B0604020202020204" pitchFamily="34" charset="0"/>
              <a:buChar char="•"/>
            </a:pPr>
            <a:r>
              <a:rPr lang="en-US" sz="1600" dirty="0" smtClean="0"/>
              <a:t>IF ROP </a:t>
            </a:r>
            <a:r>
              <a:rPr lang="en-US" sz="1600" b="1" dirty="0" smtClean="0">
                <a:solidFill>
                  <a:srgbClr val="FF0000"/>
                </a:solidFill>
              </a:rPr>
              <a:t>is not </a:t>
            </a:r>
            <a:r>
              <a:rPr lang="en-US" sz="1600" dirty="0" smtClean="0"/>
              <a:t>taken into consideration – MRP is </a:t>
            </a:r>
            <a:r>
              <a:rPr lang="en-US" sz="1600" b="1" dirty="0" smtClean="0">
                <a:solidFill>
                  <a:srgbClr val="0070C0"/>
                </a:solidFill>
              </a:rPr>
              <a:t>PUSH</a:t>
            </a:r>
            <a:r>
              <a:rPr lang="en-US" sz="1600" dirty="0" smtClean="0"/>
              <a:t> system -&gt; it computes schedule of what should be started (</a:t>
            </a:r>
            <a:r>
              <a:rPr lang="en-US" sz="1600" dirty="0" smtClean="0">
                <a:solidFill>
                  <a:srgbClr val="0070C0"/>
                </a:solidFill>
              </a:rPr>
              <a:t>pushed</a:t>
            </a:r>
            <a:r>
              <a:rPr lang="en-US" sz="1600" dirty="0" smtClean="0"/>
              <a:t>) into system, that authorize production  as inventory is consumed</a:t>
            </a:r>
            <a:r>
              <a:rPr lang="cs-CZ" sz="1600" dirty="0" smtClean="0"/>
              <a:t> </a:t>
            </a:r>
            <a:r>
              <a:rPr lang="cs-CZ" sz="1200" dirty="0" smtClean="0">
                <a:solidFill>
                  <a:srgbClr val="FF0000"/>
                </a:solidFill>
              </a:rPr>
              <a:t>(ROP </a:t>
            </a:r>
            <a:r>
              <a:rPr lang="cs-CZ" sz="1200" dirty="0" err="1" smtClean="0">
                <a:solidFill>
                  <a:srgbClr val="FF0000"/>
                </a:solidFill>
              </a:rPr>
              <a:t>will</a:t>
            </a:r>
            <a:r>
              <a:rPr lang="cs-CZ" sz="1200" dirty="0" smtClean="0">
                <a:solidFill>
                  <a:srgbClr val="FF0000"/>
                </a:solidFill>
              </a:rPr>
              <a:t> </a:t>
            </a:r>
            <a:r>
              <a:rPr lang="cs-CZ" sz="1200" dirty="0" err="1" smtClean="0">
                <a:solidFill>
                  <a:srgbClr val="FF0000"/>
                </a:solidFill>
              </a:rPr>
              <a:t>be</a:t>
            </a:r>
            <a:r>
              <a:rPr lang="cs-CZ" sz="1200" dirty="0" smtClean="0">
                <a:solidFill>
                  <a:srgbClr val="FF0000"/>
                </a:solidFill>
              </a:rPr>
              <a:t> </a:t>
            </a:r>
            <a:r>
              <a:rPr lang="cs-CZ" sz="1200" dirty="0" err="1" smtClean="0">
                <a:solidFill>
                  <a:srgbClr val="FF0000"/>
                </a:solidFill>
              </a:rPr>
              <a:t>explained</a:t>
            </a:r>
            <a:r>
              <a:rPr lang="cs-CZ" sz="1200" dirty="0" smtClean="0">
                <a:solidFill>
                  <a:srgbClr val="FF0000"/>
                </a:solidFill>
              </a:rPr>
              <a:t> </a:t>
            </a:r>
            <a:r>
              <a:rPr lang="cs-CZ" sz="1200" dirty="0" err="1" smtClean="0">
                <a:solidFill>
                  <a:srgbClr val="FF0000"/>
                </a:solidFill>
              </a:rPr>
              <a:t>later</a:t>
            </a:r>
            <a:r>
              <a:rPr lang="cs-CZ" sz="1200" dirty="0" smtClean="0">
                <a:solidFill>
                  <a:srgbClr val="FF0000"/>
                </a:solidFill>
              </a:rPr>
              <a:t> in </a:t>
            </a:r>
            <a:r>
              <a:rPr lang="cs-CZ" sz="1200" dirty="0" err="1" smtClean="0">
                <a:solidFill>
                  <a:srgbClr val="FF0000"/>
                </a:solidFill>
              </a:rPr>
              <a:t>this</a:t>
            </a:r>
            <a:r>
              <a:rPr lang="cs-CZ" sz="1200" dirty="0" smtClean="0">
                <a:solidFill>
                  <a:srgbClr val="FF0000"/>
                </a:solidFill>
              </a:rPr>
              <a:t> session)</a:t>
            </a:r>
            <a:endParaRPr lang="en-US" sz="1200"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smtClean="0">
                <a:solidFill>
                  <a:srgbClr val="FF0000"/>
                </a:solidFill>
              </a:rPr>
              <a:t>0,1,2,,..Low </a:t>
            </a:r>
            <a:r>
              <a:rPr lang="cs-CZ" dirty="0" err="1" smtClean="0">
                <a:solidFill>
                  <a:srgbClr val="FF0000"/>
                </a:solidFill>
              </a:rPr>
              <a:t>Level</a:t>
            </a:r>
            <a:r>
              <a:rPr lang="cs-CZ" dirty="0" smtClean="0">
                <a:solidFill>
                  <a:srgbClr val="FF0000"/>
                </a:solidFill>
              </a:rPr>
              <a:t> </a:t>
            </a:r>
            <a:r>
              <a:rPr lang="cs-CZ" dirty="0" err="1" smtClean="0">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12659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Push</a:t>
            </a:r>
            <a:r>
              <a:rPr lang="cs-CZ" dirty="0" smtClean="0"/>
              <a:t> </a:t>
            </a:r>
            <a:r>
              <a:rPr lang="cs-CZ" dirty="0" err="1" smtClean="0"/>
              <a:t>system</a:t>
            </a:r>
            <a:endParaRPr lang="cs-CZ" dirty="0"/>
          </a:p>
        </p:txBody>
      </p:sp>
      <p:cxnSp>
        <p:nvCxnSpPr>
          <p:cNvPr id="6" name="Přímá spojnice 5"/>
          <p:cNvCxnSpPr/>
          <p:nvPr/>
        </p:nvCxnSpPr>
        <p:spPr>
          <a:xfrm>
            <a:off x="1547664" y="4581128"/>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1547664" y="177281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77281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339752" y="1777581"/>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177281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6300192" y="2483630"/>
            <a:ext cx="0" cy="209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131840"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3131840"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923928"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923928"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16016" y="1777580"/>
            <a:ext cx="792088" cy="69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4716016" y="1772815"/>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5508104" y="176355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5508104" y="1758785"/>
            <a:ext cx="0" cy="696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Popisek se šipkou doprava 35"/>
          <p:cNvSpPr/>
          <p:nvPr/>
        </p:nvSpPr>
        <p:spPr>
          <a:xfrm>
            <a:off x="395536" y="3532379"/>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Supplier1</a:t>
            </a:r>
            <a:endParaRPr lang="cs-CZ" sz="900" dirty="0">
              <a:solidFill>
                <a:srgbClr val="FF0000"/>
              </a:solidFill>
            </a:endParaRPr>
          </a:p>
        </p:txBody>
      </p:sp>
      <p:sp>
        <p:nvSpPr>
          <p:cNvPr id="37" name="Popisek se šipkou doprava 36"/>
          <p:cNvSpPr/>
          <p:nvPr/>
        </p:nvSpPr>
        <p:spPr>
          <a:xfrm>
            <a:off x="395536" y="4153713"/>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Supplier</a:t>
            </a:r>
            <a:r>
              <a:rPr lang="cs-CZ" sz="900" dirty="0" smtClean="0">
                <a:solidFill>
                  <a:srgbClr val="FF0000"/>
                </a:solidFill>
              </a:rPr>
              <a:t> 2</a:t>
            </a:r>
            <a:endParaRPr lang="cs-CZ" sz="900" dirty="0">
              <a:solidFill>
                <a:srgbClr val="FF0000"/>
              </a:solidFill>
            </a:endParaRPr>
          </a:p>
        </p:txBody>
      </p:sp>
      <p:sp>
        <p:nvSpPr>
          <p:cNvPr id="38" name="Obdélník 37"/>
          <p:cNvSpPr/>
          <p:nvPr/>
        </p:nvSpPr>
        <p:spPr>
          <a:xfrm>
            <a:off x="3381599" y="2650259"/>
            <a:ext cx="91440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MRP|ERP</a:t>
            </a:r>
            <a:endParaRPr lang="cs-CZ" sz="900" b="1" dirty="0">
              <a:solidFill>
                <a:srgbClr val="FF0000"/>
              </a:solidFill>
            </a:endParaRPr>
          </a:p>
        </p:txBody>
      </p:sp>
      <p:sp>
        <p:nvSpPr>
          <p:cNvPr id="39" name="Obdélník 38"/>
          <p:cNvSpPr/>
          <p:nvPr/>
        </p:nvSpPr>
        <p:spPr>
          <a:xfrm>
            <a:off x="1763688" y="3212976"/>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1</a:t>
            </a:r>
            <a:endParaRPr lang="cs-CZ" sz="800" dirty="0"/>
          </a:p>
        </p:txBody>
      </p:sp>
      <p:sp>
        <p:nvSpPr>
          <p:cNvPr id="40" name="Obdélník 39"/>
          <p:cNvSpPr/>
          <p:nvPr/>
        </p:nvSpPr>
        <p:spPr>
          <a:xfrm>
            <a:off x="2801243"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2</a:t>
            </a:r>
            <a:endParaRPr lang="cs-CZ" sz="800" dirty="0"/>
          </a:p>
        </p:txBody>
      </p:sp>
      <p:sp>
        <p:nvSpPr>
          <p:cNvPr id="41" name="Obdélník 40"/>
          <p:cNvSpPr/>
          <p:nvPr/>
        </p:nvSpPr>
        <p:spPr>
          <a:xfrm>
            <a:off x="3838799"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3</a:t>
            </a:r>
            <a:endParaRPr lang="cs-CZ" sz="800" dirty="0"/>
          </a:p>
        </p:txBody>
      </p:sp>
      <p:sp>
        <p:nvSpPr>
          <p:cNvPr id="42" name="Obdélník 41"/>
          <p:cNvSpPr/>
          <p:nvPr/>
        </p:nvSpPr>
        <p:spPr>
          <a:xfrm>
            <a:off x="4860032" y="3199975"/>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4</a:t>
            </a:r>
            <a:endParaRPr lang="cs-CZ" sz="800" dirty="0"/>
          </a:p>
        </p:txBody>
      </p:sp>
      <p:sp>
        <p:nvSpPr>
          <p:cNvPr id="43" name="Popisek se šipkou doleva 42"/>
          <p:cNvSpPr/>
          <p:nvPr/>
        </p:nvSpPr>
        <p:spPr>
          <a:xfrm>
            <a:off x="6120172" y="3530062"/>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1</a:t>
            </a:r>
            <a:endParaRPr lang="cs-CZ" sz="800" dirty="0"/>
          </a:p>
        </p:txBody>
      </p:sp>
      <p:sp>
        <p:nvSpPr>
          <p:cNvPr id="45" name="Popisek se šipkou doleva 44"/>
          <p:cNvSpPr/>
          <p:nvPr/>
        </p:nvSpPr>
        <p:spPr>
          <a:xfrm>
            <a:off x="6152321" y="4097251"/>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2</a:t>
            </a:r>
            <a:endParaRPr lang="cs-CZ" sz="800" dirty="0"/>
          </a:p>
        </p:txBody>
      </p:sp>
      <p:cxnSp>
        <p:nvCxnSpPr>
          <p:cNvPr id="47" name="Přímá spojnice se šipkou 46"/>
          <p:cNvCxnSpPr>
            <a:stCxn id="39" idx="3"/>
          </p:cNvCxnSpPr>
          <p:nvPr/>
        </p:nvCxnSpPr>
        <p:spPr>
          <a:xfrm flipV="1">
            <a:off x="2519772" y="3313799"/>
            <a:ext cx="281471" cy="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a:endCxn id="41" idx="1"/>
          </p:cNvCxnSpPr>
          <p:nvPr/>
        </p:nvCxnSpPr>
        <p:spPr>
          <a:xfrm flipV="1">
            <a:off x="3549676" y="3313799"/>
            <a:ext cx="289123" cy="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endCxn id="42" idx="1"/>
          </p:cNvCxnSpPr>
          <p:nvPr/>
        </p:nvCxnSpPr>
        <p:spPr>
          <a:xfrm flipV="1">
            <a:off x="4596425" y="3307987"/>
            <a:ext cx="263607" cy="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Krychle 55"/>
          <p:cNvSpPr/>
          <p:nvPr/>
        </p:nvSpPr>
        <p:spPr>
          <a:xfrm>
            <a:off x="2051720" y="386104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Krychle 56"/>
          <p:cNvSpPr/>
          <p:nvPr/>
        </p:nvSpPr>
        <p:spPr>
          <a:xfrm>
            <a:off x="2276128" y="3880829"/>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Krychle 57"/>
          <p:cNvSpPr/>
          <p:nvPr/>
        </p:nvSpPr>
        <p:spPr>
          <a:xfrm>
            <a:off x="2527153" y="387436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1779321" y="3773846"/>
            <a:ext cx="1224136" cy="769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bdélník 59"/>
          <p:cNvSpPr/>
          <p:nvPr/>
        </p:nvSpPr>
        <p:spPr>
          <a:xfrm>
            <a:off x="4896036" y="3607861"/>
            <a:ext cx="1224136" cy="919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Krychle 60"/>
          <p:cNvSpPr/>
          <p:nvPr/>
        </p:nvSpPr>
        <p:spPr>
          <a:xfrm>
            <a:off x="5166066" y="382736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rychle 61"/>
          <p:cNvSpPr/>
          <p:nvPr/>
        </p:nvSpPr>
        <p:spPr>
          <a:xfrm>
            <a:off x="5390474" y="3847141"/>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Krychle 62"/>
          <p:cNvSpPr/>
          <p:nvPr/>
        </p:nvSpPr>
        <p:spPr>
          <a:xfrm>
            <a:off x="5641499" y="384068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se šipkou 64"/>
          <p:cNvCxnSpPr>
            <a:endCxn id="60" idx="0"/>
          </p:cNvCxnSpPr>
          <p:nvPr/>
        </p:nvCxnSpPr>
        <p:spPr>
          <a:xfrm>
            <a:off x="5508104" y="3415999"/>
            <a:ext cx="0" cy="19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5005402" y="4105810"/>
            <a:ext cx="1005403" cy="261610"/>
          </a:xfrm>
          <a:prstGeom prst="rect">
            <a:avLst/>
          </a:prstGeom>
          <a:noFill/>
        </p:spPr>
        <p:txBody>
          <a:bodyPr wrap="none" rtlCol="0">
            <a:spAutoFit/>
          </a:bodyPr>
          <a:lstStyle/>
          <a:p>
            <a:r>
              <a:rPr lang="cs-CZ" sz="1100" dirty="0" smtClean="0"/>
              <a:t>FG </a:t>
            </a:r>
            <a:r>
              <a:rPr lang="cs-CZ" sz="1100" dirty="0" err="1" smtClean="0"/>
              <a:t>warehouse</a:t>
            </a:r>
            <a:endParaRPr lang="cs-CZ" sz="1100" dirty="0"/>
          </a:p>
        </p:txBody>
      </p:sp>
      <p:sp>
        <p:nvSpPr>
          <p:cNvPr id="68" name="TextovéPole 67"/>
          <p:cNvSpPr txBox="1"/>
          <p:nvPr/>
        </p:nvSpPr>
        <p:spPr>
          <a:xfrm>
            <a:off x="1873054" y="4096431"/>
            <a:ext cx="857927" cy="430887"/>
          </a:xfrm>
          <a:prstGeom prst="rect">
            <a:avLst/>
          </a:prstGeom>
          <a:noFill/>
        </p:spPr>
        <p:txBody>
          <a:bodyPr wrap="none" rtlCol="0">
            <a:spAutoFit/>
          </a:bodyPr>
          <a:lstStyle/>
          <a:p>
            <a:r>
              <a:rPr lang="cs-CZ" sz="1100" dirty="0" err="1" smtClean="0"/>
              <a:t>Component</a:t>
            </a:r>
            <a:endParaRPr lang="cs-CZ" sz="1100" dirty="0" smtClean="0"/>
          </a:p>
          <a:p>
            <a:r>
              <a:rPr lang="cs-CZ" sz="1100" dirty="0" err="1" smtClean="0"/>
              <a:t>warehouse</a:t>
            </a:r>
            <a:endParaRPr lang="cs-CZ" sz="1100" dirty="0"/>
          </a:p>
        </p:txBody>
      </p:sp>
      <p:sp>
        <p:nvSpPr>
          <p:cNvPr id="70" name="Vývojový diagram: ukončení 69"/>
          <p:cNvSpPr/>
          <p:nvPr/>
        </p:nvSpPr>
        <p:spPr>
          <a:xfrm>
            <a:off x="4860032" y="2564904"/>
            <a:ext cx="1150773"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Forecast</a:t>
            </a:r>
            <a:endParaRPr lang="cs-CZ" dirty="0"/>
          </a:p>
        </p:txBody>
      </p:sp>
      <p:cxnSp>
        <p:nvCxnSpPr>
          <p:cNvPr id="72" name="Přímá spojnice se šipkou 71"/>
          <p:cNvCxnSpPr>
            <a:stCxn id="70" idx="1"/>
            <a:endCxn id="38" idx="3"/>
          </p:cNvCxnSpPr>
          <p:nvPr/>
        </p:nvCxnSpPr>
        <p:spPr>
          <a:xfrm flipH="1">
            <a:off x="4295999" y="2744924"/>
            <a:ext cx="564033" cy="13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38" idx="1"/>
          </p:cNvCxnSpPr>
          <p:nvPr/>
        </p:nvCxnSpPr>
        <p:spPr>
          <a:xfrm flipH="1">
            <a:off x="210807" y="2758271"/>
            <a:ext cx="3170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p:cNvCxnSpPr/>
          <p:nvPr/>
        </p:nvCxnSpPr>
        <p:spPr>
          <a:xfrm>
            <a:off x="1187624" y="2758271"/>
            <a:ext cx="0" cy="774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05673" y="2753576"/>
            <a:ext cx="16187" cy="1613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endCxn id="37" idx="1"/>
          </p:cNvCxnSpPr>
          <p:nvPr/>
        </p:nvCxnSpPr>
        <p:spPr>
          <a:xfrm>
            <a:off x="221860" y="4367421"/>
            <a:ext cx="1736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ovéPole 86"/>
          <p:cNvSpPr txBox="1"/>
          <p:nvPr/>
        </p:nvSpPr>
        <p:spPr>
          <a:xfrm>
            <a:off x="332235" y="2437946"/>
            <a:ext cx="1067921" cy="253916"/>
          </a:xfrm>
          <a:prstGeom prst="rect">
            <a:avLst/>
          </a:prstGeom>
          <a:noFill/>
        </p:spPr>
        <p:txBody>
          <a:bodyPr wrap="none" rtlCol="0">
            <a:spAutoFit/>
          </a:bodyPr>
          <a:lstStyle/>
          <a:p>
            <a:r>
              <a:rPr lang="cs-CZ" sz="1050" dirty="0" err="1" smtClean="0">
                <a:solidFill>
                  <a:srgbClr val="FF0000"/>
                </a:solidFill>
              </a:rPr>
              <a:t>Purchase</a:t>
            </a:r>
            <a:r>
              <a:rPr lang="cs-CZ" sz="1050" dirty="0" smtClean="0">
                <a:solidFill>
                  <a:srgbClr val="FF0000"/>
                </a:solidFill>
              </a:rPr>
              <a:t> </a:t>
            </a:r>
            <a:r>
              <a:rPr lang="cs-CZ" sz="1050" dirty="0" err="1" smtClean="0">
                <a:solidFill>
                  <a:srgbClr val="FF0000"/>
                </a:solidFill>
              </a:rPr>
              <a:t>orders</a:t>
            </a:r>
            <a:endParaRPr lang="cs-CZ" sz="1050" dirty="0">
              <a:solidFill>
                <a:srgbClr val="FF0000"/>
              </a:solidFill>
            </a:endParaRPr>
          </a:p>
        </p:txBody>
      </p:sp>
      <p:cxnSp>
        <p:nvCxnSpPr>
          <p:cNvPr id="89" name="Přímá spojnice se šipkou 88"/>
          <p:cNvCxnSpPr>
            <a:stCxn id="59" idx="0"/>
          </p:cNvCxnSpPr>
          <p:nvPr/>
        </p:nvCxnSpPr>
        <p:spPr>
          <a:xfrm flipV="1">
            <a:off x="2391389" y="3444696"/>
            <a:ext cx="0" cy="32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3413424" y="3875476"/>
            <a:ext cx="705642" cy="253916"/>
          </a:xfrm>
          <a:prstGeom prst="rect">
            <a:avLst/>
          </a:prstGeom>
          <a:noFill/>
        </p:spPr>
        <p:txBody>
          <a:bodyPr wrap="none" rtlCol="0">
            <a:spAutoFit/>
          </a:bodyPr>
          <a:lstStyle/>
          <a:p>
            <a:r>
              <a:rPr lang="cs-CZ" sz="1050" dirty="0" smtClean="0">
                <a:solidFill>
                  <a:srgbClr val="FF0000"/>
                </a:solidFill>
              </a:rPr>
              <a:t>ROUTING</a:t>
            </a:r>
            <a:endParaRPr lang="cs-CZ" sz="1050" dirty="0">
              <a:solidFill>
                <a:srgbClr val="FF0000"/>
              </a:solidFill>
            </a:endParaRPr>
          </a:p>
        </p:txBody>
      </p:sp>
      <p:sp>
        <p:nvSpPr>
          <p:cNvPr id="95" name="Krychle 94"/>
          <p:cNvSpPr/>
          <p:nvPr/>
        </p:nvSpPr>
        <p:spPr>
          <a:xfrm>
            <a:off x="2488804"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Krychle 95"/>
          <p:cNvSpPr/>
          <p:nvPr/>
        </p:nvSpPr>
        <p:spPr>
          <a:xfrm>
            <a:off x="2569583" y="36238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Krychle 96"/>
          <p:cNvSpPr/>
          <p:nvPr/>
        </p:nvSpPr>
        <p:spPr>
          <a:xfrm>
            <a:off x="2670331"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rychle 98"/>
          <p:cNvSpPr/>
          <p:nvPr/>
        </p:nvSpPr>
        <p:spPr>
          <a:xfrm>
            <a:off x="3542548" y="3515810"/>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Krychle 99"/>
          <p:cNvSpPr/>
          <p:nvPr/>
        </p:nvSpPr>
        <p:spPr>
          <a:xfrm>
            <a:off x="3743908" y="3483006"/>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a:off x="4014702" y="3511930"/>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5" name="Obdélník 104"/>
          <p:cNvSpPr/>
          <p:nvPr/>
        </p:nvSpPr>
        <p:spPr>
          <a:xfrm>
            <a:off x="2944537" y="3451943"/>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9" name="Přímá spojnice se šipkou 108"/>
          <p:cNvCxnSpPr/>
          <p:nvPr/>
        </p:nvCxnSpPr>
        <p:spPr>
          <a:xfrm flipH="1">
            <a:off x="2488804" y="2866283"/>
            <a:ext cx="1053744" cy="27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a:stCxn id="38" idx="2"/>
          </p:cNvCxnSpPr>
          <p:nvPr/>
        </p:nvCxnSpPr>
        <p:spPr>
          <a:xfrm flipH="1">
            <a:off x="3433251" y="2866283"/>
            <a:ext cx="405548" cy="333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endCxn id="41" idx="0"/>
          </p:cNvCxnSpPr>
          <p:nvPr/>
        </p:nvCxnSpPr>
        <p:spPr>
          <a:xfrm>
            <a:off x="4014702" y="2866283"/>
            <a:ext cx="202139" cy="3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p:cNvCxnSpPr>
            <a:endCxn id="42" idx="0"/>
          </p:cNvCxnSpPr>
          <p:nvPr/>
        </p:nvCxnSpPr>
        <p:spPr>
          <a:xfrm>
            <a:off x="4216841" y="2924944"/>
            <a:ext cx="1021233" cy="27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04" y="4869160"/>
            <a:ext cx="31242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TextovéPole 115"/>
          <p:cNvSpPr txBox="1"/>
          <p:nvPr/>
        </p:nvSpPr>
        <p:spPr>
          <a:xfrm>
            <a:off x="3698750" y="4977462"/>
            <a:ext cx="527709" cy="215444"/>
          </a:xfrm>
          <a:prstGeom prst="rect">
            <a:avLst/>
          </a:prstGeom>
          <a:noFill/>
        </p:spPr>
        <p:txBody>
          <a:bodyPr wrap="none" rtlCol="0">
            <a:spAutoFit/>
          </a:bodyPr>
          <a:lstStyle/>
          <a:p>
            <a:r>
              <a:rPr lang="cs-CZ" sz="800" b="1" dirty="0" err="1" smtClean="0"/>
              <a:t>Take</a:t>
            </a:r>
            <a:r>
              <a:rPr lang="cs-CZ" sz="800" b="1" dirty="0" smtClean="0"/>
              <a:t> </a:t>
            </a:r>
            <a:r>
              <a:rPr lang="cs-CZ" sz="800" b="1" dirty="0" err="1" smtClean="0"/>
              <a:t>it</a:t>
            </a:r>
            <a:r>
              <a:rPr lang="cs-CZ" sz="800" b="1" dirty="0" smtClean="0"/>
              <a:t> !</a:t>
            </a:r>
            <a:endParaRPr lang="cs-CZ" sz="800" b="1" dirty="0"/>
          </a:p>
        </p:txBody>
      </p:sp>
      <p:sp>
        <p:nvSpPr>
          <p:cNvPr id="118" name="Obdélník 117"/>
          <p:cNvSpPr/>
          <p:nvPr/>
        </p:nvSpPr>
        <p:spPr>
          <a:xfrm>
            <a:off x="4357729" y="5333659"/>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3783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solidFill>
                  <a:srgbClr val="0033CC"/>
                </a:solidFill>
                <a:latin typeface="Calibri" pitchFamily="34" charset="0"/>
              </a:rPr>
              <a:t>PUSH</a:t>
            </a:r>
            <a:r>
              <a:rPr lang="cs-CZ" altLang="cs-CZ" smtClean="0">
                <a:latin typeface="Calibri" pitchFamily="34" charset="0"/>
              </a:rPr>
              <a:t> and </a:t>
            </a:r>
            <a:r>
              <a:rPr lang="cs-CZ" altLang="cs-CZ" smtClean="0">
                <a:solidFill>
                  <a:srgbClr val="669900"/>
                </a:solidFill>
                <a:latin typeface="Calibri" pitchFamily="34" charset="0"/>
              </a:rPr>
              <a:t>PULL</a:t>
            </a:r>
            <a:endParaRPr lang="en-GB" altLang="cs-CZ" smtClean="0">
              <a:solidFill>
                <a:srgbClr val="669900"/>
              </a:solidFill>
              <a:latin typeface="Calibri" pitchFamily="34" charset="0"/>
            </a:endParaRPr>
          </a:p>
        </p:txBody>
      </p:sp>
      <p:sp>
        <p:nvSpPr>
          <p:cNvPr id="4099" name="Rectangle 3"/>
          <p:cNvSpPr>
            <a:spLocks noGrp="1" noChangeArrowheads="1"/>
          </p:cNvSpPr>
          <p:nvPr>
            <p:ph type="body" idx="1"/>
          </p:nvPr>
        </p:nvSpPr>
        <p:spPr/>
        <p:txBody>
          <a:bodyPr/>
          <a:lstStyle/>
          <a:p>
            <a:pPr eaLnBrk="1" hangingPunct="1">
              <a:lnSpc>
                <a:spcPct val="80000"/>
              </a:lnSpc>
            </a:pPr>
            <a:r>
              <a:rPr lang="cs-CZ" altLang="cs-CZ" sz="2800" b="1" dirty="0" smtClean="0">
                <a:solidFill>
                  <a:srgbClr val="0033CC"/>
                </a:solidFill>
                <a:latin typeface="Calibri" pitchFamily="34" charset="0"/>
              </a:rPr>
              <a:t>PUSH</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are </a:t>
            </a:r>
            <a:r>
              <a:rPr lang="en-US" altLang="cs-CZ" sz="2800" dirty="0" smtClean="0">
                <a:latin typeface="Calibri" pitchFamily="34" charset="0"/>
              </a:rPr>
              <a:t>scheduled</a:t>
            </a:r>
            <a:r>
              <a:rPr lang="cs-CZ" altLang="cs-CZ" sz="2800" dirty="0" smtClean="0">
                <a:latin typeface="Calibri" pitchFamily="34" charset="0"/>
              </a:rPr>
              <a:t>: MRP and MRP_II= </a:t>
            </a:r>
            <a:r>
              <a:rPr lang="cs-CZ" altLang="cs-CZ" sz="1400" dirty="0" err="1" smtClean="0">
                <a:latin typeface="Calibri" pitchFamily="34" charset="0"/>
              </a:rPr>
              <a:t>Manufacturing</a:t>
            </a:r>
            <a:r>
              <a:rPr lang="cs-CZ" altLang="cs-CZ" sz="1400" dirty="0" smtClean="0">
                <a:latin typeface="Calibri" pitchFamily="34" charset="0"/>
              </a:rPr>
              <a:t> </a:t>
            </a:r>
            <a:r>
              <a:rPr lang="cs-CZ" altLang="cs-CZ" sz="1400" dirty="0" err="1" smtClean="0">
                <a:latin typeface="Calibri" pitchFamily="34" charset="0"/>
              </a:rPr>
              <a:t>Resource</a:t>
            </a:r>
            <a:r>
              <a:rPr lang="cs-CZ" altLang="cs-CZ" sz="1400" dirty="0" smtClean="0">
                <a:latin typeface="Calibri" pitchFamily="34" charset="0"/>
              </a:rPr>
              <a:t> </a:t>
            </a:r>
            <a:r>
              <a:rPr lang="cs-CZ" altLang="cs-CZ" sz="1400" dirty="0" err="1" smtClean="0">
                <a:latin typeface="Calibri" pitchFamily="34" charset="0"/>
              </a:rPr>
              <a:t>Planning</a:t>
            </a:r>
            <a:endParaRPr lang="cs-CZ" altLang="cs-CZ" sz="1400" dirty="0" smtClean="0">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often not feasible plans are generated and problems are often  detected too late</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rejects</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lack</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of</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components</a:t>
            </a:r>
            <a:r>
              <a:rPr lang="cs-CZ" altLang="cs-CZ" sz="2000" dirty="0" smtClean="0">
                <a:solidFill>
                  <a:srgbClr val="0000FF"/>
                </a:solidFill>
                <a:latin typeface="Calibri" pitchFamily="34" charset="0"/>
              </a:rPr>
              <a:t>,..)</a:t>
            </a:r>
            <a:endParaRPr lang="en-US" altLang="cs-CZ" sz="2000" dirty="0" smtClean="0">
              <a:solidFill>
                <a:srgbClr val="0000FF"/>
              </a:solidFill>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used fixed lead times</a:t>
            </a:r>
            <a:r>
              <a:rPr lang="cs-CZ" altLang="cs-CZ" sz="2000" dirty="0" smtClean="0">
                <a:solidFill>
                  <a:srgbClr val="0000FF"/>
                </a:solidFill>
                <a:latin typeface="Calibri" pitchFamily="34" charset="0"/>
              </a:rPr>
              <a:t>=LT</a:t>
            </a:r>
            <a:r>
              <a:rPr lang="en-US" altLang="cs-CZ" sz="2000" dirty="0" smtClean="0">
                <a:solidFill>
                  <a:srgbClr val="0000FF"/>
                </a:solidFill>
                <a:latin typeface="Calibri" pitchFamily="34" charset="0"/>
              </a:rPr>
              <a:t> (see next slide) do not depend on capacity utilization</a:t>
            </a:r>
            <a:r>
              <a:rPr lang="cs-CZ" altLang="cs-CZ" sz="2000" dirty="0" smtClean="0">
                <a:solidFill>
                  <a:srgbClr val="0000FF"/>
                </a:solidFill>
                <a:latin typeface="Calibri" pitchFamily="34" charset="0"/>
              </a:rPr>
              <a:t> </a:t>
            </a:r>
          </a:p>
          <a:p>
            <a:pPr lvl="1" eaLnBrk="1" hangingPunct="1">
              <a:lnSpc>
                <a:spcPct val="80000"/>
              </a:lnSpc>
            </a:pPr>
            <a:r>
              <a:rPr lang="en-US" altLang="cs-CZ" sz="2000" dirty="0" smtClean="0">
                <a:solidFill>
                  <a:srgbClr val="0000FF"/>
                </a:solidFill>
                <a:latin typeface="Calibri" pitchFamily="34" charset="0"/>
              </a:rPr>
              <a:t>Having in mind , that production is random process, L</a:t>
            </a:r>
            <a:r>
              <a:rPr lang="cs-CZ" altLang="cs-CZ" sz="2000" dirty="0" err="1" smtClean="0">
                <a:solidFill>
                  <a:srgbClr val="0000FF"/>
                </a:solidFill>
                <a:latin typeface="Calibri" pitchFamily="34" charset="0"/>
              </a:rPr>
              <a:t>ead</a:t>
            </a:r>
            <a:r>
              <a:rPr lang="cs-CZ" altLang="cs-CZ" sz="2000" dirty="0" smtClean="0">
                <a:solidFill>
                  <a:srgbClr val="0000FF"/>
                </a:solidFill>
                <a:latin typeface="Calibri" pitchFamily="34" charset="0"/>
              </a:rPr>
              <a:t> </a:t>
            </a:r>
            <a:r>
              <a:rPr lang="en-US" altLang="cs-CZ" sz="2000" dirty="0" smtClean="0">
                <a:solidFill>
                  <a:srgbClr val="0000FF"/>
                </a:solidFill>
                <a:latin typeface="Calibri" pitchFamily="34" charset="0"/>
              </a:rPr>
              <a:t>T</a:t>
            </a:r>
            <a:r>
              <a:rPr lang="cs-CZ" altLang="cs-CZ" sz="2000" dirty="0" err="1" smtClean="0">
                <a:solidFill>
                  <a:srgbClr val="0000FF"/>
                </a:solidFill>
                <a:latin typeface="Calibri" pitchFamily="34" charset="0"/>
              </a:rPr>
              <a:t>ime</a:t>
            </a:r>
            <a:r>
              <a:rPr lang="en-US" altLang="cs-CZ" sz="2000" dirty="0" smtClean="0">
                <a:solidFill>
                  <a:srgbClr val="0000FF"/>
                </a:solidFill>
                <a:latin typeface="Calibri" pitchFamily="34" charset="0"/>
              </a:rPr>
              <a:t> is very pessimistic</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constant</a:t>
            </a:r>
            <a:endParaRPr lang="en-US" altLang="cs-CZ" sz="2000" dirty="0" smtClean="0">
              <a:solidFill>
                <a:srgbClr val="0000FF"/>
              </a:solidFill>
              <a:latin typeface="Calibri" pitchFamily="34" charset="0"/>
            </a:endParaRPr>
          </a:p>
          <a:p>
            <a:pPr lvl="1" eaLnBrk="1" hangingPunct="1">
              <a:lnSpc>
                <a:spcPct val="80000"/>
              </a:lnSpc>
            </a:pPr>
            <a:endParaRPr lang="en-US" altLang="cs-CZ" sz="2000" dirty="0" smtClean="0">
              <a:solidFill>
                <a:srgbClr val="0000FF"/>
              </a:solidFill>
              <a:latin typeface="Calibri" pitchFamily="34" charset="0"/>
            </a:endParaRPr>
          </a:p>
          <a:p>
            <a:pPr lvl="1" eaLnBrk="1" hangingPunct="1">
              <a:lnSpc>
                <a:spcPct val="80000"/>
              </a:lnSpc>
              <a:buFontTx/>
              <a:buNone/>
            </a:pPr>
            <a:endParaRPr lang="cs-CZ" altLang="cs-CZ" sz="1800" dirty="0" smtClean="0">
              <a:latin typeface="Calibri" pitchFamily="34" charset="0"/>
            </a:endParaRPr>
          </a:p>
          <a:p>
            <a:pPr eaLnBrk="1" hangingPunct="1">
              <a:lnSpc>
                <a:spcPct val="80000"/>
              </a:lnSpc>
            </a:pPr>
            <a:endParaRPr lang="en-US" altLang="cs-CZ" sz="2800" dirty="0" smtClean="0">
              <a:latin typeface="Calibri" pitchFamily="34" charset="0"/>
            </a:endParaRPr>
          </a:p>
          <a:p>
            <a:pPr eaLnBrk="1" hangingPunct="1">
              <a:lnSpc>
                <a:spcPct val="80000"/>
              </a:lnSpc>
            </a:pPr>
            <a:r>
              <a:rPr lang="cs-CZ" altLang="cs-CZ" sz="2800" b="1" dirty="0" smtClean="0">
                <a:solidFill>
                  <a:srgbClr val="669900"/>
                </a:solidFill>
                <a:latin typeface="Calibri" pitchFamily="34" charset="0"/>
              </a:rPr>
              <a:t>PULL</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starts are triggered by completion of another job</a:t>
            </a:r>
            <a:r>
              <a:rPr lang="cs-CZ" altLang="cs-CZ" sz="2800" dirty="0" smtClean="0"/>
              <a:t> </a:t>
            </a:r>
            <a:r>
              <a:rPr lang="cs-CZ" altLang="cs-CZ" sz="1400" dirty="0" smtClean="0">
                <a:solidFill>
                  <a:srgbClr val="FF0000"/>
                </a:solidFill>
              </a:rPr>
              <a:t>(</a:t>
            </a:r>
            <a:r>
              <a:rPr lang="cs-CZ" altLang="cs-CZ" sz="1400" b="1" dirty="0" smtClean="0">
                <a:solidFill>
                  <a:srgbClr val="FF0000"/>
                </a:solidFill>
              </a:rPr>
              <a:t>JIT</a:t>
            </a:r>
            <a:r>
              <a:rPr lang="cs-CZ" altLang="cs-CZ" sz="1400" dirty="0" smtClean="0">
                <a:solidFill>
                  <a:srgbClr val="FF0000"/>
                </a:solidFill>
              </a:rPr>
              <a:t>-</a:t>
            </a:r>
            <a:r>
              <a:rPr lang="cs-CZ" altLang="cs-CZ" sz="1400" dirty="0" err="1" smtClean="0">
                <a:solidFill>
                  <a:srgbClr val="FF0000"/>
                </a:solidFill>
              </a:rPr>
              <a:t>see</a:t>
            </a:r>
            <a:r>
              <a:rPr lang="cs-CZ" altLang="cs-CZ" sz="1400" dirty="0" smtClean="0">
                <a:solidFill>
                  <a:srgbClr val="FF0000"/>
                </a:solidFill>
              </a:rPr>
              <a:t> </a:t>
            </a:r>
            <a:r>
              <a:rPr lang="cs-CZ" altLang="cs-CZ" sz="1400" dirty="0" err="1" smtClean="0">
                <a:solidFill>
                  <a:srgbClr val="FF0000"/>
                </a:solidFill>
              </a:rPr>
              <a:t>later</a:t>
            </a:r>
            <a:r>
              <a:rPr lang="cs-CZ" altLang="cs-CZ" sz="1400" dirty="0" smtClean="0">
                <a:solidFill>
                  <a:srgbClr val="FF0000"/>
                </a:solidFill>
              </a:rPr>
              <a:t> in </a:t>
            </a:r>
            <a:r>
              <a:rPr lang="cs-CZ" altLang="cs-CZ" sz="1400" dirty="0" err="1" smtClean="0">
                <a:solidFill>
                  <a:srgbClr val="FF0000"/>
                </a:solidFill>
              </a:rPr>
              <a:t>this</a:t>
            </a:r>
            <a:r>
              <a:rPr lang="cs-CZ" altLang="cs-CZ" sz="1400" dirty="0" smtClean="0">
                <a:solidFill>
                  <a:srgbClr val="FF0000"/>
                </a:solidFill>
              </a:rPr>
              <a:t> session)</a:t>
            </a:r>
            <a:endParaRPr lang="en-GB" altLang="cs-CZ" sz="1400" dirty="0" smtClean="0">
              <a:solidFill>
                <a:srgbClr val="FF0000"/>
              </a:solidFill>
            </a:endParaRPr>
          </a:p>
        </p:txBody>
      </p:sp>
      <p:sp>
        <p:nvSpPr>
          <p:cNvPr id="4100" name="Rectangle 4"/>
          <p:cNvSpPr>
            <a:spLocks noChangeArrowheads="1"/>
          </p:cNvSpPr>
          <p:nvPr/>
        </p:nvSpPr>
        <p:spPr bwMode="auto">
          <a:xfrm>
            <a:off x="2555875" y="4076700"/>
            <a:ext cx="1728788" cy="431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FFFFFF"/>
                </a:solidFill>
              </a:rPr>
              <a:t>Black box</a:t>
            </a:r>
            <a:endParaRPr lang="en-GB" altLang="cs-CZ" smtClean="0">
              <a:solidFill>
                <a:srgbClr val="FFFFFF"/>
              </a:solidFill>
            </a:endParaRPr>
          </a:p>
        </p:txBody>
      </p:sp>
      <p:sp>
        <p:nvSpPr>
          <p:cNvPr id="4101" name="Line 6"/>
          <p:cNvSpPr>
            <a:spLocks noChangeShapeType="1"/>
          </p:cNvSpPr>
          <p:nvPr/>
        </p:nvSpPr>
        <p:spPr bwMode="auto">
          <a:xfrm>
            <a:off x="1835150" y="42926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2" name="Line 7"/>
          <p:cNvSpPr>
            <a:spLocks noChangeShapeType="1"/>
          </p:cNvSpPr>
          <p:nvPr/>
        </p:nvSpPr>
        <p:spPr bwMode="auto">
          <a:xfrm>
            <a:off x="4284663" y="42926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3" name="Line 8"/>
          <p:cNvSpPr>
            <a:spLocks noChangeShapeType="1"/>
          </p:cNvSpPr>
          <p:nvPr/>
        </p:nvSpPr>
        <p:spPr bwMode="auto">
          <a:xfrm flipV="1">
            <a:off x="2051050" y="43656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4" name="Text Box 9"/>
          <p:cNvSpPr txBox="1">
            <a:spLocks noChangeArrowheads="1"/>
          </p:cNvSpPr>
          <p:nvPr/>
        </p:nvSpPr>
        <p:spPr bwMode="auto">
          <a:xfrm>
            <a:off x="1763713" y="4613275"/>
            <a:ext cx="1585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FF6600"/>
                </a:solidFill>
                <a:latin typeface="Calibri" pitchFamily="34" charset="0"/>
              </a:rPr>
              <a:t>t=start of the job</a:t>
            </a:r>
            <a:endParaRPr lang="en-GB" altLang="cs-CZ" sz="1600" smtClean="0">
              <a:solidFill>
                <a:srgbClr val="FF6600"/>
              </a:solidFill>
              <a:latin typeface="Calibri" pitchFamily="34" charset="0"/>
            </a:endParaRPr>
          </a:p>
        </p:txBody>
      </p:sp>
      <p:sp>
        <p:nvSpPr>
          <p:cNvPr id="4105" name="Text Box 10"/>
          <p:cNvSpPr txBox="1">
            <a:spLocks noChangeArrowheads="1"/>
          </p:cNvSpPr>
          <p:nvPr/>
        </p:nvSpPr>
        <p:spPr bwMode="auto">
          <a:xfrm>
            <a:off x="4500563" y="4581525"/>
            <a:ext cx="397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600" smtClean="0">
                <a:solidFill>
                  <a:srgbClr val="FF6600"/>
                </a:solidFill>
                <a:latin typeface="Calibri" pitchFamily="34" charset="0"/>
              </a:rPr>
              <a:t>t+LT=end </a:t>
            </a:r>
            <a:r>
              <a:rPr lang="cs-CZ" altLang="cs-CZ" sz="1600" smtClean="0">
                <a:solidFill>
                  <a:srgbClr val="FF6600"/>
                </a:solidFill>
                <a:latin typeface="Calibri" pitchFamily="34" charset="0"/>
              </a:rPr>
              <a:t>time</a:t>
            </a:r>
            <a:r>
              <a:rPr lang="en-US" altLang="cs-CZ" sz="1600" smtClean="0">
                <a:solidFill>
                  <a:srgbClr val="FF6600"/>
                </a:solidFill>
                <a:latin typeface="Calibri" pitchFamily="34" charset="0"/>
              </a:rPr>
              <a:t> of the job (</a:t>
            </a:r>
            <a:r>
              <a:rPr lang="cs-CZ" altLang="cs-CZ" sz="1600" smtClean="0">
                <a:solidFill>
                  <a:srgbClr val="FF6600"/>
                </a:solidFill>
                <a:latin typeface="Calibri" pitchFamily="34" charset="0"/>
              </a:rPr>
              <a:t>where </a:t>
            </a:r>
            <a:r>
              <a:rPr lang="en-US" altLang="cs-CZ" sz="1600" smtClean="0">
                <a:solidFill>
                  <a:srgbClr val="FF6600"/>
                </a:solidFill>
                <a:latin typeface="Calibri" pitchFamily="34" charset="0"/>
              </a:rPr>
              <a:t>LT=constant)</a:t>
            </a:r>
          </a:p>
        </p:txBody>
      </p:sp>
    </p:spTree>
    <p:extLst>
      <p:ext uri="{BB962C8B-B14F-4D97-AF65-F5344CB8AC3E}">
        <p14:creationId xmlns:p14="http://schemas.microsoft.com/office/powerpoint/2010/main" val="184109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ZA" altLang="cs-CZ" sz="3200" smtClean="0"/>
              <a:t>Determination of the Reorder Point (</a:t>
            </a:r>
            <a:r>
              <a:rPr lang="en-ZA" altLang="cs-CZ" sz="3200" b="1" smtClean="0"/>
              <a:t>ROP</a:t>
            </a:r>
            <a:r>
              <a:rPr lang="en-ZA" altLang="cs-CZ" sz="3200" smtClean="0"/>
              <a:t>)</a:t>
            </a:r>
            <a:br>
              <a:rPr lang="en-ZA" altLang="cs-CZ" sz="3200" smtClean="0"/>
            </a:br>
            <a:endParaRPr lang="en-ZA" altLang="cs-CZ" sz="3200" smtClean="0"/>
          </a:p>
        </p:txBody>
      </p:sp>
      <p:sp>
        <p:nvSpPr>
          <p:cNvPr id="17411" name="Zástupný symbol pro obsah 3"/>
          <p:cNvSpPr>
            <a:spLocks noGrp="1"/>
          </p:cNvSpPr>
          <p:nvPr>
            <p:ph idx="1"/>
          </p:nvPr>
        </p:nvSpPr>
        <p:spPr>
          <a:xfrm>
            <a:off x="239713" y="1484313"/>
            <a:ext cx="8229600" cy="4525962"/>
          </a:xfrm>
        </p:spPr>
        <p:txBody>
          <a:bodyPr/>
          <a:lstStyle/>
          <a:p>
            <a:r>
              <a:rPr lang="en-US" altLang="cs-CZ" sz="1400" b="1" dirty="0" smtClean="0">
                <a:solidFill>
                  <a:srgbClr val="0070C0"/>
                </a:solidFill>
              </a:rPr>
              <a:t>ROP</a:t>
            </a:r>
            <a:r>
              <a:rPr lang="en-US" altLang="cs-CZ" sz="1400" dirty="0" smtClean="0">
                <a:solidFill>
                  <a:srgbClr val="00B050"/>
                </a:solidFill>
              </a:rPr>
              <a:t>=expected demand during lead time </a:t>
            </a:r>
            <a:r>
              <a:rPr lang="en-US" altLang="cs-CZ" sz="1400" dirty="0" smtClean="0">
                <a:solidFill>
                  <a:srgbClr val="FF0000"/>
                </a:solidFill>
              </a:rPr>
              <a:t>+ safety stock</a:t>
            </a:r>
            <a:endParaRPr lang="cs-CZ" altLang="cs-CZ" sz="1400" dirty="0" smtClean="0">
              <a:solidFill>
                <a:srgbClr val="FF0000"/>
              </a:solidFill>
            </a:endParaRP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36599"/>
            <a:ext cx="6624637" cy="364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84250"/>
            <a:ext cx="3679825"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7132638" y="5229225"/>
            <a:ext cx="0" cy="431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5" name="TextovéPole 3"/>
          <p:cNvSpPr txBox="1">
            <a:spLocks noChangeArrowheads="1"/>
          </p:cNvSpPr>
          <p:nvPr/>
        </p:nvSpPr>
        <p:spPr bwMode="auto">
          <a:xfrm>
            <a:off x="7207250" y="5318125"/>
            <a:ext cx="35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FF0000"/>
                </a:solidFill>
              </a:rPr>
              <a:t>20</a:t>
            </a:r>
          </a:p>
        </p:txBody>
      </p:sp>
      <p:cxnSp>
        <p:nvCxnSpPr>
          <p:cNvPr id="9" name="Přímá spojnice se šipkou 8"/>
          <p:cNvCxnSpPr/>
          <p:nvPr/>
        </p:nvCxnSpPr>
        <p:spPr>
          <a:xfrm>
            <a:off x="7812088" y="4797425"/>
            <a:ext cx="0" cy="8636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7" name="TextovéPole 10"/>
          <p:cNvSpPr txBox="1">
            <a:spLocks noChangeArrowheads="1"/>
          </p:cNvSpPr>
          <p:nvPr/>
        </p:nvSpPr>
        <p:spPr bwMode="auto">
          <a:xfrm>
            <a:off x="7885113" y="5091113"/>
            <a:ext cx="77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70C0"/>
                </a:solidFill>
              </a:rPr>
              <a:t>50=ROP</a:t>
            </a:r>
          </a:p>
        </p:txBody>
      </p:sp>
      <p:cxnSp>
        <p:nvCxnSpPr>
          <p:cNvPr id="12" name="Přímá spojnice se šipkou 11"/>
          <p:cNvCxnSpPr/>
          <p:nvPr/>
        </p:nvCxnSpPr>
        <p:spPr>
          <a:xfrm>
            <a:off x="6300788" y="4797425"/>
            <a:ext cx="0" cy="4318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9" name="TextovéPole 12"/>
          <p:cNvSpPr txBox="1">
            <a:spLocks noChangeArrowheads="1"/>
          </p:cNvSpPr>
          <p:nvPr/>
        </p:nvSpPr>
        <p:spPr bwMode="auto">
          <a:xfrm>
            <a:off x="6375400" y="4886325"/>
            <a:ext cx="87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B050"/>
                </a:solidFill>
              </a:rPr>
              <a:t>50-20=30</a:t>
            </a:r>
            <a:r>
              <a:rPr lang="cs-CZ" altLang="cs-CZ" sz="1200" b="1">
                <a:solidFill>
                  <a:srgbClr val="FF0000"/>
                </a:solidFill>
              </a:rPr>
              <a:t> </a:t>
            </a:r>
          </a:p>
        </p:txBody>
      </p:sp>
      <p:sp>
        <p:nvSpPr>
          <p:cNvPr id="2" name="TextovéPole 1"/>
          <p:cNvSpPr txBox="1"/>
          <p:nvPr/>
        </p:nvSpPr>
        <p:spPr>
          <a:xfrm>
            <a:off x="5292725" y="6093296"/>
            <a:ext cx="1474186" cy="369332"/>
          </a:xfrm>
          <a:prstGeom prst="rect">
            <a:avLst/>
          </a:prstGeom>
          <a:noFill/>
        </p:spPr>
        <p:txBody>
          <a:bodyPr wrap="none" rtlCol="0">
            <a:spAutoFit/>
          </a:bodyPr>
          <a:lstStyle/>
          <a:p>
            <a:r>
              <a:rPr lang="cs-CZ" dirty="0" smtClean="0"/>
              <a:t>LT =</a:t>
            </a:r>
            <a:r>
              <a:rPr lang="cs-CZ" dirty="0" err="1" smtClean="0"/>
              <a:t>Lead</a:t>
            </a:r>
            <a:r>
              <a:rPr lang="cs-CZ" dirty="0" smtClean="0"/>
              <a:t> </a:t>
            </a:r>
            <a:r>
              <a:rPr lang="cs-CZ" dirty="0" err="1" smtClean="0"/>
              <a:t>time</a:t>
            </a:r>
            <a:endParaRPr lang="cs-CZ" dirty="0"/>
          </a:p>
        </p:txBody>
      </p:sp>
      <p:sp>
        <p:nvSpPr>
          <p:cNvPr id="5" name="Šipka doleva 4"/>
          <p:cNvSpPr/>
          <p:nvPr/>
        </p:nvSpPr>
        <p:spPr>
          <a:xfrm>
            <a:off x="6766911" y="4149080"/>
            <a:ext cx="198155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t>Expected</a:t>
            </a:r>
            <a:r>
              <a:rPr lang="cs-CZ" sz="1000" dirty="0" smtClean="0"/>
              <a:t> </a:t>
            </a:r>
            <a:r>
              <a:rPr lang="cs-CZ" sz="1000" dirty="0" err="1" smtClean="0"/>
              <a:t>demand</a:t>
            </a:r>
            <a:r>
              <a:rPr lang="cs-CZ" sz="1000" dirty="0" smtClean="0"/>
              <a:t>=30</a:t>
            </a:r>
            <a:endParaRPr lang="cs-CZ" sz="1000" dirty="0"/>
          </a:p>
        </p:txBody>
      </p:sp>
    </p:spTree>
    <p:extLst>
      <p:ext uri="{BB962C8B-B14F-4D97-AF65-F5344CB8AC3E}">
        <p14:creationId xmlns:p14="http://schemas.microsoft.com/office/powerpoint/2010/main" val="212891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ZA" altLang="cs-CZ" sz="3200" smtClean="0"/>
              <a:t>Determination of the Reorder Point (ROP)</a:t>
            </a:r>
            <a:br>
              <a:rPr lang="en-ZA" altLang="cs-CZ" sz="3200" smtClean="0"/>
            </a:br>
            <a:r>
              <a:rPr lang="cs-CZ" altLang="cs-CZ" sz="1600" smtClean="0">
                <a:solidFill>
                  <a:srgbClr val="FF0000"/>
                </a:solidFill>
              </a:rPr>
              <a:t>(home study)</a:t>
            </a:r>
          </a:p>
        </p:txBody>
      </p:sp>
      <p:sp>
        <p:nvSpPr>
          <p:cNvPr id="3" name="Zástupný symbol pro obsah 2"/>
          <p:cNvSpPr>
            <a:spLocks noGrp="1"/>
          </p:cNvSpPr>
          <p:nvPr>
            <p:ph idx="1"/>
          </p:nvPr>
        </p:nvSpPr>
        <p:spPr/>
        <p:txBody>
          <a:bodyPr/>
          <a:lstStyle/>
          <a:p>
            <a:pPr>
              <a:defRPr/>
            </a:pPr>
            <a:r>
              <a:rPr lang="en-US" sz="2800" b="1" dirty="0" smtClean="0"/>
              <a:t>ROP</a:t>
            </a:r>
            <a:r>
              <a:rPr lang="en-US" b="1" dirty="0" smtClean="0"/>
              <a:t> </a:t>
            </a:r>
            <a:r>
              <a:rPr lang="en-US" dirty="0" smtClean="0"/>
              <a:t>= </a:t>
            </a:r>
            <a:r>
              <a:rPr lang="en-US" sz="2400" dirty="0" smtClean="0"/>
              <a:t>expected demand during lead time</a:t>
            </a:r>
            <a:r>
              <a:rPr lang="cs-CZ" sz="2400" dirty="0" smtClean="0"/>
              <a:t> + z*</a:t>
            </a:r>
            <a:r>
              <a:rPr lang="el-GR" sz="2400" dirty="0"/>
              <a:t> σ</a:t>
            </a:r>
            <a:r>
              <a:rPr lang="cs-CZ" sz="2400" baseline="-25000" dirty="0" err="1"/>
              <a:t>dLT</a:t>
            </a:r>
            <a:r>
              <a:rPr lang="cs-CZ" sz="2400" dirty="0"/>
              <a:t> </a:t>
            </a:r>
            <a:endParaRPr lang="cs-CZ" sz="2400" dirty="0" smtClean="0"/>
          </a:p>
          <a:p>
            <a:pPr marL="0" indent="0">
              <a:buFontTx/>
              <a:buNone/>
              <a:defRPr/>
            </a:pPr>
            <a:r>
              <a:rPr lang="cs-CZ" dirty="0"/>
              <a:t> </a:t>
            </a:r>
            <a:r>
              <a:rPr lang="cs-CZ" dirty="0" smtClean="0"/>
              <a:t>   </a:t>
            </a:r>
            <a:r>
              <a:rPr lang="cs-CZ" sz="1400" dirty="0" err="1" smtClean="0"/>
              <a:t>where</a:t>
            </a:r>
            <a:r>
              <a:rPr lang="cs-CZ" sz="1400" dirty="0" smtClean="0"/>
              <a:t>  </a:t>
            </a:r>
            <a:r>
              <a:rPr lang="cs-CZ" sz="1800" b="1" dirty="0" smtClean="0"/>
              <a:t>z </a:t>
            </a:r>
            <a:r>
              <a:rPr lang="cs-CZ" sz="1400" dirty="0" smtClean="0"/>
              <a:t> = </a:t>
            </a:r>
            <a:r>
              <a:rPr lang="cs-CZ" sz="1400" dirty="0" err="1" smtClean="0"/>
              <a:t>number</a:t>
            </a:r>
            <a:r>
              <a:rPr lang="cs-CZ" sz="1400" dirty="0" smtClean="0"/>
              <a:t> </a:t>
            </a:r>
            <a:r>
              <a:rPr lang="cs-CZ" sz="1400" dirty="0" err="1" smtClean="0"/>
              <a:t>of</a:t>
            </a:r>
            <a:r>
              <a:rPr lang="cs-CZ" sz="1400" dirty="0" smtClean="0"/>
              <a:t> standard </a:t>
            </a:r>
            <a:r>
              <a:rPr lang="cs-CZ" sz="1400" dirty="0" err="1" smtClean="0"/>
              <a:t>deviations</a:t>
            </a:r>
            <a:r>
              <a:rPr lang="cs-CZ" sz="1400" dirty="0" smtClean="0"/>
              <a:t> and   </a:t>
            </a:r>
          </a:p>
          <a:p>
            <a:pPr marL="0" indent="0">
              <a:buFontTx/>
              <a:buNone/>
              <a:defRPr/>
            </a:pPr>
            <a:r>
              <a:rPr lang="cs-CZ" sz="1400" dirty="0" smtClean="0"/>
              <a:t>                     </a:t>
            </a:r>
            <a:r>
              <a:rPr lang="el-GR" sz="1800" b="1" dirty="0" smtClean="0"/>
              <a:t>σ</a:t>
            </a:r>
            <a:r>
              <a:rPr lang="cs-CZ" sz="1800" b="1" baseline="-25000" dirty="0" err="1" smtClean="0"/>
              <a:t>dLT</a:t>
            </a:r>
            <a:r>
              <a:rPr lang="cs-CZ" sz="1800" b="1" baseline="-25000" dirty="0" smtClean="0"/>
              <a:t> = </a:t>
            </a:r>
            <a:r>
              <a:rPr lang="en-US" sz="1400" dirty="0"/>
              <a:t>the standard deviation of lead time </a:t>
            </a:r>
            <a:r>
              <a:rPr lang="en-US" sz="1400" dirty="0" smtClean="0"/>
              <a:t>demand</a:t>
            </a:r>
            <a:r>
              <a:rPr lang="cs-CZ" sz="1400" dirty="0" smtClean="0"/>
              <a:t>  and </a:t>
            </a:r>
            <a:r>
              <a:rPr lang="cs-CZ" sz="1400" b="1" dirty="0"/>
              <a:t>z*</a:t>
            </a:r>
            <a:r>
              <a:rPr lang="el-GR" sz="1400" b="1" dirty="0"/>
              <a:t> σ</a:t>
            </a:r>
            <a:r>
              <a:rPr lang="cs-CZ" sz="1400" b="1" baseline="-25000" dirty="0" err="1"/>
              <a:t>dLT</a:t>
            </a:r>
            <a:r>
              <a:rPr lang="cs-CZ" sz="1400" b="1" dirty="0"/>
              <a:t> </a:t>
            </a:r>
            <a:r>
              <a:rPr lang="cs-CZ" sz="1400" dirty="0" smtClean="0"/>
              <a:t>=</a:t>
            </a:r>
            <a:r>
              <a:rPr lang="cs-CZ" sz="1400" b="1" dirty="0" err="1" smtClean="0">
                <a:solidFill>
                  <a:srgbClr val="FF0000"/>
                </a:solidFill>
              </a:rPr>
              <a:t>Safety</a:t>
            </a:r>
            <a:r>
              <a:rPr lang="cs-CZ" sz="1400" b="1" dirty="0" smtClean="0">
                <a:solidFill>
                  <a:srgbClr val="FF0000"/>
                </a:solidFill>
              </a:rPr>
              <a:t> </a:t>
            </a:r>
            <a:r>
              <a:rPr lang="cs-CZ" sz="1400" b="1" dirty="0" err="1" smtClean="0">
                <a:solidFill>
                  <a:srgbClr val="FF0000"/>
                </a:solidFill>
              </a:rPr>
              <a:t>Stock</a:t>
            </a:r>
            <a:endParaRPr lang="cs-CZ" sz="1400" b="1" dirty="0" smtClean="0">
              <a:solidFill>
                <a:srgbClr val="FF0000"/>
              </a:solidFill>
            </a:endParaRPr>
          </a:p>
          <a:p>
            <a:pPr marL="0" indent="0">
              <a:buFontTx/>
              <a:buNone/>
              <a:defRPr/>
            </a:pPr>
            <a:r>
              <a:rPr lang="cs-CZ" sz="1400" dirty="0" smtClean="0"/>
              <a:t>                     </a:t>
            </a:r>
            <a:r>
              <a:rPr lang="cs-CZ" sz="1400" dirty="0" err="1" smtClean="0"/>
              <a:t>aan</a:t>
            </a:r>
            <a:r>
              <a:rPr lang="cs-CZ" sz="1400" dirty="0" smtClean="0"/>
              <a:t>   </a:t>
            </a:r>
            <a:endParaRPr lang="cs-CZ" sz="14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141663"/>
            <a:ext cx="5183187"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516216" y="2204864"/>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6804248" y="22768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20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dirty="0" err="1" smtClean="0"/>
              <a:t>Example</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 </a:t>
            </a:r>
            <a:r>
              <a:rPr lang="cs-CZ" altLang="cs-CZ" sz="1600" dirty="0" err="1" smtClean="0">
                <a:solidFill>
                  <a:srgbClr val="FF0000"/>
                </a:solidFill>
              </a:rPr>
              <a:t>also</a:t>
            </a:r>
            <a:r>
              <a:rPr lang="cs-CZ" altLang="cs-CZ" sz="1600" dirty="0" smtClean="0">
                <a:solidFill>
                  <a:srgbClr val="FF0000"/>
                </a:solidFill>
              </a:rPr>
              <a:t> </a:t>
            </a:r>
            <a:r>
              <a:rPr lang="cs-CZ" altLang="cs-CZ" sz="1600" dirty="0" err="1" smtClean="0">
                <a:solidFill>
                  <a:srgbClr val="FF0000"/>
                </a:solidFill>
              </a:rPr>
              <a:t>Pareto</a:t>
            </a:r>
            <a:r>
              <a:rPr lang="cs-CZ" altLang="cs-CZ" sz="1600" dirty="0" smtClean="0">
                <a:solidFill>
                  <a:srgbClr val="FF0000"/>
                </a:solidFill>
              </a:rPr>
              <a:t> </a:t>
            </a:r>
            <a:r>
              <a:rPr lang="cs-CZ" altLang="cs-CZ" sz="1600" dirty="0" err="1" smtClean="0">
                <a:solidFill>
                  <a:srgbClr val="FF0000"/>
                </a:solidFill>
              </a:rPr>
              <a:t>analysis</a:t>
            </a:r>
            <a:r>
              <a:rPr lang="cs-CZ" altLang="cs-CZ" sz="1600" dirty="0" smtClean="0">
                <a:solidFill>
                  <a:srgbClr val="FF0000"/>
                </a:solidFill>
              </a:rPr>
              <a:t> and ABC model </a:t>
            </a:r>
            <a:r>
              <a:rPr lang="cs-CZ" altLang="cs-CZ" sz="1600" dirty="0" err="1" smtClean="0">
                <a:solidFill>
                  <a:srgbClr val="FF0000"/>
                </a:solidFill>
              </a:rPr>
              <a:t>simplified</a:t>
            </a:r>
            <a:r>
              <a:rPr lang="cs-CZ" altLang="cs-CZ" sz="1600" dirty="0" smtClean="0">
                <a:solidFill>
                  <a:srgbClr val="FF0000"/>
                </a:solidFill>
              </a:rPr>
              <a:t>- PWP </a:t>
            </a:r>
            <a:r>
              <a:rPr lang="cs-CZ" altLang="cs-CZ" sz="1600" dirty="0" err="1" smtClean="0">
                <a:solidFill>
                  <a:srgbClr val="FF0000"/>
                </a:solidFill>
              </a:rPr>
              <a:t>will</a:t>
            </a:r>
            <a:r>
              <a:rPr lang="cs-CZ" altLang="cs-CZ" sz="1600" dirty="0" smtClean="0">
                <a:solidFill>
                  <a:srgbClr val="FF0000"/>
                </a:solidFill>
              </a:rPr>
              <a:t> </a:t>
            </a:r>
            <a:r>
              <a:rPr lang="cs-CZ" altLang="cs-CZ" sz="1600" dirty="0" err="1" smtClean="0">
                <a:solidFill>
                  <a:srgbClr val="FF0000"/>
                </a:solidFill>
              </a:rPr>
              <a:t>be</a:t>
            </a:r>
            <a:r>
              <a:rPr lang="cs-CZ" altLang="cs-CZ" sz="1600" dirty="0" smtClean="0">
                <a:solidFill>
                  <a:srgbClr val="FF0000"/>
                </a:solidFill>
              </a:rPr>
              <a:t> </a:t>
            </a:r>
            <a:r>
              <a:rPr lang="cs-CZ" altLang="cs-CZ" sz="1600" dirty="0" err="1" smtClean="0">
                <a:solidFill>
                  <a:srgbClr val="FF0000"/>
                </a:solidFill>
              </a:rPr>
              <a:t>shown</a:t>
            </a:r>
            <a:r>
              <a:rPr lang="cs-CZ" altLang="cs-CZ" sz="1600" dirty="0" smtClean="0">
                <a:solidFill>
                  <a:srgbClr val="FF0000"/>
                </a:solidFill>
              </a:rPr>
              <a:t> </a:t>
            </a:r>
            <a:r>
              <a:rPr lang="cs-CZ" altLang="cs-CZ" sz="1600" dirty="0" err="1" smtClean="0">
                <a:solidFill>
                  <a:srgbClr val="FF0000"/>
                </a:solidFill>
              </a:rPr>
              <a:t>later</a:t>
            </a:r>
            <a:r>
              <a:rPr lang="cs-CZ" altLang="cs-CZ" sz="1600" dirty="0" smtClean="0">
                <a:solidFill>
                  <a:srgbClr val="FF0000"/>
                </a:solidFill>
              </a:rPr>
              <a:t>)</a:t>
            </a:r>
          </a:p>
        </p:txBody>
      </p:sp>
      <p:sp>
        <p:nvSpPr>
          <p:cNvPr id="4" name="Zástupný symbol pro obsah 2"/>
          <p:cNvSpPr txBox="1">
            <a:spLocks/>
          </p:cNvSpPr>
          <p:nvPr/>
        </p:nvSpPr>
        <p:spPr bwMode="auto">
          <a:xfrm>
            <a:off x="547688" y="18526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kern="0" dirty="0" smtClean="0">
                <a:solidFill>
                  <a:srgbClr val="000000"/>
                </a:solidFill>
              </a:rPr>
              <a:t>T</a:t>
            </a:r>
            <a:r>
              <a:rPr lang="en-ZA" sz="2800" kern="0" dirty="0" smtClean="0">
                <a:solidFill>
                  <a:srgbClr val="000000"/>
                </a:solidFill>
              </a:rPr>
              <a:t>he manager of a construction supply house determined knows that demand for sand during lead time averages is </a:t>
            </a:r>
            <a:r>
              <a:rPr lang="en-ZA" sz="2800" b="1" kern="0" dirty="0" smtClean="0">
                <a:solidFill>
                  <a:srgbClr val="000000"/>
                </a:solidFill>
              </a:rPr>
              <a:t>50</a:t>
            </a:r>
            <a:r>
              <a:rPr lang="en-ZA" sz="2800" kern="0" dirty="0" smtClean="0">
                <a:solidFill>
                  <a:srgbClr val="000000"/>
                </a:solidFill>
              </a:rPr>
              <a:t> tons. </a:t>
            </a:r>
            <a:r>
              <a:rPr lang="en-ZA" kern="0" dirty="0" smtClean="0">
                <a:solidFill>
                  <a:srgbClr val="000000"/>
                </a:solidFill>
              </a:rPr>
              <a:t> </a:t>
            </a:r>
          </a:p>
          <a:p>
            <a:pPr>
              <a:defRPr/>
            </a:pPr>
            <a:r>
              <a:rPr lang="cs-CZ" sz="2800" kern="0" dirty="0" smtClean="0">
                <a:solidFill>
                  <a:srgbClr val="000000"/>
                </a:solidFill>
              </a:rPr>
              <a:t>T</a:t>
            </a:r>
            <a:r>
              <a:rPr lang="en-ZA" sz="2800" kern="0" dirty="0" smtClean="0">
                <a:solidFill>
                  <a:srgbClr val="000000"/>
                </a:solidFill>
              </a:rPr>
              <a:t>he manager knows,</a:t>
            </a:r>
            <a:r>
              <a:rPr lang="cs-CZ" sz="2800" kern="0" dirty="0" smtClean="0">
                <a:solidFill>
                  <a:srgbClr val="000000"/>
                </a:solidFill>
              </a:rPr>
              <a:t> </a:t>
            </a:r>
            <a:r>
              <a:rPr lang="en-ZA" sz="2800" kern="0" dirty="0" smtClean="0">
                <a:solidFill>
                  <a:srgbClr val="000000"/>
                </a:solidFill>
              </a:rPr>
              <a:t>that demand during lead time could be described by a normal distribution that has a mean of 50 tons and a </a:t>
            </a:r>
            <a:r>
              <a:rPr lang="cs-CZ" sz="2800" kern="0" dirty="0" smtClean="0">
                <a:solidFill>
                  <a:srgbClr val="000000"/>
                </a:solidFill>
              </a:rPr>
              <a:t>S</a:t>
            </a:r>
            <a:r>
              <a:rPr lang="en-ZA" sz="2800" kern="0" dirty="0" err="1" smtClean="0">
                <a:solidFill>
                  <a:srgbClr val="000000"/>
                </a:solidFill>
              </a:rPr>
              <a:t>tandard</a:t>
            </a:r>
            <a:r>
              <a:rPr lang="en-ZA" sz="2800" kern="0" dirty="0" smtClean="0">
                <a:solidFill>
                  <a:srgbClr val="000000"/>
                </a:solidFill>
              </a:rPr>
              <a:t> </a:t>
            </a:r>
            <a:r>
              <a:rPr lang="cs-CZ" sz="2800" kern="0" dirty="0" smtClean="0">
                <a:solidFill>
                  <a:srgbClr val="000000"/>
                </a:solidFill>
              </a:rPr>
              <a:t>D</a:t>
            </a:r>
            <a:r>
              <a:rPr lang="en-ZA" sz="2800" kern="0" dirty="0" err="1" smtClean="0">
                <a:solidFill>
                  <a:srgbClr val="000000"/>
                </a:solidFill>
              </a:rPr>
              <a:t>eviation</a:t>
            </a:r>
            <a:r>
              <a:rPr lang="en-ZA" sz="2800" kern="0" dirty="0" smtClean="0">
                <a:solidFill>
                  <a:srgbClr val="000000"/>
                </a:solidFill>
              </a:rPr>
              <a:t> </a:t>
            </a:r>
            <a:r>
              <a:rPr lang="en-ZA" sz="2800" kern="0" dirty="0" smtClean="0">
                <a:solidFill>
                  <a:srgbClr val="000000"/>
                </a:solidFill>
              </a:rPr>
              <a:t>of 5 </a:t>
            </a:r>
            <a:r>
              <a:rPr lang="en-ZA" sz="2800" kern="0" dirty="0" smtClean="0">
                <a:solidFill>
                  <a:srgbClr val="000000"/>
                </a:solidFill>
              </a:rPr>
              <a:t>tons</a:t>
            </a:r>
            <a:r>
              <a:rPr lang="cs-CZ" sz="2800" kern="0" dirty="0" smtClean="0">
                <a:solidFill>
                  <a:srgbClr val="000000"/>
                </a:solidFill>
              </a:rPr>
              <a:t> (</a:t>
            </a:r>
            <a:r>
              <a:rPr lang="el-GR" b="1" dirty="0"/>
              <a:t>σ</a:t>
            </a:r>
            <a:r>
              <a:rPr lang="cs-CZ" b="1" baseline="-25000" dirty="0" err="1"/>
              <a:t>dLT</a:t>
            </a:r>
            <a:r>
              <a:rPr lang="cs-CZ" b="1" baseline="-25000" dirty="0"/>
              <a:t> </a:t>
            </a:r>
            <a:r>
              <a:rPr lang="cs-CZ" b="1" baseline="-25000" dirty="0" smtClean="0"/>
              <a:t>)</a:t>
            </a:r>
            <a:endParaRPr lang="en-ZA" kern="0" dirty="0" smtClean="0">
              <a:solidFill>
                <a:srgbClr val="000000"/>
              </a:solidFill>
            </a:endParaRPr>
          </a:p>
          <a:p>
            <a:pPr>
              <a:defRPr/>
            </a:pPr>
            <a:r>
              <a:rPr lang="cs-CZ" kern="0" dirty="0" smtClean="0">
                <a:solidFill>
                  <a:srgbClr val="000000"/>
                </a:solidFill>
              </a:rPr>
              <a:t>T</a:t>
            </a:r>
            <a:r>
              <a:rPr lang="en-ZA" sz="2800" kern="0" dirty="0" smtClean="0">
                <a:solidFill>
                  <a:srgbClr val="000000"/>
                </a:solidFill>
              </a:rPr>
              <a:t>he manager is willing to accept a stock</a:t>
            </a:r>
            <a:r>
              <a:rPr lang="cs-CZ" sz="2800" kern="0" dirty="0" smtClean="0">
                <a:solidFill>
                  <a:srgbClr val="000000"/>
                </a:solidFill>
              </a:rPr>
              <a:t> </a:t>
            </a:r>
            <a:r>
              <a:rPr lang="en-ZA" sz="2800" kern="0" dirty="0" smtClean="0">
                <a:solidFill>
                  <a:srgbClr val="000000"/>
                </a:solidFill>
              </a:rPr>
              <a:t>out risk of no more than 3 percent </a:t>
            </a:r>
            <a:endParaRPr lang="en-ZA" kern="0" dirty="0">
              <a:solidFill>
                <a:srgbClr val="000000"/>
              </a:solidFill>
            </a:endParaRPr>
          </a:p>
        </p:txBody>
      </p:sp>
    </p:spTree>
    <p:extLst>
      <p:ext uri="{BB962C8B-B14F-4D97-AF65-F5344CB8AC3E}">
        <p14:creationId xmlns:p14="http://schemas.microsoft.com/office/powerpoint/2010/main" val="13079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Example-data</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b="1" kern="0" dirty="0" err="1" smtClean="0">
                <a:solidFill>
                  <a:srgbClr val="00B050"/>
                </a:solidFill>
              </a:rPr>
              <a:t>Expected</a:t>
            </a:r>
            <a:r>
              <a:rPr lang="cs-CZ" sz="2800" b="1" kern="0" dirty="0" smtClean="0">
                <a:solidFill>
                  <a:srgbClr val="00B050"/>
                </a:solidFill>
              </a:rPr>
              <a:t> </a:t>
            </a:r>
            <a:r>
              <a:rPr lang="en-ZA" sz="2800" b="1" kern="0" dirty="0" smtClean="0">
                <a:solidFill>
                  <a:srgbClr val="00B050"/>
                </a:solidFill>
              </a:rPr>
              <a:t>lead time averages </a:t>
            </a:r>
            <a:r>
              <a:rPr lang="cs-CZ" sz="2800" kern="0" dirty="0" smtClean="0">
                <a:solidFill>
                  <a:srgbClr val="00B050"/>
                </a:solidFill>
              </a:rPr>
              <a:t>=</a:t>
            </a:r>
            <a:r>
              <a:rPr lang="en-ZA" sz="2800" kern="0" dirty="0" smtClean="0">
                <a:solidFill>
                  <a:srgbClr val="00B050"/>
                </a:solidFill>
              </a:rPr>
              <a:t> 50 tons. </a:t>
            </a:r>
            <a:r>
              <a:rPr lang="en-ZA" kern="0" dirty="0" smtClean="0">
                <a:solidFill>
                  <a:srgbClr val="00B050"/>
                </a:solidFill>
              </a:rPr>
              <a:t> </a:t>
            </a:r>
          </a:p>
          <a:p>
            <a:pPr>
              <a:defRPr/>
            </a:pPr>
            <a:r>
              <a:rPr lang="el-GR" sz="2800" b="1" dirty="0">
                <a:solidFill>
                  <a:srgbClr val="000000"/>
                </a:solidFill>
              </a:rPr>
              <a:t>σ</a:t>
            </a:r>
            <a:r>
              <a:rPr lang="cs-CZ" sz="2800" b="1" baseline="-25000" dirty="0" err="1">
                <a:solidFill>
                  <a:srgbClr val="000000"/>
                </a:solidFill>
              </a:rPr>
              <a:t>dLT</a:t>
            </a:r>
            <a:r>
              <a:rPr lang="cs-CZ" sz="2800" b="1" dirty="0" smtClean="0">
                <a:solidFill>
                  <a:srgbClr val="000000"/>
                </a:solidFill>
              </a:rPr>
              <a:t> </a:t>
            </a:r>
            <a:r>
              <a:rPr lang="cs-CZ" sz="2800" dirty="0" smtClean="0">
                <a:solidFill>
                  <a:srgbClr val="000000"/>
                </a:solidFill>
              </a:rPr>
              <a:t>= 5 </a:t>
            </a:r>
            <a:r>
              <a:rPr lang="cs-CZ" sz="2800" dirty="0" err="1" smtClean="0">
                <a:solidFill>
                  <a:srgbClr val="000000"/>
                </a:solidFill>
              </a:rPr>
              <a:t>tons</a:t>
            </a:r>
            <a:endParaRPr lang="en-ZA" kern="0" dirty="0" smtClean="0">
              <a:solidFill>
                <a:srgbClr val="000000"/>
              </a:solidFill>
            </a:endParaRPr>
          </a:p>
          <a:p>
            <a:pPr>
              <a:defRPr/>
            </a:pPr>
            <a:r>
              <a:rPr lang="cs-CZ" sz="2800" b="1" kern="0" dirty="0" smtClean="0">
                <a:solidFill>
                  <a:srgbClr val="C00000"/>
                </a:solidFill>
              </a:rPr>
              <a:t>Risk</a:t>
            </a:r>
            <a:r>
              <a:rPr lang="cs-CZ" kern="0" dirty="0" smtClean="0">
                <a:solidFill>
                  <a:srgbClr val="C00000"/>
                </a:solidFill>
              </a:rPr>
              <a:t> = 3 % </a:t>
            </a:r>
            <a:r>
              <a:rPr lang="cs-CZ" kern="0" dirty="0" err="1" smtClean="0">
                <a:solidFill>
                  <a:srgbClr val="C00000"/>
                </a:solidFill>
              </a:rPr>
              <a:t>max</a:t>
            </a:r>
            <a:r>
              <a:rPr lang="en-ZA" sz="2800" kern="0" dirty="0" smtClean="0">
                <a:solidFill>
                  <a:srgbClr val="C00000"/>
                </a:solidFill>
              </a:rPr>
              <a:t> </a:t>
            </a:r>
            <a:r>
              <a:rPr lang="cs-CZ" sz="2800" kern="0" dirty="0" smtClean="0">
                <a:solidFill>
                  <a:srgbClr val="C00000"/>
                </a:solidFill>
              </a:rPr>
              <a:t> </a:t>
            </a:r>
          </a:p>
          <a:p>
            <a:pPr>
              <a:defRPr/>
            </a:pPr>
            <a:r>
              <a:rPr lang="cs-CZ" sz="2800" b="1" kern="0" dirty="0" err="1" smtClean="0">
                <a:solidFill>
                  <a:srgbClr val="000000"/>
                </a:solidFill>
              </a:rPr>
              <a:t>Questions</a:t>
            </a:r>
            <a:r>
              <a:rPr lang="cs-CZ" sz="2800" b="1" kern="0" dirty="0" smtClean="0">
                <a:solidFill>
                  <a:srgbClr val="000000"/>
                </a:solidFill>
              </a:rPr>
              <a:t> :</a:t>
            </a:r>
            <a:r>
              <a:rPr lang="cs-CZ" sz="2800" kern="0" dirty="0" smtClean="0">
                <a:solidFill>
                  <a:srgbClr val="000000"/>
                </a:solidFill>
              </a:rPr>
              <a:t> </a:t>
            </a:r>
          </a:p>
          <a:p>
            <a:pPr>
              <a:defRPr/>
            </a:pPr>
            <a:endParaRPr lang="cs-CZ" sz="2800" kern="0" dirty="0" smtClean="0">
              <a:solidFill>
                <a:srgbClr val="000000"/>
              </a:solidFill>
            </a:endParaRPr>
          </a:p>
          <a:p>
            <a:pPr lvl="1">
              <a:defRPr/>
            </a:pPr>
            <a:r>
              <a:rPr lang="en-US" sz="1800" dirty="0">
                <a:solidFill>
                  <a:srgbClr val="000000"/>
                </a:solidFill>
              </a:rPr>
              <a:t>What value of </a:t>
            </a:r>
            <a:r>
              <a:rPr lang="en-US" sz="1800" b="1" dirty="0">
                <a:solidFill>
                  <a:srgbClr val="000000"/>
                </a:solidFill>
              </a:rPr>
              <a:t>z</a:t>
            </a:r>
            <a:r>
              <a:rPr lang="en-US" sz="1800" dirty="0">
                <a:solidFill>
                  <a:srgbClr val="000000"/>
                </a:solidFill>
              </a:rPr>
              <a:t> </a:t>
            </a:r>
            <a:r>
              <a:rPr lang="cs-CZ" sz="1800" dirty="0" smtClean="0">
                <a:solidFill>
                  <a:srgbClr val="000000"/>
                </a:solidFill>
              </a:rPr>
              <a:t>(</a:t>
            </a:r>
            <a:r>
              <a:rPr lang="cs-CZ" sz="1800" dirty="0" err="1" smtClean="0">
                <a:solidFill>
                  <a:srgbClr val="000000"/>
                </a:solidFill>
              </a:rPr>
              <a:t>number</a:t>
            </a:r>
            <a:r>
              <a:rPr lang="cs-CZ" sz="1800" dirty="0" smtClean="0">
                <a:solidFill>
                  <a:srgbClr val="000000"/>
                </a:solidFill>
              </a:rPr>
              <a:t> </a:t>
            </a:r>
            <a:r>
              <a:rPr lang="cs-CZ" sz="1800" dirty="0" err="1" smtClean="0">
                <a:solidFill>
                  <a:srgbClr val="000000"/>
                </a:solidFill>
              </a:rPr>
              <a:t>of</a:t>
            </a:r>
            <a:r>
              <a:rPr lang="cs-CZ" sz="1800" dirty="0" smtClean="0">
                <a:solidFill>
                  <a:srgbClr val="000000"/>
                </a:solidFill>
              </a:rPr>
              <a:t> standard </a:t>
            </a:r>
            <a:r>
              <a:rPr lang="cs-CZ" sz="1800" dirty="0" err="1" smtClean="0">
                <a:solidFill>
                  <a:srgbClr val="000000"/>
                </a:solidFill>
              </a:rPr>
              <a:t>deviations</a:t>
            </a:r>
            <a:r>
              <a:rPr lang="cs-CZ" sz="1800" dirty="0" smtClean="0">
                <a:solidFill>
                  <a:srgbClr val="000000"/>
                </a:solidFill>
              </a:rPr>
              <a:t>) </a:t>
            </a:r>
            <a:r>
              <a:rPr lang="en-US" sz="1800" dirty="0" smtClean="0">
                <a:solidFill>
                  <a:srgbClr val="000000"/>
                </a:solidFill>
              </a:rPr>
              <a:t>is </a:t>
            </a:r>
            <a:r>
              <a:rPr lang="en-US" sz="1800" dirty="0">
                <a:solidFill>
                  <a:srgbClr val="000000"/>
                </a:solidFill>
              </a:rPr>
              <a:t>appropriate?</a:t>
            </a:r>
            <a:endParaRPr lang="en-US" sz="1800" dirty="0" smtClean="0">
              <a:solidFill>
                <a:srgbClr val="000000"/>
              </a:solidFill>
            </a:endParaRPr>
          </a:p>
          <a:p>
            <a:pPr lvl="1">
              <a:defRPr/>
            </a:pPr>
            <a:r>
              <a:rPr lang="en-US" sz="1800" dirty="0">
                <a:solidFill>
                  <a:srgbClr val="000000"/>
                </a:solidFill>
              </a:rPr>
              <a:t>How much safety stock </a:t>
            </a:r>
            <a:r>
              <a:rPr lang="en-US" sz="1800" dirty="0" smtClean="0">
                <a:solidFill>
                  <a:srgbClr val="000000"/>
                </a:solidFill>
              </a:rPr>
              <a:t>should</a:t>
            </a:r>
            <a:r>
              <a:rPr lang="cs-CZ" sz="1800" dirty="0" smtClean="0">
                <a:solidFill>
                  <a:srgbClr val="000000"/>
                </a:solidFill>
              </a:rPr>
              <a:t> </a:t>
            </a:r>
            <a:r>
              <a:rPr lang="en-US" sz="1800" dirty="0" smtClean="0">
                <a:solidFill>
                  <a:srgbClr val="000000"/>
                </a:solidFill>
              </a:rPr>
              <a:t>be </a:t>
            </a:r>
            <a:r>
              <a:rPr lang="en-US" sz="1800" dirty="0">
                <a:solidFill>
                  <a:srgbClr val="000000"/>
                </a:solidFill>
              </a:rPr>
              <a:t>held?</a:t>
            </a:r>
            <a:endParaRPr lang="en-US" sz="1800" dirty="0" smtClean="0">
              <a:solidFill>
                <a:srgbClr val="000000"/>
              </a:solidFill>
            </a:endParaRPr>
          </a:p>
          <a:p>
            <a:pPr lvl="1">
              <a:defRPr/>
            </a:pPr>
            <a:r>
              <a:rPr lang="en-US" sz="1800" dirty="0">
                <a:solidFill>
                  <a:srgbClr val="000000"/>
                </a:solidFill>
              </a:rPr>
              <a:t>What reorder point should be used?</a:t>
            </a:r>
            <a:endParaRPr lang="en-US" sz="1800" dirty="0" smtClean="0">
              <a:solidFill>
                <a:srgbClr val="000000"/>
              </a:solidFill>
            </a:endParaRPr>
          </a:p>
          <a:p>
            <a:pPr lvl="1">
              <a:defRPr/>
            </a:pPr>
            <a:endParaRPr lang="en-ZA" kern="0" dirty="0">
              <a:solidFill>
                <a:srgbClr val="000000"/>
              </a:solidFill>
            </a:endParaRPr>
          </a:p>
        </p:txBody>
      </p:sp>
    </p:spTree>
    <p:extLst>
      <p:ext uri="{BB962C8B-B14F-4D97-AF65-F5344CB8AC3E}">
        <p14:creationId xmlns:p14="http://schemas.microsoft.com/office/powerpoint/2010/main" val="152271267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1876</Words>
  <Application>Microsoft Office PowerPoint</Application>
  <PresentationFormat>Předvádění na obrazovce (4:3)</PresentationFormat>
  <Paragraphs>417</Paragraphs>
  <Slides>27</Slides>
  <Notes>1</Notes>
  <HiddenSlides>0</HiddenSlides>
  <MMClips>0</MMClips>
  <ScaleCrop>false</ScaleCrop>
  <HeadingPairs>
    <vt:vector size="4" baseType="variant">
      <vt:variant>
        <vt:lpstr>Motiv</vt:lpstr>
      </vt:variant>
      <vt:variant>
        <vt:i4>4</vt:i4>
      </vt:variant>
      <vt:variant>
        <vt:lpstr>Nadpisy snímků</vt:lpstr>
      </vt:variant>
      <vt:variant>
        <vt:i4>27</vt:i4>
      </vt:variant>
    </vt:vector>
  </HeadingPairs>
  <TitlesOfParts>
    <vt:vector size="31" baseType="lpstr">
      <vt:lpstr>Motiv systému Office</vt:lpstr>
      <vt:lpstr>Výchozí návrh</vt:lpstr>
      <vt:lpstr>1_Výchozí návrh</vt:lpstr>
      <vt:lpstr>2_Výchozí návrh</vt:lpstr>
      <vt:lpstr> Basic production algorithms and its main concepts</vt:lpstr>
      <vt:lpstr>Main concepts</vt:lpstr>
      <vt:lpstr>BOM=Bill Of Material (structure of the product)</vt:lpstr>
      <vt:lpstr>Push system</vt:lpstr>
      <vt:lpstr>PUSH and PULL</vt:lpstr>
      <vt:lpstr>Determination of the Reorder Point (ROP) </vt:lpstr>
      <vt:lpstr>Determination of the Reorder Point (ROP) (home study)</vt:lpstr>
      <vt:lpstr>Example (home study- also Pareto analysis and ABC model simplified- PWP will be shown later)</vt:lpstr>
      <vt:lpstr>Example-data (home study)</vt:lpstr>
      <vt:lpstr>Example-solution (home study)</vt:lpstr>
      <vt:lpstr>Probability table</vt:lpstr>
      <vt:lpstr>Example-solution (home study)</vt:lpstr>
      <vt:lpstr>Schematic of MRP</vt:lpstr>
      <vt:lpstr>MRP matrix calculation (see related xls file in study material) </vt:lpstr>
      <vt:lpstr>MRP matrix example 1</vt:lpstr>
      <vt:lpstr>MRP matrix example 2</vt:lpstr>
      <vt:lpstr>Benefits of MRP</vt:lpstr>
      <vt:lpstr>MRP_II =MRP + resource capacity planning </vt:lpstr>
      <vt:lpstr>BOM in MS Dynamics NAV</vt:lpstr>
      <vt:lpstr>Routings in MS Dynamics NAV</vt:lpstr>
      <vt:lpstr>Capacity of resources in MS Dynamics NAV</vt:lpstr>
      <vt:lpstr>JIT=Just In Time  </vt:lpstr>
      <vt:lpstr> </vt:lpstr>
      <vt:lpstr>JIT (manufacturing philosophy)</vt:lpstr>
      <vt:lpstr>Kanban principle</vt:lpstr>
      <vt:lpstr>Some units </vt:lpstr>
      <vt:lpstr>Lead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Skorkovsky Jaromir</cp:lastModifiedBy>
  <cp:revision>72</cp:revision>
  <dcterms:created xsi:type="dcterms:W3CDTF">2015-06-12T06:47:01Z</dcterms:created>
  <dcterms:modified xsi:type="dcterms:W3CDTF">2015-11-30T09:08:20Z</dcterms:modified>
</cp:coreProperties>
</file>