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8" r:id="rId7"/>
    <p:sldId id="267" r:id="rId8"/>
    <p:sldId id="262" r:id="rId9"/>
    <p:sldId id="263" r:id="rId10"/>
    <p:sldId id="265" r:id="rId11"/>
    <p:sldId id="266" r:id="rId12"/>
    <p:sldId id="269" r:id="rId13"/>
    <p:sldId id="270" r:id="rId14"/>
    <p:sldId id="271" r:id="rId15"/>
    <p:sldId id="273" r:id="rId16"/>
    <p:sldId id="272" r:id="rId17"/>
    <p:sldId id="274" r:id="rId18"/>
    <p:sldId id="260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61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0583-8698-4408-8104-D1757564C7C4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8A23ED-EE9C-46FA-8A49-5687693460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0583-8698-4408-8104-D1757564C7C4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A23ED-EE9C-46FA-8A49-5687693460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0583-8698-4408-8104-D1757564C7C4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A23ED-EE9C-46FA-8A49-5687693460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0583-8698-4408-8104-D1757564C7C4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A23ED-EE9C-46FA-8A49-5687693460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0583-8698-4408-8104-D1757564C7C4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8A23ED-EE9C-46FA-8A49-56876934603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0583-8698-4408-8104-D1757564C7C4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A23ED-EE9C-46FA-8A49-5687693460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0583-8698-4408-8104-D1757564C7C4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A23ED-EE9C-46FA-8A49-5687693460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0583-8698-4408-8104-D1757564C7C4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A23ED-EE9C-46FA-8A49-5687693460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0583-8698-4408-8104-D1757564C7C4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A23ED-EE9C-46FA-8A49-5687693460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0583-8698-4408-8104-D1757564C7C4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A23ED-EE9C-46FA-8A49-56876934603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0583-8698-4408-8104-D1757564C7C4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8A23ED-EE9C-46FA-8A49-56876934603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43F0583-8698-4408-8104-D1757564C7C4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78A23ED-EE9C-46FA-8A49-568769346031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Game Theory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1508720"/>
          </a:xfrm>
        </p:spPr>
        <p:txBody>
          <a:bodyPr>
            <a:normAutofit/>
          </a:bodyPr>
          <a:lstStyle/>
          <a:p>
            <a:r>
              <a:rPr lang="en-US" dirty="0" smtClean="0"/>
              <a:t>Miloš Fišar</a:t>
            </a:r>
          </a:p>
          <a:p>
            <a:endParaRPr lang="cs-CZ" cap="none" dirty="0" smtClean="0"/>
          </a:p>
          <a:p>
            <a:r>
              <a:rPr lang="en-US" sz="1800" cap="none" dirty="0" smtClean="0"/>
              <a:t>course BPV_APEC Public Economics - 29/9/2015</a:t>
            </a:r>
            <a:endParaRPr lang="en-US" sz="1800" cap="none" dirty="0"/>
          </a:p>
        </p:txBody>
      </p:sp>
    </p:spTree>
    <p:extLst>
      <p:ext uri="{BB962C8B-B14F-4D97-AF65-F5344CB8AC3E}">
        <p14:creationId xmlns:p14="http://schemas.microsoft.com/office/powerpoint/2010/main" val="405472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upgraded</a:t>
            </a:r>
            <a:br>
              <a:rPr lang="en-US" dirty="0" smtClean="0"/>
            </a:br>
            <a:r>
              <a:rPr lang="en-US" dirty="0" smtClean="0"/>
              <a:t>Prisoner’s Dilemma</a:t>
            </a:r>
            <a:endParaRPr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>
          <a:xfrm>
            <a:off x="611560" y="1574801"/>
            <a:ext cx="8280920" cy="2286248"/>
          </a:xfrm>
        </p:spPr>
        <p:txBody>
          <a:bodyPr>
            <a:normAutofit/>
          </a:bodyPr>
          <a:lstStyle/>
          <a:p>
            <a:r>
              <a:rPr lang="en-US" sz="2000" b="0" dirty="0" smtClean="0"/>
              <a:t>Alice and Bob have access to a pot of money.</a:t>
            </a:r>
          </a:p>
          <a:p>
            <a:r>
              <a:rPr lang="en-US" sz="2000" b="0" dirty="0" smtClean="0"/>
              <a:t>Both are independently allowed to give their opponent $2 from the pot, or put $1 into their pocket.</a:t>
            </a:r>
          </a:p>
          <a:p>
            <a:endParaRPr lang="en-US" sz="2400" b="0" dirty="0" smtClean="0"/>
          </a:p>
          <a:p>
            <a:endParaRPr lang="en-US" sz="2400" b="0" dirty="0"/>
          </a:p>
        </p:txBody>
      </p:sp>
      <p:graphicFrame>
        <p:nvGraphicFramePr>
          <p:cNvPr id="6" name="Zástupný symbol pro obsah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6191779"/>
              </p:ext>
            </p:extLst>
          </p:nvPr>
        </p:nvGraphicFramePr>
        <p:xfrm>
          <a:off x="4139952" y="3861048"/>
          <a:ext cx="4751760" cy="26296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0057"/>
                <a:gridCol w="835320"/>
                <a:gridCol w="1776317"/>
                <a:gridCol w="1680066"/>
              </a:tblGrid>
              <a:tr h="41207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BOB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030">
                <a:tc rowSpan="3">
                  <a:txBody>
                    <a:bodyPr/>
                    <a:lstStyle/>
                    <a:p>
                      <a:pPr algn="ctr"/>
                      <a:r>
                        <a:rPr lang="en-US" b="1" cap="all" baseline="0" dirty="0" smtClean="0"/>
                        <a:t>Alice</a:t>
                      </a:r>
                      <a:endParaRPr lang="en-US" b="1" cap="all" baseline="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give</a:t>
                      </a:r>
                      <a:endParaRPr lang="en-US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take</a:t>
                      </a:r>
                      <a:endParaRPr lang="en-US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67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give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$2; $2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$0; $3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67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Take</a:t>
                      </a:r>
                      <a:endParaRPr lang="en-US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$3; $0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$1; $1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6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Nash Equilibria of </a:t>
            </a:r>
            <a:r>
              <a:rPr lang="en-US" sz="3100" dirty="0" smtClean="0"/>
              <a:t>Prisoner’s dilemma game</a:t>
            </a:r>
            <a:endParaRPr lang="en-US" sz="3100" dirty="0"/>
          </a:p>
        </p:txBody>
      </p:sp>
      <p:graphicFrame>
        <p:nvGraphicFramePr>
          <p:cNvPr id="6" name="Zástupný symbol pro obsah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2700383"/>
              </p:ext>
            </p:extLst>
          </p:nvPr>
        </p:nvGraphicFramePr>
        <p:xfrm>
          <a:off x="4139952" y="3861048"/>
          <a:ext cx="4751760" cy="26296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0057"/>
                <a:gridCol w="835320"/>
                <a:gridCol w="1776317"/>
                <a:gridCol w="1680066"/>
              </a:tblGrid>
              <a:tr h="41207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BOB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030">
                <a:tc rowSpan="3">
                  <a:txBody>
                    <a:bodyPr/>
                    <a:lstStyle/>
                    <a:p>
                      <a:pPr algn="ctr"/>
                      <a:r>
                        <a:rPr lang="en-US" b="1" cap="all" baseline="0" dirty="0" smtClean="0"/>
                        <a:t>Alice</a:t>
                      </a:r>
                      <a:endParaRPr lang="en-US" b="1" cap="all" baseline="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give</a:t>
                      </a:r>
                      <a:endParaRPr lang="en-US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take</a:t>
                      </a:r>
                      <a:endParaRPr lang="en-US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67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give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$2; $2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$0; $3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67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take</a:t>
                      </a:r>
                      <a:endParaRPr lang="en-US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$3; $0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$1; $1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Zástupný symbol pro obsah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348073"/>
              </p:ext>
            </p:extLst>
          </p:nvPr>
        </p:nvGraphicFramePr>
        <p:xfrm>
          <a:off x="468311" y="2060848"/>
          <a:ext cx="4751760" cy="26296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0057"/>
                <a:gridCol w="835320"/>
                <a:gridCol w="1776317"/>
                <a:gridCol w="1680066"/>
              </a:tblGrid>
              <a:tr h="41207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BOB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030">
                <a:tc rowSpan="3">
                  <a:txBody>
                    <a:bodyPr/>
                    <a:lstStyle/>
                    <a:p>
                      <a:pPr algn="ctr"/>
                      <a:r>
                        <a:rPr lang="en-US" b="1" cap="all" baseline="0" dirty="0" smtClean="0"/>
                        <a:t>Alice</a:t>
                      </a:r>
                      <a:endParaRPr lang="en-US" b="1" cap="all" baseline="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defect</a:t>
                      </a:r>
                      <a:endParaRPr lang="en-US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cooperate</a:t>
                      </a:r>
                      <a:endParaRPr lang="en-US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67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defect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-9; -9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0; -10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67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coop.</a:t>
                      </a:r>
                      <a:endParaRPr lang="en-US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-10; 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-1; -1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64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Battle </a:t>
            </a:r>
            <a:br>
              <a:rPr lang="en-US" dirty="0" smtClean="0"/>
            </a:br>
            <a:r>
              <a:rPr lang="en-US" dirty="0" smtClean="0"/>
              <a:t>of the sexes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ástupný symbol pro obsah 4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67544" y="1574800"/>
                <a:ext cx="4454976" cy="4525963"/>
              </a:xfrm>
            </p:spPr>
            <p:txBody>
              <a:bodyPr>
                <a:noAutofit/>
              </a:bodyPr>
              <a:lstStyle/>
              <a:p>
                <a:r>
                  <a:rPr lang="en-US" sz="1600" b="0" dirty="0" smtClean="0"/>
                  <a:t>Alice and Bob plan a Friday evening together.</a:t>
                </a:r>
              </a:p>
              <a:p>
                <a:r>
                  <a:rPr lang="en-US" sz="1600" b="0" dirty="0" smtClean="0"/>
                  <a:t>Alice likes ballet twice as much as rugby.</a:t>
                </a:r>
              </a:p>
              <a:p>
                <a:r>
                  <a:rPr lang="en-US" sz="1600" b="0" dirty="0" smtClean="0"/>
                  <a:t>Bob likes rugby </a:t>
                </a:r>
                <a:r>
                  <a:rPr lang="en-US" sz="1600" b="0" dirty="0"/>
                  <a:t>twice as much as </a:t>
                </a:r>
                <a:r>
                  <a:rPr lang="en-US" sz="1600" b="0" dirty="0" smtClean="0"/>
                  <a:t>ballet.</a:t>
                </a:r>
              </a:p>
              <a:p>
                <a:r>
                  <a:rPr lang="en-US" sz="1600" b="0" dirty="0" smtClean="0"/>
                  <a:t>Neither Alice or Bob want to spend the evening without the other.</a:t>
                </a:r>
              </a:p>
              <a:p>
                <a:endParaRPr lang="en-US" sz="16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𝐴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𝑏𝑎𝑙𝑙𝑒𝑡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US" sz="1600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US" sz="1600" b="0" i="1">
                              <a:latin typeface="Cambria Math"/>
                            </a:rPr>
                            <m:t>𝐴</m:t>
                          </m:r>
                        </m:sup>
                      </m:sSup>
                      <m:d>
                        <m:dPr>
                          <m:ctrlPr>
                            <a:rPr lang="en-US" sz="1600" b="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𝑟𝑢𝑔𝑏𝑦</m:t>
                          </m:r>
                        </m:e>
                      </m:d>
                      <m:r>
                        <a:rPr lang="en-US" sz="1600" b="0" i="1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600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𝐵</m:t>
                          </m:r>
                        </m:sup>
                      </m:sSup>
                      <m:d>
                        <m:dPr>
                          <m:ctrlPr>
                            <a:rPr lang="en-US" sz="1600" b="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𝑟𝑢𝑔𝑏𝑦</m:t>
                          </m:r>
                        </m:e>
                      </m:d>
                      <m:r>
                        <a:rPr lang="en-US" sz="1600" b="0" i="1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US" sz="1600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𝐵</m:t>
                          </m:r>
                        </m:sup>
                      </m:sSup>
                      <m:d>
                        <m:dPr>
                          <m:ctrlPr>
                            <a:rPr lang="en-US" sz="1600" b="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0" i="1">
                              <a:latin typeface="Cambria Math"/>
                            </a:rPr>
                            <m:t>𝑏𝑎𝑙𝑙𝑒𝑡</m:t>
                          </m:r>
                        </m:e>
                      </m:d>
                      <m:r>
                        <a:rPr lang="en-US" sz="1600" b="0" i="1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600" b="0" dirty="0" smtClean="0"/>
              </a:p>
              <a:p>
                <a:endParaRPr lang="en-US" sz="1600" b="1" dirty="0" smtClean="0"/>
              </a:p>
              <a:p>
                <a:endParaRPr lang="en-US" sz="1600" dirty="0" smtClean="0"/>
              </a:p>
              <a:p>
                <a:endParaRPr lang="en-US" sz="1600" dirty="0"/>
              </a:p>
            </p:txBody>
          </p:sp>
        </mc:Choice>
        <mc:Fallback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67544" y="1574800"/>
                <a:ext cx="4454976" cy="4525963"/>
              </a:xfrm>
              <a:blipFill rotWithShape="1">
                <a:blip r:embed="rId2"/>
                <a:stretch>
                  <a:fillRect l="-821" t="-404" r="-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962" y="1613520"/>
            <a:ext cx="2895600" cy="2895600"/>
          </a:xfrm>
        </p:spPr>
      </p:pic>
    </p:spTree>
    <p:extLst>
      <p:ext uri="{BB962C8B-B14F-4D97-AF65-F5344CB8AC3E}">
        <p14:creationId xmlns:p14="http://schemas.microsoft.com/office/powerpoint/2010/main" val="2299407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Battle </a:t>
            </a:r>
            <a:br>
              <a:rPr lang="en-US" dirty="0" smtClean="0"/>
            </a:br>
            <a:r>
              <a:rPr lang="en-US" dirty="0" smtClean="0"/>
              <a:t>of the sexes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graphicFrame>
        <p:nvGraphicFramePr>
          <p:cNvPr id="4" name="Zástupný symbol pro obsah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6333892"/>
              </p:ext>
            </p:extLst>
          </p:nvPr>
        </p:nvGraphicFramePr>
        <p:xfrm>
          <a:off x="467544" y="1700808"/>
          <a:ext cx="7920881" cy="45365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6886"/>
                <a:gridCol w="1392425"/>
                <a:gridCol w="2961007"/>
                <a:gridCol w="2800563"/>
              </a:tblGrid>
              <a:tr h="71089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BOB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038">
                <a:tc rowSpan="3">
                  <a:txBody>
                    <a:bodyPr/>
                    <a:lstStyle/>
                    <a:p>
                      <a:pPr algn="ctr"/>
                      <a:r>
                        <a:rPr lang="en-US" b="1" cap="all" baseline="0" dirty="0" smtClean="0"/>
                        <a:t>Alice</a:t>
                      </a:r>
                      <a:endParaRPr lang="en-US" b="1" cap="all" baseline="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ballet</a:t>
                      </a:r>
                      <a:endParaRPr lang="en-US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rugby</a:t>
                      </a:r>
                      <a:endParaRPr lang="en-US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6078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ballet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6078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rugby.</a:t>
                      </a:r>
                      <a:endParaRPr lang="en-US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56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Battle </a:t>
            </a:r>
            <a:br>
              <a:rPr lang="en-US" dirty="0" smtClean="0"/>
            </a:br>
            <a:r>
              <a:rPr lang="en-US" dirty="0" smtClean="0"/>
              <a:t>of the sexes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graphicFrame>
        <p:nvGraphicFramePr>
          <p:cNvPr id="4" name="Zástupný symbol pro obsah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7976045"/>
              </p:ext>
            </p:extLst>
          </p:nvPr>
        </p:nvGraphicFramePr>
        <p:xfrm>
          <a:off x="467544" y="1700808"/>
          <a:ext cx="7920881" cy="45365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6886"/>
                <a:gridCol w="1392425"/>
                <a:gridCol w="2961007"/>
                <a:gridCol w="2800563"/>
              </a:tblGrid>
              <a:tr h="71089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BOB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038">
                <a:tc rowSpan="3">
                  <a:txBody>
                    <a:bodyPr/>
                    <a:lstStyle/>
                    <a:p>
                      <a:pPr algn="ctr"/>
                      <a:r>
                        <a:rPr lang="en-US" b="1" cap="all" baseline="0" dirty="0" smtClean="0"/>
                        <a:t>Alice</a:t>
                      </a:r>
                      <a:endParaRPr lang="en-US" b="1" cap="all" baseline="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ballet</a:t>
                      </a:r>
                      <a:endParaRPr lang="en-US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rugby</a:t>
                      </a:r>
                      <a:endParaRPr lang="en-US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6078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ballet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 ; 1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 ; 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6078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rugby.</a:t>
                      </a:r>
                      <a:endParaRPr lang="en-US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 ; 0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 ; 2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239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types of games there are?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Cooperative/Non-cooperative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Symmetric / </a:t>
            </a:r>
            <a:r>
              <a:rPr lang="en-US" dirty="0" smtClean="0"/>
              <a:t>Asymmetric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Zero-sum / </a:t>
            </a:r>
            <a:r>
              <a:rPr lang="en-US" dirty="0" smtClean="0"/>
              <a:t>Non-zero-sum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Simultaneous / </a:t>
            </a:r>
            <a:r>
              <a:rPr lang="en-US" dirty="0" smtClean="0"/>
              <a:t>Sequential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Perfect information </a:t>
            </a:r>
            <a:r>
              <a:rPr lang="en-US" dirty="0" smtClean="0"/>
              <a:t>/ imperfect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Discrete </a:t>
            </a:r>
            <a:r>
              <a:rPr lang="en-US" dirty="0"/>
              <a:t>and continuous </a:t>
            </a:r>
            <a:r>
              <a:rPr lang="en-US" dirty="0" smtClean="0"/>
              <a:t>games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Infinitely long </a:t>
            </a:r>
            <a:r>
              <a:rPr lang="en-US" dirty="0" smtClean="0"/>
              <a:t>games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95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Matching </a:t>
            </a:r>
            <a:r>
              <a:rPr lang="en-US" dirty="0" smtClean="0"/>
              <a:t>Pennies</a:t>
            </a:r>
          </a:p>
          <a:p>
            <a:pPr marL="800100" lvl="1" indent="-342900"/>
            <a:r>
              <a:rPr lang="en-US" dirty="0" smtClean="0"/>
              <a:t>simple game, no Nash equilibria</a:t>
            </a:r>
          </a:p>
          <a:p>
            <a:pPr marL="800100" lvl="1" indent="-342900"/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Prisoner’s </a:t>
            </a:r>
            <a:r>
              <a:rPr lang="en-US" dirty="0" smtClean="0"/>
              <a:t>Dilemma</a:t>
            </a:r>
          </a:p>
          <a:p>
            <a:pPr marL="800100" lvl="1" indent="-342900"/>
            <a:r>
              <a:rPr lang="en-US" dirty="0" smtClean="0"/>
              <a:t>cooperation game, strong Nash equilibria</a:t>
            </a:r>
          </a:p>
          <a:p>
            <a:pPr marL="800100" lvl="1" indent="-342900"/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Battle of the </a:t>
            </a:r>
            <a:r>
              <a:rPr lang="en-US" dirty="0" smtClean="0"/>
              <a:t>Sexes</a:t>
            </a:r>
          </a:p>
          <a:p>
            <a:pPr marL="800100" lvl="1" indent="-342900"/>
            <a:r>
              <a:rPr lang="en-US" dirty="0" smtClean="0"/>
              <a:t>coordination game, two pure (but unfair) Nash equilibria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9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I hope you know the answer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to use game theory?</a:t>
            </a:r>
            <a:endParaRPr lang="en-US" dirty="0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/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644" y="0"/>
            <a:ext cx="6408712" cy="486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07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b="0" dirty="0" err="1"/>
              <a:t>Binmore</a:t>
            </a:r>
            <a:r>
              <a:rPr lang="en-US" sz="1400" b="0" dirty="0"/>
              <a:t>, Ken. </a:t>
            </a:r>
            <a:r>
              <a:rPr lang="en-US" sz="1400" b="0" i="1" dirty="0"/>
              <a:t>Game theory: a very short introduction</a:t>
            </a:r>
            <a:r>
              <a:rPr lang="en-US" sz="1400" b="0" dirty="0"/>
              <a:t>. Oxford University Press</a:t>
            </a:r>
            <a:r>
              <a:rPr lang="en-US" sz="1400" b="0" dirty="0" smtClean="0"/>
              <a:t>, </a:t>
            </a:r>
            <a:r>
              <a:rPr lang="en-US" sz="1400" b="0" dirty="0"/>
              <a:t>2007</a:t>
            </a:r>
            <a:r>
              <a:rPr lang="en-US" sz="1400" b="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b="0" dirty="0" err="1"/>
              <a:t>Binmore</a:t>
            </a:r>
            <a:r>
              <a:rPr lang="en-US" sz="1400" b="0" dirty="0"/>
              <a:t>, Ken. </a:t>
            </a:r>
            <a:r>
              <a:rPr lang="en-US" sz="1400" b="0" i="1" dirty="0"/>
              <a:t>Playing for Real </a:t>
            </a:r>
            <a:r>
              <a:rPr lang="en-US" sz="1400" b="0" i="1" dirty="0" err="1"/>
              <a:t>Coursepack</a:t>
            </a:r>
            <a:r>
              <a:rPr lang="en-US" sz="1400" b="0" i="1" dirty="0"/>
              <a:t> Edition: A Text on Game Theory</a:t>
            </a:r>
            <a:r>
              <a:rPr lang="en-US" sz="1400" b="0" dirty="0"/>
              <a:t>. Oxford </a:t>
            </a:r>
            <a:r>
              <a:rPr lang="en-US" sz="1400" b="0" dirty="0" smtClean="0"/>
              <a:t>University Press</a:t>
            </a:r>
            <a:r>
              <a:rPr lang="en-US" sz="1400" b="0" dirty="0"/>
              <a:t>, 2012</a:t>
            </a:r>
            <a:r>
              <a:rPr lang="en-US" sz="1400" b="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b="0" dirty="0"/>
              <a:t>Osborne, Martin J. </a:t>
            </a:r>
            <a:r>
              <a:rPr lang="en-US" sz="1400" b="0" i="1" dirty="0"/>
              <a:t>An introduction to game theory</a:t>
            </a:r>
            <a:r>
              <a:rPr lang="en-US" sz="1400" b="0" dirty="0"/>
              <a:t>. Vol. 3. No. 3. New York: Oxford University Press, 2004.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5915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do we play a game?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Decide what is a game or not: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Driver maneuvering in a heavy traffic.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Bargain-hunters bidding on eBay.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 firm and a union negotiating next year’s wage.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Candidates choosing their platforms in an election.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owner of a grocery store deciding today’s price for corn flakes.  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>
                <a:solidFill>
                  <a:schemeClr val="tx2"/>
                </a:solidFill>
              </a:rPr>
              <a:t>A GAME IS BEING PLAYED </a:t>
            </a:r>
          </a:p>
          <a:p>
            <a:pPr algn="ctr"/>
            <a:r>
              <a:rPr lang="en-US" sz="2400" dirty="0" smtClean="0">
                <a:solidFill>
                  <a:schemeClr val="tx2"/>
                </a:solidFill>
              </a:rPr>
              <a:t>WHENEVER HUMAN BEINGS INTERACT.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7271523" y="2220110"/>
            <a:ext cx="1620957" cy="369332"/>
          </a:xfrm>
          <a:prstGeom prst="rect">
            <a:avLst/>
          </a:prstGeom>
          <a:ln>
            <a:solidFill>
              <a:srgbClr val="04617B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en-US" b="1" dirty="0" smtClean="0"/>
              <a:t>driving game</a:t>
            </a:r>
            <a:endParaRPr lang="en-US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873979" y="2636912"/>
            <a:ext cx="2018501" cy="369332"/>
          </a:xfrm>
          <a:prstGeom prst="rect">
            <a:avLst/>
          </a:prstGeom>
          <a:noFill/>
          <a:ln>
            <a:solidFill>
              <a:srgbClr val="04617B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en-US" b="1" dirty="0" smtClean="0"/>
              <a:t>auctioning game</a:t>
            </a:r>
            <a:endParaRPr lang="en-US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6861155" y="3068960"/>
            <a:ext cx="2031325" cy="369332"/>
          </a:xfrm>
          <a:prstGeom prst="rect">
            <a:avLst/>
          </a:prstGeom>
          <a:noFill/>
          <a:ln>
            <a:solidFill>
              <a:srgbClr val="04617B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en-US" b="1" dirty="0" smtClean="0"/>
              <a:t>bargaining game</a:t>
            </a:r>
            <a:endParaRPr lang="en-US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7168931" y="3501008"/>
            <a:ext cx="1723549" cy="369332"/>
          </a:xfrm>
          <a:prstGeom prst="rect">
            <a:avLst/>
          </a:prstGeom>
          <a:noFill/>
          <a:ln>
            <a:solidFill>
              <a:srgbClr val="04617B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en-US" b="1" dirty="0" smtClean="0"/>
              <a:t>political game</a:t>
            </a:r>
            <a:endParaRPr lang="en-US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6963747" y="4283804"/>
            <a:ext cx="1928733" cy="369332"/>
          </a:xfrm>
          <a:prstGeom prst="rect">
            <a:avLst/>
          </a:prstGeom>
          <a:noFill/>
          <a:ln>
            <a:solidFill>
              <a:srgbClr val="04617B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en-US" b="1" dirty="0" smtClean="0"/>
              <a:t>economic game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1071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Theory Application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Game theory might be applied to predict how people play any game of social life.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But game theory can’t solve all of the world problems.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Game theory only works when people play </a:t>
            </a:r>
            <a:r>
              <a:rPr lang="en-US" i="1" dirty="0" smtClean="0">
                <a:solidFill>
                  <a:schemeClr val="tx2"/>
                </a:solidFill>
              </a:rPr>
              <a:t>rationally</a:t>
            </a:r>
            <a:r>
              <a:rPr lang="en-US" b="0" i="1" dirty="0" smtClean="0">
                <a:solidFill>
                  <a:schemeClr val="tx2"/>
                </a:solidFill>
              </a:rPr>
              <a:t>.</a:t>
            </a:r>
            <a:r>
              <a:rPr lang="en-US" b="0" dirty="0" smtClean="0"/>
              <a:t> </a:t>
            </a: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15495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theory </a:t>
            </a:r>
            <a:br>
              <a:rPr lang="en-US" dirty="0" smtClean="0"/>
            </a:br>
            <a:r>
              <a:rPr lang="en-US" dirty="0" smtClean="0"/>
              <a:t>of rational choice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b="0" dirty="0" smtClean="0"/>
                  <a:t>A decision-maker chooses the best action according to his/her preferences among all the actions available to him/her.</a:t>
                </a:r>
              </a:p>
              <a:p>
                <a:pPr marL="800100" lvl="1" indent="-342900"/>
                <a:r>
                  <a:rPr lang="en-US" b="0" dirty="0" smtClean="0"/>
                  <a:t>action set </a:t>
                </a:r>
                <a:r>
                  <a:rPr lang="en-US" b="0" i="1" dirty="0" smtClean="0"/>
                  <a:t>A</a:t>
                </a:r>
                <a:r>
                  <a:rPr lang="en-US" b="0" dirty="0" smtClean="0"/>
                  <a:t>: </a:t>
                </a:r>
              </a:p>
              <a:p>
                <a:pPr marL="1485900" lvl="2" indent="-342900"/>
                <a:r>
                  <a:rPr lang="en-US" b="0" dirty="0" smtClean="0"/>
                  <a:t>all the </a:t>
                </a:r>
                <a:r>
                  <a:rPr lang="en-US" b="1" dirty="0" smtClean="0"/>
                  <a:t>available actions </a:t>
                </a:r>
                <a:r>
                  <a:rPr lang="en-US" b="0" dirty="0" smtClean="0"/>
                  <a:t>to decision-maker </a:t>
                </a:r>
              </a:p>
              <a:p>
                <a:pPr marL="1485900" lvl="2" indent="-342900"/>
                <a:r>
                  <a:rPr lang="en-US" dirty="0" smtClean="0"/>
                  <a:t>a </a:t>
                </a:r>
                <a:r>
                  <a:rPr lang="en-US" b="1" dirty="0" smtClean="0"/>
                  <a:t>specification</a:t>
                </a:r>
                <a:r>
                  <a:rPr lang="en-US" dirty="0" smtClean="0"/>
                  <a:t> </a:t>
                </a:r>
                <a:r>
                  <a:rPr lang="en-US" b="1" dirty="0" smtClean="0"/>
                  <a:t>of</a:t>
                </a:r>
                <a:r>
                  <a:rPr lang="en-US" dirty="0" smtClean="0"/>
                  <a:t> decision-maker‘s </a:t>
                </a:r>
                <a:r>
                  <a:rPr lang="en-US" b="1" dirty="0" smtClean="0"/>
                  <a:t>preferences</a:t>
                </a:r>
              </a:p>
              <a:p>
                <a:pPr marL="800100" lvl="1" indent="-342900"/>
                <a:r>
                  <a:rPr lang="en-US" dirty="0" smtClean="0"/>
                  <a:t>we assume consistent preferences: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&gt;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&gt;</m:t>
                    </m:r>
                    <m:r>
                      <a:rPr lang="en-US" b="0" i="1" smtClean="0">
                        <a:latin typeface="Cambria Math"/>
                      </a:rPr>
                      <m:t>𝑐</m:t>
                    </m:r>
                    <m:r>
                      <a:rPr lang="en-US" b="0" i="1" smtClean="0">
                        <a:latin typeface="Cambria Math"/>
                      </a:rPr>
                      <m:t> 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𝑐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lvl="1" indent="0">
                  <a:buNone/>
                </a:pPr>
                <a:endParaRPr lang="en-US" dirty="0" smtClean="0">
                  <a:ea typeface="Cambria Math"/>
                </a:endParaRPr>
              </a:p>
              <a:p>
                <a:pPr lvl="1" indent="0" algn="ctr">
                  <a:buNone/>
                </a:pPr>
                <a:r>
                  <a:rPr lang="en-US" b="1" i="1" dirty="0" smtClean="0">
                    <a:ea typeface="Cambria Math"/>
                  </a:rPr>
                  <a:t>The action chosen by a decision-maker is at least as good, according to her preferences, as every other available action.</a:t>
                </a:r>
              </a:p>
              <a:p>
                <a:pPr marL="342900" indent="-342900"/>
                <a:endParaRPr lang="en-US" b="0" i="1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b="0" i="1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b="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640" t="-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899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play </a:t>
            </a:r>
            <a:br>
              <a:rPr lang="en-US" dirty="0" smtClean="0"/>
            </a:br>
            <a:r>
              <a:rPr lang="en-US" dirty="0" smtClean="0"/>
              <a:t>some games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539552" y="1574800"/>
            <a:ext cx="4382968" cy="4525963"/>
          </a:xfrm>
        </p:spPr>
        <p:txBody>
          <a:bodyPr anchor="ctr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Matching Pennies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Prisoner’s Dilemma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Battle of the Sexes</a:t>
            </a:r>
            <a:endParaRPr lang="en-US" sz="2400" dirty="0"/>
          </a:p>
        </p:txBody>
      </p:sp>
      <p:pic>
        <p:nvPicPr>
          <p:cNvPr id="13" name="Zástupný symbol pro obsah 12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525" y="2339705"/>
            <a:ext cx="3292475" cy="2996152"/>
          </a:xfrm>
        </p:spPr>
      </p:pic>
    </p:spTree>
    <p:extLst>
      <p:ext uri="{BB962C8B-B14F-4D97-AF65-F5344CB8AC3E}">
        <p14:creationId xmlns:p14="http://schemas.microsoft.com/office/powerpoint/2010/main" val="278425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Nash Equilibrium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539552" y="1574800"/>
            <a:ext cx="4382968" cy="452596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 smtClean="0"/>
              <a:t>Occurs when all players are simultaneously making a best reply to the strategy choices of the others.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endParaRPr lang="en-US" sz="2000" b="0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5048" y="1574800"/>
            <a:ext cx="3001428" cy="4525963"/>
          </a:xfrm>
        </p:spPr>
      </p:pic>
    </p:spTree>
    <p:extLst>
      <p:ext uri="{BB962C8B-B14F-4D97-AF65-F5344CB8AC3E}">
        <p14:creationId xmlns:p14="http://schemas.microsoft.com/office/powerpoint/2010/main" val="2291290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Matching </a:t>
            </a:r>
            <a:r>
              <a:rPr lang="en-US" dirty="0" smtClean="0"/>
              <a:t>Pennies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Alice and Bob each show a coin. </a:t>
            </a:r>
          </a:p>
          <a:p>
            <a:r>
              <a:rPr lang="en-US" b="0" dirty="0" smtClean="0"/>
              <a:t>Alice wins if both coins show the same face.</a:t>
            </a:r>
          </a:p>
          <a:p>
            <a:r>
              <a:rPr lang="en-US" b="0" dirty="0" smtClean="0"/>
              <a:t>Bob wins if they show different faces.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6" name="Zástupný symbol pro obsah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5719531"/>
              </p:ext>
            </p:extLst>
          </p:nvPr>
        </p:nvGraphicFramePr>
        <p:xfrm>
          <a:off x="2196120" y="3454895"/>
          <a:ext cx="4751760" cy="26296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0057"/>
                <a:gridCol w="835320"/>
                <a:gridCol w="1776317"/>
                <a:gridCol w="1680066"/>
              </a:tblGrid>
              <a:tr h="41207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BOB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030">
                <a:tc rowSpan="3">
                  <a:txBody>
                    <a:bodyPr/>
                    <a:lstStyle/>
                    <a:p>
                      <a:pPr algn="ctr"/>
                      <a:r>
                        <a:rPr lang="en-US" b="1" cap="all" baseline="0" dirty="0" smtClean="0"/>
                        <a:t>Alice</a:t>
                      </a:r>
                      <a:endParaRPr lang="en-US" b="1" cap="all" baseline="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heads</a:t>
                      </a:r>
                      <a:endParaRPr lang="en-US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tail</a:t>
                      </a:r>
                      <a:endParaRPr lang="en-US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67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heads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0" dirty="0" smtClean="0">
                          <a:sym typeface="Wingdings"/>
                        </a:rPr>
                        <a:t> </a:t>
                      </a:r>
                      <a:endParaRPr lang="en-US" sz="4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0" dirty="0" smtClean="0">
                          <a:sym typeface="Wingdings"/>
                        </a:rPr>
                        <a:t> </a:t>
                      </a:r>
                      <a:endParaRPr lang="en-US" sz="4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67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tails</a:t>
                      </a:r>
                      <a:endParaRPr lang="en-US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0" dirty="0" smtClean="0">
                          <a:sym typeface="Wingdings"/>
                        </a:rPr>
                        <a:t> </a:t>
                      </a:r>
                      <a:endParaRPr lang="en-US" sz="4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0" dirty="0" smtClean="0">
                          <a:sym typeface="Wingdings"/>
                        </a:rPr>
                        <a:t> </a:t>
                      </a:r>
                      <a:endParaRPr lang="en-US" sz="4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Zástupný symbol pro obsah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2832811"/>
              </p:ext>
            </p:extLst>
          </p:nvPr>
        </p:nvGraphicFramePr>
        <p:xfrm>
          <a:off x="2195736" y="3463690"/>
          <a:ext cx="4751760" cy="26296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0057"/>
                <a:gridCol w="835320"/>
                <a:gridCol w="1776317"/>
                <a:gridCol w="1680066"/>
              </a:tblGrid>
              <a:tr h="41207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BOB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030">
                <a:tc rowSpan="3">
                  <a:txBody>
                    <a:bodyPr/>
                    <a:lstStyle/>
                    <a:p>
                      <a:pPr algn="ctr"/>
                      <a:r>
                        <a:rPr lang="en-US" b="1" cap="all" baseline="0" dirty="0" smtClean="0"/>
                        <a:t>Alice</a:t>
                      </a:r>
                      <a:endParaRPr lang="en-US" b="1" cap="all" baseline="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heads</a:t>
                      </a:r>
                      <a:endParaRPr lang="en-US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tail</a:t>
                      </a:r>
                      <a:endParaRPr lang="en-US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67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heads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ym typeface="Wingdings"/>
                        </a:rPr>
                        <a:t>+1 -1</a:t>
                      </a:r>
                      <a:endParaRPr lang="en-US" sz="4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ym typeface="Wingdings"/>
                        </a:rPr>
                        <a:t>-1 +1</a:t>
                      </a:r>
                      <a:endParaRPr lang="en-US" sz="4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67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tails</a:t>
                      </a:r>
                      <a:endParaRPr lang="en-US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ym typeface="Wingdings"/>
                        </a:rPr>
                        <a:t>-1 +1</a:t>
                      </a:r>
                      <a:endParaRPr lang="en-US" sz="4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ym typeface="Wingdings"/>
                        </a:rPr>
                        <a:t>+1 -1</a:t>
                      </a:r>
                      <a:endParaRPr lang="en-US" sz="4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6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Traditional Prisoner’s Dilemma</a:t>
            </a:r>
            <a:endParaRPr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Alice and Bob are Gangsters in Chicago.</a:t>
            </a:r>
          </a:p>
          <a:p>
            <a:r>
              <a:rPr lang="en-US" b="0" dirty="0" smtClean="0"/>
              <a:t>The District Attorney knows that they are guilty of a major crime, but is unable to convict either unless one of the confesses.</a:t>
            </a:r>
          </a:p>
          <a:p>
            <a:r>
              <a:rPr lang="en-US" b="0" dirty="0" smtClean="0"/>
              <a:t>He offers each a following deal:</a:t>
            </a:r>
          </a:p>
          <a:p>
            <a:pPr marL="800100" lvl="1" indent="-342900"/>
            <a:r>
              <a:rPr lang="en-US" sz="1800" b="0" dirty="0" smtClean="0"/>
              <a:t>If you confess and your accomplice fails to confess, then you go free.</a:t>
            </a:r>
          </a:p>
          <a:p>
            <a:pPr marL="800100" lvl="1" indent="-342900"/>
            <a:r>
              <a:rPr lang="en-US" sz="1800" b="0" dirty="0" smtClean="0"/>
              <a:t>If you fail to confess but your accomplice confesses, then you will be convicted and sentenced to maximum term in jail (10 years).</a:t>
            </a:r>
          </a:p>
          <a:p>
            <a:pPr marL="800100" lvl="1" indent="-342900"/>
            <a:r>
              <a:rPr lang="en-US" sz="1800" b="0" dirty="0" smtClean="0"/>
              <a:t>If you both confess, then you will both be convicted, but the maximum sentence will not be imposed (</a:t>
            </a:r>
            <a:r>
              <a:rPr lang="en-US" sz="1800" dirty="0" smtClean="0"/>
              <a:t>9 </a:t>
            </a:r>
            <a:r>
              <a:rPr lang="en-US" sz="1800" dirty="0"/>
              <a:t>years)</a:t>
            </a:r>
            <a:r>
              <a:rPr lang="en-US" sz="1800" b="0" dirty="0" smtClean="0"/>
              <a:t>. </a:t>
            </a:r>
          </a:p>
          <a:p>
            <a:pPr marL="800100" lvl="1" indent="-342900"/>
            <a:r>
              <a:rPr lang="en-US" sz="1800" b="0" dirty="0" smtClean="0"/>
              <a:t>If neither confesses, you will both be framed on a tax evasion for which conviction is certain </a:t>
            </a:r>
            <a:r>
              <a:rPr lang="en-US" sz="1800" dirty="0"/>
              <a:t>(</a:t>
            </a:r>
            <a:r>
              <a:rPr lang="en-US" sz="1800" dirty="0" smtClean="0"/>
              <a:t>1 year)</a:t>
            </a:r>
            <a:r>
              <a:rPr lang="en-US" sz="1800" b="0" dirty="0" smtClean="0"/>
              <a:t>.</a:t>
            </a:r>
          </a:p>
          <a:p>
            <a:endParaRPr lang="en-US" b="0" dirty="0" smtClean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96583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Prisoner’s Dilemma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10142765"/>
              </p:ext>
            </p:extLst>
          </p:nvPr>
        </p:nvGraphicFramePr>
        <p:xfrm>
          <a:off x="468311" y="2060848"/>
          <a:ext cx="4751760" cy="26296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0057"/>
                <a:gridCol w="835320"/>
                <a:gridCol w="1776317"/>
                <a:gridCol w="1680066"/>
              </a:tblGrid>
              <a:tr h="41207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BOB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030">
                <a:tc rowSpan="3">
                  <a:txBody>
                    <a:bodyPr/>
                    <a:lstStyle/>
                    <a:p>
                      <a:pPr algn="ctr"/>
                      <a:r>
                        <a:rPr lang="en-US" b="1" cap="all" baseline="0" dirty="0" smtClean="0"/>
                        <a:t>Alice</a:t>
                      </a:r>
                      <a:endParaRPr lang="en-US" b="1" cap="all" baseline="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defect</a:t>
                      </a:r>
                      <a:endParaRPr lang="en-US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cooperate</a:t>
                      </a:r>
                      <a:endParaRPr lang="en-US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67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defect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-9; -9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-10; 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67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coop.</a:t>
                      </a:r>
                      <a:endParaRPr lang="en-US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0; -10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-1; -1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989" y="2204864"/>
            <a:ext cx="3292475" cy="2055562"/>
          </a:xfrm>
        </p:spPr>
      </p:pic>
    </p:spTree>
    <p:extLst>
      <p:ext uri="{BB962C8B-B14F-4D97-AF65-F5344CB8AC3E}">
        <p14:creationId xmlns:p14="http://schemas.microsoft.com/office/powerpoint/2010/main" val="366184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237</TotalTime>
  <Words>741</Words>
  <Application>Microsoft Office PowerPoint</Application>
  <PresentationFormat>Předvádění na obrazovce (4:3)</PresentationFormat>
  <Paragraphs>170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Základní</vt:lpstr>
      <vt:lpstr>Game Theory</vt:lpstr>
      <vt:lpstr>When  do we play a game?</vt:lpstr>
      <vt:lpstr>Game Theory Application</vt:lpstr>
      <vt:lpstr>The theory  of rational choice</vt:lpstr>
      <vt:lpstr>let’s play  some games</vt:lpstr>
      <vt:lpstr>Nash Equilibrium</vt:lpstr>
      <vt:lpstr>Matching Pennies</vt:lpstr>
      <vt:lpstr> Traditional Prisoner’s Dilemma</vt:lpstr>
      <vt:lpstr>Traditional Prisoner’s Dilemma</vt:lpstr>
      <vt:lpstr>upgraded Prisoner’s Dilemma</vt:lpstr>
      <vt:lpstr>Nash Equilibria of Prisoner’s dilemma game</vt:lpstr>
      <vt:lpstr>Battle  of the sexes</vt:lpstr>
      <vt:lpstr>Battle  of the sexes</vt:lpstr>
      <vt:lpstr>Battle  of the sexes</vt:lpstr>
      <vt:lpstr>What types of games there are?</vt:lpstr>
      <vt:lpstr>Games</vt:lpstr>
      <vt:lpstr>Why to use game theory?</vt:lpstr>
      <vt:lpstr>Literature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 Theory</dc:title>
  <dc:creator>Fišar Miloš</dc:creator>
  <cp:lastModifiedBy>Fišar Miloš</cp:lastModifiedBy>
  <cp:revision>26</cp:revision>
  <dcterms:created xsi:type="dcterms:W3CDTF">2015-09-29T08:51:47Z</dcterms:created>
  <dcterms:modified xsi:type="dcterms:W3CDTF">2015-09-29T14:11:20Z</dcterms:modified>
</cp:coreProperties>
</file>