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9"/>
  </p:notesMasterIdLst>
  <p:handoutMasterIdLst>
    <p:handoutMasterId r:id="rId40"/>
  </p:handoutMasterIdLst>
  <p:sldIdLst>
    <p:sldId id="257" r:id="rId2"/>
    <p:sldId id="345" r:id="rId3"/>
    <p:sldId id="296" r:id="rId4"/>
    <p:sldId id="297" r:id="rId5"/>
    <p:sldId id="351" r:id="rId6"/>
    <p:sldId id="350" r:id="rId7"/>
    <p:sldId id="352" r:id="rId8"/>
    <p:sldId id="338" r:id="rId9"/>
    <p:sldId id="321" r:id="rId10"/>
    <p:sldId id="341" r:id="rId11"/>
    <p:sldId id="328" r:id="rId12"/>
    <p:sldId id="362" r:id="rId13"/>
    <p:sldId id="336" r:id="rId14"/>
    <p:sldId id="299" r:id="rId15"/>
    <p:sldId id="302" r:id="rId16"/>
    <p:sldId id="303" r:id="rId17"/>
    <p:sldId id="304" r:id="rId18"/>
    <p:sldId id="337" r:id="rId19"/>
    <p:sldId id="305" r:id="rId20"/>
    <p:sldId id="306" r:id="rId21"/>
    <p:sldId id="359" r:id="rId22"/>
    <p:sldId id="360" r:id="rId23"/>
    <p:sldId id="353" r:id="rId24"/>
    <p:sldId id="361" r:id="rId25"/>
    <p:sldId id="354" r:id="rId26"/>
    <p:sldId id="355" r:id="rId27"/>
    <p:sldId id="356" r:id="rId28"/>
    <p:sldId id="357" r:id="rId29"/>
    <p:sldId id="358" r:id="rId30"/>
    <p:sldId id="327" r:id="rId31"/>
    <p:sldId id="307" r:id="rId32"/>
    <p:sldId id="310" r:id="rId33"/>
    <p:sldId id="363" r:id="rId34"/>
    <p:sldId id="347" r:id="rId35"/>
    <p:sldId id="348" r:id="rId36"/>
    <p:sldId id="315" r:id="rId37"/>
    <p:sldId id="283" r:id="rId38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0CC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86136" autoAdjust="0"/>
  </p:normalViewPr>
  <p:slideViewPr>
    <p:cSldViewPr>
      <p:cViewPr>
        <p:scale>
          <a:sx n="112" d="100"/>
          <a:sy n="112" d="100"/>
        </p:scale>
        <p:origin x="-1584" y="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065"/>
            <a:ext cx="2946400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065"/>
            <a:ext cx="2946400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B2B3AA-D225-4422-B1C7-0DC2E972E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0822"/>
            <a:ext cx="4984750" cy="44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065"/>
            <a:ext cx="2946400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065"/>
            <a:ext cx="2946400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254F99-28E8-478B-939A-DA211AE4F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D1EB42-42FA-4162-904C-173D36CEFFF6}" type="slidenum">
              <a:rPr lang="en-US" altLang="cs-CZ" smtClean="0"/>
              <a:pPr/>
              <a:t>1</a:t>
            </a:fld>
            <a:endParaRPr lang="en-US" alt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k-SK" altLang="cs-CZ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Eurostat: </a:t>
            </a:r>
            <a:r>
              <a:rPr lang="en-US" smtClean="0"/>
              <a:t>http://epp.eurostat.ec.europa.eu/statistics_explained/index.php/Tax_revenue_statistics</a:t>
            </a:r>
            <a:endParaRPr lang="cs-CZ" smtClean="0"/>
          </a:p>
          <a:p>
            <a:r>
              <a:rPr lang="cs-CZ" smtClean="0"/>
              <a:t>Worldbank: http://data.worldbank.org/indicator/GC.TAX.TOTL.GD.ZS/countries/CZ-FR-DE-US-ES-PL-GR?display=graph</a:t>
            </a:r>
            <a:endParaRPr lang="en-US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4A0875-81DB-4516-BFD0-D1AA3BD202B0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http://epp.eurostat.ec.europa.eu/statistics_explained/index.php/Tax_revenue_statistics</a:t>
            </a:r>
            <a:endParaRPr lang="cs-CZ" dirty="0" smtClean="0"/>
          </a:p>
          <a:p>
            <a:endParaRPr lang="en-US" dirty="0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BE35E8-38D4-49CE-870D-B0B82D0689CB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65FE95-CD5E-41A7-B9BC-8F468A78C4AB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E15FD-7E7D-4AB0-B71F-7C5C9BFC31C8}" type="slidenum">
              <a:rPr lang="en-US" altLang="cs-CZ" smtClean="0"/>
              <a:pPr/>
              <a:t>37</a:t>
            </a:fld>
            <a:endParaRPr lang="en-US" alt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k-SK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Worldbank: http://data.worldbank.org/indicator/GC.XPN.TOTL.GD.ZS/countries/CZ-FR-DE-US-ES-PL-GR?display=graph</a:t>
            </a:r>
            <a:endParaRPr lang="en-US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27FEDA-8A06-4E31-9B79-82FD7525A3C4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CZ has </a:t>
            </a:r>
            <a:r>
              <a:rPr lang="cs-CZ" dirty="0" err="1" smtClean="0"/>
              <a:t>really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small</a:t>
            </a:r>
            <a:r>
              <a:rPr lang="cs-CZ" baseline="0" dirty="0" smtClean="0"/>
              <a:t> part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private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social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expenditure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almost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all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social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expenditure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paid</a:t>
            </a:r>
            <a:r>
              <a:rPr lang="cs-CZ" baseline="0" dirty="0" smtClean="0"/>
              <a:t> by public </a:t>
            </a:r>
            <a:r>
              <a:rPr lang="cs-CZ" baseline="0" dirty="0" err="1" smtClean="0"/>
              <a:t>sector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4F99-28E8-478B-939A-DA211AE4FB5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C045BE-69CF-41C9-BDCA-8A7ACC94FD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93D77-AF8C-485D-A570-2AB196F029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CD110D8-85F0-4F00-8197-72A058FCF0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pp.eurostat.ec.europa.eu/statistics_explained/index.php/Tax_revenue_statistic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://data.worldbank.org/indicator/GC.TAX.TOTL.GD.ZS/countries/CZ-FR-DE-US-ES-PL-GR?display=graph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csu/redakce.nsf/i/vekova_skladba_obyvatelstva_c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BlokTextu 9"/>
          <p:cNvSpPr txBox="1">
            <a:spLocks noChangeArrowheads="1"/>
          </p:cNvSpPr>
          <p:nvPr/>
        </p:nvSpPr>
        <p:spPr bwMode="auto">
          <a:xfrm>
            <a:off x="4572000" y="5103813"/>
            <a:ext cx="44037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k-SK" altLang="cs-CZ" sz="2000" dirty="0"/>
          </a:p>
          <a:p>
            <a:r>
              <a:rPr lang="sk-SK" altLang="cs-CZ" sz="2000" b="1" dirty="0" smtClean="0"/>
              <a:t>Iveta </a:t>
            </a:r>
            <a:r>
              <a:rPr lang="sk-SK" altLang="cs-CZ" sz="2000" b="1" dirty="0" err="1" smtClean="0"/>
              <a:t>Štarhová</a:t>
            </a:r>
            <a:endParaRPr lang="sk-SK" altLang="cs-CZ" sz="2000" b="1" dirty="0"/>
          </a:p>
          <a:p>
            <a:r>
              <a:rPr lang="sk-SK" altLang="cs-CZ" sz="2000" dirty="0" smtClean="0"/>
              <a:t>322996@mail.muni.cz</a:t>
            </a:r>
            <a:endParaRPr lang="sk-SK" altLang="cs-CZ" sz="2000" dirty="0"/>
          </a:p>
        </p:txBody>
      </p:sp>
      <p:sp>
        <p:nvSpPr>
          <p:cNvPr id="8196" name="Nadpis 1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429625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k-SK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r>
              <a:rPr lang="sk-SK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br>
              <a:rPr lang="sk-SK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</a:t>
            </a:r>
            <a:r>
              <a:rPr lang="sk-SK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</a:t>
            </a:r>
            <a:r>
              <a:rPr lang="sk-SK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Public </a:t>
            </a:r>
            <a:r>
              <a:rPr lang="cs-CZ" dirty="0" err="1" smtClean="0"/>
              <a:t>expenditure</a:t>
            </a:r>
            <a:r>
              <a:rPr lang="cs-CZ" dirty="0" smtClean="0"/>
              <a:t> -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categories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Government</a:t>
            </a:r>
            <a:r>
              <a:rPr lang="cs-CZ" b="1" dirty="0" smtClean="0"/>
              <a:t> </a:t>
            </a:r>
            <a:r>
              <a:rPr lang="cs-CZ" b="1" dirty="0" err="1" smtClean="0"/>
              <a:t>purchases</a:t>
            </a:r>
            <a:r>
              <a:rPr lang="cs-CZ" b="1" dirty="0" smtClean="0"/>
              <a:t> </a:t>
            </a:r>
            <a:r>
              <a:rPr lang="cs-CZ" dirty="0" smtClean="0"/>
              <a:t>(eg.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force</a:t>
            </a:r>
            <a:r>
              <a:rPr lang="cs-CZ" dirty="0" smtClean="0"/>
              <a:t>, </a:t>
            </a:r>
            <a:r>
              <a:rPr lang="cs-CZ" dirty="0" err="1" smtClean="0"/>
              <a:t>consumer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 </a:t>
            </a:r>
            <a:r>
              <a:rPr lang="cs-CZ" b="1" dirty="0" err="1" smtClean="0"/>
              <a:t>expenditure</a:t>
            </a:r>
            <a:r>
              <a:rPr lang="cs-CZ" b="1" dirty="0" smtClean="0"/>
              <a:t> </a:t>
            </a:r>
            <a:r>
              <a:rPr lang="cs-CZ" dirty="0" smtClean="0"/>
              <a:t>(eg. </a:t>
            </a:r>
            <a:r>
              <a:rPr lang="cs-CZ" dirty="0" err="1" smtClean="0"/>
              <a:t>Investment</a:t>
            </a:r>
            <a:r>
              <a:rPr lang="cs-CZ" dirty="0" smtClean="0"/>
              <a:t> to </a:t>
            </a:r>
            <a:r>
              <a:rPr lang="cs-CZ" dirty="0" err="1" smtClean="0"/>
              <a:t>highway</a:t>
            </a:r>
            <a:r>
              <a:rPr lang="cs-CZ" dirty="0" smtClean="0"/>
              <a:t>, 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  <a:r>
              <a:rPr lang="cs-CZ" dirty="0" err="1" smtClean="0"/>
              <a:t>hospitals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 – </a:t>
            </a:r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input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public </a:t>
            </a:r>
            <a:r>
              <a:rPr lang="cs-CZ" dirty="0" err="1" smtClean="0"/>
              <a:t>sector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err="1" smtClean="0"/>
              <a:t>Transfers</a:t>
            </a:r>
            <a:r>
              <a:rPr lang="cs-CZ" b="1" dirty="0" smtClean="0"/>
              <a:t> </a:t>
            </a:r>
            <a:r>
              <a:rPr lang="cs-CZ" b="1" dirty="0" err="1" smtClean="0"/>
              <a:t>expenditures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Pensions</a:t>
            </a:r>
            <a:r>
              <a:rPr lang="cs-CZ" dirty="0" smtClean="0"/>
              <a:t>,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benefits</a:t>
            </a:r>
            <a:r>
              <a:rPr lang="cs-CZ" dirty="0" smtClean="0"/>
              <a:t>, </a:t>
            </a:r>
            <a:r>
              <a:rPr lang="cs-CZ" dirty="0" err="1" smtClean="0"/>
              <a:t>Interest</a:t>
            </a:r>
            <a:r>
              <a:rPr lang="cs-CZ" dirty="0" smtClean="0"/>
              <a:t> on </a:t>
            </a:r>
            <a:r>
              <a:rPr lang="cs-CZ" dirty="0" err="1" smtClean="0"/>
              <a:t>debt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.) – to </a:t>
            </a:r>
            <a:r>
              <a:rPr lang="cs-CZ" dirty="0" err="1" smtClean="0"/>
              <a:t>ensure</a:t>
            </a:r>
            <a:r>
              <a:rPr lang="cs-CZ" dirty="0" smtClean="0"/>
              <a:t> </a:t>
            </a:r>
            <a:r>
              <a:rPr lang="cs-CZ" dirty="0" err="1" smtClean="0"/>
              <a:t>redistribution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</a:t>
            </a:r>
            <a:r>
              <a:rPr lang="cs-CZ" dirty="0" err="1" smtClean="0"/>
              <a:t>sector</a:t>
            </a:r>
            <a:r>
              <a:rPr lang="cs-CZ" dirty="0" smtClean="0"/>
              <a:t>, public </a:t>
            </a:r>
            <a:r>
              <a:rPr lang="cs-CZ" dirty="0" err="1" smtClean="0"/>
              <a:t>sector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mediator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err="1" smtClean="0"/>
              <a:t>Mandatory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quazi</a:t>
            </a:r>
            <a:r>
              <a:rPr lang="cs-CZ" altLang="cs-CZ" dirty="0" smtClean="0"/>
              <a:t>-</a:t>
            </a:r>
            <a:r>
              <a:rPr lang="cs-CZ" altLang="cs-CZ" dirty="0" err="1" smtClean="0"/>
              <a:t>mandatory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expenditures</a:t>
            </a:r>
            <a:endParaRPr lang="en-US" altLang="cs-CZ" dirty="0" smtClean="0"/>
          </a:p>
        </p:txBody>
      </p:sp>
      <p:sp>
        <p:nvSpPr>
          <p:cNvPr id="36866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altLang="cs-CZ" b="1" dirty="0" err="1" smtClean="0"/>
              <a:t>Mandatory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expenditures</a:t>
            </a:r>
            <a:r>
              <a:rPr lang="cs-CZ" altLang="cs-CZ" b="1" dirty="0" smtClean="0"/>
              <a:t> </a:t>
            </a:r>
          </a:p>
          <a:p>
            <a:pPr lvl="2"/>
            <a:r>
              <a:rPr lang="cs-CZ" altLang="cs-CZ" dirty="0" err="1" smtClean="0"/>
              <a:t>expenditures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which</a:t>
            </a:r>
            <a:r>
              <a:rPr lang="cs-CZ" altLang="cs-CZ" dirty="0" smtClean="0"/>
              <a:t> has to </a:t>
            </a:r>
            <a:r>
              <a:rPr lang="cs-CZ" altLang="cs-CZ" dirty="0" err="1" smtClean="0"/>
              <a:t>be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paid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can</a:t>
            </a:r>
            <a:r>
              <a:rPr lang="en-US" altLang="cs-CZ" dirty="0" smtClean="0"/>
              <a:t>’t be changed </a:t>
            </a:r>
            <a:r>
              <a:rPr lang="cs-CZ" altLang="cs-CZ" dirty="0" smtClean="0"/>
              <a:t>(are </a:t>
            </a:r>
            <a:r>
              <a:rPr lang="cs-CZ" altLang="cs-CZ" dirty="0" err="1" smtClean="0"/>
              <a:t>determined</a:t>
            </a:r>
            <a:r>
              <a:rPr lang="cs-CZ" altLang="cs-CZ" dirty="0" smtClean="0"/>
              <a:t> by </a:t>
            </a:r>
            <a:r>
              <a:rPr lang="cs-CZ" altLang="cs-CZ" dirty="0" err="1" smtClean="0"/>
              <a:t>law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arising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from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commitment</a:t>
            </a:r>
            <a:r>
              <a:rPr lang="cs-CZ" altLang="cs-CZ" dirty="0" smtClean="0"/>
              <a:t>)</a:t>
            </a:r>
          </a:p>
          <a:p>
            <a:pPr lvl="2"/>
            <a:r>
              <a:rPr lang="cs-CZ" altLang="cs-CZ" dirty="0" err="1" smtClean="0"/>
              <a:t>e.g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retirments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social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benefits</a:t>
            </a:r>
            <a:endParaRPr lang="cs-CZ" altLang="cs-CZ" dirty="0" smtClean="0"/>
          </a:p>
          <a:p>
            <a:pPr lvl="2"/>
            <a:r>
              <a:rPr lang="cs-CZ" altLang="cs-CZ" dirty="0" err="1" smtClean="0"/>
              <a:t>About</a:t>
            </a:r>
            <a:r>
              <a:rPr lang="cs-CZ" altLang="cs-CZ" dirty="0" smtClean="0"/>
              <a:t> 60%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public </a:t>
            </a:r>
            <a:r>
              <a:rPr lang="cs-CZ" altLang="cs-CZ" dirty="0" err="1" smtClean="0"/>
              <a:t>expenditures</a:t>
            </a:r>
            <a:endParaRPr lang="cs-CZ" altLang="cs-CZ" dirty="0" smtClean="0"/>
          </a:p>
          <a:p>
            <a:pPr lvl="2"/>
            <a:endParaRPr lang="cs-CZ" altLang="cs-CZ" sz="2600" dirty="0" smtClean="0"/>
          </a:p>
          <a:p>
            <a:r>
              <a:rPr lang="cs-CZ" altLang="cs-CZ" b="1" dirty="0" err="1" smtClean="0"/>
              <a:t>Quazi</a:t>
            </a:r>
            <a:r>
              <a:rPr lang="cs-CZ" altLang="cs-CZ" b="1" dirty="0" smtClean="0"/>
              <a:t>-</a:t>
            </a:r>
            <a:r>
              <a:rPr lang="cs-CZ" altLang="cs-CZ" b="1" dirty="0" err="1" smtClean="0"/>
              <a:t>mandatory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expenditures</a:t>
            </a:r>
            <a:endParaRPr lang="cs-CZ" altLang="cs-CZ" b="1" dirty="0" smtClean="0"/>
          </a:p>
          <a:p>
            <a:pPr lvl="2"/>
            <a:r>
              <a:rPr lang="cs-CZ" altLang="cs-CZ" dirty="0" smtClean="0"/>
              <a:t>Are not </a:t>
            </a:r>
            <a:r>
              <a:rPr lang="cs-CZ" altLang="cs-CZ" dirty="0" err="1" smtClean="0"/>
              <a:t>determined</a:t>
            </a:r>
            <a:r>
              <a:rPr lang="cs-CZ" altLang="cs-CZ" dirty="0" smtClean="0"/>
              <a:t> by </a:t>
            </a:r>
            <a:r>
              <a:rPr lang="cs-CZ" altLang="cs-CZ" dirty="0" err="1" smtClean="0"/>
              <a:t>law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but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goverment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highly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expected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pay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them</a:t>
            </a:r>
            <a:r>
              <a:rPr lang="cs-CZ" altLang="cs-CZ" dirty="0" smtClean="0"/>
              <a:t> </a:t>
            </a:r>
          </a:p>
          <a:p>
            <a:pPr lvl="2"/>
            <a:r>
              <a:rPr lang="cs-CZ" altLang="cs-CZ" dirty="0" err="1" smtClean="0"/>
              <a:t>e</a:t>
            </a:r>
            <a:r>
              <a:rPr lang="cs-CZ" altLang="cs-CZ" dirty="0" smtClean="0"/>
              <a:t>. g. </a:t>
            </a:r>
            <a:r>
              <a:rPr lang="cs-CZ" altLang="cs-CZ" dirty="0" err="1" smtClean="0"/>
              <a:t>salaries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state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employees</a:t>
            </a:r>
            <a:endParaRPr lang="cs-CZ" altLang="cs-CZ" dirty="0" smtClean="0"/>
          </a:p>
          <a:p>
            <a:pPr lvl="2"/>
            <a:r>
              <a:rPr lang="cs-CZ" altLang="cs-CZ" dirty="0" err="1" smtClean="0"/>
              <a:t>About</a:t>
            </a:r>
            <a:r>
              <a:rPr lang="cs-CZ" altLang="cs-CZ" dirty="0" smtClean="0"/>
              <a:t> 20%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public </a:t>
            </a:r>
            <a:r>
              <a:rPr lang="cs-CZ" altLang="cs-CZ" dirty="0" err="1" smtClean="0"/>
              <a:t>expenditures</a:t>
            </a:r>
            <a:endParaRPr lang="en-US" altLang="cs-CZ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0600"/>
          </a:xfrm>
        </p:spPr>
        <p:txBody>
          <a:bodyPr/>
          <a:lstStyle/>
          <a:p>
            <a:r>
              <a:rPr lang="cs-CZ" dirty="0" err="1" smtClean="0"/>
              <a:t>Mandatory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124744"/>
            <a:ext cx="8229600" cy="1993776"/>
          </a:xfrm>
        </p:spPr>
        <p:txBody>
          <a:bodyPr/>
          <a:lstStyle/>
          <a:p>
            <a:pPr>
              <a:buNone/>
            </a:pPr>
            <a:r>
              <a:rPr lang="cs-CZ" sz="1500" dirty="0" err="1" smtClean="0"/>
              <a:t>Monitored</a:t>
            </a:r>
            <a:r>
              <a:rPr lang="cs-CZ" sz="1500" dirty="0" smtClean="0"/>
              <a:t>:</a:t>
            </a:r>
          </a:p>
          <a:p>
            <a:r>
              <a:rPr lang="en-US" sz="1500" dirty="0" smtClean="0"/>
              <a:t>the amount of mandatory expenditure to </a:t>
            </a:r>
            <a:r>
              <a:rPr lang="en-US" sz="1500" dirty="0" smtClean="0"/>
              <a:t>GDP</a:t>
            </a:r>
            <a:endParaRPr lang="cs-CZ" sz="1500" dirty="0" smtClean="0"/>
          </a:p>
          <a:p>
            <a:r>
              <a:rPr lang="cs-CZ" sz="1500" dirty="0" err="1" smtClean="0"/>
              <a:t>the</a:t>
            </a:r>
            <a:r>
              <a:rPr lang="cs-CZ" sz="1500" dirty="0" smtClean="0"/>
              <a:t> </a:t>
            </a:r>
            <a:r>
              <a:rPr lang="cs-CZ" sz="1500" dirty="0" err="1" smtClean="0"/>
              <a:t>amount</a:t>
            </a:r>
            <a:r>
              <a:rPr lang="cs-CZ" sz="1500" dirty="0" smtClean="0"/>
              <a:t> </a:t>
            </a:r>
            <a:r>
              <a:rPr lang="cs-CZ" sz="1500" dirty="0" err="1" smtClean="0"/>
              <a:t>of</a:t>
            </a:r>
            <a:r>
              <a:rPr lang="cs-CZ" sz="1500" dirty="0" smtClean="0"/>
              <a:t> </a:t>
            </a:r>
            <a:r>
              <a:rPr lang="cs-CZ" sz="1500" dirty="0" err="1" smtClean="0"/>
              <a:t>mandatory</a:t>
            </a:r>
            <a:r>
              <a:rPr lang="cs-CZ" sz="1500" dirty="0" smtClean="0"/>
              <a:t> </a:t>
            </a:r>
            <a:r>
              <a:rPr lang="cs-CZ" sz="1500" dirty="0" err="1" smtClean="0"/>
              <a:t>expediture</a:t>
            </a:r>
            <a:r>
              <a:rPr lang="cs-CZ" sz="1500" dirty="0" smtClean="0"/>
              <a:t> to </a:t>
            </a:r>
            <a:r>
              <a:rPr lang="cs-CZ" sz="1500" dirty="0" err="1" smtClean="0"/>
              <a:t>total</a:t>
            </a:r>
            <a:r>
              <a:rPr lang="cs-CZ" sz="1500" dirty="0" smtClean="0"/>
              <a:t> public </a:t>
            </a:r>
            <a:r>
              <a:rPr lang="cs-CZ" sz="1500" dirty="0" err="1" smtClean="0"/>
              <a:t>expediture</a:t>
            </a:r>
            <a:endParaRPr lang="cs-CZ" sz="1500" dirty="0" smtClean="0"/>
          </a:p>
          <a:p>
            <a:r>
              <a:rPr lang="cs-CZ" sz="1500" dirty="0" err="1" smtClean="0"/>
              <a:t>The</a:t>
            </a:r>
            <a:r>
              <a:rPr lang="cs-CZ" sz="1500" dirty="0" smtClean="0"/>
              <a:t> </a:t>
            </a:r>
            <a:r>
              <a:rPr lang="cs-CZ" sz="1500" dirty="0" err="1" smtClean="0"/>
              <a:t>amount</a:t>
            </a:r>
            <a:r>
              <a:rPr lang="cs-CZ" sz="1500" dirty="0" smtClean="0"/>
              <a:t> </a:t>
            </a:r>
            <a:r>
              <a:rPr lang="cs-CZ" sz="1500" dirty="0" err="1" smtClean="0"/>
              <a:t>of</a:t>
            </a:r>
            <a:r>
              <a:rPr lang="cs-CZ" sz="1500" dirty="0" smtClean="0"/>
              <a:t> </a:t>
            </a:r>
            <a:r>
              <a:rPr lang="cs-CZ" sz="1500" dirty="0" err="1" smtClean="0"/>
              <a:t>mandatory</a:t>
            </a:r>
            <a:r>
              <a:rPr lang="cs-CZ" sz="1500" dirty="0" smtClean="0"/>
              <a:t> </a:t>
            </a:r>
            <a:r>
              <a:rPr lang="cs-CZ" sz="1500" dirty="0" err="1" smtClean="0"/>
              <a:t>expediture</a:t>
            </a:r>
            <a:r>
              <a:rPr lang="cs-CZ" sz="1500" dirty="0" smtClean="0"/>
              <a:t> to </a:t>
            </a:r>
            <a:r>
              <a:rPr lang="cs-CZ" sz="1500" dirty="0" err="1" smtClean="0"/>
              <a:t>total</a:t>
            </a:r>
            <a:r>
              <a:rPr lang="cs-CZ" sz="1500" dirty="0" smtClean="0"/>
              <a:t> public </a:t>
            </a:r>
            <a:r>
              <a:rPr lang="cs-CZ" sz="1500" dirty="0" err="1" smtClean="0"/>
              <a:t>revenues</a:t>
            </a:r>
            <a:endParaRPr lang="cs-CZ" sz="1500" dirty="0" smtClean="0"/>
          </a:p>
          <a:p>
            <a:endParaRPr lang="cs-CZ" sz="1500" dirty="0" smtClean="0"/>
          </a:p>
          <a:p>
            <a:endParaRPr lang="cs-CZ" sz="20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753197"/>
              </p:ext>
            </p:extLst>
          </p:nvPr>
        </p:nvGraphicFramePr>
        <p:xfrm>
          <a:off x="611560" y="2388890"/>
          <a:ext cx="7776867" cy="4469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0977"/>
                <a:gridCol w="413239"/>
                <a:gridCol w="499718"/>
                <a:gridCol w="585607"/>
                <a:gridCol w="585607"/>
                <a:gridCol w="585607"/>
                <a:gridCol w="585607"/>
                <a:gridCol w="489307"/>
                <a:gridCol w="489307"/>
                <a:gridCol w="489307"/>
                <a:gridCol w="666292"/>
                <a:gridCol w="666292"/>
              </a:tblGrid>
              <a:tr h="177157">
                <a:tc>
                  <a:txBody>
                    <a:bodyPr/>
                    <a:lstStyle/>
                    <a:p>
                      <a:pPr algn="r" fontAlgn="b"/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2005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2006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2007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2008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2009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2010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2011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2012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2013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2014*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2015*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17715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 smtClean="0">
                          <a:effectLst/>
                        </a:rPr>
                        <a:t>GDP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smtClean="0">
                          <a:effectLst/>
                        </a:rPr>
                        <a:t>(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billion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 CZK)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2984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3222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3535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3689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3628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3667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3814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3 </a:t>
                      </a:r>
                      <a:r>
                        <a:rPr lang="cs-CZ" sz="1100" b="0" u="none" strike="noStrike" dirty="0" smtClean="0">
                          <a:effectLst/>
                        </a:rPr>
                        <a:t>846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3 </a:t>
                      </a:r>
                      <a:r>
                        <a:rPr lang="cs-CZ" sz="1100" b="0" u="none" strike="noStrike" dirty="0" smtClean="0">
                          <a:effectLst/>
                        </a:rPr>
                        <a:t>884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effectLst/>
                          <a:latin typeface="+mn-lt"/>
                        </a:rPr>
                        <a:t>4 061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4 216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121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u="none" strike="noStrike" dirty="0" err="1" smtClean="0">
                          <a:effectLst/>
                        </a:rPr>
                        <a:t>Share</a:t>
                      </a:r>
                      <a:r>
                        <a:rPr lang="cs-CZ" sz="1100" b="0" u="none" strike="noStrike" dirty="0" smtClean="0">
                          <a:effectLst/>
                        </a:rPr>
                        <a:t> </a:t>
                      </a:r>
                      <a:r>
                        <a:rPr lang="cs-CZ" sz="1100" b="0" u="none" strike="noStrike" dirty="0" err="1" smtClean="0">
                          <a:effectLst/>
                        </a:rPr>
                        <a:t>of</a:t>
                      </a:r>
                      <a:r>
                        <a:rPr lang="cs-CZ" sz="1100" b="0" u="none" strike="noStrike" dirty="0" smtClean="0">
                          <a:effectLst/>
                        </a:rPr>
                        <a:t> </a:t>
                      </a:r>
                      <a:r>
                        <a:rPr lang="cs-CZ" sz="1100" b="0" u="none" strike="noStrike" dirty="0" err="1" smtClean="0">
                          <a:effectLst/>
                        </a:rPr>
                        <a:t>mandatory</a:t>
                      </a:r>
                      <a:r>
                        <a:rPr lang="cs-CZ" sz="1100" b="0" u="none" strike="noStrike" dirty="0" smtClean="0">
                          <a:effectLst/>
                        </a:rPr>
                        <a:t> </a:t>
                      </a:r>
                      <a:r>
                        <a:rPr lang="cs-CZ" sz="1100" b="0" u="none" strike="noStrike" dirty="0" err="1" smtClean="0">
                          <a:effectLst/>
                        </a:rPr>
                        <a:t>expenditure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15,8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16,2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15,7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15,8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17,1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17,1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17,1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17,0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17,3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17,3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17,0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121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effectLst/>
                          <a:latin typeface="+mn-lt"/>
                        </a:rPr>
                        <a:t>Share</a:t>
                      </a:r>
                      <a:r>
                        <a:rPr lang="cs-CZ" sz="11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cs-CZ" sz="1100" b="0" i="0" u="none" strike="noStrike" baseline="0" dirty="0" err="1" smtClean="0">
                          <a:effectLst/>
                          <a:latin typeface="+mn-lt"/>
                        </a:rPr>
                        <a:t>of</a:t>
                      </a:r>
                      <a:r>
                        <a:rPr lang="cs-CZ" sz="1100" b="0" i="0" u="none" strike="noStrike" baseline="0" dirty="0" smtClean="0">
                          <a:effectLst/>
                          <a:latin typeface="+mn-lt"/>
                        </a:rPr>
                        <a:t> quasi-</a:t>
                      </a:r>
                      <a:r>
                        <a:rPr lang="cs-CZ" sz="1100" b="0" i="0" u="none" strike="noStrike" baseline="0" dirty="0" err="1" smtClean="0">
                          <a:effectLst/>
                          <a:latin typeface="+mn-lt"/>
                        </a:rPr>
                        <a:t>mandatory</a:t>
                      </a:r>
                      <a:r>
                        <a:rPr lang="cs-CZ" sz="11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cs-CZ" sz="1100" b="0" i="0" u="none" strike="noStrike" baseline="0" dirty="0" err="1" smtClean="0">
                          <a:effectLst/>
                          <a:latin typeface="+mn-lt"/>
                        </a:rPr>
                        <a:t>expenditure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6,9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6,7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6,2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5,8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6,3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5,9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5,3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5,3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5,3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5,1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5,1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396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 err="1" smtClean="0">
                          <a:effectLst/>
                        </a:rPr>
                        <a:t>Share</a:t>
                      </a:r>
                      <a:r>
                        <a:rPr lang="cs-CZ" sz="1100" b="1" u="none" strike="noStrike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of</a:t>
                      </a:r>
                      <a:r>
                        <a:rPr lang="cs-CZ" sz="1100" b="1" u="none" strike="noStrike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total</a:t>
                      </a:r>
                      <a:r>
                        <a:rPr lang="cs-CZ" sz="1100" b="1" u="none" strike="noStrike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mandatory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baseline="0" dirty="0" err="1" smtClean="0">
                          <a:effectLst/>
                        </a:rPr>
                        <a:t>expenditure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22,7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23,0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21,9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21,6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23,5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23,0</a:t>
                      </a:r>
                      <a:endParaRPr lang="cs-CZ" sz="1100" b="1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22,4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22,3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22,6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22,4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22,1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</a:tr>
              <a:tr h="177157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121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 err="1" smtClean="0">
                          <a:effectLst/>
                        </a:rPr>
                        <a:t>State</a:t>
                      </a:r>
                      <a:r>
                        <a:rPr lang="cs-CZ" sz="1100" b="1" u="none" strike="noStrike" dirty="0" smtClean="0">
                          <a:effectLst/>
                        </a:rPr>
                        <a:t> budget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baseline="0" dirty="0" err="1" smtClean="0">
                          <a:effectLst/>
                        </a:rPr>
                        <a:t>expenditure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smtClean="0">
                          <a:effectLst/>
                        </a:rPr>
                        <a:t>(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billion</a:t>
                      </a:r>
                      <a:r>
                        <a:rPr lang="cs-CZ" sz="1100" b="1" u="none" strike="noStrike" dirty="0" smtClean="0">
                          <a:effectLst/>
                        </a:rPr>
                        <a:t> CZK)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923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1021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1092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1084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1167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1157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1191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 </a:t>
                      </a:r>
                      <a:r>
                        <a:rPr lang="cs-CZ" sz="1100" b="0" u="none" strike="noStrike" dirty="0" smtClean="0">
                          <a:effectLst/>
                        </a:rPr>
                        <a:t>152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 </a:t>
                      </a:r>
                      <a:r>
                        <a:rPr lang="cs-CZ" sz="1100" b="0" u="none" strike="noStrike" dirty="0" smtClean="0">
                          <a:effectLst/>
                        </a:rPr>
                        <a:t>173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1211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1218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121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u="none" strike="noStrike" dirty="0" err="1" smtClean="0">
                          <a:effectLst/>
                        </a:rPr>
                        <a:t>Share</a:t>
                      </a:r>
                      <a:r>
                        <a:rPr lang="cs-CZ" sz="1100" b="0" u="none" strike="noStrike" dirty="0" smtClean="0">
                          <a:effectLst/>
                        </a:rPr>
                        <a:t> </a:t>
                      </a:r>
                      <a:r>
                        <a:rPr lang="cs-CZ" sz="1100" b="0" u="none" strike="noStrike" dirty="0" err="1" smtClean="0">
                          <a:effectLst/>
                        </a:rPr>
                        <a:t>of</a:t>
                      </a:r>
                      <a:r>
                        <a:rPr lang="cs-CZ" sz="1100" b="0" u="none" strike="noStrike" dirty="0" smtClean="0">
                          <a:effectLst/>
                        </a:rPr>
                        <a:t> </a:t>
                      </a:r>
                      <a:r>
                        <a:rPr lang="cs-CZ" sz="1100" b="0" u="none" strike="noStrike" dirty="0" err="1" smtClean="0">
                          <a:effectLst/>
                        </a:rPr>
                        <a:t>mandatory</a:t>
                      </a:r>
                      <a:r>
                        <a:rPr lang="cs-CZ" sz="1100" b="0" u="none" strike="noStrike" dirty="0" smtClean="0">
                          <a:effectLst/>
                        </a:rPr>
                        <a:t> </a:t>
                      </a:r>
                      <a:r>
                        <a:rPr lang="cs-CZ" sz="1100" b="0" u="none" strike="noStrike" dirty="0" err="1" smtClean="0">
                          <a:effectLst/>
                        </a:rPr>
                        <a:t>expenditure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51,1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51,3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50,8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53,7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53,3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54,3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56,5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56,7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57,2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58,1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58,7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121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effectLst/>
                          <a:latin typeface="+mn-lt"/>
                        </a:rPr>
                        <a:t>Share</a:t>
                      </a:r>
                      <a:r>
                        <a:rPr lang="cs-CZ" sz="11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cs-CZ" sz="1100" b="0" i="0" u="none" strike="noStrike" baseline="0" dirty="0" err="1" smtClean="0">
                          <a:effectLst/>
                          <a:latin typeface="+mn-lt"/>
                        </a:rPr>
                        <a:t>of</a:t>
                      </a:r>
                      <a:r>
                        <a:rPr lang="cs-CZ" sz="1100" b="0" i="0" u="none" strike="noStrike" baseline="0" dirty="0" smtClean="0">
                          <a:effectLst/>
                          <a:latin typeface="+mn-lt"/>
                        </a:rPr>
                        <a:t> quasi-</a:t>
                      </a:r>
                      <a:r>
                        <a:rPr lang="cs-CZ" sz="1100" b="0" i="0" u="none" strike="noStrike" baseline="0" dirty="0" err="1" smtClean="0">
                          <a:effectLst/>
                          <a:latin typeface="+mn-lt"/>
                        </a:rPr>
                        <a:t>mandatory</a:t>
                      </a:r>
                      <a:r>
                        <a:rPr lang="cs-CZ" sz="11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cs-CZ" sz="1100" b="0" i="0" u="none" strike="noStrike" baseline="0" dirty="0" err="1" smtClean="0">
                          <a:effectLst/>
                          <a:latin typeface="+mn-lt"/>
                        </a:rPr>
                        <a:t>expenditure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22,3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21,3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20,1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19,9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19,6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18,7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17,7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17,7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17,5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16,9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17,6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396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 err="1" smtClean="0">
                          <a:effectLst/>
                        </a:rPr>
                        <a:t>Share</a:t>
                      </a:r>
                      <a:r>
                        <a:rPr lang="cs-CZ" sz="1100" b="1" u="none" strike="noStrike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of</a:t>
                      </a:r>
                      <a:r>
                        <a:rPr lang="cs-CZ" sz="1100" b="1" u="none" strike="noStrike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total</a:t>
                      </a:r>
                      <a:r>
                        <a:rPr lang="cs-CZ" sz="1100" b="1" u="none" strike="noStrike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mandatory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baseline="0" dirty="0" err="1" smtClean="0">
                          <a:effectLst/>
                        </a:rPr>
                        <a:t>expenditure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73,4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72,5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70,9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73,6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72,9</a:t>
                      </a:r>
                      <a:endParaRPr lang="cs-CZ" sz="1100" b="1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73,0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74,2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74,4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74,7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75,0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76,3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</a:tr>
              <a:tr h="177157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121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 err="1" smtClean="0">
                          <a:effectLst/>
                        </a:rPr>
                        <a:t>State</a:t>
                      </a:r>
                      <a:r>
                        <a:rPr lang="cs-CZ" sz="1100" b="1" u="none" strike="noStrike" dirty="0" smtClean="0">
                          <a:effectLst/>
                        </a:rPr>
                        <a:t> budget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revenues</a:t>
                      </a:r>
                      <a:r>
                        <a:rPr lang="cs-CZ" sz="1100" b="1" u="none" strike="noStrike" dirty="0" smtClean="0">
                          <a:effectLst/>
                        </a:rPr>
                        <a:t> (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billion</a:t>
                      </a:r>
                      <a:r>
                        <a:rPr lang="cs-CZ" sz="1100" b="1" u="none" strike="noStrike" dirty="0" smtClean="0">
                          <a:effectLst/>
                        </a:rPr>
                        <a:t> CZK)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866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923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1026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1064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975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1000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1013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1051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1091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1099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1118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121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u="none" strike="noStrike" dirty="0" err="1" smtClean="0">
                          <a:effectLst/>
                        </a:rPr>
                        <a:t>Share</a:t>
                      </a:r>
                      <a:r>
                        <a:rPr lang="cs-CZ" sz="1100" b="0" u="none" strike="noStrike" dirty="0" smtClean="0">
                          <a:effectLst/>
                        </a:rPr>
                        <a:t> </a:t>
                      </a:r>
                      <a:r>
                        <a:rPr lang="cs-CZ" sz="1100" b="0" u="none" strike="noStrike" dirty="0" err="1" smtClean="0">
                          <a:effectLst/>
                        </a:rPr>
                        <a:t>of</a:t>
                      </a:r>
                      <a:r>
                        <a:rPr lang="cs-CZ" sz="1100" b="0" u="none" strike="noStrike" dirty="0" smtClean="0">
                          <a:effectLst/>
                        </a:rPr>
                        <a:t> </a:t>
                      </a:r>
                      <a:r>
                        <a:rPr lang="cs-CZ" sz="1100" b="0" u="none" strike="noStrike" dirty="0" err="1" smtClean="0">
                          <a:effectLst/>
                        </a:rPr>
                        <a:t>mandatory</a:t>
                      </a:r>
                      <a:r>
                        <a:rPr lang="cs-CZ" sz="1100" b="0" u="none" strike="noStrike" dirty="0" smtClean="0">
                          <a:effectLst/>
                        </a:rPr>
                        <a:t> </a:t>
                      </a:r>
                      <a:r>
                        <a:rPr lang="cs-CZ" sz="1100" b="0" u="none" strike="noStrike" dirty="0" err="1" smtClean="0">
                          <a:effectLst/>
                        </a:rPr>
                        <a:t>expenditure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54,4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56,7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54,0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54,7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63,8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62,8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64,5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62,1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61,5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64,0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63,9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121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effectLst/>
                          <a:latin typeface="+mn-lt"/>
                        </a:rPr>
                        <a:t>Share</a:t>
                      </a:r>
                      <a:r>
                        <a:rPr lang="cs-CZ" sz="11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cs-CZ" sz="1100" b="0" i="0" u="none" strike="noStrike" baseline="0" dirty="0" err="1" smtClean="0">
                          <a:effectLst/>
                          <a:latin typeface="+mn-lt"/>
                        </a:rPr>
                        <a:t>of</a:t>
                      </a:r>
                      <a:r>
                        <a:rPr lang="cs-CZ" sz="1100" b="0" i="0" u="none" strike="noStrike" baseline="0" dirty="0" smtClean="0">
                          <a:effectLst/>
                          <a:latin typeface="+mn-lt"/>
                        </a:rPr>
                        <a:t> quasi-</a:t>
                      </a:r>
                      <a:r>
                        <a:rPr lang="cs-CZ" sz="1100" b="0" i="0" u="none" strike="noStrike" baseline="0" dirty="0" err="1" smtClean="0">
                          <a:effectLst/>
                          <a:latin typeface="+mn-lt"/>
                        </a:rPr>
                        <a:t>mandatory</a:t>
                      </a:r>
                      <a:r>
                        <a:rPr lang="cs-CZ" sz="11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cs-CZ" sz="1100" b="0" i="0" u="none" strike="noStrike" baseline="0" dirty="0" err="1" smtClean="0">
                          <a:effectLst/>
                          <a:latin typeface="+mn-lt"/>
                        </a:rPr>
                        <a:t>expenditure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23,8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23,5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21,5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20,3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23,5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21,6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>
                          <a:effectLst/>
                        </a:rPr>
                        <a:t>20,2</a:t>
                      </a:r>
                      <a:endParaRPr lang="cs-CZ" sz="1100" b="0" i="0" u="none" strike="noStrike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19,4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18,8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>
                          <a:effectLst/>
                        </a:rPr>
                        <a:t>18,7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u="none" strike="noStrike" dirty="0" smtClean="0">
                          <a:effectLst/>
                        </a:rPr>
                        <a:t>19,1</a:t>
                      </a:r>
                      <a:endParaRPr lang="cs-CZ" sz="1100" b="0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/>
                </a:tc>
              </a:tr>
              <a:tr h="3396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 err="1" smtClean="0">
                          <a:effectLst/>
                        </a:rPr>
                        <a:t>Share</a:t>
                      </a:r>
                      <a:r>
                        <a:rPr lang="cs-CZ" sz="1100" b="1" u="none" strike="noStrike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of</a:t>
                      </a:r>
                      <a:r>
                        <a:rPr lang="cs-CZ" sz="1100" b="1" u="none" strike="noStrike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total</a:t>
                      </a:r>
                      <a:r>
                        <a:rPr lang="cs-CZ" sz="1100" b="1" u="none" strike="noStrike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err="1" smtClean="0">
                          <a:effectLst/>
                        </a:rPr>
                        <a:t>mandatory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baseline="0" dirty="0" err="1" smtClean="0">
                          <a:effectLst/>
                        </a:rPr>
                        <a:t>expenditure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78,2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80,2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75,5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75,0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87,3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84,4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84,7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81,5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80,3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 smtClean="0">
                          <a:effectLst/>
                        </a:rPr>
                        <a:t>82,7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83,0</a:t>
                      </a:r>
                      <a:endParaRPr lang="cs-CZ" sz="1100" b="1" i="0" u="none" strike="noStrike" dirty="0">
                        <a:effectLst/>
                        <a:latin typeface="Arial CE"/>
                      </a:endParaRPr>
                    </a:p>
                  </a:txBody>
                  <a:tcPr marL="6580" marR="6580" marT="6582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Public expenditures</a:t>
            </a:r>
            <a:endParaRPr lang="en-US" altLang="cs-CZ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683568" y="1196752"/>
            <a:ext cx="7993063" cy="34512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Indicitors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public </a:t>
            </a:r>
            <a:r>
              <a:rPr lang="cs-CZ" dirty="0" err="1" smtClean="0"/>
              <a:t>expenditures</a:t>
            </a:r>
            <a:endParaRPr lang="cs-CZ" dirty="0" smtClean="0"/>
          </a:p>
          <a:p>
            <a:pPr lvl="1">
              <a:defRPr/>
            </a:pPr>
            <a:r>
              <a:rPr lang="cs-CZ" dirty="0" err="1" smtClean="0"/>
              <a:t>percentage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</a:t>
            </a:r>
            <a:r>
              <a:rPr lang="cs-CZ" dirty="0" err="1" smtClean="0"/>
              <a:t>expenditures</a:t>
            </a:r>
            <a:r>
              <a:rPr lang="cs-CZ" dirty="0" smtClean="0"/>
              <a:t> on GDP </a:t>
            </a:r>
            <a:r>
              <a:rPr lang="cs-CZ" sz="1400" i="1" dirty="0" smtClean="0"/>
              <a:t>(source: </a:t>
            </a:r>
            <a:r>
              <a:rPr lang="cs-CZ" sz="1400" i="1" dirty="0" err="1" smtClean="0"/>
              <a:t>worldbank</a:t>
            </a:r>
            <a:r>
              <a:rPr lang="cs-CZ" sz="1400" i="1" dirty="0" smtClean="0"/>
              <a:t>)</a:t>
            </a:r>
            <a:endParaRPr lang="cs-CZ" sz="1400" i="1" dirty="0" smtClean="0"/>
          </a:p>
          <a:p>
            <a:pPr lvl="1">
              <a:defRPr/>
            </a:pPr>
            <a:r>
              <a:rPr lang="cs-CZ" dirty="0" err="1" smtClean="0"/>
              <a:t>percentage</a:t>
            </a:r>
            <a:r>
              <a:rPr lang="cs-CZ" dirty="0" smtClean="0"/>
              <a:t> </a:t>
            </a:r>
            <a:r>
              <a:rPr lang="cs-CZ" dirty="0" smtClean="0"/>
              <a:t>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increase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indicators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…</a:t>
            </a:r>
          </a:p>
          <a:p>
            <a:pPr marL="627063" lvl="2" indent="0">
              <a:buFont typeface="Symbol" pitchFamily="18" charset="2"/>
              <a:buNone/>
              <a:defRPr/>
            </a:pPr>
            <a:endParaRPr lang="cs-CZ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924944"/>
            <a:ext cx="64849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Government functions</a:t>
            </a:r>
            <a:endParaRPr lang="en-US" altLang="cs-CZ" smtClean="0"/>
          </a:p>
        </p:txBody>
      </p:sp>
      <p:sp>
        <p:nvSpPr>
          <p:cNvPr id="24578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cs-CZ" sz="3200" smtClean="0"/>
              <a:t>Allocation </a:t>
            </a:r>
          </a:p>
          <a:p>
            <a:r>
              <a:rPr lang="en-US" altLang="cs-CZ" sz="3200" smtClean="0"/>
              <a:t>Stabilization</a:t>
            </a:r>
          </a:p>
          <a:p>
            <a:r>
              <a:rPr lang="en-US" altLang="cs-CZ" sz="3200" smtClean="0"/>
              <a:t>Redistribution</a:t>
            </a:r>
            <a:endParaRPr lang="cs-CZ" altLang="cs-CZ" sz="3200" smtClean="0"/>
          </a:p>
          <a:p>
            <a:pPr lvl="2"/>
            <a:endParaRPr lang="en-US" altLang="cs-CZ" smtClean="0"/>
          </a:p>
          <a:p>
            <a:pPr lvl="2"/>
            <a:endParaRPr lang="en-US" altLang="cs-CZ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Allocative function</a:t>
            </a:r>
            <a:endParaRPr lang="en-US" altLang="cs-CZ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2" indent="-273050">
              <a:defRPr/>
            </a:pPr>
            <a:r>
              <a:rPr lang="cs-CZ" sz="2800" dirty="0" err="1" smtClean="0"/>
              <a:t>Providing</a:t>
            </a:r>
            <a:r>
              <a:rPr lang="cs-CZ" sz="2800" dirty="0" smtClean="0"/>
              <a:t> </a:t>
            </a:r>
            <a:r>
              <a:rPr lang="cs-CZ" sz="2800" dirty="0" err="1" smtClean="0"/>
              <a:t>services</a:t>
            </a:r>
            <a:r>
              <a:rPr lang="cs-CZ" sz="2800" dirty="0" smtClean="0"/>
              <a:t> </a:t>
            </a:r>
            <a:r>
              <a:rPr lang="en-US" sz="2800" dirty="0" smtClean="0"/>
              <a:t>in </a:t>
            </a:r>
            <a:r>
              <a:rPr lang="cs-CZ" sz="2800" dirty="0" err="1" smtClean="0"/>
              <a:t>situations</a:t>
            </a:r>
            <a:r>
              <a:rPr lang="en-US" sz="2800" dirty="0" smtClean="0"/>
              <a:t> where </a:t>
            </a:r>
            <a:r>
              <a:rPr lang="cs-CZ" sz="2800" dirty="0" err="1" smtClean="0"/>
              <a:t>private</a:t>
            </a:r>
            <a:r>
              <a:rPr lang="cs-CZ" sz="2800" dirty="0" smtClean="0"/>
              <a:t> </a:t>
            </a:r>
            <a:r>
              <a:rPr lang="cs-CZ" sz="2800" dirty="0" err="1" smtClean="0"/>
              <a:t>sector</a:t>
            </a:r>
            <a:r>
              <a:rPr lang="cs-CZ" sz="2800" dirty="0" smtClean="0"/>
              <a:t> </a:t>
            </a:r>
            <a:r>
              <a:rPr lang="cs-CZ" sz="2800" dirty="0" err="1" smtClean="0"/>
              <a:t>does</a:t>
            </a:r>
            <a:r>
              <a:rPr lang="cs-CZ" sz="2800" dirty="0" smtClean="0"/>
              <a:t> not </a:t>
            </a:r>
            <a:r>
              <a:rPr lang="cs-CZ" sz="2800" dirty="0" err="1" smtClean="0"/>
              <a:t>generate</a:t>
            </a:r>
            <a:r>
              <a:rPr lang="cs-CZ" sz="2800" dirty="0" smtClean="0"/>
              <a:t> </a:t>
            </a:r>
            <a:r>
              <a:rPr lang="cs-CZ" sz="2800" dirty="0" err="1" smtClean="0"/>
              <a:t>sufficient</a:t>
            </a:r>
            <a:r>
              <a:rPr lang="cs-CZ" sz="2800" dirty="0" smtClean="0"/>
              <a:t> </a:t>
            </a:r>
            <a:r>
              <a:rPr lang="cs-CZ" sz="2800" dirty="0" err="1" smtClean="0"/>
              <a:t>quantity</a:t>
            </a:r>
            <a:r>
              <a:rPr lang="cs-CZ" sz="2800" dirty="0" smtClean="0"/>
              <a:t> </a:t>
            </a:r>
            <a:r>
              <a:rPr lang="cs-CZ" sz="2800" dirty="0" err="1" smtClean="0"/>
              <a:t>or</a:t>
            </a:r>
            <a:r>
              <a:rPr lang="cs-CZ" sz="2800" dirty="0" smtClean="0"/>
              <a:t> </a:t>
            </a:r>
            <a:r>
              <a:rPr lang="cs-CZ" sz="2800" dirty="0" err="1" smtClean="0"/>
              <a:t>quality</a:t>
            </a:r>
            <a:r>
              <a:rPr lang="cs-CZ" sz="2800" dirty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these </a:t>
            </a:r>
            <a:r>
              <a:rPr lang="cs-CZ" sz="2800" dirty="0" err="1" smtClean="0"/>
              <a:t>services</a:t>
            </a:r>
            <a:endParaRPr lang="cs-CZ" sz="2800" dirty="0" smtClean="0"/>
          </a:p>
          <a:p>
            <a:pPr marL="273050" lvl="2" indent="-273050">
              <a:defRPr/>
            </a:pPr>
            <a:r>
              <a:rPr lang="cs-CZ" sz="2800" dirty="0" err="1" smtClean="0"/>
              <a:t>This</a:t>
            </a:r>
            <a:r>
              <a:rPr lang="cs-CZ" sz="2800" dirty="0" smtClean="0"/>
              <a:t> </a:t>
            </a:r>
            <a:r>
              <a:rPr lang="cs-CZ" sz="2800" dirty="0" err="1" smtClean="0"/>
              <a:t>function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associated</a:t>
            </a:r>
            <a:r>
              <a:rPr lang="cs-CZ" sz="2800" dirty="0" smtClean="0"/>
              <a:t> </a:t>
            </a:r>
            <a:r>
              <a:rPr lang="cs-CZ" sz="2800" dirty="0" err="1" smtClean="0"/>
              <a:t>with</a:t>
            </a:r>
            <a:r>
              <a:rPr lang="cs-CZ" sz="2800" dirty="0" smtClean="0"/>
              <a:t> </a:t>
            </a:r>
            <a:r>
              <a:rPr lang="cs-CZ" sz="2800" dirty="0" err="1" smtClean="0"/>
              <a:t>remedying</a:t>
            </a:r>
            <a:r>
              <a:rPr lang="cs-CZ" sz="2800" dirty="0" smtClean="0"/>
              <a:t> market </a:t>
            </a:r>
            <a:r>
              <a:rPr lang="cs-CZ" sz="2800" dirty="0" err="1" smtClean="0"/>
              <a:t>failures</a:t>
            </a:r>
            <a:r>
              <a:rPr lang="cs-CZ" sz="2800" dirty="0" smtClean="0"/>
              <a:t> </a:t>
            </a:r>
            <a:endParaRPr lang="cs-CZ" sz="2400" dirty="0"/>
          </a:p>
          <a:p>
            <a:pPr marL="0" lvl="2" indent="0">
              <a:buFont typeface="Symbol" pitchFamily="18" charset="2"/>
              <a:buNone/>
              <a:defRPr/>
            </a:pPr>
            <a:endParaRPr lang="cs-CZ" sz="2400" dirty="0" smtClean="0"/>
          </a:p>
          <a:p>
            <a:pPr marL="0" lvl="2" indent="0">
              <a:buFont typeface="Symbol" pitchFamily="18" charset="2"/>
              <a:buNone/>
              <a:defRPr/>
            </a:pPr>
            <a:r>
              <a:rPr lang="cs-CZ" sz="2400" i="1" dirty="0" err="1" smtClean="0"/>
              <a:t>Which</a:t>
            </a:r>
            <a:r>
              <a:rPr lang="cs-CZ" sz="2400" i="1" dirty="0" smtClean="0"/>
              <a:t> market </a:t>
            </a:r>
            <a:r>
              <a:rPr lang="cs-CZ" sz="2400" i="1" dirty="0" err="1" smtClean="0"/>
              <a:t>failures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you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know</a:t>
            </a:r>
            <a:r>
              <a:rPr lang="cs-CZ" sz="2400" i="1" dirty="0" smtClean="0"/>
              <a:t>?</a:t>
            </a:r>
            <a:endParaRPr lang="en-US" sz="2800" i="1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Redistributive function</a:t>
            </a:r>
            <a:endParaRPr lang="en-US" altLang="cs-CZ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584200" y="2616200"/>
            <a:ext cx="4492625" cy="378777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err="1" smtClean="0"/>
              <a:t>Peforming</a:t>
            </a:r>
            <a:r>
              <a:rPr lang="cs-CZ" dirty="0" smtClean="0"/>
              <a:t> by </a:t>
            </a:r>
            <a:r>
              <a:rPr lang="cs-CZ" dirty="0" err="1" smtClean="0"/>
              <a:t>using</a:t>
            </a:r>
            <a:r>
              <a:rPr lang="cs-CZ" dirty="0" smtClean="0"/>
              <a:t> tax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transfers</a:t>
            </a:r>
            <a:r>
              <a:rPr lang="cs-CZ" dirty="0" smtClean="0"/>
              <a:t> (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cs-CZ" i="1" dirty="0" smtClean="0"/>
              <a:t>„Fair</a:t>
            </a:r>
            <a:r>
              <a:rPr lang="cs-CZ" dirty="0" smtClean="0"/>
              <a:t>“ </a:t>
            </a:r>
            <a:r>
              <a:rPr lang="cs-CZ" dirty="0" err="1" smtClean="0"/>
              <a:t>allocation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endParaRPr lang="cs-CZ" dirty="0" smtClean="0"/>
          </a:p>
          <a:p>
            <a:pPr marL="0" indent="0">
              <a:buFont typeface="Symbol" pitchFamily="18" charset="2"/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Lorenz </a:t>
            </a:r>
            <a:r>
              <a:rPr lang="cs-CZ" dirty="0" err="1" smtClean="0"/>
              <a:t>curve</a:t>
            </a:r>
            <a:r>
              <a:rPr lang="cs-CZ" dirty="0" smtClean="0"/>
              <a:t> </a:t>
            </a:r>
            <a:r>
              <a:rPr lang="cs-CZ" dirty="0" err="1" smtClean="0"/>
              <a:t>measures</a:t>
            </a:r>
            <a:r>
              <a:rPr lang="cs-CZ" dirty="0" smtClean="0"/>
              <a:t> </a:t>
            </a:r>
            <a:r>
              <a:rPr lang="cs-CZ" dirty="0" err="1" smtClean="0"/>
              <a:t>income</a:t>
            </a:r>
            <a:r>
              <a:rPr lang="cs-CZ" dirty="0" smtClean="0"/>
              <a:t> 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income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society</a:t>
            </a:r>
          </a:p>
          <a:p>
            <a:pPr>
              <a:defRPr/>
            </a:pPr>
            <a:r>
              <a:rPr lang="cs-CZ" dirty="0" err="1" smtClean="0"/>
              <a:t>Gini</a:t>
            </a:r>
            <a:r>
              <a:rPr lang="cs-CZ" dirty="0" smtClean="0"/>
              <a:t>  </a:t>
            </a:r>
            <a:r>
              <a:rPr lang="cs-CZ" dirty="0" err="1" smtClean="0"/>
              <a:t>coefficient</a:t>
            </a:r>
            <a:endParaRPr lang="cs-CZ" dirty="0" smtClean="0"/>
          </a:p>
          <a:p>
            <a:pPr marL="303213" lvl="1" indent="0">
              <a:buFont typeface="Symbol" pitchFamily="18" charset="2"/>
              <a:buNone/>
              <a:defRPr/>
            </a:pPr>
            <a:r>
              <a:rPr lang="cs-CZ" sz="2400" dirty="0" smtClean="0"/>
              <a:t>- 0 (</a:t>
            </a:r>
            <a:r>
              <a:rPr lang="cs-CZ" sz="2400" dirty="0" err="1" smtClean="0"/>
              <a:t>total</a:t>
            </a:r>
            <a:r>
              <a:rPr lang="cs-CZ" sz="2400" dirty="0" smtClean="0"/>
              <a:t> </a:t>
            </a:r>
            <a:r>
              <a:rPr lang="cs-CZ" sz="2400" dirty="0" err="1" smtClean="0"/>
              <a:t>equality</a:t>
            </a:r>
            <a:r>
              <a:rPr lang="cs-CZ" sz="2400" dirty="0" smtClean="0"/>
              <a:t>)</a:t>
            </a:r>
          </a:p>
          <a:p>
            <a:pPr marL="303213" lvl="1" indent="0">
              <a:buFont typeface="Symbol" pitchFamily="18" charset="2"/>
              <a:buNone/>
              <a:defRPr/>
            </a:pPr>
            <a:r>
              <a:rPr lang="cs-CZ" sz="2400" dirty="0" smtClean="0"/>
              <a:t>-  1 (</a:t>
            </a:r>
            <a:r>
              <a:rPr lang="cs-CZ" sz="2400" dirty="0" err="1" smtClean="0"/>
              <a:t>total</a:t>
            </a:r>
            <a:r>
              <a:rPr lang="cs-CZ" sz="2400" dirty="0" smtClean="0"/>
              <a:t> </a:t>
            </a:r>
            <a:r>
              <a:rPr lang="cs-CZ" sz="2400" dirty="0" err="1" smtClean="0"/>
              <a:t>inequality</a:t>
            </a:r>
            <a:r>
              <a:rPr lang="cs-CZ" sz="2400" dirty="0" smtClean="0"/>
              <a:t>)</a:t>
            </a:r>
          </a:p>
          <a:p>
            <a:pPr marL="0" indent="0">
              <a:buFont typeface="Symbol" pitchFamily="18" charset="2"/>
              <a:buNone/>
              <a:defRPr/>
            </a:pPr>
            <a:endParaRPr lang="cs-CZ" sz="2800" dirty="0" smtClean="0"/>
          </a:p>
          <a:p>
            <a:pPr marL="0" indent="0">
              <a:buFont typeface="Symbol" pitchFamily="18" charset="2"/>
              <a:buNone/>
              <a:defRPr/>
            </a:pPr>
            <a:endParaRPr lang="cs-CZ" sz="2800" dirty="0" smtClean="0"/>
          </a:p>
          <a:p>
            <a:pPr lvl="3">
              <a:defRPr/>
            </a:pPr>
            <a:endParaRPr lang="cs-CZ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21506" name="Picture 2" descr="http://ingrimayne.com/econ/AllocatingRationing/Figure6.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852935"/>
            <a:ext cx="3744416" cy="371594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Gini keoficient</a:t>
            </a:r>
            <a:endParaRPr lang="en-US" altLang="cs-CZ" smtClean="0"/>
          </a:p>
        </p:txBody>
      </p:sp>
      <p:sp>
        <p:nvSpPr>
          <p:cNvPr id="23554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altLang="cs-CZ" dirty="0" smtClean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37" y="1556792"/>
            <a:ext cx="9085263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Social expenditures</a:t>
            </a:r>
          </a:p>
        </p:txBody>
      </p:sp>
      <p:sp>
        <p:nvSpPr>
          <p:cNvPr id="24578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mtClean="0"/>
              <a:t>Public and private social expenditures 2007</a:t>
            </a:r>
          </a:p>
        </p:txBody>
      </p:sp>
      <p:pic>
        <p:nvPicPr>
          <p:cNvPr id="24580" name="Picture 2" descr="46325231Chart_SOCX_20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3135313"/>
            <a:ext cx="6840537" cy="33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ovéPole 1"/>
          <p:cNvSpPr txBox="1">
            <a:spLocks noChangeArrowheads="1"/>
          </p:cNvSpPr>
          <p:nvPr/>
        </p:nvSpPr>
        <p:spPr bwMode="auto">
          <a:xfrm>
            <a:off x="1258888" y="6511925"/>
            <a:ext cx="35290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i="1"/>
              <a:t>Source: oecd</a:t>
            </a:r>
            <a:endParaRPr lang="en-US" sz="1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Redistributive function</a:t>
            </a:r>
            <a:endParaRPr lang="en-US" altLang="cs-CZ" smtClean="0"/>
          </a:p>
        </p:txBody>
      </p:sp>
      <p:sp>
        <p:nvSpPr>
          <p:cNvPr id="29698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3600" smtClean="0"/>
              <a:t>Tools</a:t>
            </a:r>
          </a:p>
          <a:p>
            <a:pPr lvl="2"/>
            <a:r>
              <a:rPr lang="cs-CZ" altLang="cs-CZ" sz="3200" smtClean="0"/>
              <a:t>Revenues </a:t>
            </a:r>
            <a:r>
              <a:rPr lang="cs-CZ" altLang="cs-CZ" sz="2400" smtClean="0"/>
              <a:t>(Taxes – e. g. Progressive taxes)</a:t>
            </a:r>
          </a:p>
          <a:p>
            <a:pPr lvl="2"/>
            <a:r>
              <a:rPr lang="cs-CZ" altLang="cs-CZ" sz="3200" smtClean="0"/>
              <a:t>Expenditures</a:t>
            </a:r>
          </a:p>
          <a:p>
            <a:pPr lvl="4"/>
            <a:r>
              <a:rPr lang="cs-CZ" altLang="cs-CZ" sz="3200" smtClean="0"/>
              <a:t>Subsidies</a:t>
            </a:r>
          </a:p>
          <a:p>
            <a:pPr lvl="4"/>
            <a:r>
              <a:rPr lang="cs-CZ" altLang="cs-CZ" sz="3200" smtClean="0"/>
              <a:t>Transfers</a:t>
            </a:r>
          </a:p>
          <a:p>
            <a:endParaRPr lang="en-US" altLang="cs-CZ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public finance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Public finance</a:t>
            </a:r>
          </a:p>
          <a:p>
            <a:r>
              <a:rPr lang="cs-CZ" dirty="0" smtClean="0"/>
              <a:t>Public </a:t>
            </a:r>
            <a:r>
              <a:rPr lang="cs-CZ" dirty="0" err="1" smtClean="0"/>
              <a:t>expenditure</a:t>
            </a:r>
            <a:endParaRPr lang="cs-CZ" dirty="0" smtClean="0"/>
          </a:p>
          <a:p>
            <a:r>
              <a:rPr lang="cs-CZ" dirty="0" err="1" smtClean="0"/>
              <a:t>Governement</a:t>
            </a:r>
            <a:r>
              <a:rPr lang="cs-CZ" dirty="0" smtClean="0"/>
              <a:t> </a:t>
            </a:r>
            <a:r>
              <a:rPr lang="cs-CZ" dirty="0" err="1" smtClean="0"/>
              <a:t>functions</a:t>
            </a:r>
            <a:endParaRPr lang="cs-CZ" dirty="0" smtClean="0"/>
          </a:p>
          <a:p>
            <a:r>
              <a:rPr lang="cs-CZ" dirty="0" smtClean="0"/>
              <a:t>Public </a:t>
            </a:r>
            <a:r>
              <a:rPr lang="cs-CZ" dirty="0" err="1" smtClean="0"/>
              <a:t>revenues</a:t>
            </a:r>
            <a:endParaRPr lang="cs-CZ" dirty="0" smtClean="0"/>
          </a:p>
          <a:p>
            <a:r>
              <a:rPr lang="cs-CZ" dirty="0" err="1" smtClean="0"/>
              <a:t>Trends</a:t>
            </a:r>
            <a:r>
              <a:rPr lang="cs-CZ" dirty="0" smtClean="0"/>
              <a:t> </a:t>
            </a:r>
            <a:r>
              <a:rPr lang="cs-CZ" dirty="0" smtClean="0"/>
              <a:t>in public finance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Stabilization</a:t>
            </a:r>
            <a:endParaRPr lang="en-US" altLang="cs-CZ" dirty="0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408862" cy="37782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err="1" smtClean="0"/>
              <a:t>Tools</a:t>
            </a:r>
            <a:endParaRPr lang="cs-CZ" dirty="0" smtClean="0"/>
          </a:p>
          <a:p>
            <a:pPr lvl="1">
              <a:defRPr/>
            </a:pPr>
            <a:r>
              <a:rPr lang="cs-CZ" b="1" dirty="0" err="1" smtClean="0"/>
              <a:t>Monetary</a:t>
            </a:r>
            <a:r>
              <a:rPr lang="cs-CZ" dirty="0" smtClean="0"/>
              <a:t> (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-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banks</a:t>
            </a:r>
            <a:r>
              <a:rPr lang="cs-CZ" dirty="0" smtClean="0"/>
              <a:t>)</a:t>
            </a:r>
          </a:p>
          <a:p>
            <a:pPr lvl="2">
              <a:defRPr/>
            </a:pPr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r>
              <a:rPr lang="cs-CZ" dirty="0" smtClean="0"/>
              <a:t> (</a:t>
            </a:r>
            <a:r>
              <a:rPr lang="cs-CZ" dirty="0" err="1" smtClean="0"/>
              <a:t>interest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banks</a:t>
            </a:r>
            <a:r>
              <a:rPr lang="cs-CZ" dirty="0" smtClean="0"/>
              <a:t>)</a:t>
            </a:r>
          </a:p>
          <a:p>
            <a:pPr lvl="2">
              <a:defRPr/>
            </a:pPr>
            <a:r>
              <a:rPr lang="cs-CZ" dirty="0" err="1" smtClean="0"/>
              <a:t>Reserve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endParaRPr lang="cs-CZ" sz="1100" dirty="0" smtClean="0"/>
          </a:p>
          <a:p>
            <a:pPr lvl="2">
              <a:defRPr/>
            </a:pPr>
            <a:r>
              <a:rPr lang="cs-CZ" dirty="0"/>
              <a:t>O</a:t>
            </a:r>
            <a:r>
              <a:rPr lang="cs-CZ" dirty="0" smtClean="0"/>
              <a:t>pen market </a:t>
            </a:r>
            <a:r>
              <a:rPr lang="cs-CZ" dirty="0" err="1" smtClean="0"/>
              <a:t>operations</a:t>
            </a:r>
            <a:r>
              <a:rPr lang="cs-CZ" dirty="0" smtClean="0"/>
              <a:t> </a:t>
            </a:r>
            <a:endParaRPr lang="cs-CZ" sz="1200" dirty="0" smtClean="0"/>
          </a:p>
          <a:p>
            <a:pPr lvl="2">
              <a:defRPr/>
            </a:pPr>
            <a:endParaRPr lang="cs-CZ" dirty="0" smtClean="0"/>
          </a:p>
          <a:p>
            <a:pPr lvl="1">
              <a:defRPr/>
            </a:pPr>
            <a:r>
              <a:rPr lang="cs-CZ" b="1" dirty="0" err="1" smtClean="0"/>
              <a:t>Fiscal</a:t>
            </a:r>
            <a:endParaRPr lang="cs-CZ" b="1" dirty="0" smtClean="0"/>
          </a:p>
          <a:p>
            <a:pPr lvl="2">
              <a:defRPr/>
            </a:pPr>
            <a:r>
              <a:rPr lang="cs-CZ" dirty="0" smtClean="0"/>
              <a:t>Public </a:t>
            </a:r>
            <a:r>
              <a:rPr lang="cs-CZ" dirty="0" err="1" smtClean="0"/>
              <a:t>expenditures</a:t>
            </a:r>
            <a:r>
              <a:rPr lang="cs-CZ" dirty="0" smtClean="0"/>
              <a:t> </a:t>
            </a:r>
          </a:p>
          <a:p>
            <a:pPr lvl="2">
              <a:defRPr/>
            </a:pPr>
            <a:r>
              <a:rPr lang="cs-CZ" dirty="0" smtClean="0"/>
              <a:t>Public </a:t>
            </a:r>
            <a:r>
              <a:rPr lang="cs-CZ" dirty="0" err="1" smtClean="0"/>
              <a:t>revenues</a:t>
            </a:r>
            <a:r>
              <a:rPr lang="cs-CZ" dirty="0" smtClean="0"/>
              <a:t> (</a:t>
            </a:r>
            <a:r>
              <a:rPr lang="cs-CZ" dirty="0" err="1" smtClean="0"/>
              <a:t>taxes</a:t>
            </a:r>
            <a:r>
              <a:rPr lang="cs-CZ" dirty="0" smtClean="0"/>
              <a:t>)</a:t>
            </a:r>
          </a:p>
          <a:p>
            <a:pPr lvl="2">
              <a:defRPr/>
            </a:pPr>
            <a:r>
              <a:rPr lang="cs-CZ" dirty="0" err="1" smtClean="0"/>
              <a:t>Budgeting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deficit</a:t>
            </a:r>
          </a:p>
          <a:p>
            <a:pPr lvl="2">
              <a:defRPr/>
            </a:pPr>
            <a:endParaRPr lang="cs-CZ" sz="1600" dirty="0"/>
          </a:p>
          <a:p>
            <a:pPr marL="0" indent="0">
              <a:buFont typeface="Symbol" pitchFamily="18" charset="2"/>
              <a:buNone/>
              <a:defRPr/>
            </a:pPr>
            <a:endParaRPr lang="en-US" dirty="0"/>
          </a:p>
        </p:txBody>
      </p:sp>
      <p:pic>
        <p:nvPicPr>
          <p:cNvPr id="33796" name="Picture 4" descr="http://mrshearingeconomics.weebly.com/uploads/1/0/3/0/10303678/119492_or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861048"/>
            <a:ext cx="3148558" cy="23428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/>
          <a:lstStyle/>
          <a:p>
            <a:r>
              <a:rPr lang="cs-CZ" dirty="0" smtClean="0"/>
              <a:t>Public </a:t>
            </a:r>
            <a:r>
              <a:rPr lang="cs-CZ" dirty="0" err="1" smtClean="0"/>
              <a:t>revenues</a:t>
            </a:r>
            <a:r>
              <a:rPr lang="cs-CZ" dirty="0" smtClean="0"/>
              <a:t> - </a:t>
            </a:r>
            <a:r>
              <a:rPr lang="cs-CZ" dirty="0" err="1" smtClean="0"/>
              <a:t>types</a:t>
            </a:r>
            <a:endParaRPr lang="cs-CZ" dirty="0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273" y="2492896"/>
            <a:ext cx="7299135" cy="383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1"/>
          <p:cNvSpPr>
            <a:spLocks noGrp="1"/>
          </p:cNvSpPr>
          <p:nvPr>
            <p:ph idx="1"/>
          </p:nvPr>
        </p:nvSpPr>
        <p:spPr>
          <a:xfrm>
            <a:off x="871538" y="2204864"/>
            <a:ext cx="7408862" cy="3921299"/>
          </a:xfrm>
        </p:spPr>
        <p:txBody>
          <a:bodyPr/>
          <a:lstStyle/>
          <a:p>
            <a:r>
              <a:rPr lang="cs-CZ" altLang="cs-CZ" sz="4400" dirty="0" smtClean="0"/>
              <a:t>Tax </a:t>
            </a:r>
            <a:r>
              <a:rPr lang="cs-CZ" altLang="cs-CZ" sz="4400" dirty="0" err="1" smtClean="0"/>
              <a:t>revenues</a:t>
            </a:r>
            <a:endParaRPr lang="cs-CZ" altLang="cs-CZ" sz="4400" dirty="0" smtClean="0"/>
          </a:p>
          <a:p>
            <a:r>
              <a:rPr lang="cs-CZ" altLang="cs-CZ" sz="4400" dirty="0" err="1" smtClean="0"/>
              <a:t>Capital</a:t>
            </a:r>
            <a:r>
              <a:rPr lang="cs-CZ" altLang="cs-CZ" sz="4400" dirty="0" smtClean="0"/>
              <a:t> </a:t>
            </a:r>
            <a:r>
              <a:rPr lang="cs-CZ" altLang="cs-CZ" sz="4400" dirty="0" err="1" smtClean="0"/>
              <a:t>revenues</a:t>
            </a:r>
            <a:endParaRPr lang="cs-CZ" altLang="cs-CZ" sz="4400" dirty="0" smtClean="0"/>
          </a:p>
          <a:p>
            <a:r>
              <a:rPr lang="cs-CZ" altLang="cs-CZ" sz="4400" dirty="0" err="1" smtClean="0"/>
              <a:t>Subsidies</a:t>
            </a:r>
            <a:endParaRPr lang="cs-CZ" altLang="cs-CZ" sz="4400" dirty="0" smtClean="0"/>
          </a:p>
          <a:p>
            <a:r>
              <a:rPr lang="cs-CZ" altLang="cs-CZ" sz="4400" dirty="0" err="1" smtClean="0"/>
              <a:t>Other</a:t>
            </a:r>
            <a:endParaRPr lang="en-US" altLang="cs-CZ" sz="4400" dirty="0" smtClean="0"/>
          </a:p>
        </p:txBody>
      </p:sp>
      <p:sp>
        <p:nvSpPr>
          <p:cNvPr id="1229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Public </a:t>
            </a:r>
            <a:r>
              <a:rPr lang="cs-CZ" altLang="cs-CZ" dirty="0" err="1" smtClean="0"/>
              <a:t>revenues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main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categories</a:t>
            </a:r>
            <a:endParaRPr lang="en-US" altLang="cs-CZ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Taxes</a:t>
            </a:r>
            <a:r>
              <a:rPr lang="cs-CZ" dirty="0" smtClean="0"/>
              <a:t> (</a:t>
            </a:r>
            <a:r>
              <a:rPr lang="cs-CZ" dirty="0" err="1" smtClean="0"/>
              <a:t>direct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indirect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Fees</a:t>
            </a:r>
            <a:endParaRPr lang="cs-CZ" dirty="0" smtClean="0"/>
          </a:p>
          <a:p>
            <a:r>
              <a:rPr lang="cs-CZ" dirty="0" err="1" smtClean="0"/>
              <a:t>Customs</a:t>
            </a:r>
            <a:r>
              <a:rPr lang="cs-CZ" dirty="0" smtClean="0"/>
              <a:t> duty</a:t>
            </a:r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insuarance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Tax </a:t>
            </a:r>
            <a:r>
              <a:rPr lang="cs-CZ" dirty="0" err="1" smtClean="0"/>
              <a:t>revenues</a:t>
            </a:r>
            <a:endParaRPr lang="cs-CZ" dirty="0"/>
          </a:p>
        </p:txBody>
      </p:sp>
      <p:pic>
        <p:nvPicPr>
          <p:cNvPr id="55298" name="Picture 2" descr="http://europskaunia.sulik.sk/files/2013/06/populizmus-eu-dan-z-finanncnych-transakc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437112"/>
            <a:ext cx="3611637" cy="2166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Categories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916832"/>
            <a:ext cx="2088232" cy="4924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600" dirty="0" err="1" smtClean="0">
                <a:latin typeface="+mn-lt"/>
              </a:rPr>
              <a:t>Direct</a:t>
            </a:r>
            <a:r>
              <a:rPr lang="cs-CZ" sz="2600" dirty="0" smtClean="0">
                <a:latin typeface="+mn-lt"/>
              </a:rPr>
              <a:t> </a:t>
            </a:r>
            <a:r>
              <a:rPr lang="cs-CZ" sz="2600" dirty="0" err="1" smtClean="0">
                <a:latin typeface="+mn-lt"/>
              </a:rPr>
              <a:t>taxes</a:t>
            </a:r>
            <a:endParaRPr lang="cs-CZ" sz="2600" dirty="0" smtClean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80112" y="1916832"/>
            <a:ext cx="2448272" cy="4924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600" dirty="0" err="1" smtClean="0">
                <a:latin typeface="+mn-lt"/>
              </a:rPr>
              <a:t>Indirect</a:t>
            </a:r>
            <a:r>
              <a:rPr lang="cs-CZ" sz="2600" dirty="0" smtClean="0">
                <a:latin typeface="+mn-lt"/>
              </a:rPr>
              <a:t> </a:t>
            </a:r>
            <a:r>
              <a:rPr lang="cs-CZ" sz="2600" dirty="0" err="1" smtClean="0">
                <a:latin typeface="+mn-lt"/>
              </a:rPr>
              <a:t>taxes</a:t>
            </a:r>
            <a:endParaRPr lang="cs-CZ" sz="2600" dirty="0" smtClean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8" y="2780928"/>
            <a:ext cx="1800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Income</a:t>
            </a:r>
            <a:r>
              <a:rPr lang="cs-CZ" dirty="0" smtClean="0"/>
              <a:t> tax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123728" y="3429000"/>
            <a:ext cx="201622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Corporate</a:t>
            </a:r>
            <a:r>
              <a:rPr lang="cs-CZ" dirty="0" smtClean="0"/>
              <a:t> tax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23728" y="4509120"/>
            <a:ext cx="187220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Wealth</a:t>
            </a:r>
            <a:r>
              <a:rPr lang="cs-CZ" dirty="0" smtClean="0"/>
              <a:t> tax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72200" y="2852936"/>
            <a:ext cx="17281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VAT (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added</a:t>
            </a:r>
            <a:r>
              <a:rPr lang="cs-CZ" dirty="0" smtClean="0"/>
              <a:t> tax)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72200" y="3789040"/>
            <a:ext cx="1800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Excise</a:t>
            </a:r>
            <a:r>
              <a:rPr lang="cs-CZ" dirty="0" smtClean="0"/>
              <a:t> </a:t>
            </a:r>
            <a:r>
              <a:rPr lang="cs-CZ" dirty="0" smtClean="0"/>
              <a:t>duty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4365104"/>
            <a:ext cx="1800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Service</a:t>
            </a:r>
            <a:r>
              <a:rPr lang="cs-CZ" dirty="0" smtClean="0"/>
              <a:t> tax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372200" y="5013176"/>
            <a:ext cx="201622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CST (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sales</a:t>
            </a:r>
            <a:r>
              <a:rPr lang="cs-CZ" dirty="0" smtClean="0"/>
              <a:t> tax</a:t>
            </a:r>
            <a:endParaRPr lang="cs-CZ" dirty="0"/>
          </a:p>
        </p:txBody>
      </p:sp>
      <p:cxnSp>
        <p:nvCxnSpPr>
          <p:cNvPr id="14" name="Tvar 13"/>
          <p:cNvCxnSpPr>
            <a:endCxn id="6" idx="1"/>
          </p:cNvCxnSpPr>
          <p:nvPr/>
        </p:nvCxnSpPr>
        <p:spPr>
          <a:xfrm rot="16200000" flipH="1">
            <a:off x="1756284" y="2644316"/>
            <a:ext cx="590873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Tvar 15"/>
          <p:cNvCxnSpPr>
            <a:endCxn id="7" idx="1"/>
          </p:cNvCxnSpPr>
          <p:nvPr/>
        </p:nvCxnSpPr>
        <p:spPr>
          <a:xfrm rot="16200000" flipH="1">
            <a:off x="1231903" y="2952673"/>
            <a:ext cx="1423611" cy="36004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Tvar 17"/>
          <p:cNvCxnSpPr>
            <a:endCxn id="8" idx="1"/>
          </p:cNvCxnSpPr>
          <p:nvPr/>
        </p:nvCxnSpPr>
        <p:spPr>
          <a:xfrm rot="16200000" flipH="1">
            <a:off x="640160" y="3256384"/>
            <a:ext cx="2319065" cy="6480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Tvar 19"/>
          <p:cNvCxnSpPr>
            <a:endCxn id="9" idx="1"/>
          </p:cNvCxnSpPr>
          <p:nvPr/>
        </p:nvCxnSpPr>
        <p:spPr>
          <a:xfrm rot="16200000" flipH="1">
            <a:off x="5804411" y="2700645"/>
            <a:ext cx="847547" cy="2880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Tvar 21"/>
          <p:cNvCxnSpPr>
            <a:endCxn id="10" idx="1"/>
          </p:cNvCxnSpPr>
          <p:nvPr/>
        </p:nvCxnSpPr>
        <p:spPr>
          <a:xfrm rot="16200000" flipH="1">
            <a:off x="5320680" y="2968352"/>
            <a:ext cx="1598985" cy="5040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Tvar 23"/>
          <p:cNvCxnSpPr>
            <a:endCxn id="11" idx="1"/>
          </p:cNvCxnSpPr>
          <p:nvPr/>
        </p:nvCxnSpPr>
        <p:spPr>
          <a:xfrm rot="16200000" flipH="1">
            <a:off x="4960640" y="3184376"/>
            <a:ext cx="2175049" cy="6480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Tvar 25"/>
          <p:cNvCxnSpPr>
            <a:endCxn id="12" idx="1"/>
          </p:cNvCxnSpPr>
          <p:nvPr/>
        </p:nvCxnSpPr>
        <p:spPr>
          <a:xfrm rot="16200000" flipH="1">
            <a:off x="4472263" y="3528737"/>
            <a:ext cx="3007787" cy="79208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1"/>
          <p:cNvSpPr>
            <a:spLocks noGrp="1"/>
          </p:cNvSpPr>
          <p:nvPr>
            <p:ph idx="1"/>
          </p:nvPr>
        </p:nvSpPr>
        <p:spPr>
          <a:xfrm>
            <a:off x="468313" y="2200275"/>
            <a:ext cx="3095625" cy="1804988"/>
          </a:xfrm>
        </p:spPr>
        <p:txBody>
          <a:bodyPr>
            <a:normAutofit fontScale="55000" lnSpcReduction="20000"/>
          </a:bodyPr>
          <a:lstStyle/>
          <a:p>
            <a:pPr marL="0" indent="0">
              <a:buFont typeface="Symbol" pitchFamily="18" charset="2"/>
              <a:buNone/>
              <a:defRPr/>
            </a:pPr>
            <a:r>
              <a:rPr lang="cs-CZ" altLang="cs-CZ" dirty="0" smtClean="0"/>
              <a:t>Tax </a:t>
            </a:r>
            <a:r>
              <a:rPr lang="cs-CZ" altLang="cs-CZ" dirty="0" err="1" smtClean="0"/>
              <a:t>revenues</a:t>
            </a:r>
            <a:r>
              <a:rPr lang="cs-CZ" altLang="cs-CZ" dirty="0" smtClean="0"/>
              <a:t> as a </a:t>
            </a:r>
            <a:r>
              <a:rPr lang="cs-CZ" altLang="cs-CZ" dirty="0" err="1" smtClean="0"/>
              <a:t>percentage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GDP     = </a:t>
            </a:r>
            <a:r>
              <a:rPr lang="cs-CZ" altLang="cs-CZ" b="1" dirty="0" smtClean="0"/>
              <a:t>tax </a:t>
            </a:r>
            <a:r>
              <a:rPr lang="cs-CZ" altLang="cs-CZ" b="1" dirty="0" err="1" smtClean="0"/>
              <a:t>quota</a:t>
            </a:r>
            <a:endParaRPr lang="cs-CZ" altLang="cs-CZ" b="1" dirty="0" smtClean="0"/>
          </a:p>
          <a:p>
            <a:pPr marL="0" indent="0">
              <a:buFont typeface="Symbol" pitchFamily="18" charset="2"/>
              <a:buNone/>
              <a:defRPr/>
            </a:pPr>
            <a:r>
              <a:rPr lang="cs-CZ" altLang="cs-CZ" dirty="0" smtClean="0"/>
              <a:t>(</a:t>
            </a:r>
            <a:r>
              <a:rPr lang="cs-CZ" altLang="cs-CZ" dirty="0" err="1" smtClean="0"/>
              <a:t>simple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compound</a:t>
            </a:r>
            <a:r>
              <a:rPr lang="cs-CZ" altLang="cs-CZ" dirty="0" smtClean="0"/>
              <a:t>)</a:t>
            </a:r>
          </a:p>
          <a:p>
            <a:pPr>
              <a:defRPr/>
            </a:pPr>
            <a:endParaRPr lang="cs-CZ" altLang="cs-CZ" dirty="0" smtClean="0"/>
          </a:p>
          <a:p>
            <a:pPr marL="0" indent="0">
              <a:buFont typeface="Symbol" pitchFamily="18" charset="2"/>
              <a:buNone/>
              <a:defRPr/>
            </a:pPr>
            <a:endParaRPr lang="cs-CZ" altLang="cs-CZ" dirty="0" smtClean="0">
              <a:hlinkClick r:id="rId3"/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cs-CZ" altLang="cs-CZ" dirty="0" err="1" smtClean="0">
                <a:hlinkClick r:id="rId3"/>
              </a:rPr>
              <a:t>Eurostat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Year</a:t>
            </a:r>
            <a:r>
              <a:rPr lang="cs-CZ" altLang="cs-CZ" dirty="0" smtClean="0"/>
              <a:t> 2011)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cs-CZ" altLang="cs-CZ" dirty="0" err="1" smtClean="0">
                <a:hlinkClick r:id="rId4"/>
              </a:rPr>
              <a:t>Worldbank</a:t>
            </a:r>
            <a:endParaRPr lang="cs-CZ" altLang="cs-CZ" dirty="0" smtClean="0"/>
          </a:p>
          <a:p>
            <a:pPr marL="0" indent="0">
              <a:buFont typeface="Symbol" pitchFamily="18" charset="2"/>
              <a:buNone/>
              <a:defRPr/>
            </a:pPr>
            <a:endParaRPr lang="cs-CZ" altLang="cs-CZ" dirty="0" smtClean="0"/>
          </a:p>
          <a:p>
            <a:pPr marL="0" indent="0">
              <a:buFont typeface="Symbol" pitchFamily="18" charset="2"/>
              <a:buNone/>
              <a:defRPr/>
            </a:pPr>
            <a:endParaRPr lang="en-US" altLang="cs-CZ" dirty="0" smtClean="0"/>
          </a:p>
        </p:txBody>
      </p:sp>
      <p:sp>
        <p:nvSpPr>
          <p:cNvPr id="13315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Tax </a:t>
            </a:r>
            <a:r>
              <a:rPr lang="cs-CZ" altLang="cs-CZ" dirty="0" err="1" smtClean="0"/>
              <a:t>revenues</a:t>
            </a:r>
            <a:r>
              <a:rPr lang="cs-CZ" altLang="cs-CZ" dirty="0" smtClean="0"/>
              <a:t> – tax </a:t>
            </a:r>
            <a:r>
              <a:rPr lang="cs-CZ" altLang="cs-CZ" dirty="0" err="1" smtClean="0"/>
              <a:t>quota</a:t>
            </a:r>
            <a:endParaRPr lang="en-US" altLang="cs-CZ" dirty="0" smtClean="0"/>
          </a:p>
        </p:txBody>
      </p:sp>
      <p:sp>
        <p:nvSpPr>
          <p:cNvPr id="13316" name="TextovéPole 1"/>
          <p:cNvSpPr txBox="1">
            <a:spLocks noChangeArrowheads="1"/>
          </p:cNvSpPr>
          <p:nvPr/>
        </p:nvSpPr>
        <p:spPr bwMode="auto">
          <a:xfrm>
            <a:off x="4356100" y="6581775"/>
            <a:ext cx="3455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i="1"/>
              <a:t>Source: Eurostat</a:t>
            </a:r>
            <a:endParaRPr lang="en-US" sz="1200" i="1"/>
          </a:p>
        </p:txBody>
      </p:sp>
      <p:pic>
        <p:nvPicPr>
          <p:cNvPr id="1331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1556792"/>
            <a:ext cx="3846512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Structure of tax revenues</a:t>
            </a:r>
            <a:endParaRPr lang="en-US" altLang="cs-CZ" smtClean="0"/>
          </a:p>
        </p:txBody>
      </p:sp>
      <p:sp>
        <p:nvSpPr>
          <p:cNvPr id="1433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1434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773238"/>
            <a:ext cx="824865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3492500" y="6477000"/>
            <a:ext cx="34559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i="1"/>
              <a:t>Source: Eurostat</a:t>
            </a:r>
            <a:endParaRPr lang="en-US" sz="1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1"/>
          <p:cNvSpPr>
            <a:spLocks noGrp="1"/>
          </p:cNvSpPr>
          <p:nvPr>
            <p:ph idx="1"/>
          </p:nvPr>
        </p:nvSpPr>
        <p:spPr>
          <a:xfrm>
            <a:off x="228600" y="2209800"/>
            <a:ext cx="4060825" cy="4183063"/>
          </a:xfrm>
        </p:spPr>
        <p:txBody>
          <a:bodyPr/>
          <a:lstStyle/>
          <a:p>
            <a:r>
              <a:rPr lang="cs-CZ" altLang="cs-CZ" smtClean="0"/>
              <a:t>e. g. from European Union</a:t>
            </a:r>
          </a:p>
          <a:p>
            <a:endParaRPr lang="en-US" altLang="cs-CZ" smtClean="0"/>
          </a:p>
        </p:txBody>
      </p:sp>
      <p:sp>
        <p:nvSpPr>
          <p:cNvPr id="1536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Subsidies</a:t>
            </a:r>
            <a:endParaRPr lang="en-US" altLang="cs-CZ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852738"/>
            <a:ext cx="3443287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63" y="4330700"/>
            <a:ext cx="2206625" cy="20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6" name="Obdélník 4"/>
          <p:cNvSpPr>
            <a:spLocks noChangeArrowheads="1"/>
          </p:cNvSpPr>
          <p:nvPr/>
        </p:nvSpPr>
        <p:spPr bwMode="auto">
          <a:xfrm>
            <a:off x="4127500" y="2852738"/>
            <a:ext cx="45720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1800"/>
              <a:t>Total budget expenditure in euros for the whole period 2007-2013 per capita (2007 population figures) are given below. Negative numbers indicate net contributors, positive numbers indicate net recipients.</a:t>
            </a:r>
          </a:p>
        </p:txBody>
      </p:sp>
      <p:sp>
        <p:nvSpPr>
          <p:cNvPr id="15367" name="TextovéPole 6"/>
          <p:cNvSpPr txBox="1">
            <a:spLocks noChangeArrowheads="1"/>
          </p:cNvSpPr>
          <p:nvPr/>
        </p:nvSpPr>
        <p:spPr bwMode="auto">
          <a:xfrm>
            <a:off x="684213" y="6507163"/>
            <a:ext cx="3455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i="1"/>
              <a:t>Source: http://www.openeurope.org.uk</a:t>
            </a:r>
            <a:endParaRPr lang="en-US" sz="1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/>
          <p:cNvSpPr>
            <a:spLocks noGrp="1"/>
          </p:cNvSpPr>
          <p:nvPr>
            <p:ph idx="1"/>
          </p:nvPr>
        </p:nvSpPr>
        <p:spPr>
          <a:xfrm>
            <a:off x="871538" y="2060848"/>
            <a:ext cx="7408862" cy="4065315"/>
          </a:xfrm>
        </p:spPr>
        <p:txBody>
          <a:bodyPr/>
          <a:lstStyle/>
          <a:p>
            <a:pPr>
              <a:buNone/>
            </a:pPr>
            <a:endParaRPr lang="cs-CZ" altLang="cs-CZ" sz="3200" dirty="0" smtClean="0"/>
          </a:p>
          <a:p>
            <a:r>
              <a:rPr lang="cs-CZ" altLang="cs-CZ" sz="3200" dirty="0" err="1" smtClean="0"/>
              <a:t>Revenues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from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selling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state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property</a:t>
            </a:r>
            <a:endParaRPr lang="cs-CZ" altLang="cs-CZ" sz="3200" dirty="0" smtClean="0"/>
          </a:p>
          <a:p>
            <a:r>
              <a:rPr lang="cs-CZ" altLang="cs-CZ" sz="3200" dirty="0" err="1" smtClean="0"/>
              <a:t>Mostly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quite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small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amounts</a:t>
            </a:r>
            <a:endParaRPr lang="cs-CZ" altLang="cs-CZ" sz="3200" dirty="0" smtClean="0"/>
          </a:p>
          <a:p>
            <a:r>
              <a:rPr lang="cs-CZ" altLang="cs-CZ" sz="3200" dirty="0" err="1" smtClean="0"/>
              <a:t>Irregular</a:t>
            </a:r>
            <a:r>
              <a:rPr lang="cs-CZ" altLang="cs-CZ" sz="3200" dirty="0" smtClean="0"/>
              <a:t>, </a:t>
            </a:r>
            <a:r>
              <a:rPr lang="cs-CZ" altLang="cs-CZ" sz="3200" dirty="0" err="1" smtClean="0"/>
              <a:t>one</a:t>
            </a:r>
            <a:r>
              <a:rPr lang="cs-CZ" altLang="cs-CZ" sz="3200" dirty="0" smtClean="0"/>
              <a:t>-</a:t>
            </a:r>
            <a:r>
              <a:rPr lang="cs-CZ" altLang="cs-CZ" sz="3200" dirty="0" err="1" smtClean="0"/>
              <a:t>time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revenue</a:t>
            </a:r>
            <a:r>
              <a:rPr lang="cs-CZ" altLang="cs-CZ" sz="3200" dirty="0" smtClean="0"/>
              <a:t> </a:t>
            </a:r>
          </a:p>
          <a:p>
            <a:endParaRPr lang="en-US" altLang="cs-CZ" dirty="0" smtClean="0"/>
          </a:p>
        </p:txBody>
      </p:sp>
      <p:sp>
        <p:nvSpPr>
          <p:cNvPr id="1638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Capital revenues</a:t>
            </a:r>
            <a:endParaRPr lang="en-US" altLang="cs-CZ" smtClean="0"/>
          </a:p>
        </p:txBody>
      </p:sp>
      <p:pic>
        <p:nvPicPr>
          <p:cNvPr id="16389" name="Picture 5" descr="http://img.ihned.cz/attachment.php/280/33601280/iostuvDEGJKMNOkl6Pbcefhpqxyz1ARV/bydleni-dum-slupce-mince-il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8347" y="4742315"/>
            <a:ext cx="3755653" cy="211568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Revenues from services provided to public (e. g. Highways)</a:t>
            </a:r>
          </a:p>
          <a:p>
            <a:r>
              <a:rPr lang="cs-CZ" altLang="cs-CZ" smtClean="0"/>
              <a:t>Penalties</a:t>
            </a:r>
          </a:p>
          <a:p>
            <a:r>
              <a:rPr lang="cs-CZ" altLang="cs-CZ" smtClean="0"/>
              <a:t>Revenues from selling non-capital property</a:t>
            </a:r>
          </a:p>
          <a:p>
            <a:r>
              <a:rPr lang="cs-CZ" altLang="cs-CZ" smtClean="0"/>
              <a:t>…</a:t>
            </a:r>
            <a:endParaRPr lang="en-US" altLang="cs-CZ" smtClean="0"/>
          </a:p>
        </p:txBody>
      </p:sp>
      <p:sp>
        <p:nvSpPr>
          <p:cNvPr id="1741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Other revenues</a:t>
            </a:r>
            <a:endParaRPr lang="en-US" altLang="cs-CZ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Introduction to public finance</a:t>
            </a:r>
          </a:p>
        </p:txBody>
      </p:sp>
      <p:sp>
        <p:nvSpPr>
          <p:cNvPr id="9218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3600" dirty="0" smtClean="0"/>
              <a:t>Public finance</a:t>
            </a:r>
          </a:p>
          <a:p>
            <a:pPr lvl="2"/>
            <a:r>
              <a:rPr lang="cs-CZ" altLang="cs-CZ" sz="2800" dirty="0" smtClean="0"/>
              <a:t>F</a:t>
            </a:r>
            <a:r>
              <a:rPr lang="en-US" altLang="cs-CZ" sz="2800" dirty="0" err="1" smtClean="0"/>
              <a:t>inancial</a:t>
            </a:r>
            <a:r>
              <a:rPr lang="sk-SK" altLang="cs-CZ" sz="2800" dirty="0" smtClean="0"/>
              <a:t> </a:t>
            </a:r>
            <a:r>
              <a:rPr lang="cs-CZ" altLang="cs-CZ" sz="2800" dirty="0" err="1" smtClean="0"/>
              <a:t>operations</a:t>
            </a:r>
            <a:r>
              <a:rPr lang="cs-CZ" altLang="cs-CZ" sz="2800" dirty="0" smtClean="0"/>
              <a:t> </a:t>
            </a:r>
            <a:r>
              <a:rPr lang="sk-SK" altLang="cs-CZ" sz="2800" dirty="0" err="1" smtClean="0"/>
              <a:t>between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public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institutions</a:t>
            </a:r>
            <a:r>
              <a:rPr lang="sk-SK" altLang="cs-CZ" sz="2800" dirty="0" smtClean="0"/>
              <a:t> and </a:t>
            </a:r>
            <a:r>
              <a:rPr lang="sk-SK" altLang="cs-CZ" sz="2800" dirty="0" err="1" smtClean="0"/>
              <a:t>other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subjects</a:t>
            </a:r>
            <a:r>
              <a:rPr lang="sk-SK" altLang="cs-CZ" sz="2800" dirty="0" smtClean="0"/>
              <a:t> (</a:t>
            </a:r>
            <a:r>
              <a:rPr lang="sk-SK" altLang="cs-CZ" sz="2800" dirty="0" err="1" smtClean="0"/>
              <a:t>citizens</a:t>
            </a:r>
            <a:r>
              <a:rPr lang="sk-SK" altLang="cs-CZ" sz="2800" dirty="0" smtClean="0"/>
              <a:t>,  </a:t>
            </a:r>
            <a:r>
              <a:rPr lang="sk-SK" altLang="cs-CZ" sz="2800" dirty="0" err="1" smtClean="0"/>
              <a:t>households</a:t>
            </a:r>
            <a:r>
              <a:rPr lang="sk-SK" altLang="cs-CZ" sz="2800" dirty="0" smtClean="0"/>
              <a:t>,  </a:t>
            </a:r>
            <a:r>
              <a:rPr lang="sk-SK" altLang="cs-CZ" sz="2800" dirty="0" err="1" smtClean="0"/>
              <a:t>companies</a:t>
            </a:r>
            <a:r>
              <a:rPr lang="sk-SK" altLang="cs-CZ" sz="2800" dirty="0" smtClean="0"/>
              <a:t>, </a:t>
            </a:r>
            <a:r>
              <a:rPr lang="sk-SK" altLang="cs-CZ" sz="2800" dirty="0" err="1" smtClean="0"/>
              <a:t>non-profit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organizations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etc</a:t>
            </a:r>
            <a:r>
              <a:rPr lang="sk-SK" altLang="cs-CZ" sz="2800" dirty="0" smtClean="0"/>
              <a:t>.)</a:t>
            </a:r>
          </a:p>
          <a:p>
            <a:pPr lvl="2"/>
            <a:r>
              <a:rPr lang="cs-CZ" altLang="cs-CZ" sz="2800" dirty="0" err="1" smtClean="0"/>
              <a:t>Yet</a:t>
            </a:r>
            <a:r>
              <a:rPr lang="cs-CZ" altLang="cs-CZ" sz="2800" dirty="0" smtClean="0"/>
              <a:t> not </a:t>
            </a:r>
            <a:r>
              <a:rPr lang="cs-CZ" altLang="cs-CZ" sz="2800" dirty="0" err="1" smtClean="0"/>
              <a:t>any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united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definition</a:t>
            </a:r>
            <a:endParaRPr lang="sk-SK" altLang="cs-CZ" sz="2800" dirty="0" smtClean="0"/>
          </a:p>
          <a:p>
            <a:pPr lvl="2"/>
            <a:endParaRPr lang="sk-SK" altLang="cs-CZ" sz="2800" dirty="0" smtClean="0"/>
          </a:p>
          <a:p>
            <a:pPr lvl="2"/>
            <a:endParaRPr lang="cs-CZ" altLang="cs-CZ" sz="32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Trends in public expenditures</a:t>
            </a:r>
            <a:endParaRPr lang="en-US" altLang="cs-CZ" smtClean="0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2420938"/>
            <a:ext cx="6524625" cy="373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Trends</a:t>
            </a:r>
            <a:r>
              <a:rPr lang="cs-CZ" altLang="cs-CZ" smtClean="0"/>
              <a:t> in public finance</a:t>
            </a:r>
            <a:endParaRPr lang="en-US" altLang="cs-CZ" smtClean="0"/>
          </a:p>
        </p:txBody>
      </p:sp>
      <p:sp>
        <p:nvSpPr>
          <p:cNvPr id="32770" name="Zástupný symbol pro obsah 1"/>
          <p:cNvSpPr>
            <a:spLocks noGrp="1"/>
          </p:cNvSpPr>
          <p:nvPr>
            <p:ph sz="quarter" idx="1"/>
          </p:nvPr>
        </p:nvSpPr>
        <p:spPr>
          <a:xfrm>
            <a:off x="871538" y="2674938"/>
            <a:ext cx="7408862" cy="3778250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>
                <a:latin typeface="Times New Roman CE" pitchFamily="18" charset="0"/>
              </a:rPr>
              <a:t>Alfred Wagner – 1890</a:t>
            </a:r>
          </a:p>
          <a:p>
            <a:pPr lvl="1"/>
            <a:r>
              <a:rPr lang="cs-CZ" altLang="cs-CZ" i="1" dirty="0" smtClean="0">
                <a:latin typeface="Times New Roman CE" pitchFamily="18" charset="0"/>
              </a:rPr>
              <a:t>„</a:t>
            </a:r>
            <a:r>
              <a:rPr lang="cs-CZ" altLang="cs-CZ" i="1" dirty="0" err="1" smtClean="0">
                <a:latin typeface="Times New Roman CE" pitchFamily="18" charset="0"/>
              </a:rPr>
              <a:t>Togother</a:t>
            </a:r>
            <a:r>
              <a:rPr lang="cs-CZ" altLang="cs-CZ" i="1" dirty="0" smtClean="0">
                <a:latin typeface="Times New Roman CE" pitchFamily="18" charset="0"/>
              </a:rPr>
              <a:t> </a:t>
            </a:r>
            <a:r>
              <a:rPr lang="cs-CZ" altLang="cs-CZ" i="1" dirty="0" err="1" smtClean="0">
                <a:latin typeface="Times New Roman CE" pitchFamily="18" charset="0"/>
              </a:rPr>
              <a:t>with</a:t>
            </a:r>
            <a:r>
              <a:rPr lang="cs-CZ" altLang="cs-CZ" i="1" dirty="0" smtClean="0">
                <a:latin typeface="Times New Roman CE" pitchFamily="18" charset="0"/>
              </a:rPr>
              <a:t> </a:t>
            </a:r>
            <a:r>
              <a:rPr lang="cs-CZ" altLang="cs-CZ" i="1" dirty="0" err="1" smtClean="0">
                <a:latin typeface="Times New Roman CE" pitchFamily="18" charset="0"/>
              </a:rPr>
              <a:t>growing</a:t>
            </a:r>
            <a:r>
              <a:rPr lang="cs-CZ" altLang="cs-CZ" i="1" dirty="0" smtClean="0">
                <a:latin typeface="Times New Roman CE" pitchFamily="18" charset="0"/>
              </a:rPr>
              <a:t> </a:t>
            </a:r>
            <a:r>
              <a:rPr lang="cs-CZ" altLang="cs-CZ" i="1" dirty="0" err="1" smtClean="0">
                <a:latin typeface="Times New Roman CE" pitchFamily="18" charset="0"/>
              </a:rPr>
              <a:t>income</a:t>
            </a:r>
            <a:r>
              <a:rPr lang="cs-CZ" altLang="cs-CZ" i="1" dirty="0" smtClean="0">
                <a:latin typeface="Times New Roman CE" pitchFamily="18" charset="0"/>
              </a:rPr>
              <a:t> in </a:t>
            </a:r>
            <a:r>
              <a:rPr lang="cs-CZ" altLang="cs-CZ" i="1" dirty="0" err="1" smtClean="0">
                <a:latin typeface="Times New Roman CE" pitchFamily="18" charset="0"/>
              </a:rPr>
              <a:t>economics</a:t>
            </a:r>
            <a:r>
              <a:rPr lang="cs-CZ" altLang="cs-CZ" i="1" dirty="0" smtClean="0">
                <a:latin typeface="Times New Roman CE" pitchFamily="18" charset="0"/>
              </a:rPr>
              <a:t> </a:t>
            </a:r>
            <a:r>
              <a:rPr lang="cs-CZ" altLang="cs-CZ" i="1" dirty="0" err="1" smtClean="0">
                <a:latin typeface="Times New Roman CE" pitchFamily="18" charset="0"/>
              </a:rPr>
              <a:t>grows</a:t>
            </a:r>
            <a:r>
              <a:rPr lang="cs-CZ" altLang="cs-CZ" i="1" dirty="0" smtClean="0">
                <a:latin typeface="Times New Roman CE" pitchFamily="18" charset="0"/>
              </a:rPr>
              <a:t> </a:t>
            </a:r>
            <a:r>
              <a:rPr lang="cs-CZ" altLang="cs-CZ" i="1" dirty="0" err="1" smtClean="0">
                <a:latin typeface="Times New Roman CE" pitchFamily="18" charset="0"/>
              </a:rPr>
              <a:t>the</a:t>
            </a:r>
            <a:r>
              <a:rPr lang="cs-CZ" altLang="cs-CZ" i="1" dirty="0" smtClean="0">
                <a:latin typeface="Times New Roman CE" pitchFamily="18" charset="0"/>
              </a:rPr>
              <a:t> </a:t>
            </a:r>
            <a:r>
              <a:rPr lang="cs-CZ" altLang="cs-CZ" i="1" dirty="0" err="1" smtClean="0">
                <a:latin typeface="Times New Roman CE" pitchFamily="18" charset="0"/>
              </a:rPr>
              <a:t>size</a:t>
            </a:r>
            <a:r>
              <a:rPr lang="cs-CZ" altLang="cs-CZ" i="1" dirty="0" smtClean="0">
                <a:latin typeface="Times New Roman CE" pitchFamily="18" charset="0"/>
              </a:rPr>
              <a:t> </a:t>
            </a:r>
            <a:r>
              <a:rPr lang="cs-CZ" altLang="cs-CZ" i="1" dirty="0" err="1" smtClean="0">
                <a:latin typeface="Times New Roman CE" pitchFamily="18" charset="0"/>
              </a:rPr>
              <a:t>of</a:t>
            </a:r>
            <a:r>
              <a:rPr lang="cs-CZ" altLang="cs-CZ" i="1" dirty="0" smtClean="0">
                <a:latin typeface="Times New Roman CE" pitchFamily="18" charset="0"/>
              </a:rPr>
              <a:t> public </a:t>
            </a:r>
            <a:r>
              <a:rPr lang="cs-CZ" altLang="cs-CZ" i="1" dirty="0" err="1" smtClean="0">
                <a:latin typeface="Times New Roman CE" pitchFamily="18" charset="0"/>
              </a:rPr>
              <a:t>sector</a:t>
            </a:r>
            <a:r>
              <a:rPr lang="cs-CZ" altLang="cs-CZ" i="1" dirty="0" smtClean="0">
                <a:latin typeface="Times New Roman CE" pitchFamily="18" charset="0"/>
              </a:rPr>
              <a:t>“</a:t>
            </a:r>
          </a:p>
          <a:p>
            <a:endParaRPr lang="cs-CZ" altLang="cs-CZ" dirty="0" smtClean="0"/>
          </a:p>
          <a:p>
            <a:r>
              <a:rPr lang="cs-CZ" altLang="cs-CZ" dirty="0" err="1" smtClean="0"/>
              <a:t>Why</a:t>
            </a:r>
            <a:r>
              <a:rPr lang="cs-CZ" altLang="cs-CZ" dirty="0" smtClean="0"/>
              <a:t>?</a:t>
            </a:r>
          </a:p>
          <a:p>
            <a:pPr lvl="1"/>
            <a:r>
              <a:rPr lang="cs-CZ" altLang="cs-CZ" dirty="0" err="1" smtClean="0"/>
              <a:t>Technological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changes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e</a:t>
            </a:r>
            <a:r>
              <a:rPr lang="cs-CZ" altLang="cs-CZ" dirty="0" smtClean="0"/>
              <a:t>. g. </a:t>
            </a:r>
            <a:r>
              <a:rPr lang="cs-CZ" altLang="cs-CZ" dirty="0" err="1" smtClean="0"/>
              <a:t>health</a:t>
            </a:r>
            <a:r>
              <a:rPr lang="cs-CZ" altLang="cs-CZ" dirty="0" smtClean="0"/>
              <a:t> care)</a:t>
            </a:r>
          </a:p>
          <a:p>
            <a:pPr lvl="1"/>
            <a:r>
              <a:rPr lang="cs-CZ" altLang="cs-CZ" dirty="0" err="1" smtClean="0"/>
              <a:t>Social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demographic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factors</a:t>
            </a:r>
            <a:endParaRPr lang="cs-CZ" altLang="cs-CZ" dirty="0" smtClean="0"/>
          </a:p>
          <a:p>
            <a:pPr lvl="1"/>
            <a:r>
              <a:rPr lang="cs-CZ" altLang="cs-CZ" dirty="0" err="1" smtClean="0"/>
              <a:t>Threshold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effect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wars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floods</a:t>
            </a:r>
            <a:r>
              <a:rPr lang="cs-CZ" altLang="cs-CZ" dirty="0" smtClean="0"/>
              <a:t>…)</a:t>
            </a:r>
          </a:p>
          <a:p>
            <a:pPr lvl="1"/>
            <a:r>
              <a:rPr lang="cs-CZ" altLang="cs-CZ" dirty="0" err="1" smtClean="0"/>
              <a:t>Political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reasons</a:t>
            </a:r>
            <a:endParaRPr lang="cs-CZ" altLang="cs-CZ" dirty="0" smtClean="0"/>
          </a:p>
          <a:p>
            <a:pPr lvl="1"/>
            <a:endParaRPr lang="cs-CZ" altLang="cs-CZ" dirty="0" smtClean="0"/>
          </a:p>
          <a:p>
            <a:pPr lvl="1"/>
            <a:endParaRPr lang="cs-CZ" altLang="cs-CZ" dirty="0" smtClean="0"/>
          </a:p>
          <a:p>
            <a:pPr lvl="1"/>
            <a:endParaRPr lang="cs-CZ" altLang="cs-CZ" dirty="0" smtClean="0"/>
          </a:p>
          <a:p>
            <a:pPr lvl="1"/>
            <a:endParaRPr lang="cs-CZ" altLang="cs-CZ" dirty="0" smtClean="0"/>
          </a:p>
          <a:p>
            <a:pPr lvl="1"/>
            <a:endParaRPr lang="cs-CZ" altLang="cs-CZ" dirty="0" smtClean="0"/>
          </a:p>
          <a:p>
            <a:pPr lvl="1"/>
            <a:endParaRPr lang="cs-CZ" altLang="cs-CZ" dirty="0" smtClean="0"/>
          </a:p>
          <a:p>
            <a:pPr lvl="1"/>
            <a:endParaRPr lang="en-US" altLang="cs-CZ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Changes in population</a:t>
            </a:r>
            <a:endParaRPr lang="en-US" altLang="cs-CZ" smtClean="0"/>
          </a:p>
        </p:txBody>
      </p:sp>
      <p:sp>
        <p:nvSpPr>
          <p:cNvPr id="29698" name="Zástupný symbol pro obsah 1"/>
          <p:cNvSpPr>
            <a:spLocks noGrp="1"/>
          </p:cNvSpPr>
          <p:nvPr>
            <p:ph sz="quarter" idx="1"/>
          </p:nvPr>
        </p:nvSpPr>
        <p:spPr>
          <a:xfrm>
            <a:off x="899592" y="1484784"/>
            <a:ext cx="7408862" cy="682054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err="1" smtClean="0">
                <a:hlinkClick r:id="rId3"/>
              </a:rPr>
              <a:t>Changes</a:t>
            </a:r>
            <a:r>
              <a:rPr lang="cs-CZ" altLang="cs-CZ" dirty="0" smtClean="0">
                <a:hlinkClick r:id="rId3"/>
              </a:rPr>
              <a:t> in </a:t>
            </a:r>
            <a:r>
              <a:rPr lang="cs-CZ" altLang="cs-CZ" dirty="0" err="1" smtClean="0">
                <a:hlinkClick r:id="rId3"/>
              </a:rPr>
              <a:t>population</a:t>
            </a:r>
            <a:r>
              <a:rPr lang="cs-CZ" altLang="cs-CZ" dirty="0" smtClean="0"/>
              <a:t>  (</a:t>
            </a:r>
            <a:r>
              <a:rPr lang="cs-CZ" altLang="cs-CZ" dirty="0" err="1" smtClean="0"/>
              <a:t>ageing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low</a:t>
            </a:r>
            <a:r>
              <a:rPr lang="cs-CZ" altLang="cs-CZ" dirty="0" smtClean="0"/>
              <a:t> fertility </a:t>
            </a:r>
            <a:r>
              <a:rPr lang="cs-CZ" altLang="cs-CZ" dirty="0" err="1" smtClean="0"/>
              <a:t>rate</a:t>
            </a:r>
            <a:r>
              <a:rPr lang="cs-CZ" altLang="cs-CZ" dirty="0" smtClean="0"/>
              <a:t>)–&gt; </a:t>
            </a:r>
            <a:r>
              <a:rPr lang="cs-CZ" altLang="cs-CZ" dirty="0" err="1" smtClean="0"/>
              <a:t>why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does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affect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government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spending</a:t>
            </a:r>
            <a:r>
              <a:rPr lang="cs-CZ" altLang="cs-CZ" dirty="0" smtClean="0"/>
              <a:t>?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852936"/>
            <a:ext cx="6995552" cy="3433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187624" y="2348880"/>
            <a:ext cx="70567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latin typeface="+mj-lt"/>
              </a:rPr>
              <a:t>The number of people </a:t>
            </a:r>
            <a:r>
              <a:rPr lang="cs-CZ" sz="1500" b="1" dirty="0" smtClean="0">
                <a:latin typeface="+mj-lt"/>
              </a:rPr>
              <a:t>in </a:t>
            </a:r>
            <a:r>
              <a:rPr lang="cs-CZ" sz="1500" b="1" dirty="0" err="1" smtClean="0">
                <a:latin typeface="+mj-lt"/>
              </a:rPr>
              <a:t>productive</a:t>
            </a:r>
            <a:r>
              <a:rPr lang="cs-CZ" sz="1500" b="1" dirty="0" smtClean="0">
                <a:latin typeface="+mj-lt"/>
              </a:rPr>
              <a:t> </a:t>
            </a:r>
            <a:r>
              <a:rPr lang="en-US" sz="1500" b="1" dirty="0" smtClean="0">
                <a:latin typeface="+mj-lt"/>
              </a:rPr>
              <a:t>age (15-64 years) per person in </a:t>
            </a:r>
            <a:r>
              <a:rPr lang="cs-CZ" sz="1500" b="1" dirty="0" smtClean="0">
                <a:latin typeface="+mj-lt"/>
              </a:rPr>
              <a:t>post-</a:t>
            </a:r>
            <a:r>
              <a:rPr lang="cs-CZ" sz="1500" b="1" dirty="0" err="1" smtClean="0">
                <a:latin typeface="+mj-lt"/>
              </a:rPr>
              <a:t>productive</a:t>
            </a:r>
            <a:r>
              <a:rPr lang="cs-CZ" sz="1500" b="1" dirty="0" smtClean="0">
                <a:latin typeface="+mj-lt"/>
              </a:rPr>
              <a:t> </a:t>
            </a:r>
            <a:r>
              <a:rPr lang="en-US" sz="1500" b="1" dirty="0" smtClean="0">
                <a:latin typeface="+mj-lt"/>
              </a:rPr>
              <a:t>age (65 +)</a:t>
            </a:r>
            <a:endParaRPr lang="cs-CZ" sz="1500" b="1" dirty="0"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31640" y="6165304"/>
            <a:ext cx="3600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 err="1" smtClean="0">
                <a:latin typeface="+mj-lt"/>
              </a:rPr>
              <a:t>Source</a:t>
            </a:r>
            <a:r>
              <a:rPr lang="cs-CZ" sz="1500" dirty="0" smtClean="0">
                <a:latin typeface="+mj-lt"/>
              </a:rPr>
              <a:t>: </a:t>
            </a:r>
            <a:r>
              <a:rPr lang="cs-CZ" sz="1500" dirty="0" err="1" smtClean="0">
                <a:latin typeface="+mj-lt"/>
              </a:rPr>
              <a:t>International</a:t>
            </a:r>
            <a:r>
              <a:rPr lang="cs-CZ" sz="1500" dirty="0" smtClean="0">
                <a:latin typeface="+mj-lt"/>
              </a:rPr>
              <a:t> Data Base (2011)</a:t>
            </a:r>
            <a:endParaRPr lang="cs-CZ" sz="1500" dirty="0"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 x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Negative </a:t>
            </a:r>
            <a:r>
              <a:rPr lang="cs-CZ" sz="2800" b="1" dirty="0" err="1" smtClean="0"/>
              <a:t>relationship</a:t>
            </a:r>
            <a:endParaRPr lang="cs-CZ" sz="2800" b="1" dirty="0" smtClean="0"/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diminishing</a:t>
            </a:r>
            <a:r>
              <a:rPr lang="cs-CZ" sz="2800" dirty="0" smtClean="0"/>
              <a:t> </a:t>
            </a:r>
            <a:r>
              <a:rPr lang="cs-CZ" sz="2800" dirty="0" err="1" smtClean="0"/>
              <a:t>returns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crowded</a:t>
            </a:r>
            <a:r>
              <a:rPr lang="cs-CZ" sz="2800" dirty="0" smtClean="0"/>
              <a:t>-</a:t>
            </a:r>
            <a:r>
              <a:rPr lang="cs-CZ" sz="2800" dirty="0" err="1" smtClean="0"/>
              <a:t>out</a:t>
            </a:r>
            <a:r>
              <a:rPr lang="cs-CZ" sz="2800" dirty="0" smtClean="0"/>
              <a:t> </a:t>
            </a:r>
            <a:r>
              <a:rPr lang="cs-CZ" sz="2800" dirty="0" err="1" smtClean="0"/>
              <a:t>effect</a:t>
            </a:r>
            <a:r>
              <a:rPr lang="cs-CZ" sz="2800" dirty="0" smtClean="0"/>
              <a:t> to </a:t>
            </a:r>
            <a:r>
              <a:rPr lang="cs-CZ" sz="2800" dirty="0" err="1" smtClean="0"/>
              <a:t>private</a:t>
            </a:r>
            <a:r>
              <a:rPr lang="cs-CZ" sz="2800" dirty="0" smtClean="0"/>
              <a:t> </a:t>
            </a:r>
            <a:r>
              <a:rPr lang="cs-CZ" sz="2800" dirty="0" err="1" smtClean="0"/>
              <a:t>investment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inefficient</a:t>
            </a:r>
            <a:r>
              <a:rPr lang="cs-CZ" sz="2800" dirty="0" smtClean="0"/>
              <a:t> </a:t>
            </a:r>
            <a:r>
              <a:rPr lang="cs-CZ" sz="2800" dirty="0" err="1" smtClean="0"/>
              <a:t>expenditure</a:t>
            </a:r>
            <a:r>
              <a:rPr lang="cs-CZ" sz="2800" dirty="0" smtClean="0"/>
              <a:t> =&gt; </a:t>
            </a:r>
            <a:r>
              <a:rPr lang="cs-CZ" sz="2800" dirty="0" err="1" smtClean="0"/>
              <a:t>distorted</a:t>
            </a:r>
            <a:r>
              <a:rPr lang="cs-CZ" sz="2800" dirty="0" smtClean="0"/>
              <a:t> </a:t>
            </a:r>
            <a:r>
              <a:rPr lang="cs-CZ" sz="2800" dirty="0" err="1" smtClean="0"/>
              <a:t>allocation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resources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space</a:t>
            </a:r>
            <a:r>
              <a:rPr lang="cs-CZ" sz="2800" dirty="0" smtClean="0"/>
              <a:t> </a:t>
            </a:r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corruption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Positive </a:t>
            </a:r>
            <a:r>
              <a:rPr lang="cs-CZ" sz="2800" b="1" dirty="0" err="1" smtClean="0"/>
              <a:t>relationship</a:t>
            </a:r>
            <a:endParaRPr lang="cs-CZ" sz="2800" b="1" dirty="0" smtClean="0"/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insurance function to private property</a:t>
            </a:r>
            <a:endParaRPr lang="cs-CZ" sz="2800" dirty="0" smtClean="0"/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encourage private investment 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Improve</a:t>
            </a:r>
            <a:r>
              <a:rPr lang="cs-CZ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smtClean="0"/>
              <a:t>investment environment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772816"/>
            <a:ext cx="7797969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the growth of government spending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871538" y="1772816"/>
            <a:ext cx="7408862" cy="4353347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Demographic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(</a:t>
            </a:r>
            <a:r>
              <a:rPr lang="cs-CZ" dirty="0" err="1" smtClean="0"/>
              <a:t>ageing</a:t>
            </a:r>
            <a:r>
              <a:rPr lang="cs-CZ" dirty="0" smtClean="0"/>
              <a:t>, </a:t>
            </a:r>
            <a:r>
              <a:rPr lang="cs-CZ" dirty="0" err="1" smtClean="0"/>
              <a:t>low</a:t>
            </a:r>
            <a:r>
              <a:rPr lang="cs-CZ" dirty="0" smtClean="0"/>
              <a:t> fertility)</a:t>
            </a:r>
          </a:p>
          <a:p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productivity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income</a:t>
            </a:r>
            <a:r>
              <a:rPr lang="cs-CZ" dirty="0" smtClean="0"/>
              <a:t> (</a:t>
            </a:r>
            <a:r>
              <a:rPr lang="cs-CZ" dirty="0" err="1" smtClean="0"/>
              <a:t>higher</a:t>
            </a:r>
            <a:r>
              <a:rPr lang="cs-CZ" dirty="0" smtClean="0"/>
              <a:t> tax </a:t>
            </a:r>
            <a:r>
              <a:rPr lang="cs-CZ" dirty="0" err="1" smtClean="0"/>
              <a:t>revenues</a:t>
            </a:r>
            <a:r>
              <a:rPr lang="cs-CZ" dirty="0" smtClean="0"/>
              <a:t> -&gt;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expenditures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endParaRPr lang="cs-CZ" dirty="0" smtClean="0"/>
          </a:p>
          <a:p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unemployment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endParaRPr lang="cs-CZ" dirty="0" smtClean="0"/>
          </a:p>
          <a:p>
            <a:r>
              <a:rPr lang="cs-CZ" dirty="0" err="1" smtClean="0"/>
              <a:t>Technological</a:t>
            </a:r>
            <a:r>
              <a:rPr lang="cs-CZ" dirty="0" smtClean="0"/>
              <a:t> </a:t>
            </a:r>
            <a:r>
              <a:rPr lang="cs-CZ" dirty="0" err="1" smtClean="0"/>
              <a:t>progress</a:t>
            </a:r>
            <a:r>
              <a:rPr lang="cs-CZ" dirty="0" smtClean="0"/>
              <a:t> (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claims</a:t>
            </a:r>
            <a:r>
              <a:rPr lang="cs-CZ" dirty="0" smtClean="0"/>
              <a:t> on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Inflation</a:t>
            </a:r>
            <a:endParaRPr lang="cs-CZ" dirty="0" smtClean="0"/>
          </a:p>
          <a:p>
            <a:r>
              <a:rPr lang="cs-CZ" dirty="0" err="1" smtClean="0"/>
              <a:t>Politic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influences</a:t>
            </a:r>
            <a:r>
              <a:rPr lang="cs-CZ" dirty="0" smtClean="0"/>
              <a:t> (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welfare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, </a:t>
            </a:r>
            <a:r>
              <a:rPr lang="cs-CZ" dirty="0" err="1" smtClean="0"/>
              <a:t>populism</a:t>
            </a:r>
            <a:r>
              <a:rPr lang="cs-CZ" dirty="0" smtClean="0"/>
              <a:t>, </a:t>
            </a:r>
            <a:r>
              <a:rPr lang="cs-CZ" dirty="0" err="1" smtClean="0"/>
              <a:t>bureaucracy</a:t>
            </a:r>
            <a:r>
              <a:rPr lang="cs-CZ" dirty="0" smtClean="0"/>
              <a:t>)</a:t>
            </a:r>
          </a:p>
          <a:p>
            <a:r>
              <a:rPr lang="cs-CZ" dirty="0" smtClean="0"/>
              <a:t>D</a:t>
            </a:r>
            <a:r>
              <a:rPr lang="en-US" dirty="0" err="1" smtClean="0"/>
              <a:t>emonstration</a:t>
            </a:r>
            <a:r>
              <a:rPr lang="en-US" dirty="0" smtClean="0"/>
              <a:t> effect and the related effort to cope with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standrads</a:t>
            </a:r>
            <a:r>
              <a:rPr lang="cs-CZ" dirty="0" smtClean="0"/>
              <a:t> </a:t>
            </a:r>
            <a:r>
              <a:rPr lang="en-US" dirty="0" smtClean="0"/>
              <a:t>of neighboring countries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Political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reasons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welfare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state</a:t>
            </a:r>
            <a:endParaRPr lang="en-US" altLang="cs-CZ" dirty="0" smtClean="0"/>
          </a:p>
        </p:txBody>
      </p:sp>
      <p:sp>
        <p:nvSpPr>
          <p:cNvPr id="3584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err="1" smtClean="0"/>
              <a:t>Greece</a:t>
            </a:r>
            <a:r>
              <a:rPr lang="cs-CZ" altLang="cs-CZ" dirty="0" smtClean="0"/>
              <a:t>…</a:t>
            </a:r>
          </a:p>
          <a:p>
            <a:r>
              <a:rPr lang="cs-CZ" altLang="cs-CZ" dirty="0" err="1" smtClean="0"/>
              <a:t>Czech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republic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social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security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system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health</a:t>
            </a:r>
            <a:r>
              <a:rPr lang="cs-CZ" altLang="cs-CZ" dirty="0" smtClean="0"/>
              <a:t> care </a:t>
            </a:r>
            <a:r>
              <a:rPr lang="cs-CZ" altLang="cs-CZ" dirty="0" err="1" smtClean="0"/>
              <a:t>system</a:t>
            </a:r>
            <a:r>
              <a:rPr lang="cs-CZ" altLang="cs-CZ" dirty="0" smtClean="0"/>
              <a:t>, </a:t>
            </a:r>
            <a:r>
              <a:rPr lang="cs-CZ" altLang="cs-CZ" dirty="0" smtClean="0"/>
              <a:t>free </a:t>
            </a:r>
            <a:r>
              <a:rPr lang="cs-CZ" altLang="cs-CZ" dirty="0" err="1" smtClean="0"/>
              <a:t>education</a:t>
            </a:r>
            <a:r>
              <a:rPr lang="cs-CZ" altLang="cs-CZ" dirty="0" smtClean="0"/>
              <a:t>…</a:t>
            </a:r>
          </a:p>
          <a:p>
            <a:r>
              <a:rPr lang="cs-CZ" altLang="cs-CZ" dirty="0" err="1" smtClean="0"/>
              <a:t>Your</a:t>
            </a:r>
            <a:r>
              <a:rPr lang="cs-CZ" altLang="cs-CZ" dirty="0" smtClean="0"/>
              <a:t> country…?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1547664" y="3140968"/>
            <a:ext cx="662463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...</a:t>
            </a:r>
            <a:r>
              <a:rPr lang="sk-SK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thank</a:t>
            </a:r>
            <a:r>
              <a:rPr lang="sk-SK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sk-SK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you</a:t>
            </a:r>
            <a:r>
              <a:rPr lang="sk-SK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sk-SK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</a:t>
            </a:r>
            <a:r>
              <a:rPr lang="sk-SK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sk-SK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your</a:t>
            </a:r>
            <a:r>
              <a:rPr lang="sk-SK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sk-SK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attention</a:t>
            </a:r>
            <a:endParaRPr lang="sk-SK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Public finance X Public sector</a:t>
            </a:r>
          </a:p>
        </p:txBody>
      </p:sp>
      <p:sp>
        <p:nvSpPr>
          <p:cNvPr id="11266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cs-CZ" altLang="cs-CZ" sz="3200" dirty="0" smtClean="0"/>
              <a:t>Public Finance </a:t>
            </a:r>
            <a:endParaRPr lang="en-US" altLang="cs-CZ" sz="3200" dirty="0" smtClean="0"/>
          </a:p>
          <a:p>
            <a:pPr lvl="2"/>
            <a:r>
              <a:rPr lang="cs-CZ" altLang="cs-CZ" sz="2800" dirty="0" smtClean="0"/>
              <a:t> </a:t>
            </a:r>
            <a:r>
              <a:rPr lang="en-US" altLang="cs-CZ" sz="2800" dirty="0" smtClean="0"/>
              <a:t>Financial operations, relations and </a:t>
            </a:r>
            <a:r>
              <a:rPr lang="cs-CZ" altLang="cs-CZ" sz="2800" dirty="0" smtClean="0"/>
              <a:t>it</a:t>
            </a:r>
            <a:r>
              <a:rPr lang="en-US" altLang="cs-CZ" sz="2800" dirty="0" smtClean="0"/>
              <a:t>s tools</a:t>
            </a:r>
          </a:p>
          <a:p>
            <a:r>
              <a:rPr lang="en-US" altLang="cs-CZ" sz="3200" dirty="0" smtClean="0"/>
              <a:t>Public sector</a:t>
            </a:r>
          </a:p>
          <a:p>
            <a:pPr lvl="2"/>
            <a:r>
              <a:rPr lang="en-US" altLang="cs-CZ" sz="2800" dirty="0" smtClean="0"/>
              <a:t>Part of national economy</a:t>
            </a:r>
          </a:p>
          <a:p>
            <a:pPr lvl="2"/>
            <a:r>
              <a:rPr lang="en-US" altLang="cs-CZ" sz="2800" dirty="0" smtClean="0"/>
              <a:t>Financed from public  </a:t>
            </a:r>
            <a:r>
              <a:rPr lang="en-US" altLang="cs-CZ" sz="2800" dirty="0" smtClean="0"/>
              <a:t>budgets</a:t>
            </a:r>
            <a:endParaRPr lang="cs-CZ" altLang="cs-CZ" sz="2800" dirty="0" smtClean="0"/>
          </a:p>
          <a:p>
            <a:pPr lvl="2">
              <a:buNone/>
            </a:pPr>
            <a:endParaRPr lang="cs-CZ" altLang="cs-CZ" sz="2800" dirty="0" smtClean="0"/>
          </a:p>
          <a:p>
            <a:pPr lvl="2">
              <a:buNone/>
            </a:pPr>
            <a:r>
              <a:rPr lang="cs-CZ" altLang="cs-CZ" sz="3600" dirty="0" err="1" smtClean="0"/>
              <a:t>How</a:t>
            </a:r>
            <a:r>
              <a:rPr lang="cs-CZ" altLang="cs-CZ" sz="3600" dirty="0" smtClean="0"/>
              <a:t> to </a:t>
            </a:r>
            <a:r>
              <a:rPr lang="cs-CZ" altLang="cs-CZ" sz="3600" b="1" dirty="0" err="1" smtClean="0"/>
              <a:t>measure</a:t>
            </a:r>
            <a:r>
              <a:rPr lang="cs-CZ" altLang="cs-CZ" sz="3600" dirty="0" smtClean="0"/>
              <a:t> </a:t>
            </a:r>
          </a:p>
          <a:p>
            <a:pPr lvl="2">
              <a:buNone/>
            </a:pPr>
            <a:r>
              <a:rPr lang="cs-CZ" altLang="cs-CZ" sz="3600" dirty="0" err="1" smtClean="0"/>
              <a:t>the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size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of</a:t>
            </a:r>
            <a:r>
              <a:rPr lang="cs-CZ" altLang="cs-CZ" sz="3600" dirty="0" smtClean="0"/>
              <a:t> public </a:t>
            </a:r>
            <a:r>
              <a:rPr lang="cs-CZ" altLang="cs-CZ" sz="3600" dirty="0" err="1" smtClean="0"/>
              <a:t>sector</a:t>
            </a:r>
            <a:r>
              <a:rPr lang="cs-CZ" altLang="cs-CZ" sz="3600" dirty="0" smtClean="0"/>
              <a:t>?</a:t>
            </a:r>
            <a:endParaRPr lang="cs-CZ" altLang="cs-CZ" sz="36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Public </a:t>
            </a:r>
            <a:r>
              <a:rPr lang="cs-CZ" dirty="0" err="1" smtClean="0"/>
              <a:t>expenditure</a:t>
            </a:r>
            <a:r>
              <a:rPr lang="cs-CZ" dirty="0" smtClean="0"/>
              <a:t> in </a:t>
            </a:r>
            <a:r>
              <a:rPr lang="cs-CZ" dirty="0" err="1" smtClean="0"/>
              <a:t>Europe</a:t>
            </a:r>
            <a:r>
              <a:rPr lang="cs-CZ" dirty="0" smtClean="0"/>
              <a:t> (2014, % GDP)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1700808"/>
            <a:ext cx="904875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</a:t>
            </a:r>
            <a:r>
              <a:rPr lang="en-US" dirty="0" err="1" smtClean="0"/>
              <a:t>rowth</a:t>
            </a:r>
            <a:r>
              <a:rPr lang="en-US" dirty="0" smtClean="0"/>
              <a:t> </a:t>
            </a:r>
            <a:r>
              <a:rPr lang="en-US" dirty="0" smtClean="0"/>
              <a:t>factors of the public sector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geographic </a:t>
            </a:r>
            <a:r>
              <a:rPr lang="en-US" b="1" dirty="0" smtClean="0"/>
              <a:t>factors</a:t>
            </a:r>
            <a:r>
              <a:rPr lang="cs-CZ" b="1" dirty="0" smtClean="0"/>
              <a:t> </a:t>
            </a:r>
            <a:r>
              <a:rPr lang="en-US" dirty="0" smtClean="0"/>
              <a:t>(floods</a:t>
            </a:r>
            <a:r>
              <a:rPr lang="en-US" dirty="0" smtClean="0"/>
              <a:t>, hurricanes, volcanic activity, </a:t>
            </a:r>
            <a:r>
              <a:rPr lang="en-US" dirty="0" smtClean="0"/>
              <a:t>...)</a:t>
            </a:r>
            <a:endParaRPr lang="cs-CZ" dirty="0" smtClean="0"/>
          </a:p>
          <a:p>
            <a:r>
              <a:rPr lang="cs-CZ" b="1" dirty="0" err="1" smtClean="0"/>
              <a:t>demographic</a:t>
            </a:r>
            <a:r>
              <a:rPr lang="cs-CZ" b="1" dirty="0" smtClean="0"/>
              <a:t> </a:t>
            </a:r>
            <a:r>
              <a:rPr lang="cs-CZ" b="1" dirty="0" err="1" smtClean="0"/>
              <a:t>factors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en-US" dirty="0" smtClean="0"/>
              <a:t>population boom influence priorities within </a:t>
            </a:r>
            <a:r>
              <a:rPr lang="cs-CZ" dirty="0" smtClean="0"/>
              <a:t>public </a:t>
            </a:r>
            <a:r>
              <a:rPr lang="cs-CZ" dirty="0" err="1" smtClean="0"/>
              <a:t>expenditure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b="1" dirty="0" err="1" smtClean="0"/>
              <a:t>urban</a:t>
            </a:r>
            <a:r>
              <a:rPr lang="cs-CZ" b="1" dirty="0" smtClean="0"/>
              <a:t> </a:t>
            </a:r>
            <a:r>
              <a:rPr lang="cs-CZ" b="1" dirty="0" err="1" smtClean="0"/>
              <a:t>factors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urbanization</a:t>
            </a:r>
            <a:r>
              <a:rPr lang="cs-CZ" dirty="0" smtClean="0"/>
              <a:t> –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on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infrastructure</a:t>
            </a:r>
            <a:r>
              <a:rPr lang="cs-CZ" dirty="0" smtClean="0"/>
              <a:t>)</a:t>
            </a:r>
          </a:p>
          <a:p>
            <a:r>
              <a:rPr lang="cs-CZ" b="1" dirty="0" err="1" smtClean="0"/>
              <a:t>technical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technological</a:t>
            </a:r>
            <a:r>
              <a:rPr lang="cs-CZ" b="1" dirty="0" smtClean="0"/>
              <a:t> </a:t>
            </a:r>
            <a:r>
              <a:rPr lang="cs-CZ" b="1" dirty="0" err="1" smtClean="0"/>
              <a:t>factors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en-US" dirty="0" smtClean="0"/>
              <a:t>state </a:t>
            </a:r>
            <a:r>
              <a:rPr lang="en-US" dirty="0" smtClean="0"/>
              <a:t>assistance for implementation of significant discoveries </a:t>
            </a:r>
            <a:r>
              <a:rPr lang="en-US" dirty="0" smtClean="0"/>
              <a:t>-</a:t>
            </a:r>
            <a:r>
              <a:rPr lang="cs-CZ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. linking technology</a:t>
            </a:r>
            <a:r>
              <a:rPr lang="en-US" dirty="0" smtClean="0"/>
              <a:t>)</a:t>
            </a:r>
            <a:endParaRPr lang="cs-CZ" b="1" dirty="0" smtClean="0"/>
          </a:p>
          <a:p>
            <a:r>
              <a:rPr lang="cs-CZ" b="1" dirty="0" smtClean="0"/>
              <a:t>s</a:t>
            </a:r>
            <a:r>
              <a:rPr lang="en-US" b="1" dirty="0" err="1" smtClean="0"/>
              <a:t>ocial</a:t>
            </a:r>
            <a:r>
              <a:rPr lang="en-US" b="1" dirty="0" smtClean="0"/>
              <a:t> </a:t>
            </a:r>
            <a:r>
              <a:rPr lang="cs-CZ" b="1" dirty="0" smtClean="0"/>
              <a:t>f</a:t>
            </a:r>
            <a:r>
              <a:rPr lang="en-US" b="1" dirty="0" smtClean="0"/>
              <a:t>actor</a:t>
            </a:r>
            <a:r>
              <a:rPr lang="cs-CZ" b="1" dirty="0" smtClean="0"/>
              <a:t> </a:t>
            </a:r>
            <a:r>
              <a:rPr lang="en-US" dirty="0" smtClean="0"/>
              <a:t>(form </a:t>
            </a:r>
            <a:r>
              <a:rPr lang="en-US" dirty="0" smtClean="0"/>
              <a:t>of the welfare state and its changes)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</a:t>
            </a:r>
            <a:r>
              <a:rPr lang="en-US" dirty="0" err="1" smtClean="0"/>
              <a:t>rowth</a:t>
            </a:r>
            <a:r>
              <a:rPr lang="en-US" dirty="0" smtClean="0"/>
              <a:t> factors of the public sector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i</a:t>
            </a:r>
            <a:r>
              <a:rPr lang="en-US" b="1" dirty="0" err="1" smtClean="0"/>
              <a:t>nflation</a:t>
            </a:r>
            <a:r>
              <a:rPr lang="cs-CZ" b="1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↑ share of </a:t>
            </a:r>
            <a:r>
              <a:rPr lang="cs-CZ" dirty="0" smtClean="0"/>
              <a:t>public </a:t>
            </a:r>
            <a:r>
              <a:rPr lang="cs-CZ" dirty="0" err="1" smtClean="0"/>
              <a:t>expenditure</a:t>
            </a:r>
            <a:r>
              <a:rPr lang="en-US" dirty="0" smtClean="0"/>
              <a:t>/ GDP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relative </a:t>
            </a:r>
            <a:r>
              <a:rPr lang="en-US" dirty="0" smtClean="0"/>
              <a:t>prices of </a:t>
            </a:r>
            <a:r>
              <a:rPr lang="en-US" dirty="0" smtClean="0"/>
              <a:t>public</a:t>
            </a:r>
            <a:r>
              <a:rPr lang="cs-CZ" dirty="0" smtClean="0"/>
              <a:t> </a:t>
            </a:r>
            <a:r>
              <a:rPr lang="en-US" dirty="0" smtClean="0"/>
              <a:t>goods</a:t>
            </a:r>
            <a:r>
              <a:rPr lang="cs-CZ" dirty="0" smtClean="0"/>
              <a:t> in </a:t>
            </a:r>
            <a:r>
              <a:rPr lang="cs-CZ" dirty="0" err="1" smtClean="0"/>
              <a:t>comaprison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demonstration </a:t>
            </a:r>
            <a:r>
              <a:rPr lang="en-US" b="1" dirty="0" smtClean="0"/>
              <a:t>effect</a:t>
            </a:r>
            <a:r>
              <a:rPr lang="cs-CZ" b="1" dirty="0" smtClean="0"/>
              <a:t> </a:t>
            </a:r>
            <a:r>
              <a:rPr lang="en-US" dirty="0" smtClean="0"/>
              <a:t>(citizens </a:t>
            </a:r>
            <a:r>
              <a:rPr lang="en-US" dirty="0" smtClean="0"/>
              <a:t>"want" what they see abroad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b="1" dirty="0" err="1" smtClean="0"/>
              <a:t>f</a:t>
            </a:r>
            <a:r>
              <a:rPr lang="cs-CZ" b="1" dirty="0" err="1" smtClean="0"/>
              <a:t>iscal</a:t>
            </a:r>
            <a:r>
              <a:rPr lang="cs-CZ" b="1" dirty="0" smtClean="0"/>
              <a:t> </a:t>
            </a:r>
            <a:r>
              <a:rPr lang="cs-CZ" b="1" dirty="0" err="1" smtClean="0"/>
              <a:t>illusion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overconsumption</a:t>
            </a:r>
            <a:r>
              <a:rPr lang="cs-CZ" dirty="0" smtClean="0"/>
              <a:t>, </a:t>
            </a:r>
            <a:r>
              <a:rPr lang="cs-CZ" dirty="0" err="1" smtClean="0"/>
              <a:t>inefficiency</a:t>
            </a:r>
            <a:r>
              <a:rPr lang="cs-CZ" dirty="0" smtClean="0"/>
              <a:t>)</a:t>
            </a:r>
          </a:p>
          <a:p>
            <a:r>
              <a:rPr lang="en-US" dirty="0" smtClean="0"/>
              <a:t> Other </a:t>
            </a:r>
            <a:r>
              <a:rPr lang="en-US" dirty="0" smtClean="0"/>
              <a:t>influences</a:t>
            </a:r>
            <a:r>
              <a:rPr lang="cs-CZ" dirty="0" smtClean="0"/>
              <a:t> </a:t>
            </a:r>
            <a:r>
              <a:rPr lang="en-US" dirty="0" smtClean="0"/>
              <a:t>especially </a:t>
            </a:r>
            <a:r>
              <a:rPr lang="en-US" dirty="0" smtClean="0"/>
              <a:t>political and social (social </a:t>
            </a:r>
            <a:r>
              <a:rPr lang="en-US" dirty="0" err="1" smtClean="0"/>
              <a:t>justice,ideology</a:t>
            </a:r>
            <a:r>
              <a:rPr lang="en-US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finance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871538" y="1772816"/>
            <a:ext cx="7408862" cy="4353347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Non-</a:t>
            </a:r>
            <a:r>
              <a:rPr lang="cs-CZ" b="1" dirty="0" err="1" smtClean="0"/>
              <a:t>recovery</a:t>
            </a:r>
            <a:r>
              <a:rPr lang="cs-CZ" b="1" dirty="0" smtClean="0"/>
              <a:t> </a:t>
            </a:r>
            <a:r>
              <a:rPr lang="cs-CZ" b="1" dirty="0" err="1" smtClean="0"/>
              <a:t>principle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nobody</a:t>
            </a:r>
            <a:r>
              <a:rPr lang="cs-CZ" dirty="0" smtClean="0"/>
              <a:t> has </a:t>
            </a:r>
            <a:r>
              <a:rPr lang="cs-CZ" dirty="0" err="1" smtClean="0"/>
              <a:t>claim</a:t>
            </a:r>
            <a:r>
              <a:rPr lang="cs-CZ" dirty="0" smtClean="0"/>
              <a:t> to </a:t>
            </a:r>
            <a:r>
              <a:rPr lang="cs-CZ" dirty="0" err="1" smtClean="0"/>
              <a:t>return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in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(eg.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transfers</a:t>
            </a:r>
            <a:r>
              <a:rPr lang="cs-CZ" dirty="0" smtClean="0"/>
              <a:t>, public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endParaRPr lang="cs-CZ" dirty="0" smtClean="0"/>
          </a:p>
          <a:p>
            <a:r>
              <a:rPr lang="cs-CZ" b="1" dirty="0" smtClean="0"/>
              <a:t>Non-</a:t>
            </a:r>
            <a:r>
              <a:rPr lang="cs-CZ" b="1" dirty="0" err="1" smtClean="0"/>
              <a:t>equivalency</a:t>
            </a:r>
            <a:r>
              <a:rPr lang="cs-CZ" b="1" dirty="0" smtClean="0"/>
              <a:t> </a:t>
            </a:r>
            <a:r>
              <a:rPr lang="cs-CZ" b="1" dirty="0" err="1" smtClean="0"/>
              <a:t>principle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purpose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paid</a:t>
            </a:r>
            <a:r>
              <a:rPr lang="cs-CZ" dirty="0" smtClean="0"/>
              <a:t> tax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known</a:t>
            </a:r>
            <a:r>
              <a:rPr lang="cs-CZ" dirty="0" smtClean="0"/>
              <a:t> in </a:t>
            </a:r>
            <a:r>
              <a:rPr lang="cs-CZ" dirty="0" err="1" smtClean="0"/>
              <a:t>advance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Non-</a:t>
            </a:r>
            <a:r>
              <a:rPr lang="cs-CZ" b="1" dirty="0" err="1" smtClean="0"/>
              <a:t>voluntarily</a:t>
            </a:r>
            <a:r>
              <a:rPr lang="cs-CZ" b="1" dirty="0" smtClean="0"/>
              <a:t> </a:t>
            </a:r>
            <a:r>
              <a:rPr lang="cs-CZ" b="1" dirty="0" err="1" smtClean="0"/>
              <a:t>principle</a:t>
            </a:r>
            <a:r>
              <a:rPr lang="cs-CZ" b="1" dirty="0" smtClean="0"/>
              <a:t> – </a:t>
            </a:r>
            <a:r>
              <a:rPr lang="cs-CZ" dirty="0" err="1" smtClean="0"/>
              <a:t>taxpayers</a:t>
            </a:r>
            <a:r>
              <a:rPr lang="cs-CZ" dirty="0" smtClean="0"/>
              <a:t> are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pay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r>
              <a:rPr lang="cs-CZ" dirty="0" smtClean="0"/>
              <a:t> (</a:t>
            </a:r>
            <a:r>
              <a:rPr lang="cs-CZ" dirty="0" err="1" smtClean="0"/>
              <a:t>nobody</a:t>
            </a:r>
            <a:r>
              <a:rPr lang="cs-CZ" dirty="0" smtClean="0"/>
              <a:t> </a:t>
            </a:r>
            <a:r>
              <a:rPr lang="cs-CZ" dirty="0" err="1" smtClean="0"/>
              <a:t>want</a:t>
            </a:r>
            <a:r>
              <a:rPr lang="cs-CZ" dirty="0" smtClean="0"/>
              <a:t> to </a:t>
            </a:r>
            <a:r>
              <a:rPr lang="cs-CZ" dirty="0" err="1" smtClean="0"/>
              <a:t>pay</a:t>
            </a:r>
            <a:r>
              <a:rPr lang="cs-CZ" dirty="0" smtClean="0"/>
              <a:t> </a:t>
            </a:r>
            <a:r>
              <a:rPr lang="cs-CZ" dirty="0" err="1" smtClean="0"/>
              <a:t>voluntarily</a:t>
            </a:r>
            <a:r>
              <a:rPr lang="cs-CZ" dirty="0" smtClean="0"/>
              <a:t>)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Public expenditures</a:t>
            </a:r>
            <a:endParaRPr lang="en-US" altLang="cs-CZ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3200" dirty="0" smtClean="0"/>
              <a:t>Part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GDP </a:t>
            </a:r>
            <a:r>
              <a:rPr lang="cs-CZ" sz="3200" dirty="0" err="1" smtClean="0"/>
              <a:t>which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related</a:t>
            </a:r>
            <a:r>
              <a:rPr lang="cs-CZ" sz="3200" dirty="0" smtClean="0"/>
              <a:t> to </a:t>
            </a:r>
            <a:r>
              <a:rPr lang="cs-CZ" sz="3200" dirty="0" err="1" smtClean="0"/>
              <a:t>realization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government</a:t>
            </a:r>
            <a:r>
              <a:rPr lang="cs-CZ" sz="3200" dirty="0" smtClean="0"/>
              <a:t> </a:t>
            </a:r>
            <a:r>
              <a:rPr lang="cs-CZ" sz="3200" dirty="0" err="1" smtClean="0"/>
              <a:t>functions</a:t>
            </a:r>
            <a:endParaRPr lang="cs-CZ" sz="3200" dirty="0" smtClean="0"/>
          </a:p>
          <a:p>
            <a:pPr marL="0" indent="0">
              <a:buFont typeface="Symbol" pitchFamily="18" charset="2"/>
              <a:buNone/>
              <a:defRPr/>
            </a:pPr>
            <a:endParaRPr lang="cs-CZ" sz="3200" dirty="0" smtClean="0"/>
          </a:p>
          <a:p>
            <a:pPr>
              <a:defRPr/>
            </a:pPr>
            <a:r>
              <a:rPr lang="cs-CZ" sz="3200" dirty="0" smtClean="0"/>
              <a:t>Part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GDP </a:t>
            </a:r>
            <a:r>
              <a:rPr lang="cs-CZ" sz="3200" dirty="0" err="1" smtClean="0"/>
              <a:t>which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consumed</a:t>
            </a:r>
            <a:r>
              <a:rPr lang="cs-CZ" sz="3200" dirty="0" smtClean="0"/>
              <a:t> </a:t>
            </a:r>
            <a:r>
              <a:rPr lang="cs-CZ" sz="3200" dirty="0" err="1" smtClean="0"/>
              <a:t>rather</a:t>
            </a:r>
            <a:r>
              <a:rPr lang="cs-CZ" sz="3200" dirty="0" smtClean="0"/>
              <a:t> </a:t>
            </a:r>
            <a:r>
              <a:rPr lang="cs-CZ" sz="3200" dirty="0" err="1" smtClean="0"/>
              <a:t>collectively</a:t>
            </a:r>
            <a:r>
              <a:rPr lang="cs-CZ" sz="3200" dirty="0" smtClean="0"/>
              <a:t> </a:t>
            </a:r>
            <a:r>
              <a:rPr lang="cs-CZ" sz="3200" dirty="0" err="1" smtClean="0"/>
              <a:t>than</a:t>
            </a:r>
            <a:r>
              <a:rPr lang="cs-CZ" sz="3200" dirty="0" smtClean="0"/>
              <a:t> </a:t>
            </a:r>
            <a:r>
              <a:rPr lang="cs-CZ" sz="3200" dirty="0" err="1" smtClean="0"/>
              <a:t>privately</a:t>
            </a:r>
            <a:endParaRPr lang="cs-CZ" sz="3200" dirty="0" smtClean="0"/>
          </a:p>
          <a:p>
            <a:pPr>
              <a:buNone/>
              <a:defRPr/>
            </a:pPr>
            <a:endParaRPr lang="cs-CZ" sz="3200" dirty="0" smtClean="0"/>
          </a:p>
          <a:p>
            <a:pPr>
              <a:defRPr/>
            </a:pPr>
            <a:r>
              <a:rPr lang="cs-CZ" sz="3200" dirty="0" err="1" smtClean="0"/>
              <a:t>Several</a:t>
            </a:r>
            <a:r>
              <a:rPr lang="cs-CZ" sz="3200" dirty="0" smtClean="0"/>
              <a:t> </a:t>
            </a:r>
            <a:r>
              <a:rPr lang="cs-CZ" sz="3200" dirty="0" err="1" smtClean="0"/>
              <a:t>levels</a:t>
            </a:r>
            <a:r>
              <a:rPr lang="cs-CZ" sz="3200" dirty="0" smtClean="0"/>
              <a:t>:</a:t>
            </a:r>
          </a:p>
          <a:p>
            <a:pPr lvl="1">
              <a:defRPr/>
            </a:pPr>
            <a:r>
              <a:rPr lang="cs-CZ" sz="2900" dirty="0" err="1" smtClean="0"/>
              <a:t>State</a:t>
            </a:r>
            <a:r>
              <a:rPr lang="cs-CZ" sz="2900" dirty="0" smtClean="0"/>
              <a:t> budget </a:t>
            </a:r>
            <a:r>
              <a:rPr lang="cs-CZ" sz="2900" dirty="0" err="1" smtClean="0"/>
              <a:t>expenditures</a:t>
            </a:r>
            <a:r>
              <a:rPr lang="cs-CZ" sz="2900" dirty="0" smtClean="0"/>
              <a:t> </a:t>
            </a:r>
          </a:p>
          <a:p>
            <a:pPr lvl="1">
              <a:defRPr/>
            </a:pPr>
            <a:r>
              <a:rPr lang="cs-CZ" sz="2900" dirty="0" err="1" smtClean="0"/>
              <a:t>Government</a:t>
            </a:r>
            <a:r>
              <a:rPr lang="cs-CZ" sz="2900" dirty="0" smtClean="0"/>
              <a:t> </a:t>
            </a:r>
            <a:r>
              <a:rPr lang="cs-CZ" sz="2900" dirty="0" err="1" smtClean="0"/>
              <a:t>expenditures</a:t>
            </a:r>
            <a:r>
              <a:rPr lang="cs-CZ" sz="2900" dirty="0" smtClean="0"/>
              <a:t> </a:t>
            </a:r>
            <a:r>
              <a:rPr lang="cs-CZ" sz="2900" dirty="0" smtClean="0"/>
              <a:t>(</a:t>
            </a:r>
            <a:r>
              <a:rPr lang="cs-CZ" sz="2900" dirty="0" err="1" smtClean="0"/>
              <a:t>including</a:t>
            </a:r>
            <a:r>
              <a:rPr lang="cs-CZ" sz="2900" dirty="0" smtClean="0"/>
              <a:t> </a:t>
            </a:r>
            <a:r>
              <a:rPr lang="cs-CZ" sz="2900" dirty="0" err="1" smtClean="0"/>
              <a:t>governmental</a:t>
            </a:r>
            <a:r>
              <a:rPr lang="cs-CZ" sz="2900" dirty="0" smtClean="0"/>
              <a:t> </a:t>
            </a:r>
            <a:r>
              <a:rPr lang="cs-CZ" sz="2900" dirty="0" err="1" smtClean="0"/>
              <a:t>organizations</a:t>
            </a:r>
            <a:r>
              <a:rPr lang="cs-CZ" sz="2900" dirty="0" smtClean="0"/>
              <a:t>)</a:t>
            </a:r>
          </a:p>
          <a:p>
            <a:pPr lvl="1">
              <a:defRPr/>
            </a:pPr>
            <a:r>
              <a:rPr lang="cs-CZ" sz="2900" dirty="0" smtClean="0"/>
              <a:t>Public </a:t>
            </a:r>
            <a:r>
              <a:rPr lang="cs-CZ" sz="2900" dirty="0" err="1" smtClean="0"/>
              <a:t>expenditures</a:t>
            </a:r>
            <a:r>
              <a:rPr lang="cs-CZ" sz="2900" dirty="0" smtClean="0"/>
              <a:t> (</a:t>
            </a:r>
            <a:r>
              <a:rPr lang="cs-CZ" sz="2900" dirty="0" err="1" smtClean="0"/>
              <a:t>including</a:t>
            </a:r>
            <a:r>
              <a:rPr lang="cs-CZ" sz="2900" dirty="0" smtClean="0"/>
              <a:t> </a:t>
            </a:r>
            <a:r>
              <a:rPr lang="cs-CZ" sz="2900" dirty="0" err="1" smtClean="0"/>
              <a:t>local</a:t>
            </a:r>
            <a:r>
              <a:rPr lang="cs-CZ" sz="2900" dirty="0" smtClean="0"/>
              <a:t> budget)</a:t>
            </a:r>
          </a:p>
          <a:p>
            <a:pPr lvl="1">
              <a:defRPr/>
            </a:pPr>
            <a:endParaRPr lang="cs-CZ" sz="2900" dirty="0" smtClean="0"/>
          </a:p>
          <a:p>
            <a:pPr marL="0" indent="0">
              <a:buFont typeface="Symbol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2482</TotalTime>
  <Words>1370</Words>
  <Application>Microsoft Office PowerPoint</Application>
  <PresentationFormat>Předvádění na obrazovce (4:3)</PresentationFormat>
  <Paragraphs>387</Paragraphs>
  <Slides>37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Původ</vt:lpstr>
      <vt:lpstr>Introduction to  Public finance                 </vt:lpstr>
      <vt:lpstr>Introduction to public finance</vt:lpstr>
      <vt:lpstr>Introduction to public finance</vt:lpstr>
      <vt:lpstr>Public finance X Public sector</vt:lpstr>
      <vt:lpstr>Public expenditure in Europe (2014, % GDP)</vt:lpstr>
      <vt:lpstr>Growth factors of the public sector</vt:lpstr>
      <vt:lpstr>Growth factors of the public sector</vt:lpstr>
      <vt:lpstr>Principles of public finance</vt:lpstr>
      <vt:lpstr>Public expenditures</vt:lpstr>
      <vt:lpstr>Public expenditure - two main categories </vt:lpstr>
      <vt:lpstr>Mandatory and quazi-mandatory expenditures</vt:lpstr>
      <vt:lpstr>Mandatory expenditure</vt:lpstr>
      <vt:lpstr>Public expenditures</vt:lpstr>
      <vt:lpstr>Government functions</vt:lpstr>
      <vt:lpstr>Allocative function</vt:lpstr>
      <vt:lpstr>Redistributive function</vt:lpstr>
      <vt:lpstr>Gini keoficient</vt:lpstr>
      <vt:lpstr>Social expenditures</vt:lpstr>
      <vt:lpstr>Redistributive function</vt:lpstr>
      <vt:lpstr>Stabilization</vt:lpstr>
      <vt:lpstr>Public revenues - types</vt:lpstr>
      <vt:lpstr>Public revenues – main categories</vt:lpstr>
      <vt:lpstr>Tax revenues</vt:lpstr>
      <vt:lpstr>Categories of taxes</vt:lpstr>
      <vt:lpstr>Tax revenues – tax quota</vt:lpstr>
      <vt:lpstr>Structure of tax revenues</vt:lpstr>
      <vt:lpstr>Subsidies</vt:lpstr>
      <vt:lpstr>Capital revenues</vt:lpstr>
      <vt:lpstr>Other revenues</vt:lpstr>
      <vt:lpstr>Trends in public expenditures</vt:lpstr>
      <vt:lpstr>Trends in public finance</vt:lpstr>
      <vt:lpstr>Changes in population</vt:lpstr>
      <vt:lpstr>Economic growth x government size</vt:lpstr>
      <vt:lpstr>Relationship between Economic Growth and Government Size</vt:lpstr>
      <vt:lpstr>Factors affecting the growth of government spending</vt:lpstr>
      <vt:lpstr>Political reasons – welfare state</vt:lpstr>
      <vt:lpstr>Snímek 37</vt:lpstr>
    </vt:vector>
  </TitlesOfParts>
  <Company>Prvá stavebná sporiteľňa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PSS</dc:creator>
  <cp:lastModifiedBy>starhovi</cp:lastModifiedBy>
  <cp:revision>206</cp:revision>
  <cp:lastPrinted>2011-10-25T13:57:31Z</cp:lastPrinted>
  <dcterms:created xsi:type="dcterms:W3CDTF">2006-11-13T13:10:04Z</dcterms:created>
  <dcterms:modified xsi:type="dcterms:W3CDTF">2015-11-03T10:46:41Z</dcterms:modified>
</cp:coreProperties>
</file>