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732" r:id="rId3"/>
  </p:sldMasterIdLst>
  <p:notesMasterIdLst>
    <p:notesMasterId r:id="rId25"/>
  </p:notesMasterIdLst>
  <p:sldIdLst>
    <p:sldId id="256" r:id="rId4"/>
    <p:sldId id="271" r:id="rId5"/>
    <p:sldId id="270" r:id="rId6"/>
    <p:sldId id="272" r:id="rId7"/>
    <p:sldId id="277" r:id="rId8"/>
    <p:sldId id="273" r:id="rId9"/>
    <p:sldId id="274" r:id="rId10"/>
    <p:sldId id="275" r:id="rId11"/>
    <p:sldId id="279" r:id="rId12"/>
    <p:sldId id="288" r:id="rId13"/>
    <p:sldId id="287" r:id="rId14"/>
    <p:sldId id="289" r:id="rId15"/>
    <p:sldId id="290" r:id="rId16"/>
    <p:sldId id="281" r:id="rId17"/>
    <p:sldId id="292" r:id="rId18"/>
    <p:sldId id="280" r:id="rId19"/>
    <p:sldId id="286" r:id="rId20"/>
    <p:sldId id="276" r:id="rId21"/>
    <p:sldId id="278" r:id="rId22"/>
    <p:sldId id="284" r:id="rId23"/>
    <p:sldId id="29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1E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600" autoAdjust="0"/>
  </p:normalViewPr>
  <p:slideViewPr>
    <p:cSldViewPr>
      <p:cViewPr>
        <p:scale>
          <a:sx n="100" d="100"/>
          <a:sy n="100" d="100"/>
        </p:scale>
        <p:origin x="-1860" y="-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198462-3AF8-4C4C-9176-693D22ADE987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B2558B-1E97-47C6-B27A-9F9B3A329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747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706688" y="2709863"/>
            <a:ext cx="5969000" cy="3455987"/>
          </a:xfrm>
        </p:spPr>
        <p:txBody>
          <a:bodyPr bIns="1080000" anchor="ctr"/>
          <a:lstStyle>
            <a:lvl1pPr>
              <a:defRPr b="1"/>
            </a:lvl1pPr>
          </a:lstStyle>
          <a:p>
            <a:pPr lvl="0"/>
            <a:r>
              <a:rPr lang="cs-CZ" altLang="en-US" noProof="0" smtClean="0"/>
              <a:t>Kliknutím lze upravit styl.</a:t>
            </a:r>
          </a:p>
        </p:txBody>
      </p:sp>
      <p:sp>
        <p:nvSpPr>
          <p:cNvPr id="25190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706688" y="5373688"/>
            <a:ext cx="5969000" cy="792162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pPr lvl="0"/>
            <a:r>
              <a:rPr lang="cs-CZ" altLang="en-US" noProof="0" smtClean="0"/>
              <a:t>Kliknutím lze upravit styl předlohy.</a:t>
            </a:r>
          </a:p>
        </p:txBody>
      </p:sp>
      <p:sp>
        <p:nvSpPr>
          <p:cNvPr id="251910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2706688" y="6442075"/>
            <a:ext cx="4960937" cy="279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BPV_APEC Public Economics</a:t>
            </a:r>
            <a:endParaRPr lang="en-US"/>
          </a:p>
        </p:txBody>
      </p:sp>
      <p:sp>
        <p:nvSpPr>
          <p:cNvPr id="251911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027988" y="6442075"/>
            <a:ext cx="658812" cy="279400"/>
          </a:xfrm>
        </p:spPr>
        <p:txBody>
          <a:bodyPr/>
          <a:lstStyle>
            <a:lvl1pPr>
              <a:defRPr/>
            </a:lvl1pPr>
          </a:lstStyle>
          <a:p>
            <a:fld id="{12EE810F-F3D8-45F2-B703-BAD786D31C08}" type="slidenum">
              <a:rPr lang="en-US" smtClean="0"/>
              <a:t>‹#›</a:t>
            </a:fld>
            <a:endParaRPr lang="en-US"/>
          </a:p>
        </p:txBody>
      </p:sp>
      <p:sp>
        <p:nvSpPr>
          <p:cNvPr id="251918" name="Rectangle 14"/>
          <p:cNvSpPr>
            <a:spLocks noChangeArrowheads="1"/>
          </p:cNvSpPr>
          <p:nvPr/>
        </p:nvSpPr>
        <p:spPr bwMode="auto">
          <a:xfrm>
            <a:off x="0" y="-6350"/>
            <a:ext cx="9144000" cy="2355850"/>
          </a:xfrm>
          <a:prstGeom prst="rect">
            <a:avLst/>
          </a:prstGeom>
          <a:gradFill rotWithShape="1">
            <a:gsLst>
              <a:gs pos="0">
                <a:srgbClr val="7D1E1E"/>
              </a:gs>
              <a:gs pos="100000">
                <a:srgbClr val="7D1E1E">
                  <a:gamma/>
                  <a:shade val="75686"/>
                  <a:invGamma/>
                </a:srgbClr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51925" name="Picture 21" descr="text_TIT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813" y="798513"/>
            <a:ext cx="3763962" cy="846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1926" name="Picture 22" descr="pruh_TIT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50800"/>
            <a:ext cx="1397000" cy="676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1927" name="Picture 23" descr="N:\work\projekty\šablony\sablony\logoC.wm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138" y="533400"/>
            <a:ext cx="1506537" cy="150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BPV_APEC Public Economics</a:t>
            </a:r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2EE810F-F3D8-45F2-B703-BAD786D31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366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40525" y="1125538"/>
            <a:ext cx="1946275" cy="5005387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00113" y="1125538"/>
            <a:ext cx="5688012" cy="500538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BPV_APEC Public Economics</a:t>
            </a:r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2EE810F-F3D8-45F2-B703-BAD786D31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3247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en-US" smtClean="0"/>
              <a:t>BPV_APEC Public Economics</a:t>
            </a:r>
            <a:endParaRPr lang="cs-CZ" alt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03991EA-BB32-40AC-991E-346958A3D245}" type="slidenum">
              <a:rPr lang="cs-CZ" altLang="en-US"/>
              <a:pPr/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8525360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en-US" smtClean="0"/>
              <a:t>BPV_APEC Public Economics</a:t>
            </a:r>
            <a:endParaRPr lang="cs-CZ" alt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C204186-EDC9-40B4-A099-7A3299E01EDA}" type="slidenum">
              <a:rPr lang="cs-CZ" altLang="en-US"/>
              <a:pPr/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065877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en-US" smtClean="0"/>
              <a:t>BPV_APEC Public Economics</a:t>
            </a:r>
            <a:endParaRPr lang="cs-CZ" alt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EDBEBB-433A-4424-88C6-9A27143FA522}" type="slidenum">
              <a:rPr lang="cs-CZ" altLang="en-US"/>
              <a:pPr/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1020429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en-US" smtClean="0"/>
              <a:t>BPV_APEC Public Economics</a:t>
            </a:r>
            <a:endParaRPr lang="cs-CZ" alt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72CAECF-4113-4BD3-AD6F-0D0C423BE0A5}" type="slidenum">
              <a:rPr lang="cs-CZ" altLang="en-US"/>
              <a:pPr/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6817606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en-US" smtClean="0"/>
              <a:t>BPV_APEC Public Economics</a:t>
            </a:r>
            <a:endParaRPr lang="cs-CZ" altLang="en-US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48E1B49-01A1-47C8-A1CA-16AE4EAECFBE}" type="slidenum">
              <a:rPr lang="cs-CZ" altLang="en-US"/>
              <a:pPr/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569959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en-US" smtClean="0"/>
              <a:t>BPV_APEC Public Economics</a:t>
            </a:r>
            <a:endParaRPr lang="cs-CZ" alt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0D3A0B2-ADD2-4DAE-B940-E4A4B569F509}" type="slidenum">
              <a:rPr lang="cs-CZ" altLang="en-US"/>
              <a:pPr/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4677319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en-US" smtClean="0"/>
              <a:t>BPV_APEC Public Economics</a:t>
            </a:r>
            <a:endParaRPr lang="cs-CZ" altLang="en-US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7B0B90F-7C49-4C1F-AFB8-D10CA1354027}" type="slidenum">
              <a:rPr lang="cs-CZ" altLang="en-US"/>
              <a:pPr/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571429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en-US" smtClean="0"/>
              <a:t>BPV_APEC Public Economics</a:t>
            </a:r>
            <a:endParaRPr lang="cs-CZ" alt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6E56C76-8F00-4597-B38E-D1C95BFF6FAB}" type="slidenum">
              <a:rPr lang="cs-CZ" altLang="en-US"/>
              <a:pPr/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99111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BPV_APEC Public Economics</a:t>
            </a:r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2EE810F-F3D8-45F2-B703-BAD786D31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8073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en-US" smtClean="0"/>
              <a:t>BPV_APEC Public Economics</a:t>
            </a:r>
            <a:endParaRPr lang="cs-CZ" alt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0D53684-B2AC-42AD-BB4A-F08C517E0349}" type="slidenum">
              <a:rPr lang="cs-CZ" altLang="en-US"/>
              <a:pPr/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6402584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en-US" smtClean="0"/>
              <a:t>BPV_APEC Public Economics</a:t>
            </a:r>
            <a:endParaRPr lang="cs-CZ" alt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0AD6A1-10E6-4022-91D0-697353309D92}" type="slidenum">
              <a:rPr lang="cs-CZ" altLang="en-US"/>
              <a:pPr/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9126130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6565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656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en-US" smtClean="0"/>
              <a:t>BPV_APEC Public Economics</a:t>
            </a:r>
            <a:endParaRPr lang="cs-CZ" alt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32D756E-B8BD-4F40-96A9-650BF68B6BD7}" type="slidenum">
              <a:rPr lang="cs-CZ" altLang="en-US"/>
              <a:pPr/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1743096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1"/>
            <a:ext cx="9144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20.10. 2015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BPV_APEC Public Economics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E810F-F3D8-45F2-B703-BAD786D31C0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20.10. 2015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BPV_APEC Public Economics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E810F-F3D8-45F2-B703-BAD786D31C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1"/>
            <a:ext cx="9144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20.10. 2015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BPV_APEC Public Economics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E810F-F3D8-45F2-B703-BAD786D31C0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5" y="2286000"/>
            <a:ext cx="35661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20.10. 2015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BPV_APEC Public Economics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E810F-F3D8-45F2-B703-BAD786D31C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316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3166" y="2967788"/>
            <a:ext cx="3566160" cy="33415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20.10. 2015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BPV_APEC Public Economics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E810F-F3D8-45F2-B703-BAD786D31C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20.10. 2015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BPV_APEC Public Economics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E810F-F3D8-45F2-B703-BAD786D31C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20.10. 2015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BPV_APEC Public Economics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E810F-F3D8-45F2-B703-BAD786D31C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BPV_APEC Public Economics</a:t>
            </a:r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2EE810F-F3D8-45F2-B703-BAD786D31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87512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20.10. 2015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BPV_APEC Public Economics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E810F-F3D8-45F2-B703-BAD786D31C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20.10. 2015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BPV_APEC Public Economics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E810F-F3D8-45F2-B703-BAD786D31C0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20.10. 2015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BPV_APEC Public Economics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E810F-F3D8-45F2-B703-BAD786D31C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20.10. 2015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BPV_APEC Public Economics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E810F-F3D8-45F2-B703-BAD786D31C0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900113" y="1773238"/>
            <a:ext cx="3810000" cy="4357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862513" y="1773238"/>
            <a:ext cx="3810000" cy="4357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BPV_APEC Public Economics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2EE810F-F3D8-45F2-B703-BAD786D31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57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BPV_APEC Public Economics</a:t>
            </a:r>
            <a:endParaRPr lang="en-US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2EE810F-F3D8-45F2-B703-BAD786D31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657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BPV_APEC Public Economics</a:t>
            </a:r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2EE810F-F3D8-45F2-B703-BAD786D31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771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BPV_APEC Public Economics</a:t>
            </a:r>
            <a:endParaRPr lang="en-US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2EE810F-F3D8-45F2-B703-BAD786D31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782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BPV_APEC Public Economics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2EE810F-F3D8-45F2-B703-BAD786D31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58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BPV_APEC Public Economics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2EE810F-F3D8-45F2-B703-BAD786D31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693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e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6.emf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4.e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EAEAEA"/>
            </a:gs>
            <a:gs pos="100000">
              <a:srgbClr val="EAEAEA">
                <a:gamma/>
                <a:shade val="92941"/>
                <a:invGamma/>
              </a:srgb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16" name="Rectangle 12"/>
          <p:cNvSpPr>
            <a:spLocks noChangeArrowheads="1"/>
          </p:cNvSpPr>
          <p:nvPr/>
        </p:nvSpPr>
        <p:spPr bwMode="auto">
          <a:xfrm>
            <a:off x="0" y="-6350"/>
            <a:ext cx="9144000" cy="812800"/>
          </a:xfrm>
          <a:prstGeom prst="rect">
            <a:avLst/>
          </a:prstGeom>
          <a:gradFill rotWithShape="1">
            <a:gsLst>
              <a:gs pos="0">
                <a:srgbClr val="7D1E1E"/>
              </a:gs>
              <a:gs pos="100000">
                <a:srgbClr val="7D1E1E">
                  <a:gamma/>
                  <a:shade val="75686"/>
                  <a:invGamma/>
                </a:srgbClr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125538"/>
            <a:ext cx="777240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 smtClean="0"/>
              <a:t>Klepnutím lze upravit styl předlohy nadpisů.</a:t>
            </a:r>
          </a:p>
        </p:txBody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0113" y="1773238"/>
            <a:ext cx="7772400" cy="4357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 smtClean="0"/>
              <a:t>Klepnutím lze upravit styly předlohy textu.</a:t>
            </a:r>
          </a:p>
          <a:p>
            <a:pPr lvl="1"/>
            <a:r>
              <a:rPr lang="cs-CZ" altLang="en-US" smtClean="0"/>
              <a:t>Druhá úroveň</a:t>
            </a:r>
          </a:p>
          <a:p>
            <a:pPr lvl="2"/>
            <a:r>
              <a:rPr lang="cs-CZ" altLang="en-US" smtClean="0"/>
              <a:t>Třetí úroveň</a:t>
            </a:r>
          </a:p>
          <a:p>
            <a:pPr lvl="3"/>
            <a:r>
              <a:rPr lang="cs-CZ" altLang="en-US" smtClean="0"/>
              <a:t>Čtvrtá úroveň</a:t>
            </a:r>
          </a:p>
          <a:p>
            <a:pPr lvl="4"/>
            <a:r>
              <a:rPr lang="cs-CZ" altLang="en-US" smtClean="0"/>
              <a:t>Pátá úroveň</a:t>
            </a:r>
          </a:p>
        </p:txBody>
      </p:sp>
      <p:sp>
        <p:nvSpPr>
          <p:cNvPr id="22630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06688" y="6442075"/>
            <a:ext cx="5087937" cy="26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rgbClr val="777777"/>
                </a:solidFill>
                <a:latin typeface="+mn-lt"/>
              </a:defRPr>
            </a:lvl1pPr>
          </a:lstStyle>
          <a:p>
            <a:r>
              <a:rPr lang="en-US" smtClean="0"/>
              <a:t>BPV_APEC Public Economics</a:t>
            </a:r>
            <a:endParaRPr lang="en-US"/>
          </a:p>
        </p:txBody>
      </p:sp>
      <p:sp>
        <p:nvSpPr>
          <p:cNvPr id="22630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23225" y="6442075"/>
            <a:ext cx="663575" cy="26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rgbClr val="7D1E1E"/>
                </a:solidFill>
                <a:latin typeface="+mn-lt"/>
              </a:defRPr>
            </a:lvl1pPr>
          </a:lstStyle>
          <a:p>
            <a:fld id="{12EE810F-F3D8-45F2-B703-BAD786D31C08}" type="slidenum">
              <a:rPr lang="en-US" smtClean="0"/>
              <a:t>‹#›</a:t>
            </a:fld>
            <a:endParaRPr lang="en-US"/>
          </a:p>
        </p:txBody>
      </p:sp>
      <p:sp>
        <p:nvSpPr>
          <p:cNvPr id="226314" name="Text Box 10"/>
          <p:cNvSpPr txBox="1">
            <a:spLocks noChangeArrowheads="1"/>
          </p:cNvSpPr>
          <p:nvPr/>
        </p:nvSpPr>
        <p:spPr bwMode="auto">
          <a:xfrm>
            <a:off x="7164288" y="463551"/>
            <a:ext cx="1544737" cy="169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en-US" sz="1100" b="1" dirty="0">
                <a:solidFill>
                  <a:srgbClr val="FFFFFF"/>
                </a:solidFill>
                <a:latin typeface="Verdana" pitchFamily="34" charset="0"/>
              </a:rPr>
              <a:t>www.econ.muni.cz</a:t>
            </a:r>
          </a:p>
        </p:txBody>
      </p:sp>
      <p:pic>
        <p:nvPicPr>
          <p:cNvPr id="226317" name="Picture 13" descr="pruh+znak_ESF_13_gray4+bily_RGB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014" b="60695"/>
          <a:stretch>
            <a:fillRect/>
          </a:stretch>
        </p:blipFill>
        <p:spPr bwMode="auto">
          <a:xfrm>
            <a:off x="417513" y="25400"/>
            <a:ext cx="2339975" cy="993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6319" name="Picture 15" descr="pruh+znak_ESF_13_gray4+bily_RGB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434" b="33293"/>
          <a:stretch>
            <a:fillRect/>
          </a:stretch>
        </p:blipFill>
        <p:spPr bwMode="auto">
          <a:xfrm>
            <a:off x="417513" y="6410325"/>
            <a:ext cx="2339975" cy="446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6320" name="Picture 16" descr="text_zahlavi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5100" y="222250"/>
            <a:ext cx="4322763" cy="37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7D1E1E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7D1E1E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7D1E1E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7D1E1E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7D1E1E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7D1E1E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7D1E1E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7D1E1E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7D1E1E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7D1E1E"/>
        </a:buClr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7D1E1E"/>
        </a:buClr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7D1E1E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7D1E1E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7D1E1E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7D1E1E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7D1E1E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7D1E1E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7D1E1E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EAEAEA"/>
            </a:gs>
            <a:gs pos="100000">
              <a:srgbClr val="EAEAEA">
                <a:gamma/>
                <a:shade val="92941"/>
                <a:invGamma/>
              </a:srgb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ChangeArrowheads="1"/>
          </p:cNvSpPr>
          <p:nvPr/>
        </p:nvSpPr>
        <p:spPr bwMode="auto">
          <a:xfrm>
            <a:off x="0" y="-6350"/>
            <a:ext cx="9144000" cy="2355850"/>
          </a:xfrm>
          <a:prstGeom prst="rect">
            <a:avLst/>
          </a:prstGeom>
          <a:gradFill rotWithShape="1">
            <a:gsLst>
              <a:gs pos="0">
                <a:srgbClr val="7D1E1E"/>
              </a:gs>
              <a:gs pos="100000">
                <a:srgbClr val="7D1E1E">
                  <a:gamma/>
                  <a:shade val="75686"/>
                  <a:invGamma/>
                </a:srgbClr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7332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06688" y="6442075"/>
            <a:ext cx="4960937" cy="26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rgbClr val="777777"/>
                </a:solidFill>
                <a:latin typeface="+mj-lt"/>
              </a:defRPr>
            </a:lvl1pPr>
          </a:lstStyle>
          <a:p>
            <a:r>
              <a:rPr lang="cs-CZ" altLang="en-US" smtClean="0"/>
              <a:t>BPV_APEC Public Economics</a:t>
            </a:r>
            <a:endParaRPr lang="cs-CZ" altLang="en-US"/>
          </a:p>
        </p:txBody>
      </p:sp>
      <p:sp>
        <p:nvSpPr>
          <p:cNvPr id="227333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01013" y="6442075"/>
            <a:ext cx="585787" cy="26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rgbClr val="7D1E1E"/>
                </a:solidFill>
                <a:latin typeface="+mj-lt"/>
              </a:defRPr>
            </a:lvl1pPr>
          </a:lstStyle>
          <a:p>
            <a:fld id="{0594FAD7-FF7C-4C2C-AA3D-AA47D5DD3747}" type="slidenum">
              <a:rPr lang="cs-CZ" altLang="en-US"/>
              <a:pPr/>
              <a:t>‹#›</a:t>
            </a:fld>
            <a:endParaRPr lang="cs-CZ" altLang="en-US"/>
          </a:p>
        </p:txBody>
      </p:sp>
      <p:sp>
        <p:nvSpPr>
          <p:cNvPr id="227339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706688" y="2708275"/>
            <a:ext cx="5969000" cy="3457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080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 smtClean="0"/>
              <a:t>Klepnutím lze upravit styl předlohy nadpisů.</a:t>
            </a:r>
          </a:p>
        </p:txBody>
      </p:sp>
      <p:pic>
        <p:nvPicPr>
          <p:cNvPr id="227344" name="Picture 16" descr="text_TITL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813" y="798513"/>
            <a:ext cx="3763962" cy="846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7345" name="Picture 17" descr="pruh_TITL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50800"/>
            <a:ext cx="1397000" cy="676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7346" name="Picture 18" descr="N:\work\projekty\šablony\sablony\logoC.wmf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138" y="533400"/>
            <a:ext cx="1506537" cy="150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eaLnBrk="1" fontAlgn="base" hangingPunct="1">
        <a:spcBef>
          <a:spcPct val="20000"/>
        </a:spcBef>
        <a:spcAft>
          <a:spcPct val="0"/>
        </a:spcAft>
        <a:buClr>
          <a:srgbClr val="7D1E1E"/>
        </a:buClr>
        <a:buSzPct val="90000"/>
        <a:buFont typeface="Wingdings" pitchFamily="2" charset="2"/>
        <a:defRPr sz="2800" b="1">
          <a:solidFill>
            <a:srgbClr val="7D1E1E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20000"/>
        </a:spcBef>
        <a:spcAft>
          <a:spcPct val="0"/>
        </a:spcAft>
        <a:buClr>
          <a:srgbClr val="7D1E1E"/>
        </a:buClr>
        <a:buSzPct val="90000"/>
        <a:buFont typeface="Wingdings" pitchFamily="2" charset="2"/>
        <a:defRPr sz="2800" b="1">
          <a:solidFill>
            <a:srgbClr val="7D1E1E"/>
          </a:solidFill>
          <a:latin typeface="Verdana" pitchFamily="34" charset="0"/>
        </a:defRPr>
      </a:lvl2pPr>
      <a:lvl3pPr algn="l" rtl="0" eaLnBrk="1" fontAlgn="base" hangingPunct="1">
        <a:spcBef>
          <a:spcPct val="20000"/>
        </a:spcBef>
        <a:spcAft>
          <a:spcPct val="0"/>
        </a:spcAft>
        <a:buClr>
          <a:srgbClr val="7D1E1E"/>
        </a:buClr>
        <a:buSzPct val="90000"/>
        <a:buFont typeface="Wingdings" pitchFamily="2" charset="2"/>
        <a:defRPr sz="2800" b="1">
          <a:solidFill>
            <a:srgbClr val="7D1E1E"/>
          </a:solidFill>
          <a:latin typeface="Verdana" pitchFamily="34" charset="0"/>
        </a:defRPr>
      </a:lvl3pPr>
      <a:lvl4pPr algn="l" rtl="0" eaLnBrk="1" fontAlgn="base" hangingPunct="1">
        <a:spcBef>
          <a:spcPct val="20000"/>
        </a:spcBef>
        <a:spcAft>
          <a:spcPct val="0"/>
        </a:spcAft>
        <a:buClr>
          <a:srgbClr val="7D1E1E"/>
        </a:buClr>
        <a:buSzPct val="90000"/>
        <a:buFont typeface="Wingdings" pitchFamily="2" charset="2"/>
        <a:defRPr sz="2800" b="1">
          <a:solidFill>
            <a:srgbClr val="7D1E1E"/>
          </a:solidFill>
          <a:latin typeface="Verdana" pitchFamily="34" charset="0"/>
        </a:defRPr>
      </a:lvl4pPr>
      <a:lvl5pPr algn="l" rtl="0" eaLnBrk="1" fontAlgn="base" hangingPunct="1">
        <a:spcBef>
          <a:spcPct val="20000"/>
        </a:spcBef>
        <a:spcAft>
          <a:spcPct val="0"/>
        </a:spcAft>
        <a:buClr>
          <a:srgbClr val="7D1E1E"/>
        </a:buClr>
        <a:buSzPct val="90000"/>
        <a:buFont typeface="Wingdings" pitchFamily="2" charset="2"/>
        <a:defRPr sz="2800" b="1">
          <a:solidFill>
            <a:srgbClr val="7D1E1E"/>
          </a:solidFill>
          <a:latin typeface="Verdana" pitchFamily="34" charset="0"/>
        </a:defRPr>
      </a:lvl5pPr>
      <a:lvl6pPr marL="457200" algn="l" rtl="0" eaLnBrk="1" fontAlgn="base" hangingPunct="1">
        <a:spcBef>
          <a:spcPct val="20000"/>
        </a:spcBef>
        <a:spcAft>
          <a:spcPct val="0"/>
        </a:spcAft>
        <a:buClr>
          <a:srgbClr val="7D1E1E"/>
        </a:buClr>
        <a:buSzPct val="90000"/>
        <a:buFont typeface="Wingdings" pitchFamily="2" charset="2"/>
        <a:defRPr sz="2800" b="1">
          <a:solidFill>
            <a:srgbClr val="7D1E1E"/>
          </a:solidFill>
          <a:latin typeface="Verdana" pitchFamily="34" charset="0"/>
        </a:defRPr>
      </a:lvl6pPr>
      <a:lvl7pPr marL="914400" algn="l" rtl="0" eaLnBrk="1" fontAlgn="base" hangingPunct="1">
        <a:spcBef>
          <a:spcPct val="20000"/>
        </a:spcBef>
        <a:spcAft>
          <a:spcPct val="0"/>
        </a:spcAft>
        <a:buClr>
          <a:srgbClr val="7D1E1E"/>
        </a:buClr>
        <a:buSzPct val="90000"/>
        <a:buFont typeface="Wingdings" pitchFamily="2" charset="2"/>
        <a:defRPr sz="2800" b="1">
          <a:solidFill>
            <a:srgbClr val="7D1E1E"/>
          </a:solidFill>
          <a:latin typeface="Verdana" pitchFamily="34" charset="0"/>
        </a:defRPr>
      </a:lvl7pPr>
      <a:lvl8pPr marL="1371600" algn="l" rtl="0" eaLnBrk="1" fontAlgn="base" hangingPunct="1">
        <a:spcBef>
          <a:spcPct val="20000"/>
        </a:spcBef>
        <a:spcAft>
          <a:spcPct val="0"/>
        </a:spcAft>
        <a:buClr>
          <a:srgbClr val="7D1E1E"/>
        </a:buClr>
        <a:buSzPct val="90000"/>
        <a:buFont typeface="Wingdings" pitchFamily="2" charset="2"/>
        <a:defRPr sz="2800" b="1">
          <a:solidFill>
            <a:srgbClr val="7D1E1E"/>
          </a:solidFill>
          <a:latin typeface="Verdana" pitchFamily="34" charset="0"/>
        </a:defRPr>
      </a:lvl8pPr>
      <a:lvl9pPr marL="1828800" algn="l" rtl="0" eaLnBrk="1" fontAlgn="base" hangingPunct="1">
        <a:spcBef>
          <a:spcPct val="20000"/>
        </a:spcBef>
        <a:spcAft>
          <a:spcPct val="0"/>
        </a:spcAft>
        <a:buClr>
          <a:srgbClr val="7D1E1E"/>
        </a:buClr>
        <a:buSzPct val="90000"/>
        <a:buFont typeface="Wingdings" pitchFamily="2" charset="2"/>
        <a:defRPr sz="2800" b="1">
          <a:solidFill>
            <a:srgbClr val="7D1E1E"/>
          </a:solidFill>
          <a:latin typeface="Verdana" pitchFamily="34" charset="0"/>
        </a:defRPr>
      </a:lvl9pPr>
    </p:titleStyle>
    <p:bodyStyle>
      <a:lvl1pPr algn="l" rtl="0" eaLnBrk="1" fontAlgn="base" hangingPunct="1">
        <a:spcBef>
          <a:spcPct val="20000"/>
        </a:spcBef>
        <a:spcAft>
          <a:spcPct val="0"/>
        </a:spcAft>
        <a:buClr>
          <a:srgbClr val="7D1E1E"/>
        </a:buClr>
        <a:buSzPct val="90000"/>
        <a:buFont typeface="Wingdings" pitchFamily="2" charset="2"/>
        <a:defRPr sz="3600" b="1">
          <a:solidFill>
            <a:srgbClr val="7D1E1E"/>
          </a:solidFill>
          <a:latin typeface="+mn-lt"/>
          <a:ea typeface="+mn-ea"/>
          <a:cs typeface="+mn-cs"/>
        </a:defRPr>
      </a:lvl1pPr>
      <a:lvl2pPr marL="827088" indent="-285750" algn="l" rtl="0" eaLnBrk="1" fontAlgn="base" hangingPunct="1">
        <a:spcBef>
          <a:spcPct val="20000"/>
        </a:spcBef>
        <a:spcAft>
          <a:spcPct val="0"/>
        </a:spcAft>
        <a:buClr>
          <a:srgbClr val="7D1E1E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Arial" charset="0"/>
        </a:defRPr>
      </a:lvl2pPr>
      <a:lvl3pPr marL="1235075" indent="-228600" algn="l" rtl="0" eaLnBrk="1" fontAlgn="base" hangingPunct="1">
        <a:spcBef>
          <a:spcPct val="20000"/>
        </a:spcBef>
        <a:spcAft>
          <a:spcPct val="0"/>
        </a:spcAft>
        <a:buClr>
          <a:srgbClr val="7D1E1E"/>
        </a:buClr>
        <a:buFont typeface="Wingdings" pitchFamily="2" charset="2"/>
        <a:buChar char="n"/>
        <a:defRPr sz="2300">
          <a:solidFill>
            <a:schemeClr val="tx1"/>
          </a:solidFill>
          <a:latin typeface="Arial" charset="0"/>
        </a:defRPr>
      </a:lvl3pPr>
      <a:lvl4pPr marL="1643063" indent="-228600" algn="l" rtl="0" eaLnBrk="1" fontAlgn="base" hangingPunct="1">
        <a:spcBef>
          <a:spcPct val="20000"/>
        </a:spcBef>
        <a:spcAft>
          <a:spcPct val="0"/>
        </a:spcAft>
        <a:buClr>
          <a:srgbClr val="7D1E1E"/>
        </a:buClr>
        <a:buFont typeface="Wingdings" pitchFamily="2" charset="2"/>
        <a:buChar char="§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7D1E1E"/>
        </a:buClr>
        <a:buFont typeface="Wingdings" pitchFamily="2" charset="2"/>
        <a:buChar char="§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7D1E1E"/>
        </a:buClr>
        <a:buFont typeface="Wingdings" pitchFamily="2" charset="2"/>
        <a:buChar char="§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7D1E1E"/>
        </a:buClr>
        <a:buFont typeface="Wingdings" pitchFamily="2" charset="2"/>
        <a:buChar char="§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7D1E1E"/>
        </a:buClr>
        <a:buFont typeface="Wingdings" pitchFamily="2" charset="2"/>
        <a:buChar char="§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7D1E1E"/>
        </a:buClr>
        <a:buFont typeface="Wingdings" pitchFamily="2" charset="2"/>
        <a:buChar char="§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 smtClean="0"/>
              <a:t>20.10. 2015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 smtClean="0"/>
              <a:t>BPV_APEC Public Economics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2EE810F-F3D8-45F2-B703-BAD786D31C0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U68wBR4pjQ" TargetMode="Externa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Public choice and government failures</a:t>
            </a:r>
            <a:endParaRPr lang="en-US" sz="1600" dirty="0">
              <a:solidFill>
                <a:schemeClr val="accent4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 smtClean="0"/>
              <a:t>Miloš Fišar</a:t>
            </a:r>
            <a:endParaRPr lang="en-US" b="1" dirty="0" smtClean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20.10. 2015</a:t>
            </a:r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BPV_APEC Public Economics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93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Condorcet </a:t>
            </a:r>
            <a:r>
              <a:rPr lang="en-US" dirty="0" smtClean="0"/>
              <a:t>criterion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>
                <a:solidFill>
                  <a:srgbClr val="000000"/>
                </a:solidFill>
                <a:cs typeface="Verdana"/>
              </a:rPr>
              <a:t>Used to measure efficiency </a:t>
            </a:r>
            <a:r>
              <a:rPr lang="en-CA" dirty="0" smtClean="0">
                <a:solidFill>
                  <a:srgbClr val="000000"/>
                </a:solidFill>
                <a:cs typeface="Verdana"/>
              </a:rPr>
              <a:t>of</a:t>
            </a:r>
            <a:r>
              <a:rPr lang="cs-CZ" dirty="0" smtClean="0">
                <a:solidFill>
                  <a:srgbClr val="000000"/>
                </a:solidFill>
                <a:cs typeface="Verdana"/>
              </a:rPr>
              <a:t> </a:t>
            </a:r>
            <a:r>
              <a:rPr lang="cs-CZ" dirty="0" err="1" smtClean="0">
                <a:solidFill>
                  <a:srgbClr val="000000"/>
                </a:solidFill>
                <a:cs typeface="Verdana"/>
              </a:rPr>
              <a:t>choices</a:t>
            </a:r>
            <a:r>
              <a:rPr lang="en-CA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dirty="0">
                <a:solidFill>
                  <a:srgbClr val="000000"/>
                </a:solidFill>
                <a:latin typeface="Times New Roman"/>
              </a:rPr>
            </a:br>
            <a:endParaRPr lang="cs-CZ" dirty="0" smtClean="0">
              <a:solidFill>
                <a:srgbClr val="7C1E1E"/>
              </a:solidFill>
              <a:latin typeface="Arial Unicode MS"/>
              <a:cs typeface="Arial Unicode MS"/>
            </a:endParaRPr>
          </a:p>
          <a:p>
            <a:r>
              <a:rPr lang="en-CA" dirty="0" smtClean="0">
                <a:solidFill>
                  <a:srgbClr val="000000"/>
                </a:solidFill>
                <a:cs typeface="Verdana"/>
              </a:rPr>
              <a:t> </a:t>
            </a:r>
            <a:r>
              <a:rPr lang="en-CA" dirty="0">
                <a:solidFill>
                  <a:srgbClr val="000000"/>
                </a:solidFill>
                <a:cs typeface="Verdana"/>
              </a:rPr>
              <a:t>Pair-wise </a:t>
            </a:r>
            <a:r>
              <a:rPr lang="cs-CZ" dirty="0" err="1" smtClean="0">
                <a:solidFill>
                  <a:srgbClr val="000000"/>
                </a:solidFill>
                <a:cs typeface="Verdana"/>
              </a:rPr>
              <a:t>comparison</a:t>
            </a:r>
            <a:r>
              <a:rPr lang="cs-CZ" dirty="0" smtClean="0">
                <a:solidFill>
                  <a:srgbClr val="000000"/>
                </a:solidFill>
                <a:cs typeface="Verdana"/>
              </a:rPr>
              <a:t> </a:t>
            </a:r>
            <a:r>
              <a:rPr lang="en-CA" dirty="0" smtClean="0">
                <a:solidFill>
                  <a:srgbClr val="000000"/>
                </a:solidFill>
                <a:cs typeface="Verdana"/>
              </a:rPr>
              <a:t>of possible</a:t>
            </a:r>
            <a:r>
              <a:rPr lang="cs-CZ" dirty="0" smtClean="0">
                <a:solidFill>
                  <a:srgbClr val="000000"/>
                </a:solidFill>
                <a:cs typeface="Verdana"/>
              </a:rPr>
              <a:t> </a:t>
            </a:r>
            <a:r>
              <a:rPr lang="cs-CZ" dirty="0" err="1" smtClean="0">
                <a:solidFill>
                  <a:srgbClr val="000000"/>
                </a:solidFill>
                <a:cs typeface="Verdana"/>
              </a:rPr>
              <a:t>outcomes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20.10. 2015</a:t>
            </a:r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BPV_APEC Public Economics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930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Tennessee </a:t>
            </a:r>
            <a:r>
              <a:rPr lang="cs-CZ" dirty="0" err="1" smtClean="0"/>
              <a:t>needs</a:t>
            </a:r>
            <a:r>
              <a:rPr lang="cs-CZ" dirty="0" smtClean="0"/>
              <a:t> a </a:t>
            </a:r>
            <a:r>
              <a:rPr lang="cs-CZ" dirty="0" err="1" smtClean="0"/>
              <a:t>new</a:t>
            </a:r>
            <a:r>
              <a:rPr lang="cs-CZ" dirty="0" smtClean="0"/>
              <a:t> </a:t>
            </a:r>
            <a:r>
              <a:rPr lang="cs-CZ" dirty="0" err="1" smtClean="0"/>
              <a:t>capital</a:t>
            </a:r>
            <a:r>
              <a:rPr lang="cs-CZ" dirty="0" smtClean="0"/>
              <a:t>, but </a:t>
            </a:r>
            <a:r>
              <a:rPr lang="cs-CZ" dirty="0" err="1" smtClean="0"/>
              <a:t>where</a:t>
            </a:r>
            <a:r>
              <a:rPr lang="cs-CZ" smtClean="0"/>
              <a:t>?</a:t>
            </a:r>
            <a:endParaRPr lang="cs-CZ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852936"/>
            <a:ext cx="7143750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20.10. 2015</a:t>
            </a:r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BPV_APEC Public Economics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9073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preferences of the voters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900113" y="2763361"/>
          <a:ext cx="7772400" cy="2103120"/>
        </p:xfrm>
        <a:graphic>
          <a:graphicData uri="http://schemas.openxmlformats.org/drawingml/2006/table">
            <a:tbl>
              <a:tblPr/>
              <a:tblGrid>
                <a:gridCol w="1943100"/>
                <a:gridCol w="1943100"/>
                <a:gridCol w="1943100"/>
                <a:gridCol w="19431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42% of voters</a:t>
                      </a:r>
                      <a:br>
                        <a:rPr lang="en-US">
                          <a:effectLst/>
                        </a:rPr>
                      </a:br>
                      <a:r>
                        <a:rPr lang="en-US">
                          <a:effectLst/>
                        </a:rPr>
                        <a:t>(close to Memphis)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26% of voters</a:t>
                      </a:r>
                      <a:br>
                        <a:rPr lang="en-US">
                          <a:effectLst/>
                        </a:rPr>
                      </a:br>
                      <a:r>
                        <a:rPr lang="en-US">
                          <a:effectLst/>
                        </a:rPr>
                        <a:t>(close to Nashville)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15% of voters</a:t>
                      </a:r>
                      <a:br>
                        <a:rPr lang="en-US">
                          <a:effectLst/>
                        </a:rPr>
                      </a:br>
                      <a:r>
                        <a:rPr lang="en-US">
                          <a:effectLst/>
                        </a:rPr>
                        <a:t>(close to Chattanooga)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17% of voters</a:t>
                      </a:r>
                      <a:br>
                        <a:rPr lang="en-US">
                          <a:effectLst/>
                        </a:rPr>
                      </a:br>
                      <a:r>
                        <a:rPr lang="en-US">
                          <a:effectLst/>
                        </a:rPr>
                        <a:t>(close to Knoxville)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buFont typeface="+mj-lt"/>
                        <a:buAutoNum type="arabicPeriod"/>
                      </a:pPr>
                      <a:r>
                        <a:rPr lang="cs-CZ" b="1">
                          <a:effectLst/>
                        </a:rPr>
                        <a:t>Memphis</a:t>
                      </a:r>
                      <a:endParaRPr lang="cs-CZ">
                        <a:effectLst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cs-CZ">
                          <a:effectLst/>
                        </a:rPr>
                        <a:t>Nashville</a:t>
                      </a: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cs-CZ">
                          <a:effectLst/>
                        </a:rPr>
                        <a:t>Chattanooga</a:t>
                      </a: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cs-CZ">
                          <a:effectLst/>
                        </a:rPr>
                        <a:t>Knoxville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+mj-lt"/>
                        <a:buAutoNum type="arabicPeriod"/>
                      </a:pPr>
                      <a:r>
                        <a:rPr lang="cs-CZ" b="1">
                          <a:effectLst/>
                        </a:rPr>
                        <a:t>Nashville</a:t>
                      </a:r>
                      <a:endParaRPr lang="cs-CZ">
                        <a:effectLst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cs-CZ">
                          <a:effectLst/>
                        </a:rPr>
                        <a:t>Chattanooga</a:t>
                      </a: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cs-CZ">
                          <a:effectLst/>
                        </a:rPr>
                        <a:t>Knoxville</a:t>
                      </a: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cs-CZ">
                          <a:effectLst/>
                        </a:rPr>
                        <a:t>Memphis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+mj-lt"/>
                        <a:buAutoNum type="arabicPeriod"/>
                      </a:pPr>
                      <a:r>
                        <a:rPr lang="cs-CZ" b="1">
                          <a:effectLst/>
                        </a:rPr>
                        <a:t>Chattanooga</a:t>
                      </a:r>
                      <a:endParaRPr lang="cs-CZ">
                        <a:effectLst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cs-CZ">
                          <a:effectLst/>
                        </a:rPr>
                        <a:t>Knoxville</a:t>
                      </a: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cs-CZ">
                          <a:effectLst/>
                        </a:rPr>
                        <a:t>Nashville</a:t>
                      </a: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cs-CZ">
                          <a:effectLst/>
                        </a:rPr>
                        <a:t>Memphis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+mj-lt"/>
                        <a:buAutoNum type="arabicPeriod"/>
                      </a:pPr>
                      <a:r>
                        <a:rPr lang="cs-CZ" b="1" dirty="0" err="1">
                          <a:effectLst/>
                        </a:rPr>
                        <a:t>Knoxville</a:t>
                      </a:r>
                      <a:endParaRPr lang="cs-CZ" dirty="0">
                        <a:effectLst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cs-CZ" dirty="0" err="1">
                          <a:effectLst/>
                        </a:rPr>
                        <a:t>Chattanooga</a:t>
                      </a:r>
                      <a:endParaRPr lang="cs-CZ" dirty="0">
                        <a:effectLst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cs-CZ" dirty="0" err="1">
                          <a:effectLst/>
                        </a:rPr>
                        <a:t>Nashville</a:t>
                      </a:r>
                      <a:endParaRPr lang="cs-CZ" dirty="0">
                        <a:effectLst/>
                      </a:endParaRPr>
                    </a:p>
                    <a:p>
                      <a:pPr algn="l">
                        <a:buFont typeface="+mj-lt"/>
                        <a:buAutoNum type="arabicPeriod"/>
                      </a:pPr>
                      <a:r>
                        <a:rPr lang="cs-CZ" dirty="0">
                          <a:effectLst/>
                        </a:rPr>
                        <a:t>Memphis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20.10. 2015</a:t>
            </a:r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BPV_APEC Public Economics</a:t>
            </a:r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900113" y="27638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3544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Matrix</a:t>
            </a:r>
            <a:endParaRPr lang="cs-CZ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5405988"/>
              </p:ext>
            </p:extLst>
          </p:nvPr>
        </p:nvGraphicFramePr>
        <p:xfrm>
          <a:off x="900113" y="1848961"/>
          <a:ext cx="7772400" cy="4206240"/>
        </p:xfrm>
        <a:graphic>
          <a:graphicData uri="http://schemas.openxmlformats.org/drawingml/2006/table">
            <a:tbl>
              <a:tblPr/>
              <a:tblGrid>
                <a:gridCol w="647551"/>
                <a:gridCol w="1728192"/>
                <a:gridCol w="1224136"/>
                <a:gridCol w="1296144"/>
                <a:gridCol w="1656184"/>
                <a:gridCol w="1220193"/>
              </a:tblGrid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cs-CZ" dirty="0">
                          <a:effectLst/>
                        </a:rPr>
                        <a:t/>
                      </a:r>
                      <a:br>
                        <a:rPr lang="cs-CZ" dirty="0">
                          <a:effectLst/>
                        </a:rPr>
                      </a:br>
                      <a:r>
                        <a:rPr lang="cs-CZ" dirty="0">
                          <a:effectLst/>
                        </a:rPr>
                        <a:t>A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cs-CZ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effectLst/>
                        </a:rPr>
                        <a:t>Memphis</a:t>
                      </a:r>
                    </a:p>
                    <a:p>
                      <a:pPr algn="ctr"/>
                      <a:endParaRPr lang="cs-CZ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err="1" smtClean="0">
                          <a:effectLst/>
                        </a:rPr>
                        <a:t>Nashville</a:t>
                      </a:r>
                      <a:endParaRPr lang="cs-CZ" dirty="0" smtClean="0">
                        <a:effectLst/>
                      </a:endParaRPr>
                    </a:p>
                    <a:p>
                      <a:pPr algn="ctr"/>
                      <a:endParaRPr lang="cs-CZ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err="1" smtClean="0">
                          <a:effectLst/>
                        </a:rPr>
                        <a:t>Chattanooga</a:t>
                      </a:r>
                      <a:endParaRPr lang="cs-CZ" dirty="0" smtClean="0">
                        <a:effectLst/>
                      </a:endParaRPr>
                    </a:p>
                    <a:p>
                      <a:endParaRPr lang="cs-CZ" dirty="0"/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err="1" smtClean="0">
                          <a:effectLst/>
                        </a:rPr>
                        <a:t>Knoxville</a:t>
                      </a:r>
                      <a:endParaRPr lang="cs-CZ" dirty="0" smtClean="0">
                        <a:effectLst/>
                      </a:endParaRPr>
                    </a:p>
                    <a:p>
                      <a:endParaRPr lang="cs-CZ" dirty="0"/>
                    </a:p>
                  </a:txBody>
                  <a:tcPr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4"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B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Memphis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[A] 58%</a:t>
                      </a:r>
                      <a:br>
                        <a:rPr lang="cs-CZ">
                          <a:effectLst/>
                        </a:rPr>
                      </a:br>
                      <a:r>
                        <a:rPr lang="cs-CZ">
                          <a:effectLst/>
                        </a:rPr>
                        <a:t>[B] 42%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[A] 58%</a:t>
                      </a:r>
                      <a:br>
                        <a:rPr lang="cs-CZ">
                          <a:effectLst/>
                        </a:rPr>
                      </a:br>
                      <a:r>
                        <a:rPr lang="cs-CZ">
                          <a:effectLst/>
                        </a:rPr>
                        <a:t>[B] 42%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[A] 58%</a:t>
                      </a:r>
                      <a:br>
                        <a:rPr lang="cs-CZ">
                          <a:effectLst/>
                        </a:rPr>
                      </a:br>
                      <a:r>
                        <a:rPr lang="cs-CZ">
                          <a:effectLst/>
                        </a:rPr>
                        <a:t>[B] 42%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Nashville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[A] 42%</a:t>
                      </a:r>
                      <a:br>
                        <a:rPr lang="cs-CZ">
                          <a:effectLst/>
                        </a:rPr>
                      </a:br>
                      <a:r>
                        <a:rPr lang="cs-CZ">
                          <a:effectLst/>
                        </a:rPr>
                        <a:t>[B] 58%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E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[A] 32%</a:t>
                      </a:r>
                      <a:br>
                        <a:rPr lang="cs-CZ">
                          <a:effectLst/>
                        </a:rPr>
                      </a:br>
                      <a:r>
                        <a:rPr lang="cs-CZ">
                          <a:effectLst/>
                        </a:rPr>
                        <a:t>[B] 68%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E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[A] 32%</a:t>
                      </a:r>
                      <a:br>
                        <a:rPr lang="cs-CZ">
                          <a:effectLst/>
                        </a:rPr>
                      </a:br>
                      <a:r>
                        <a:rPr lang="cs-CZ">
                          <a:effectLst/>
                        </a:rPr>
                        <a:t>[B] 68%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E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Chattanooga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[A] 42%</a:t>
                      </a:r>
                      <a:br>
                        <a:rPr lang="cs-CZ">
                          <a:effectLst/>
                        </a:rPr>
                      </a:br>
                      <a:r>
                        <a:rPr lang="cs-CZ">
                          <a:effectLst/>
                        </a:rPr>
                        <a:t>[B] 58%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E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[A] 68%</a:t>
                      </a:r>
                      <a:br>
                        <a:rPr lang="cs-CZ">
                          <a:effectLst/>
                        </a:rPr>
                      </a:br>
                      <a:r>
                        <a:rPr lang="cs-CZ">
                          <a:effectLst/>
                        </a:rPr>
                        <a:t>[B] 32%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FF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[A] 17%</a:t>
                      </a:r>
                      <a:br>
                        <a:rPr lang="cs-CZ">
                          <a:effectLst/>
                        </a:rPr>
                      </a:br>
                      <a:r>
                        <a:rPr lang="cs-CZ">
                          <a:effectLst/>
                        </a:rPr>
                        <a:t>[B] 83%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E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Knoxville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[A] 42%</a:t>
                      </a:r>
                      <a:br>
                        <a:rPr lang="cs-CZ">
                          <a:effectLst/>
                        </a:rPr>
                      </a:br>
                      <a:r>
                        <a:rPr lang="cs-CZ">
                          <a:effectLst/>
                        </a:rPr>
                        <a:t>[B] 58%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E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[A] 68%</a:t>
                      </a:r>
                      <a:br>
                        <a:rPr lang="cs-CZ">
                          <a:effectLst/>
                        </a:rPr>
                      </a:br>
                      <a:r>
                        <a:rPr lang="cs-CZ">
                          <a:effectLst/>
                        </a:rPr>
                        <a:t>[B] 32%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[A] 83%</a:t>
                      </a:r>
                      <a:br>
                        <a:rPr lang="cs-CZ">
                          <a:effectLst/>
                        </a:rPr>
                      </a:br>
                      <a:r>
                        <a:rPr lang="cs-CZ">
                          <a:effectLst/>
                        </a:rPr>
                        <a:t>[B] 17%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FF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</a:rPr>
                        <a:t>Ranking: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4th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1st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2nd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3rd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20.10. 2015</a:t>
            </a:r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BPV_APEC Public Economics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75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Arrow's impossibility theorem</a:t>
            </a:r>
            <a:br>
              <a:rPr lang="en-US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66700" indent="-266700">
              <a:buFont typeface="Wingdings" panose="05000000000000000000" pitchFamily="2" charset="2"/>
              <a:buChar char="§"/>
            </a:pPr>
            <a:r>
              <a:rPr lang="en-US" dirty="0" smtClean="0"/>
              <a:t>Voting </a:t>
            </a:r>
            <a:r>
              <a:rPr lang="en-US" dirty="0"/>
              <a:t>rule should fulfill</a:t>
            </a:r>
            <a:r>
              <a:rPr lang="en-US" dirty="0" smtClean="0"/>
              <a:t>:</a:t>
            </a:r>
            <a:endParaRPr lang="cs-CZ" dirty="0" smtClean="0"/>
          </a:p>
          <a:p>
            <a:pPr marL="266700" indent="-266700">
              <a:buFont typeface="Wingdings" panose="05000000000000000000" pitchFamily="2" charset="2"/>
              <a:buChar char="§"/>
            </a:pPr>
            <a:endParaRPr lang="en-US" dirty="0"/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en-US" dirty="0" smtClean="0"/>
              <a:t>Universality</a:t>
            </a:r>
            <a:r>
              <a:rPr lang="cs-CZ" dirty="0" smtClean="0"/>
              <a:t> (</a:t>
            </a:r>
            <a:r>
              <a:rPr lang="cs-CZ" dirty="0" err="1" smtClean="0"/>
              <a:t>all</a:t>
            </a:r>
            <a:r>
              <a:rPr lang="cs-CZ" dirty="0" smtClean="0"/>
              <a:t> </a:t>
            </a:r>
            <a:r>
              <a:rPr lang="cs-CZ" dirty="0" err="1" smtClean="0"/>
              <a:t>choices</a:t>
            </a:r>
            <a:r>
              <a:rPr lang="cs-CZ" dirty="0" smtClean="0"/>
              <a:t> are </a:t>
            </a:r>
            <a:r>
              <a:rPr lang="cs-CZ" dirty="0" err="1" smtClean="0"/>
              <a:t>allowed</a:t>
            </a:r>
            <a:r>
              <a:rPr lang="cs-CZ" dirty="0" smtClean="0"/>
              <a:t>)</a:t>
            </a:r>
            <a:endParaRPr lang="en-US" dirty="0"/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en-US" dirty="0" smtClean="0"/>
              <a:t>Non-dictatorship</a:t>
            </a:r>
            <a:endParaRPr lang="en-US" dirty="0"/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en-US" dirty="0" smtClean="0"/>
              <a:t>Pareto </a:t>
            </a:r>
            <a:r>
              <a:rPr lang="en-US" dirty="0"/>
              <a:t>efficiency</a:t>
            </a:r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en-US" dirty="0" smtClean="0"/>
              <a:t>Independence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/>
              <a:t> </a:t>
            </a:r>
            <a:r>
              <a:rPr lang="cs-CZ" dirty="0" err="1"/>
              <a:t>irrelevant</a:t>
            </a:r>
            <a:r>
              <a:rPr lang="cs-CZ" dirty="0"/>
              <a:t> </a:t>
            </a:r>
            <a:r>
              <a:rPr lang="cs-CZ" dirty="0" err="1"/>
              <a:t>alternatives</a:t>
            </a:r>
            <a:r>
              <a:rPr lang="cs-CZ" dirty="0" smtClean="0"/>
              <a:t>.</a:t>
            </a:r>
          </a:p>
          <a:p>
            <a:pPr marL="266700" indent="-266700">
              <a:buFont typeface="Wingdings" panose="05000000000000000000" pitchFamily="2" charset="2"/>
              <a:buChar char="§"/>
            </a:pPr>
            <a:endParaRPr lang="en-US" dirty="0"/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en-US" dirty="0" smtClean="0"/>
              <a:t>But no</a:t>
            </a:r>
            <a:r>
              <a:rPr lang="cs-CZ" dirty="0" smtClean="0"/>
              <a:t>ne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en-US" dirty="0" smtClean="0"/>
              <a:t> </a:t>
            </a:r>
            <a:r>
              <a:rPr lang="en-US" dirty="0"/>
              <a:t>rules does! </a:t>
            </a:r>
          </a:p>
          <a:p>
            <a:pPr marL="266700" indent="-266700">
              <a:buFont typeface="Wingdings" panose="05000000000000000000" pitchFamily="2" charset="2"/>
              <a:buChar char="§"/>
            </a:pPr>
            <a:endParaRPr lang="cs-CZ" dirty="0"/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en-US" dirty="0" smtClean="0"/>
              <a:t>In </a:t>
            </a:r>
            <a:r>
              <a:rPr lang="en-US" dirty="0"/>
              <a:t>other words: No voting rule is </a:t>
            </a:r>
            <a:r>
              <a:rPr lang="en-US" dirty="0" smtClean="0"/>
              <a:t>fair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20.10. 2015</a:t>
            </a:r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BPV_APEC Public Economics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1783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paradox of </a:t>
            </a:r>
            <a:r>
              <a:rPr lang="en-US" dirty="0" smtClean="0"/>
              <a:t>voting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6700" indent="-266700">
              <a:buFont typeface="Wingdings" panose="05000000000000000000" pitchFamily="2" charset="2"/>
              <a:buChar char="§"/>
              <a:tabLst>
                <a:tab pos="266700" algn="l"/>
              </a:tabLst>
            </a:pPr>
            <a:r>
              <a:rPr lang="en-US" dirty="0" smtClean="0"/>
              <a:t>Also called Downs paradox</a:t>
            </a:r>
          </a:p>
          <a:p>
            <a:pPr marL="266700" indent="-266700">
              <a:buFont typeface="Wingdings" panose="05000000000000000000" pitchFamily="2" charset="2"/>
              <a:buChar char="§"/>
              <a:tabLst>
                <a:tab pos="266700" algn="l"/>
              </a:tabLst>
            </a:pPr>
            <a:r>
              <a:rPr lang="en-US" dirty="0" smtClean="0"/>
              <a:t>Individual preferences in a group may lead to ineffective outcome therefore voting becomes</a:t>
            </a:r>
          </a:p>
          <a:p>
            <a:pPr marL="266700" indent="-266700">
              <a:buFont typeface="Wingdings" panose="05000000000000000000" pitchFamily="2" charset="2"/>
              <a:buChar char="§"/>
              <a:tabLst>
                <a:tab pos="266700" algn="l"/>
              </a:tabLst>
            </a:pPr>
            <a:r>
              <a:rPr lang="en-US" dirty="0" smtClean="0"/>
              <a:t>Decision of people to cast a vote is led not</a:t>
            </a:r>
            <a:r>
              <a:rPr lang="cs-CZ" dirty="0"/>
              <a:t> </a:t>
            </a:r>
            <a:r>
              <a:rPr lang="en-US" dirty="0" smtClean="0"/>
              <a:t>only by a human rationality.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20.10. 2015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BPV_APEC Public Economics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6460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Not </a:t>
            </a:r>
            <a:r>
              <a:rPr lang="cs-CZ" dirty="0" err="1" smtClean="0"/>
              <a:t>only</a:t>
            </a:r>
            <a:r>
              <a:rPr lang="cs-CZ" dirty="0" smtClean="0"/>
              <a:t> </a:t>
            </a:r>
            <a:r>
              <a:rPr lang="cs-CZ" dirty="0" err="1" smtClean="0"/>
              <a:t>humans</a:t>
            </a:r>
            <a:r>
              <a:rPr lang="cs-CZ" dirty="0" smtClean="0"/>
              <a:t> </a:t>
            </a:r>
            <a:r>
              <a:rPr lang="cs-CZ" dirty="0" err="1" smtClean="0"/>
              <a:t>vote</a:t>
            </a:r>
            <a:endParaRPr lang="cs-CZ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844824"/>
            <a:ext cx="318135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20.10. 2015</a:t>
            </a:r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BPV_APEC Public Economics</a:t>
            </a:r>
            <a:endParaRPr lang="en-US"/>
          </a:p>
        </p:txBody>
      </p:sp>
      <p:sp>
        <p:nvSpPr>
          <p:cNvPr id="6" name="TextovéPole 5"/>
          <p:cNvSpPr txBox="1"/>
          <p:nvPr/>
        </p:nvSpPr>
        <p:spPr>
          <a:xfrm>
            <a:off x="4932040" y="2132856"/>
            <a:ext cx="413927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honeybee</a:t>
            </a:r>
            <a:r>
              <a:rPr lang="cs-CZ" dirty="0" smtClean="0"/>
              <a:t> </a:t>
            </a:r>
            <a:r>
              <a:rPr lang="cs-CZ" dirty="0" err="1" smtClean="0"/>
              <a:t>occasionally</a:t>
            </a:r>
            <a:r>
              <a:rPr lang="cs-CZ" dirty="0" smtClean="0"/>
              <a:t> </a:t>
            </a:r>
            <a:r>
              <a:rPr lang="cs-CZ" dirty="0" err="1" smtClean="0"/>
              <a:t>needs</a:t>
            </a:r>
            <a:r>
              <a:rPr lang="cs-CZ" dirty="0" smtClean="0"/>
              <a:t> </a:t>
            </a:r>
          </a:p>
          <a:p>
            <a:r>
              <a:rPr lang="cs-CZ" dirty="0" err="1" smtClean="0"/>
              <a:t>Find</a:t>
            </a:r>
            <a:r>
              <a:rPr lang="cs-CZ" dirty="0" smtClean="0"/>
              <a:t> a </a:t>
            </a:r>
            <a:r>
              <a:rPr lang="cs-CZ" dirty="0" err="1" smtClean="0"/>
              <a:t>new</a:t>
            </a:r>
            <a:r>
              <a:rPr lang="cs-CZ" dirty="0" smtClean="0"/>
              <a:t> place </a:t>
            </a:r>
            <a:r>
              <a:rPr lang="cs-CZ" dirty="0" err="1" smtClean="0"/>
              <a:t>for</a:t>
            </a:r>
            <a:r>
              <a:rPr lang="cs-CZ" dirty="0" smtClean="0"/>
              <a:t> a </a:t>
            </a:r>
            <a:r>
              <a:rPr lang="cs-CZ" dirty="0" err="1" smtClean="0"/>
              <a:t>nest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swarm</a:t>
            </a:r>
            <a:r>
              <a:rPr lang="cs-CZ" dirty="0" smtClean="0"/>
              <a:t> </a:t>
            </a:r>
            <a:r>
              <a:rPr lang="cs-CZ" dirty="0" err="1" smtClean="0"/>
              <a:t>sends</a:t>
            </a:r>
            <a:r>
              <a:rPr lang="cs-CZ" dirty="0" smtClean="0"/>
              <a:t> </a:t>
            </a:r>
            <a:r>
              <a:rPr lang="cs-CZ" dirty="0" err="1" smtClean="0"/>
              <a:t>out</a:t>
            </a:r>
            <a:r>
              <a:rPr lang="cs-CZ" dirty="0" smtClean="0"/>
              <a:t> scout </a:t>
            </a:r>
            <a:r>
              <a:rPr lang="cs-CZ" dirty="0" err="1" smtClean="0"/>
              <a:t>bees</a:t>
            </a:r>
            <a:r>
              <a:rPr lang="cs-CZ" dirty="0" smtClean="0"/>
              <a:t> </a:t>
            </a:r>
          </a:p>
          <a:p>
            <a:r>
              <a:rPr lang="cs-CZ" dirty="0" smtClean="0"/>
              <a:t>To </a:t>
            </a:r>
            <a:r>
              <a:rPr lang="cs-CZ" dirty="0" err="1" smtClean="0"/>
              <a:t>look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a </a:t>
            </a:r>
            <a:r>
              <a:rPr lang="cs-CZ" dirty="0" err="1" smtClean="0"/>
              <a:t>new</a:t>
            </a:r>
            <a:r>
              <a:rPr lang="cs-CZ" dirty="0" smtClean="0"/>
              <a:t> </a:t>
            </a:r>
            <a:r>
              <a:rPr lang="cs-CZ" dirty="0" err="1" smtClean="0"/>
              <a:t>location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88613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method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bees</a:t>
            </a:r>
            <a:r>
              <a:rPr lang="cs-CZ" dirty="0" smtClean="0"/>
              <a:t> use?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6700" indent="-266700">
              <a:buFont typeface="Wingdings" panose="05000000000000000000" pitchFamily="2" charset="2"/>
              <a:buChar char="§"/>
            </a:pPr>
            <a:r>
              <a:rPr lang="cs-CZ" dirty="0" err="1" smtClean="0"/>
              <a:t>First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researchers</a:t>
            </a:r>
            <a:r>
              <a:rPr lang="cs-CZ" dirty="0" smtClean="0"/>
              <a:t> </a:t>
            </a:r>
            <a:r>
              <a:rPr lang="cs-CZ" dirty="0" err="1" smtClean="0"/>
              <a:t>thought</a:t>
            </a:r>
            <a:r>
              <a:rPr lang="cs-CZ" dirty="0" smtClean="0"/>
              <a:t> </a:t>
            </a:r>
            <a:r>
              <a:rPr lang="cs-CZ" dirty="0" err="1" smtClean="0"/>
              <a:t>bees</a:t>
            </a:r>
            <a:r>
              <a:rPr lang="cs-CZ" dirty="0" smtClean="0"/>
              <a:t> </a:t>
            </a:r>
            <a:r>
              <a:rPr lang="cs-CZ" dirty="0" err="1" smtClean="0"/>
              <a:t>prefered</a:t>
            </a:r>
            <a:r>
              <a:rPr lang="cs-CZ" dirty="0" smtClean="0"/>
              <a:t> </a:t>
            </a:r>
            <a:r>
              <a:rPr lang="cs-CZ" dirty="0" err="1" smtClean="0"/>
              <a:t>unanimity</a:t>
            </a:r>
            <a:r>
              <a:rPr lang="cs-CZ" dirty="0" smtClean="0"/>
              <a:t>.</a:t>
            </a:r>
          </a:p>
          <a:p>
            <a:pPr marL="266700" indent="-266700">
              <a:buFont typeface="Wingdings" panose="05000000000000000000" pitchFamily="2" charset="2"/>
              <a:buChar char="§"/>
            </a:pPr>
            <a:endParaRPr lang="cs-CZ" dirty="0"/>
          </a:p>
          <a:p>
            <a:pPr marL="266700" indent="-266700">
              <a:buFont typeface="Wingdings" panose="05000000000000000000" pitchFamily="2" charset="2"/>
              <a:buChar char="§"/>
            </a:pPr>
            <a:endParaRPr lang="cs-CZ" dirty="0" smtClean="0"/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cs-CZ" dirty="0" err="1" smtClean="0"/>
              <a:t>Then</a:t>
            </a:r>
            <a:r>
              <a:rPr lang="cs-CZ" dirty="0" smtClean="0"/>
              <a:t> </a:t>
            </a:r>
            <a:r>
              <a:rPr lang="cs-CZ" dirty="0" err="1" smtClean="0"/>
              <a:t>they</a:t>
            </a:r>
            <a:r>
              <a:rPr lang="cs-CZ" dirty="0" smtClean="0"/>
              <a:t> </a:t>
            </a:r>
            <a:r>
              <a:rPr lang="cs-CZ" dirty="0" err="1" smtClean="0"/>
              <a:t>observed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only</a:t>
            </a:r>
            <a:r>
              <a:rPr lang="cs-CZ" dirty="0" smtClean="0"/>
              <a:t> a </a:t>
            </a:r>
            <a:r>
              <a:rPr lang="cs-CZ" dirty="0" err="1" smtClean="0"/>
              <a:t>quorum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sufficient</a:t>
            </a:r>
            <a:r>
              <a:rPr lang="cs-CZ" dirty="0" smtClean="0"/>
              <a:t> – 30 </a:t>
            </a:r>
            <a:r>
              <a:rPr lang="cs-CZ" dirty="0" err="1" smtClean="0"/>
              <a:t>bees</a:t>
            </a:r>
            <a:r>
              <a:rPr lang="cs-CZ" dirty="0" smtClean="0"/>
              <a:t> </a:t>
            </a:r>
            <a:r>
              <a:rPr lang="cs-CZ" dirty="0" err="1" smtClean="0"/>
              <a:t>out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75 </a:t>
            </a:r>
            <a:r>
              <a:rPr lang="cs-CZ" dirty="0" err="1" smtClean="0"/>
              <a:t>bees</a:t>
            </a:r>
            <a:r>
              <a:rPr lang="cs-CZ" dirty="0" smtClean="0"/>
              <a:t> </a:t>
            </a:r>
            <a:r>
              <a:rPr lang="cs-CZ" dirty="0" err="1" smtClean="0"/>
              <a:t>at</a:t>
            </a:r>
            <a:r>
              <a:rPr lang="cs-CZ" dirty="0" smtClean="0"/>
              <a:t> a </a:t>
            </a:r>
            <a:r>
              <a:rPr lang="cs-CZ" dirty="0" err="1" smtClean="0"/>
              <a:t>potential</a:t>
            </a:r>
            <a:r>
              <a:rPr lang="cs-CZ" dirty="0" smtClean="0"/>
              <a:t> </a:t>
            </a:r>
            <a:r>
              <a:rPr lang="cs-CZ" dirty="0" err="1" smtClean="0"/>
              <a:t>nest</a:t>
            </a:r>
            <a:r>
              <a:rPr lang="cs-CZ" dirty="0" smtClean="0"/>
              <a:t> </a:t>
            </a:r>
            <a:r>
              <a:rPr lang="cs-CZ" dirty="0" err="1" smtClean="0"/>
              <a:t>site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20.10. 2015</a:t>
            </a:r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BPV_APEC Public Economics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836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How</a:t>
            </a:r>
            <a:r>
              <a:rPr lang="cs-CZ" dirty="0" smtClean="0"/>
              <a:t> to </a:t>
            </a:r>
            <a:r>
              <a:rPr lang="cs-CZ" dirty="0" err="1" smtClean="0"/>
              <a:t>reward</a:t>
            </a:r>
            <a:r>
              <a:rPr lang="cs-CZ" dirty="0" smtClean="0"/>
              <a:t> </a:t>
            </a:r>
            <a:r>
              <a:rPr lang="cs-CZ" dirty="0" err="1" smtClean="0"/>
              <a:t>bureaucrats</a:t>
            </a:r>
            <a:r>
              <a:rPr lang="cs-CZ" dirty="0" smtClean="0"/>
              <a:t>?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20.10. 2015</a:t>
            </a:r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BPV_APEC Public Economics</a:t>
            </a:r>
            <a:endParaRPr lang="en-US"/>
          </a:p>
        </p:txBody>
      </p:sp>
      <p:pic>
        <p:nvPicPr>
          <p:cNvPr id="2050" name="Picture 2" descr="C:\Users\216776\Documents\Public economics\how to pay the bureacra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707" y="1779588"/>
            <a:ext cx="7556500" cy="425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533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6700" indent="-266700">
              <a:buFont typeface="Wingdings" panose="05000000000000000000" pitchFamily="2" charset="2"/>
              <a:buChar char="§"/>
              <a:tabLst>
                <a:tab pos="266700" algn="l"/>
              </a:tabLst>
            </a:pPr>
            <a:r>
              <a:rPr lang="cs-CZ" dirty="0" err="1"/>
              <a:t>There</a:t>
            </a:r>
            <a:r>
              <a:rPr lang="cs-CZ" dirty="0"/>
              <a:t> are </a:t>
            </a:r>
            <a:r>
              <a:rPr lang="cs-CZ" dirty="0" err="1"/>
              <a:t>huge</a:t>
            </a:r>
            <a:r>
              <a:rPr lang="cs-CZ" dirty="0"/>
              <a:t> </a:t>
            </a:r>
            <a:r>
              <a:rPr lang="cs-CZ" dirty="0" err="1" smtClean="0"/>
              <a:t>differences</a:t>
            </a:r>
            <a:r>
              <a:rPr lang="cs-CZ" dirty="0" smtClean="0"/>
              <a:t> </a:t>
            </a:r>
            <a:r>
              <a:rPr lang="cs-CZ" dirty="0" err="1" smtClean="0"/>
              <a:t>between</a:t>
            </a:r>
            <a:r>
              <a:rPr lang="cs-CZ" dirty="0" smtClean="0"/>
              <a:t> </a:t>
            </a:r>
            <a:r>
              <a:rPr lang="cs-CZ" dirty="0" err="1" smtClean="0"/>
              <a:t>countries</a:t>
            </a:r>
            <a:r>
              <a:rPr lang="cs-CZ" dirty="0" smtClean="0"/>
              <a:t>:</a:t>
            </a:r>
          </a:p>
          <a:p>
            <a:pPr marL="266700" indent="-266700">
              <a:buFont typeface="Wingdings" panose="05000000000000000000" pitchFamily="2" charset="2"/>
              <a:buChar char="§"/>
              <a:tabLst>
                <a:tab pos="266700" algn="l"/>
              </a:tabLst>
            </a:pPr>
            <a:endParaRPr lang="cs-CZ" dirty="0"/>
          </a:p>
          <a:p>
            <a:pPr marL="440436" lvl="1" indent="-266700">
              <a:buFont typeface="Wingdings" panose="05000000000000000000" pitchFamily="2" charset="2"/>
              <a:buChar char="§"/>
              <a:tabLst>
                <a:tab pos="266700" algn="l"/>
              </a:tabLst>
            </a:pPr>
            <a:r>
              <a:rPr lang="cs-CZ" dirty="0" smtClean="0"/>
              <a:t>Top </a:t>
            </a:r>
            <a:r>
              <a:rPr lang="cs-CZ" dirty="0" err="1" smtClean="0"/>
              <a:t>pay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elite</a:t>
            </a:r>
            <a:r>
              <a:rPr lang="cs-CZ" dirty="0" smtClean="0"/>
              <a:t> </a:t>
            </a:r>
            <a:r>
              <a:rPr lang="cs-CZ" dirty="0" err="1" smtClean="0"/>
              <a:t>work</a:t>
            </a:r>
            <a:endParaRPr lang="cs-CZ" dirty="0" smtClean="0"/>
          </a:p>
          <a:p>
            <a:pPr marL="266700" indent="-266700">
              <a:buFont typeface="Wingdings" panose="05000000000000000000" pitchFamily="2" charset="2"/>
              <a:buChar char="§"/>
              <a:tabLst>
                <a:tab pos="266700" algn="l"/>
              </a:tabLst>
            </a:pPr>
            <a:endParaRPr lang="cs-CZ" dirty="0" smtClean="0"/>
          </a:p>
          <a:p>
            <a:pPr marL="440436" lvl="1" indent="-266700">
              <a:buFont typeface="Wingdings" panose="05000000000000000000" pitchFamily="2" charset="2"/>
              <a:buChar char="§"/>
              <a:tabLst>
                <a:tab pos="266700" algn="l"/>
              </a:tabLst>
            </a:pPr>
            <a:r>
              <a:rPr lang="cs-CZ" dirty="0" err="1" smtClean="0"/>
              <a:t>Strict</a:t>
            </a:r>
            <a:r>
              <a:rPr lang="cs-CZ" dirty="0" smtClean="0"/>
              <a:t> seniority</a:t>
            </a:r>
          </a:p>
          <a:p>
            <a:pPr marL="266700" indent="-266700">
              <a:buFont typeface="Wingdings" panose="05000000000000000000" pitchFamily="2" charset="2"/>
              <a:buChar char="§"/>
              <a:tabLst>
                <a:tab pos="266700" algn="l"/>
              </a:tabLst>
            </a:pPr>
            <a:endParaRPr lang="cs-CZ" dirty="0"/>
          </a:p>
          <a:p>
            <a:pPr marL="440436" lvl="1" indent="-266700">
              <a:buFont typeface="Wingdings" panose="05000000000000000000" pitchFamily="2" charset="2"/>
              <a:buChar char="§"/>
              <a:tabLst>
                <a:tab pos="266700" algn="l"/>
              </a:tabLst>
            </a:pPr>
            <a:r>
              <a:rPr lang="cs-CZ" dirty="0" smtClean="0"/>
              <a:t>Project management</a:t>
            </a:r>
          </a:p>
          <a:p>
            <a:pPr marL="266700" indent="-266700">
              <a:buFont typeface="Wingdings" panose="05000000000000000000" pitchFamily="2" charset="2"/>
              <a:buChar char="§"/>
              <a:tabLst>
                <a:tab pos="266700" algn="l"/>
              </a:tabLst>
            </a:pP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20.10. 2015</a:t>
            </a:r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BPV_APEC Public Economics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44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are we going to talk about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6700" indent="-266700">
              <a:buFont typeface="Wingdings" panose="05000000000000000000" pitchFamily="2" charset="2"/>
              <a:buChar char="§"/>
            </a:pPr>
            <a:r>
              <a:rPr lang="en-US" dirty="0" smtClean="0"/>
              <a:t>How does decision making in private and public sectors differ?</a:t>
            </a:r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en-US" dirty="0" smtClean="0"/>
              <a:t>How to make a good decision in public sector?</a:t>
            </a:r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en-US" dirty="0" smtClean="0"/>
              <a:t>Are there any influences?</a:t>
            </a:r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en-US" dirty="0" smtClean="0"/>
              <a:t>Or paradoxes?</a:t>
            </a:r>
            <a:endParaRPr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20.10. 2015</a:t>
            </a:r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BPV_APEC Public Economics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33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1125538"/>
            <a:ext cx="7772400" cy="863302"/>
          </a:xfrm>
        </p:spPr>
        <p:txBody>
          <a:bodyPr>
            <a:normAutofit fontScale="90000"/>
          </a:bodyPr>
          <a:lstStyle/>
          <a:p>
            <a:r>
              <a:rPr lang="cs-CZ" dirty="0" err="1" smtClean="0"/>
              <a:t>Can</a:t>
            </a:r>
            <a:r>
              <a:rPr lang="cs-CZ" dirty="0" smtClean="0"/>
              <a:t> 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governement</a:t>
            </a:r>
            <a:r>
              <a:rPr lang="cs-CZ" dirty="0" smtClean="0"/>
              <a:t> </a:t>
            </a:r>
            <a:r>
              <a:rPr lang="cs-CZ" dirty="0" err="1" smtClean="0"/>
              <a:t>punish</a:t>
            </a:r>
            <a:r>
              <a:rPr lang="cs-CZ" dirty="0" smtClean="0"/>
              <a:t> </a:t>
            </a:r>
            <a:r>
              <a:rPr lang="cs-CZ" dirty="0" err="1" smtClean="0"/>
              <a:t>bureacrats</a:t>
            </a:r>
            <a:r>
              <a:rPr lang="cs-CZ" dirty="0" smtClean="0"/>
              <a:t> </a:t>
            </a:r>
            <a:r>
              <a:rPr lang="cs-CZ" dirty="0" err="1" smtClean="0"/>
              <a:t>if</a:t>
            </a:r>
            <a:r>
              <a:rPr lang="cs-CZ" dirty="0" smtClean="0"/>
              <a:t> </a:t>
            </a:r>
            <a:r>
              <a:rPr lang="cs-CZ" dirty="0" err="1" smtClean="0"/>
              <a:t>something</a:t>
            </a:r>
            <a:r>
              <a:rPr lang="cs-CZ" dirty="0" smtClean="0"/>
              <a:t> </a:t>
            </a:r>
            <a:r>
              <a:rPr lang="cs-CZ" dirty="0" err="1" smtClean="0"/>
              <a:t>goes</a:t>
            </a:r>
            <a:r>
              <a:rPr lang="cs-CZ" dirty="0" smtClean="0"/>
              <a:t> </a:t>
            </a:r>
            <a:r>
              <a:rPr lang="cs-CZ" dirty="0" err="1" smtClean="0"/>
              <a:t>wrong</a:t>
            </a:r>
            <a:r>
              <a:rPr lang="cs-CZ" dirty="0" smtClean="0"/>
              <a:t>?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00113" y="2276872"/>
            <a:ext cx="7772400" cy="3854053"/>
          </a:xfrm>
        </p:spPr>
        <p:txBody>
          <a:bodyPr/>
          <a:lstStyle/>
          <a:p>
            <a:pPr marL="266700" indent="-266700">
              <a:buFont typeface="Wingdings" panose="05000000000000000000" pitchFamily="2" charset="2"/>
              <a:buChar char="§"/>
            </a:pPr>
            <a:r>
              <a:rPr lang="cs-CZ" dirty="0" smtClean="0"/>
              <a:t>Most </a:t>
            </a:r>
            <a:r>
              <a:rPr lang="cs-CZ" dirty="0" err="1" smtClean="0"/>
              <a:t>projects</a:t>
            </a:r>
            <a:r>
              <a:rPr lang="cs-CZ" dirty="0" smtClean="0"/>
              <a:t> end </a:t>
            </a:r>
            <a:r>
              <a:rPr lang="cs-CZ" dirty="0" err="1" smtClean="0"/>
              <a:t>behind</a:t>
            </a:r>
            <a:r>
              <a:rPr lang="cs-CZ" dirty="0" smtClean="0"/>
              <a:t> </a:t>
            </a:r>
            <a:r>
              <a:rPr lang="cs-CZ" dirty="0" err="1" smtClean="0"/>
              <a:t>schedule</a:t>
            </a:r>
            <a:r>
              <a:rPr lang="cs-CZ" dirty="0" smtClean="0"/>
              <a:t>.</a:t>
            </a:r>
          </a:p>
          <a:p>
            <a:pPr marL="266700" indent="-266700">
              <a:buFont typeface="Wingdings" panose="05000000000000000000" pitchFamily="2" charset="2"/>
              <a:buChar char="§"/>
            </a:pPr>
            <a:endParaRPr lang="cs-CZ" dirty="0"/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cs-CZ" dirty="0" err="1" smtClean="0"/>
              <a:t>Also</a:t>
            </a:r>
            <a:r>
              <a:rPr lang="cs-CZ" dirty="0" smtClean="0"/>
              <a:t> more </a:t>
            </a:r>
            <a:r>
              <a:rPr lang="cs-CZ" dirty="0" err="1" smtClean="0"/>
              <a:t>expensive</a:t>
            </a:r>
            <a:r>
              <a:rPr lang="cs-CZ" dirty="0" smtClean="0"/>
              <a:t> and </a:t>
            </a:r>
            <a:r>
              <a:rPr lang="cs-CZ" dirty="0" err="1" smtClean="0"/>
              <a:t>less</a:t>
            </a:r>
            <a:r>
              <a:rPr lang="cs-CZ" dirty="0" smtClean="0"/>
              <a:t> </a:t>
            </a:r>
            <a:r>
              <a:rPr lang="cs-CZ" dirty="0" err="1" smtClean="0"/>
              <a:t>useful</a:t>
            </a:r>
            <a:r>
              <a:rPr lang="cs-CZ" dirty="0" smtClean="0"/>
              <a:t> </a:t>
            </a:r>
            <a:r>
              <a:rPr lang="cs-CZ" dirty="0" err="1" smtClean="0"/>
              <a:t>then</a:t>
            </a:r>
            <a:r>
              <a:rPr lang="cs-CZ" dirty="0" smtClean="0"/>
              <a:t> </a:t>
            </a:r>
            <a:r>
              <a:rPr lang="cs-CZ" dirty="0" err="1" smtClean="0"/>
              <a:t>expected</a:t>
            </a:r>
            <a:r>
              <a:rPr lang="cs-CZ" dirty="0" smtClean="0"/>
              <a:t> </a:t>
            </a:r>
            <a:r>
              <a:rPr lang="cs-CZ" dirty="0" err="1" smtClean="0"/>
              <a:t>initially</a:t>
            </a:r>
            <a:r>
              <a:rPr lang="cs-CZ" dirty="0" smtClean="0"/>
              <a:t>.</a:t>
            </a:r>
          </a:p>
          <a:p>
            <a:pPr marL="266700" indent="-266700">
              <a:buFont typeface="Wingdings" panose="05000000000000000000" pitchFamily="2" charset="2"/>
              <a:buChar char="§"/>
            </a:pPr>
            <a:endParaRPr lang="cs-CZ" dirty="0"/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exactly</a:t>
            </a:r>
            <a:r>
              <a:rPr lang="cs-CZ" dirty="0" smtClean="0"/>
              <a:t> </a:t>
            </a:r>
            <a:r>
              <a:rPr lang="cs-CZ" dirty="0" err="1" smtClean="0"/>
              <a:t>would</a:t>
            </a:r>
            <a:r>
              <a:rPr lang="cs-CZ" dirty="0" smtClean="0"/>
              <a:t> 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/>
              <a:t>punish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20.10. 2015</a:t>
            </a:r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BPV_APEC Public Economics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64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do when a </a:t>
            </a:r>
            <a:r>
              <a:rPr lang="en-US" dirty="0" err="1" smtClean="0"/>
              <a:t>buerocrat</a:t>
            </a:r>
            <a:r>
              <a:rPr lang="en-US" dirty="0" smtClean="0"/>
              <a:t> fails?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Jay, Antony, and Jonathan Lynn. "A Question of Loyalty." </a:t>
            </a:r>
            <a:r>
              <a:rPr lang="en-US" i="1" dirty="0"/>
              <a:t>Yes, Minister</a:t>
            </a:r>
            <a:r>
              <a:rPr lang="en-US" dirty="0"/>
              <a:t>. Prod. Peter Whitmore. BBC. S02E07, 6 Apr. 1981. Television</a:t>
            </a:r>
            <a:r>
              <a:rPr lang="en-US" dirty="0" smtClean="0"/>
              <a:t>.</a:t>
            </a:r>
            <a:endParaRPr lang="cs-CZ" dirty="0" smtClean="0"/>
          </a:p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www.youtube.com/watch?v=JU68wBR4pjQ</a:t>
            </a:r>
            <a:endParaRPr lang="cs-CZ" dirty="0" smtClean="0"/>
          </a:p>
          <a:p>
            <a:endParaRPr lang="en-US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20.10. 2015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BPV_APEC Public Economics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104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Private</a:t>
            </a:r>
            <a:r>
              <a:rPr lang="cs-CZ" dirty="0" smtClean="0"/>
              <a:t> </a:t>
            </a:r>
            <a:r>
              <a:rPr lang="cs-CZ" dirty="0" err="1" smtClean="0"/>
              <a:t>Sector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68094" y="2286000"/>
            <a:ext cx="4307961" cy="4023360"/>
          </a:xfrm>
        </p:spPr>
        <p:txBody>
          <a:bodyPr/>
          <a:lstStyle/>
          <a:p>
            <a:pPr marL="266700" indent="-266700">
              <a:buFont typeface="Wingdings" panose="05000000000000000000" pitchFamily="2" charset="2"/>
              <a:buChar char="§"/>
              <a:tabLst>
                <a:tab pos="266700" algn="l"/>
              </a:tabLst>
            </a:pPr>
            <a:r>
              <a:rPr lang="en-US" dirty="0"/>
              <a:t>Equilibrium: demand curve </a:t>
            </a:r>
            <a:r>
              <a:rPr lang="en-US" dirty="0" smtClean="0"/>
              <a:t>and </a:t>
            </a:r>
            <a:r>
              <a:rPr lang="en-US" dirty="0"/>
              <a:t>supply </a:t>
            </a:r>
            <a:r>
              <a:rPr lang="en-US" dirty="0" smtClean="0"/>
              <a:t>curve</a:t>
            </a:r>
            <a:endParaRPr lang="cs-CZ" dirty="0" smtClean="0"/>
          </a:p>
          <a:p>
            <a:pPr marL="266700" indent="-266700">
              <a:buFont typeface="Wingdings" panose="05000000000000000000" pitchFamily="2" charset="2"/>
              <a:buChar char="§"/>
              <a:tabLst>
                <a:tab pos="266700" algn="l"/>
              </a:tabLst>
            </a:pPr>
            <a:endParaRPr lang="en-US" dirty="0"/>
          </a:p>
          <a:p>
            <a:pPr marL="266700" indent="-266700">
              <a:buFont typeface="Wingdings" panose="05000000000000000000" pitchFamily="2" charset="2"/>
              <a:buChar char="§"/>
              <a:tabLst>
                <a:tab pos="266700" algn="l"/>
              </a:tabLst>
            </a:pPr>
            <a:r>
              <a:rPr lang="en-US" dirty="0" smtClean="0"/>
              <a:t>Individuals </a:t>
            </a:r>
            <a:r>
              <a:rPr lang="en-US" dirty="0"/>
              <a:t>reveal preferences </a:t>
            </a:r>
            <a:r>
              <a:rPr lang="en-US" dirty="0" smtClean="0"/>
              <a:t>about </a:t>
            </a:r>
            <a:r>
              <a:rPr lang="en-US" dirty="0"/>
              <a:t>the private goods by </a:t>
            </a:r>
            <a:r>
              <a:rPr lang="en-US" dirty="0" smtClean="0"/>
              <a:t>buying them</a:t>
            </a:r>
            <a:endParaRPr lang="cs-CZ" dirty="0" smtClean="0"/>
          </a:p>
          <a:p>
            <a:pPr marL="266700" indent="-266700">
              <a:buFont typeface="Wingdings" panose="05000000000000000000" pitchFamily="2" charset="2"/>
              <a:buChar char="§"/>
              <a:tabLst>
                <a:tab pos="266700" algn="l"/>
              </a:tabLst>
            </a:pPr>
            <a:endParaRPr lang="cs-CZ" dirty="0" smtClean="0"/>
          </a:p>
          <a:p>
            <a:pPr marL="266700" indent="-266700">
              <a:buFont typeface="Wingdings" panose="05000000000000000000" pitchFamily="2" charset="2"/>
              <a:buChar char="§"/>
              <a:tabLst>
                <a:tab pos="266700" algn="l"/>
              </a:tabLst>
            </a:pPr>
            <a:r>
              <a:rPr lang="en-US" dirty="0" smtClean="0"/>
              <a:t>Price </a:t>
            </a:r>
            <a:r>
              <a:rPr lang="en-US" dirty="0"/>
              <a:t>reflects </a:t>
            </a:r>
            <a:r>
              <a:rPr lang="en-US" dirty="0" smtClean="0"/>
              <a:t>individual’s</a:t>
            </a:r>
            <a:r>
              <a:rPr lang="cs-CZ" dirty="0"/>
              <a:t> </a:t>
            </a:r>
            <a:r>
              <a:rPr lang="en-US" dirty="0" smtClean="0"/>
              <a:t>preferences</a:t>
            </a:r>
            <a:endParaRPr lang="cs-CZ" dirty="0" smtClean="0"/>
          </a:p>
          <a:p>
            <a:pPr marL="266700" indent="-266700">
              <a:buFont typeface="Wingdings" panose="05000000000000000000" pitchFamily="2" charset="2"/>
              <a:buChar char="§"/>
              <a:tabLst>
                <a:tab pos="266700" algn="l"/>
              </a:tabLst>
            </a:pPr>
            <a:endParaRPr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20.10. 2015</a:t>
            </a:r>
            <a:endParaRPr lang="en-US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BPV_APEC Public Economics</a:t>
            </a:r>
            <a:endParaRPr lang="en-US"/>
          </a:p>
        </p:txBody>
      </p:sp>
      <p:pic>
        <p:nvPicPr>
          <p:cNvPr id="12" name="Picture 2" descr="http://thismatter.com/economics/images/market-equilibrium-diagram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204864"/>
            <a:ext cx="3565525" cy="3617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Obdélník 10"/>
          <p:cNvSpPr/>
          <p:nvPr/>
        </p:nvSpPr>
        <p:spPr>
          <a:xfrm>
            <a:off x="6228184" y="2420888"/>
            <a:ext cx="648072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711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Sector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6700" indent="-266700">
              <a:buFont typeface="Wingdings" panose="05000000000000000000" pitchFamily="2" charset="2"/>
              <a:buChar char="§"/>
            </a:pPr>
            <a:r>
              <a:rPr lang="en-US" dirty="0"/>
              <a:t>No demand x supply equilibrium</a:t>
            </a:r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en-US" dirty="0" smtClean="0"/>
              <a:t>Price </a:t>
            </a:r>
            <a:r>
              <a:rPr lang="en-US" dirty="0"/>
              <a:t>is not obvious</a:t>
            </a:r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en-US" dirty="0" smtClean="0"/>
              <a:t>Decisions </a:t>
            </a:r>
            <a:r>
              <a:rPr lang="en-US" dirty="0"/>
              <a:t>made by public agencies, not „customers“</a:t>
            </a:r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en-US" dirty="0" smtClean="0"/>
              <a:t>Individuals </a:t>
            </a:r>
            <a:r>
              <a:rPr lang="en-US" dirty="0"/>
              <a:t>vote to elect representatives who vote for public </a:t>
            </a:r>
            <a:r>
              <a:rPr lang="en-US" dirty="0" smtClean="0"/>
              <a:t>budget</a:t>
            </a:r>
            <a:endParaRPr lang="en-US" dirty="0"/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en-US" dirty="0" smtClean="0"/>
              <a:t>Budget </a:t>
            </a:r>
            <a:r>
              <a:rPr lang="en-US" dirty="0"/>
              <a:t>is spent by public agencies</a:t>
            </a:r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en-US" dirty="0" smtClean="0"/>
              <a:t>No </a:t>
            </a:r>
            <a:r>
              <a:rPr lang="en-US" dirty="0"/>
              <a:t>comparability to private sector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20.10. 2015</a:t>
            </a:r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BPV_APEC Public Economics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33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public choice?	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66700" indent="-266700">
              <a:buFont typeface="Wingdings" panose="05000000000000000000" pitchFamily="2" charset="2"/>
              <a:buChar char="§"/>
            </a:pPr>
            <a:r>
              <a:rPr lang="en-US" dirty="0" smtClean="0"/>
              <a:t> </a:t>
            </a:r>
            <a:r>
              <a:rPr lang="en-US" dirty="0"/>
              <a:t>“Public choice can be defined as the economic study of </a:t>
            </a:r>
            <a:r>
              <a:rPr lang="en-US" dirty="0" smtClean="0"/>
              <a:t>nonmarket </a:t>
            </a:r>
            <a:r>
              <a:rPr lang="en-US" dirty="0"/>
              <a:t>decision </a:t>
            </a:r>
            <a:r>
              <a:rPr lang="en-US" dirty="0" smtClean="0"/>
              <a:t>making</a:t>
            </a:r>
            <a:r>
              <a:rPr lang="cs-CZ" dirty="0" smtClean="0"/>
              <a:t>“,</a:t>
            </a:r>
            <a:r>
              <a:rPr lang="en-US" dirty="0" smtClean="0"/>
              <a:t> </a:t>
            </a:r>
            <a:r>
              <a:rPr lang="en-US" dirty="0"/>
              <a:t>“Application of economics to political science” (Mueller, 2009)</a:t>
            </a:r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en-US" dirty="0" smtClean="0"/>
              <a:t> </a:t>
            </a:r>
            <a:r>
              <a:rPr lang="en-US" dirty="0"/>
              <a:t>Covers:</a:t>
            </a:r>
          </a:p>
          <a:p>
            <a:pPr marL="440436" lvl="1" indent="-266700">
              <a:buFont typeface="Wingdings" panose="05000000000000000000" pitchFamily="2" charset="2"/>
              <a:buChar char="§"/>
            </a:pPr>
            <a:r>
              <a:rPr lang="en-US" dirty="0" smtClean="0"/>
              <a:t>theory </a:t>
            </a:r>
            <a:r>
              <a:rPr lang="en-US" dirty="0"/>
              <a:t>of the state</a:t>
            </a:r>
          </a:p>
          <a:p>
            <a:pPr marL="440436" lvl="1" indent="-266700">
              <a:buFont typeface="Wingdings" panose="05000000000000000000" pitchFamily="2" charset="2"/>
              <a:buChar char="§"/>
            </a:pPr>
            <a:r>
              <a:rPr lang="en-US" dirty="0" smtClean="0"/>
              <a:t>voting </a:t>
            </a:r>
            <a:r>
              <a:rPr lang="en-US" dirty="0"/>
              <a:t>rules</a:t>
            </a:r>
          </a:p>
          <a:p>
            <a:pPr marL="440436" lvl="1" indent="-266700">
              <a:buFont typeface="Wingdings" panose="05000000000000000000" pitchFamily="2" charset="2"/>
              <a:buChar char="§"/>
            </a:pPr>
            <a:r>
              <a:rPr lang="en-US" dirty="0" smtClean="0"/>
              <a:t>voters </a:t>
            </a:r>
            <a:r>
              <a:rPr lang="en-US" dirty="0"/>
              <a:t>behavior</a:t>
            </a:r>
          </a:p>
          <a:p>
            <a:pPr marL="440436" lvl="1" indent="-266700">
              <a:buFont typeface="Wingdings" panose="05000000000000000000" pitchFamily="2" charset="2"/>
              <a:buChar char="§"/>
            </a:pPr>
            <a:r>
              <a:rPr lang="en-US" dirty="0" smtClean="0"/>
              <a:t>bureaucracy</a:t>
            </a:r>
            <a:endParaRPr lang="en-US" dirty="0"/>
          </a:p>
          <a:p>
            <a:pPr marL="440436" lvl="1" indent="-266700">
              <a:buFont typeface="Wingdings" panose="05000000000000000000" pitchFamily="2" charset="2"/>
              <a:buChar char="§"/>
            </a:pPr>
            <a:r>
              <a:rPr lang="en-US" dirty="0" smtClean="0"/>
              <a:t>legislatures</a:t>
            </a:r>
            <a:endParaRPr lang="en-US" dirty="0"/>
          </a:p>
          <a:p>
            <a:pPr marL="440436" lvl="1" indent="-266700">
              <a:buFont typeface="Wingdings" panose="05000000000000000000" pitchFamily="2" charset="2"/>
              <a:buChar char="§"/>
            </a:pPr>
            <a:r>
              <a:rPr lang="en-US" dirty="0" smtClean="0"/>
              <a:t>etc</a:t>
            </a:r>
            <a:r>
              <a:rPr lang="en-US" dirty="0"/>
              <a:t>.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20.10. 2015</a:t>
            </a:r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BPV_APEC Public Economics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576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Voting</a:t>
            </a:r>
            <a:r>
              <a:rPr lang="cs-CZ" dirty="0" smtClean="0"/>
              <a:t> in Public </a:t>
            </a:r>
            <a:r>
              <a:rPr lang="cs-CZ" dirty="0" err="1" smtClean="0"/>
              <a:t>Sector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1844824"/>
            <a:ext cx="7772400" cy="4357687"/>
          </a:xfrm>
        </p:spPr>
        <p:txBody>
          <a:bodyPr/>
          <a:lstStyle/>
          <a:p>
            <a:pPr marL="266700" indent="-266700">
              <a:buFont typeface="Wingdings" panose="05000000000000000000" pitchFamily="2" charset="2"/>
              <a:buChar char="§"/>
            </a:pPr>
            <a:r>
              <a:rPr lang="en-US" dirty="0"/>
              <a:t>UNANIMITY</a:t>
            </a:r>
          </a:p>
          <a:p>
            <a:pPr marL="440436" lvl="1" indent="-266700">
              <a:buFont typeface="Wingdings" panose="05000000000000000000" pitchFamily="2" charset="2"/>
              <a:buChar char="§"/>
            </a:pPr>
            <a:r>
              <a:rPr lang="en-US" dirty="0" smtClean="0"/>
              <a:t>Time </a:t>
            </a:r>
            <a:r>
              <a:rPr lang="en-US" dirty="0"/>
              <a:t>consuming</a:t>
            </a:r>
            <a:endParaRPr lang="cs-CZ" dirty="0"/>
          </a:p>
          <a:p>
            <a:pPr marL="440436" lvl="1" indent="-266700">
              <a:buFont typeface="Wingdings" panose="05000000000000000000" pitchFamily="2" charset="2"/>
              <a:buChar char="§"/>
            </a:pPr>
            <a:r>
              <a:rPr lang="en-US" dirty="0" smtClean="0"/>
              <a:t>Leads </a:t>
            </a:r>
            <a:r>
              <a:rPr lang="en-US" dirty="0"/>
              <a:t>to Pareto-preferred </a:t>
            </a:r>
            <a:r>
              <a:rPr lang="en-US" dirty="0" smtClean="0"/>
              <a:t>situation</a:t>
            </a:r>
            <a:endParaRPr lang="en-US" dirty="0"/>
          </a:p>
          <a:p>
            <a:pPr marL="440436" lvl="1" indent="-266700">
              <a:buFont typeface="Wingdings" panose="05000000000000000000" pitchFamily="2" charset="2"/>
              <a:buChar char="§"/>
            </a:pPr>
            <a:r>
              <a:rPr lang="en-US" dirty="0" smtClean="0"/>
              <a:t>Encounters </a:t>
            </a:r>
            <a:r>
              <a:rPr lang="en-US" dirty="0"/>
              <a:t>strategic behavior</a:t>
            </a:r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en-US" dirty="0"/>
              <a:t>MAJORITY</a:t>
            </a:r>
          </a:p>
          <a:p>
            <a:pPr marL="440436" lvl="1" indent="-266700">
              <a:buFont typeface="Wingdings" panose="05000000000000000000" pitchFamily="2" charset="2"/>
              <a:buChar char="§"/>
            </a:pPr>
            <a:r>
              <a:rPr lang="en-US" dirty="0" smtClean="0"/>
              <a:t>Most </a:t>
            </a:r>
            <a:r>
              <a:rPr lang="en-US" dirty="0"/>
              <a:t>used</a:t>
            </a:r>
          </a:p>
          <a:p>
            <a:pPr marL="440436" lvl="1" indent="-266700">
              <a:buFont typeface="Wingdings" panose="05000000000000000000" pitchFamily="2" charset="2"/>
              <a:buChar char="§"/>
            </a:pPr>
            <a:r>
              <a:rPr lang="en-US" dirty="0" smtClean="0"/>
              <a:t>Lower </a:t>
            </a:r>
            <a:r>
              <a:rPr lang="en-US" dirty="0"/>
              <a:t>costs</a:t>
            </a:r>
          </a:p>
          <a:p>
            <a:pPr marL="440436" lvl="1" indent="-266700">
              <a:buFont typeface="Wingdings" panose="05000000000000000000" pitchFamily="2" charset="2"/>
              <a:buChar char="§"/>
            </a:pPr>
            <a:r>
              <a:rPr lang="en-US" dirty="0" smtClean="0"/>
              <a:t>Less </a:t>
            </a:r>
            <a:r>
              <a:rPr lang="en-US" dirty="0"/>
              <a:t>time to make decision</a:t>
            </a:r>
          </a:p>
          <a:p>
            <a:pPr marL="440436" lvl="1" indent="-266700">
              <a:buFont typeface="Wingdings" panose="05000000000000000000" pitchFamily="2" charset="2"/>
              <a:buChar char="§"/>
            </a:pPr>
            <a:r>
              <a:rPr lang="en-US" dirty="0" smtClean="0"/>
              <a:t>Some </a:t>
            </a:r>
            <a:r>
              <a:rPr lang="en-US" dirty="0"/>
              <a:t>individuals will be </a:t>
            </a:r>
            <a:r>
              <a:rPr lang="en-US" dirty="0" smtClean="0"/>
              <a:t>worse</a:t>
            </a:r>
            <a:r>
              <a:rPr lang="cs-CZ" dirty="0" smtClean="0"/>
              <a:t> </a:t>
            </a:r>
            <a:r>
              <a:rPr lang="cs-CZ" dirty="0" err="1" smtClean="0"/>
              <a:t>off</a:t>
            </a:r>
            <a:endParaRPr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20.10. 2015</a:t>
            </a:r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BPV_APEC Public Economics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33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Majority </a:t>
            </a:r>
            <a:r>
              <a:rPr lang="cs-CZ" dirty="0" err="1" smtClean="0"/>
              <a:t>rules</a:t>
            </a:r>
            <a:r>
              <a:rPr lang="cs-CZ" dirty="0" smtClean="0"/>
              <a:t>: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66700" indent="-266700">
              <a:buFont typeface="Wingdings" panose="05000000000000000000" pitchFamily="2" charset="2"/>
              <a:buChar char="§"/>
            </a:pPr>
            <a:r>
              <a:rPr lang="en-US" sz="2000" dirty="0" smtClean="0"/>
              <a:t>Simple </a:t>
            </a:r>
            <a:r>
              <a:rPr lang="en-US" sz="2000" dirty="0"/>
              <a:t>majority rule (&gt;50%)</a:t>
            </a:r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en-US" sz="2000" dirty="0" smtClean="0"/>
              <a:t>Runoff </a:t>
            </a:r>
            <a:r>
              <a:rPr lang="en-US" sz="2000" dirty="0"/>
              <a:t>election (1st round &gt;50% if not best 2 to 2nd round)</a:t>
            </a:r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en-US" sz="2000" dirty="0" smtClean="0"/>
              <a:t>Plurality </a:t>
            </a:r>
            <a:r>
              <a:rPr lang="en-US" sz="2000" dirty="0"/>
              <a:t>rule (most “popular” wins)</a:t>
            </a:r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en-US" sz="2000" dirty="0" smtClean="0"/>
              <a:t>Approval </a:t>
            </a:r>
            <a:r>
              <a:rPr lang="en-US" sz="2000" dirty="0"/>
              <a:t>voting (choose more options; most “popular” wins)</a:t>
            </a:r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en-US" sz="2000" dirty="0" err="1" smtClean="0"/>
              <a:t>Borda</a:t>
            </a:r>
            <a:r>
              <a:rPr lang="en-US" sz="2000" dirty="0" smtClean="0"/>
              <a:t> </a:t>
            </a:r>
            <a:r>
              <a:rPr lang="en-US" sz="2000" dirty="0"/>
              <a:t>count (n choices, give to each option points {1,2,…,n}, </a:t>
            </a:r>
            <a:r>
              <a:rPr lang="en-US" sz="2000" dirty="0" smtClean="0"/>
              <a:t>most </a:t>
            </a:r>
            <a:r>
              <a:rPr lang="en-US" sz="2000" dirty="0"/>
              <a:t>popular n, least popular 1; most points wins)</a:t>
            </a:r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en-US" sz="2000" dirty="0" smtClean="0"/>
              <a:t>Hare </a:t>
            </a:r>
            <a:r>
              <a:rPr lang="en-US" sz="2000" dirty="0"/>
              <a:t>system (select best; in each round the least popular </a:t>
            </a:r>
            <a:r>
              <a:rPr lang="en-US" sz="2000" dirty="0" smtClean="0"/>
              <a:t>options </a:t>
            </a:r>
            <a:r>
              <a:rPr lang="en-US" sz="2000" dirty="0"/>
              <a:t>leaves until there is only </a:t>
            </a:r>
            <a:r>
              <a:rPr lang="en-US" sz="2000" dirty="0" smtClean="0"/>
              <a:t>one)</a:t>
            </a:r>
            <a:endParaRPr lang="cs-CZ" sz="2000" dirty="0" smtClean="0"/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en-US" sz="2000" dirty="0" smtClean="0"/>
              <a:t>Coombs </a:t>
            </a:r>
            <a:r>
              <a:rPr lang="en-US" sz="2000" dirty="0"/>
              <a:t>system (select worse; in each round the least popular </a:t>
            </a:r>
            <a:r>
              <a:rPr lang="en-US" sz="2000" dirty="0" smtClean="0"/>
              <a:t>options </a:t>
            </a:r>
            <a:r>
              <a:rPr lang="en-US" sz="2000" dirty="0"/>
              <a:t>leaves until there is only one)</a:t>
            </a:r>
          </a:p>
          <a:p>
            <a:pPr marL="266700" indent="-266700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20.10. 2015</a:t>
            </a:r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BPV_APEC Public Economics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33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can</a:t>
            </a:r>
            <a:r>
              <a:rPr lang="cs-CZ" dirty="0" smtClean="0"/>
              <a:t> influence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voting</a:t>
            </a:r>
            <a:r>
              <a:rPr lang="cs-CZ" dirty="0" smtClean="0"/>
              <a:t>?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66700" indent="-266700">
              <a:buFont typeface="Wingdings" panose="05000000000000000000" pitchFamily="2" charset="2"/>
              <a:buChar char="§"/>
            </a:pPr>
            <a:r>
              <a:rPr lang="en-US" dirty="0"/>
              <a:t>Personal constrains attitudes</a:t>
            </a:r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en-US" dirty="0" smtClean="0"/>
              <a:t>Physical</a:t>
            </a:r>
            <a:r>
              <a:rPr lang="en-US" dirty="0"/>
              <a:t>, social, economic, moral, psychological, etc</a:t>
            </a:r>
            <a:r>
              <a:rPr lang="en-US" dirty="0" smtClean="0"/>
              <a:t>.</a:t>
            </a:r>
            <a:endParaRPr lang="cs-CZ" dirty="0" smtClean="0"/>
          </a:p>
          <a:p>
            <a:pPr marL="266700" indent="-266700">
              <a:buFont typeface="Wingdings" panose="05000000000000000000" pitchFamily="2" charset="2"/>
              <a:buChar char="§"/>
            </a:pPr>
            <a:endParaRPr lang="cs-CZ" dirty="0"/>
          </a:p>
          <a:p>
            <a:pPr marL="266700" indent="-266700">
              <a:buFont typeface="Wingdings" panose="05000000000000000000" pitchFamily="2" charset="2"/>
              <a:buChar char="§"/>
            </a:pPr>
            <a:endParaRPr lang="en-US" dirty="0"/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en-US" dirty="0" smtClean="0"/>
              <a:t>External </a:t>
            </a:r>
            <a:r>
              <a:rPr lang="en-US" dirty="0"/>
              <a:t>influences</a:t>
            </a:r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en-US" dirty="0" smtClean="0"/>
              <a:t>Politics</a:t>
            </a:r>
            <a:r>
              <a:rPr lang="en-US" dirty="0"/>
              <a:t>, lobbying, corruption, international relations, legislation, </a:t>
            </a:r>
            <a:r>
              <a:rPr lang="en-US" dirty="0" smtClean="0"/>
              <a:t>economics</a:t>
            </a:r>
            <a:r>
              <a:rPr lang="en-US" dirty="0"/>
              <a:t>, labor unions, etc. </a:t>
            </a:r>
            <a:endParaRPr lang="cs-CZ" dirty="0" smtClean="0"/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cs-CZ" dirty="0" err="1" smtClean="0"/>
              <a:t>Would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make </a:t>
            </a:r>
            <a:r>
              <a:rPr lang="cs-CZ" dirty="0" err="1" smtClean="0"/>
              <a:t>voting</a:t>
            </a:r>
            <a:r>
              <a:rPr lang="cs-CZ" dirty="0" smtClean="0"/>
              <a:t> </a:t>
            </a:r>
            <a:r>
              <a:rPr lang="cs-CZ" dirty="0" err="1" smtClean="0"/>
              <a:t>compulsory</a:t>
            </a:r>
            <a:r>
              <a:rPr lang="cs-CZ" dirty="0" smtClean="0"/>
              <a:t>?</a:t>
            </a:r>
            <a:endParaRPr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20.10. 2015</a:t>
            </a:r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BPV_APEC Public Economics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33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Tactical</a:t>
            </a:r>
            <a:r>
              <a:rPr lang="cs-CZ" dirty="0" smtClean="0"/>
              <a:t> </a:t>
            </a:r>
            <a:r>
              <a:rPr lang="cs-CZ" dirty="0" err="1" smtClean="0"/>
              <a:t>voting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66700" indent="-266700">
              <a:buFont typeface="Wingdings" panose="05000000000000000000" pitchFamily="2" charset="2"/>
              <a:buChar char="§"/>
            </a:pPr>
            <a:r>
              <a:rPr lang="cs-CZ" dirty="0" err="1" smtClean="0"/>
              <a:t>Compromising</a:t>
            </a:r>
            <a:r>
              <a:rPr lang="cs-CZ" dirty="0" smtClean="0"/>
              <a:t> (</a:t>
            </a:r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happens</a:t>
            </a:r>
            <a:r>
              <a:rPr lang="cs-CZ" dirty="0" smtClean="0"/>
              <a:t> </a:t>
            </a:r>
            <a:r>
              <a:rPr lang="cs-CZ" dirty="0" err="1" smtClean="0"/>
              <a:t>if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country has </a:t>
            </a:r>
            <a:r>
              <a:rPr lang="cs-CZ" dirty="0" err="1" smtClean="0"/>
              <a:t>first</a:t>
            </a:r>
            <a:r>
              <a:rPr lang="cs-CZ" dirty="0" smtClean="0"/>
              <a:t>-past-</a:t>
            </a:r>
            <a:r>
              <a:rPr lang="cs-CZ" dirty="0" err="1" smtClean="0"/>
              <a:t>the</a:t>
            </a:r>
            <a:r>
              <a:rPr lang="cs-CZ" dirty="0" smtClean="0"/>
              <a:t>-post </a:t>
            </a:r>
            <a:r>
              <a:rPr lang="cs-CZ" dirty="0" err="1"/>
              <a:t>election</a:t>
            </a:r>
            <a:r>
              <a:rPr lang="cs-CZ" dirty="0"/>
              <a:t> </a:t>
            </a:r>
            <a:r>
              <a:rPr lang="cs-CZ" dirty="0" err="1" smtClean="0"/>
              <a:t>systems</a:t>
            </a:r>
            <a:r>
              <a:rPr lang="cs-CZ" dirty="0" smtClean="0"/>
              <a:t>?)</a:t>
            </a:r>
          </a:p>
          <a:p>
            <a:pPr marL="266700" indent="-266700">
              <a:buFont typeface="Wingdings" panose="05000000000000000000" pitchFamily="2" charset="2"/>
              <a:buChar char="§"/>
            </a:pPr>
            <a:endParaRPr lang="cs-CZ" dirty="0"/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cs-CZ" dirty="0" err="1" smtClean="0"/>
              <a:t>Burying</a:t>
            </a:r>
            <a:r>
              <a:rPr lang="cs-CZ" dirty="0" smtClean="0"/>
              <a:t>  - very </a:t>
            </a:r>
            <a:r>
              <a:rPr lang="cs-CZ" dirty="0" err="1" smtClean="0"/>
              <a:t>useful</a:t>
            </a:r>
            <a:r>
              <a:rPr lang="cs-CZ" dirty="0" smtClean="0"/>
              <a:t> </a:t>
            </a:r>
            <a:r>
              <a:rPr lang="cs-CZ" dirty="0" err="1" smtClean="0"/>
              <a:t>if</a:t>
            </a:r>
            <a:r>
              <a:rPr lang="cs-CZ" dirty="0" smtClean="0"/>
              <a:t> </a:t>
            </a:r>
            <a:r>
              <a:rPr lang="cs-CZ" dirty="0" err="1" smtClean="0"/>
              <a:t>some</a:t>
            </a:r>
            <a:r>
              <a:rPr lang="cs-CZ" dirty="0" smtClean="0"/>
              <a:t> party has open </a:t>
            </a:r>
            <a:r>
              <a:rPr lang="cs-CZ" dirty="0" err="1" smtClean="0"/>
              <a:t>primaries</a:t>
            </a:r>
            <a:endParaRPr lang="cs-CZ" dirty="0" smtClean="0"/>
          </a:p>
          <a:p>
            <a:pPr marL="266700" indent="-266700">
              <a:buFont typeface="Wingdings" panose="05000000000000000000" pitchFamily="2" charset="2"/>
              <a:buChar char="§"/>
            </a:pPr>
            <a:endParaRPr lang="cs-CZ" dirty="0"/>
          </a:p>
          <a:p>
            <a:pPr marL="266700" indent="-266700">
              <a:buFont typeface="Wingdings" panose="05000000000000000000" pitchFamily="2" charset="2"/>
              <a:buChar char="§"/>
            </a:pPr>
            <a:r>
              <a:rPr lang="cs-CZ" dirty="0" err="1" smtClean="0"/>
              <a:t>Push-over</a:t>
            </a:r>
            <a:r>
              <a:rPr lang="cs-CZ" dirty="0"/>
              <a:t> </a:t>
            </a:r>
            <a:r>
              <a:rPr lang="cs-CZ" dirty="0" smtClean="0"/>
              <a:t>– </a:t>
            </a:r>
            <a:r>
              <a:rPr lang="cs-CZ" dirty="0" err="1" smtClean="0"/>
              <a:t>Imagine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are a </a:t>
            </a:r>
            <a:r>
              <a:rPr lang="cs-CZ" dirty="0" err="1" smtClean="0"/>
              <a:t>French</a:t>
            </a:r>
            <a:r>
              <a:rPr lang="cs-CZ" dirty="0" smtClean="0"/>
              <a:t> </a:t>
            </a:r>
            <a:r>
              <a:rPr lang="cs-CZ" dirty="0" err="1" smtClean="0"/>
              <a:t>voter</a:t>
            </a:r>
            <a:r>
              <a:rPr lang="cs-CZ" dirty="0" smtClean="0"/>
              <a:t>, </a:t>
            </a:r>
            <a:r>
              <a:rPr lang="cs-CZ" dirty="0" err="1" smtClean="0"/>
              <a:t>who</a:t>
            </a:r>
            <a:r>
              <a:rPr lang="cs-CZ" dirty="0" smtClean="0"/>
              <a:t> </a:t>
            </a:r>
            <a:r>
              <a:rPr lang="cs-CZ" dirty="0" err="1" smtClean="0"/>
              <a:t>likes</a:t>
            </a:r>
            <a:r>
              <a:rPr lang="cs-CZ" dirty="0" smtClean="0"/>
              <a:t> Sarkozy. </a:t>
            </a:r>
            <a:r>
              <a:rPr lang="cs-CZ" dirty="0" err="1" smtClean="0"/>
              <a:t>Polls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first</a:t>
            </a:r>
            <a:r>
              <a:rPr lang="cs-CZ" dirty="0" smtClean="0"/>
              <a:t> </a:t>
            </a:r>
            <a:r>
              <a:rPr lang="cs-CZ" dirty="0" err="1" smtClean="0"/>
              <a:t>round</a:t>
            </a:r>
            <a:r>
              <a:rPr lang="cs-CZ" dirty="0" smtClean="0"/>
              <a:t> </a:t>
            </a:r>
            <a:r>
              <a:rPr lang="cs-CZ" dirty="0" err="1" smtClean="0"/>
              <a:t>say</a:t>
            </a:r>
            <a:r>
              <a:rPr lang="cs-CZ" dirty="0" smtClean="0"/>
              <a:t>:</a:t>
            </a:r>
          </a:p>
          <a:p>
            <a:pPr marL="440436" lvl="1" indent="-266700">
              <a:buFont typeface="Wingdings" panose="05000000000000000000" pitchFamily="2" charset="2"/>
              <a:buChar char="§"/>
            </a:pPr>
            <a:r>
              <a:rPr lang="cs-CZ" dirty="0" smtClean="0"/>
              <a:t>Sarkozy 24%, </a:t>
            </a:r>
            <a:r>
              <a:rPr lang="cs-CZ" dirty="0" err="1" smtClean="0"/>
              <a:t>Hollande</a:t>
            </a:r>
            <a:r>
              <a:rPr lang="cs-CZ" dirty="0" smtClean="0"/>
              <a:t> 18%, </a:t>
            </a:r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Pen</a:t>
            </a:r>
            <a:r>
              <a:rPr lang="cs-CZ" dirty="0" smtClean="0"/>
              <a:t> 17%, lot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other</a:t>
            </a:r>
            <a:r>
              <a:rPr lang="cs-CZ" dirty="0" smtClean="0"/>
              <a:t> </a:t>
            </a:r>
            <a:r>
              <a:rPr lang="cs-CZ" dirty="0" err="1" smtClean="0"/>
              <a:t>candidates</a:t>
            </a:r>
            <a:r>
              <a:rPr lang="cs-CZ" dirty="0" smtClean="0"/>
              <a:t>,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Left</a:t>
            </a:r>
            <a:r>
              <a:rPr lang="cs-CZ" dirty="0" smtClean="0"/>
              <a:t> has a majority.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20.10. 2015</a:t>
            </a:r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BPV_APEC Public Economics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68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theme1.xml><?xml version="1.0" encoding="utf-8"?>
<a:theme xmlns:a="http://schemas.openxmlformats.org/drawingml/2006/main" name="ESF_EN">
  <a:themeElements>
    <a:clrScheme name="BÉŽOVÁ základní 13">
      <a:dk1>
        <a:srgbClr val="000000"/>
      </a:dk1>
      <a:lt1>
        <a:srgbClr val="FFEEBB"/>
      </a:lt1>
      <a:dk2>
        <a:srgbClr val="330033"/>
      </a:dk2>
      <a:lt2>
        <a:srgbClr val="330033"/>
      </a:lt2>
      <a:accent1>
        <a:srgbClr val="8C3500"/>
      </a:accent1>
      <a:accent2>
        <a:srgbClr val="FF0000"/>
      </a:accent2>
      <a:accent3>
        <a:srgbClr val="FFF5DA"/>
      </a:accent3>
      <a:accent4>
        <a:srgbClr val="000000"/>
      </a:accent4>
      <a:accent5>
        <a:srgbClr val="C5AEAA"/>
      </a:accent5>
      <a:accent6>
        <a:srgbClr val="E70000"/>
      </a:accent6>
      <a:hlink>
        <a:srgbClr val="000000"/>
      </a:hlink>
      <a:folHlink>
        <a:srgbClr val="8C3500"/>
      </a:folHlink>
    </a:clrScheme>
    <a:fontScheme name="BÉŽOVÁ základní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ÉŽOVÁ základní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ÉŽOVÁ základní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ÉŽOVÁ základní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ÉŽOVÁ základní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ÉŽOVÁ základní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ÉŽOVÁ základní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ÉŽOVÁ základní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ÉŽOVÁ základní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ÉŽOVÁ základní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ÉŽOVÁ základní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ÉŽOVÁ základní 11">
        <a:dk1>
          <a:srgbClr val="000000"/>
        </a:dk1>
        <a:lt1>
          <a:srgbClr val="FFEEBB"/>
        </a:lt1>
        <a:dk2>
          <a:srgbClr val="330033"/>
        </a:dk2>
        <a:lt2>
          <a:srgbClr val="330033"/>
        </a:lt2>
        <a:accent1>
          <a:srgbClr val="8C3500"/>
        </a:accent1>
        <a:accent2>
          <a:srgbClr val="FF0000"/>
        </a:accent2>
        <a:accent3>
          <a:srgbClr val="FFF5DA"/>
        </a:accent3>
        <a:accent4>
          <a:srgbClr val="000000"/>
        </a:accent4>
        <a:accent5>
          <a:srgbClr val="C5AEA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ÉŽOVÁ základní 12">
        <a:dk1>
          <a:srgbClr val="000000"/>
        </a:dk1>
        <a:lt1>
          <a:srgbClr val="FFEEBB"/>
        </a:lt1>
        <a:dk2>
          <a:srgbClr val="330033"/>
        </a:dk2>
        <a:lt2>
          <a:srgbClr val="330033"/>
        </a:lt2>
        <a:accent1>
          <a:srgbClr val="8C3500"/>
        </a:accent1>
        <a:accent2>
          <a:srgbClr val="FF0000"/>
        </a:accent2>
        <a:accent3>
          <a:srgbClr val="FFF5DA"/>
        </a:accent3>
        <a:accent4>
          <a:srgbClr val="000000"/>
        </a:accent4>
        <a:accent5>
          <a:srgbClr val="C5AEAA"/>
        </a:accent5>
        <a:accent6>
          <a:srgbClr val="E70000"/>
        </a:accent6>
        <a:hlink>
          <a:srgbClr val="990033"/>
        </a:hlink>
        <a:folHlink>
          <a:srgbClr val="8C3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ÉŽOVÁ základní 13">
        <a:dk1>
          <a:srgbClr val="000000"/>
        </a:dk1>
        <a:lt1>
          <a:srgbClr val="FFEEBB"/>
        </a:lt1>
        <a:dk2>
          <a:srgbClr val="330033"/>
        </a:dk2>
        <a:lt2>
          <a:srgbClr val="330033"/>
        </a:lt2>
        <a:accent1>
          <a:srgbClr val="8C3500"/>
        </a:accent1>
        <a:accent2>
          <a:srgbClr val="FF0000"/>
        </a:accent2>
        <a:accent3>
          <a:srgbClr val="FFF5DA"/>
        </a:accent3>
        <a:accent4>
          <a:srgbClr val="000000"/>
        </a:accent4>
        <a:accent5>
          <a:srgbClr val="C5AEAA"/>
        </a:accent5>
        <a:accent6>
          <a:srgbClr val="E70000"/>
        </a:accent6>
        <a:hlink>
          <a:srgbClr val="000000"/>
        </a:hlink>
        <a:folHlink>
          <a:srgbClr val="8C35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ÉŽOVÁ TITL">
  <a:themeElements>
    <a:clrScheme name="BÉŽOVÁ TITL 13">
      <a:dk1>
        <a:srgbClr val="000000"/>
      </a:dk1>
      <a:lt1>
        <a:srgbClr val="FFEEBB"/>
      </a:lt1>
      <a:dk2>
        <a:srgbClr val="330033"/>
      </a:dk2>
      <a:lt2>
        <a:srgbClr val="330033"/>
      </a:lt2>
      <a:accent1>
        <a:srgbClr val="8C3500"/>
      </a:accent1>
      <a:accent2>
        <a:srgbClr val="FF0000"/>
      </a:accent2>
      <a:accent3>
        <a:srgbClr val="FFF5DA"/>
      </a:accent3>
      <a:accent4>
        <a:srgbClr val="000000"/>
      </a:accent4>
      <a:accent5>
        <a:srgbClr val="C5AEAA"/>
      </a:accent5>
      <a:accent6>
        <a:srgbClr val="E70000"/>
      </a:accent6>
      <a:hlink>
        <a:srgbClr val="000000"/>
      </a:hlink>
      <a:folHlink>
        <a:srgbClr val="8C3500"/>
      </a:folHlink>
    </a:clrScheme>
    <a:fontScheme name="BÉŽOVÁ TITL">
      <a:majorFont>
        <a:latin typeface="Verdana"/>
        <a:ea typeface=""/>
        <a:cs typeface=""/>
      </a:majorFont>
      <a:minorFont>
        <a:latin typeface="Trebuchet M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ÉŽOVÁ TITL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ÉŽOVÁ TITL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ÉŽOVÁ TITL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ÉŽOVÁ TITL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ÉŽOVÁ TITL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ÉŽOVÁ TITL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ÉŽOVÁ TITL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ÉŽOVÁ TITL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ÉŽOVÁ TITL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ÉŽOVÁ TITL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ÉŽOVÁ TITL 11">
        <a:dk1>
          <a:srgbClr val="000000"/>
        </a:dk1>
        <a:lt1>
          <a:srgbClr val="FFEEBB"/>
        </a:lt1>
        <a:dk2>
          <a:srgbClr val="330033"/>
        </a:dk2>
        <a:lt2>
          <a:srgbClr val="330033"/>
        </a:lt2>
        <a:accent1>
          <a:srgbClr val="8C3500"/>
        </a:accent1>
        <a:accent2>
          <a:srgbClr val="FF0000"/>
        </a:accent2>
        <a:accent3>
          <a:srgbClr val="FFF5DA"/>
        </a:accent3>
        <a:accent4>
          <a:srgbClr val="000000"/>
        </a:accent4>
        <a:accent5>
          <a:srgbClr val="C5AEA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ÉŽOVÁ TITL 12">
        <a:dk1>
          <a:srgbClr val="000000"/>
        </a:dk1>
        <a:lt1>
          <a:srgbClr val="FFEEBB"/>
        </a:lt1>
        <a:dk2>
          <a:srgbClr val="330033"/>
        </a:dk2>
        <a:lt2>
          <a:srgbClr val="330033"/>
        </a:lt2>
        <a:accent1>
          <a:srgbClr val="8C3500"/>
        </a:accent1>
        <a:accent2>
          <a:srgbClr val="FF0000"/>
        </a:accent2>
        <a:accent3>
          <a:srgbClr val="FFF5DA"/>
        </a:accent3>
        <a:accent4>
          <a:srgbClr val="000000"/>
        </a:accent4>
        <a:accent5>
          <a:srgbClr val="C5AEAA"/>
        </a:accent5>
        <a:accent6>
          <a:srgbClr val="E70000"/>
        </a:accent6>
        <a:hlink>
          <a:srgbClr val="990033"/>
        </a:hlink>
        <a:folHlink>
          <a:srgbClr val="8C3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ÉŽOVÁ TITL 13">
        <a:dk1>
          <a:srgbClr val="000000"/>
        </a:dk1>
        <a:lt1>
          <a:srgbClr val="FFEEBB"/>
        </a:lt1>
        <a:dk2>
          <a:srgbClr val="330033"/>
        </a:dk2>
        <a:lt2>
          <a:srgbClr val="330033"/>
        </a:lt2>
        <a:accent1>
          <a:srgbClr val="8C3500"/>
        </a:accent1>
        <a:accent2>
          <a:srgbClr val="FF0000"/>
        </a:accent2>
        <a:accent3>
          <a:srgbClr val="FFF5DA"/>
        </a:accent3>
        <a:accent4>
          <a:srgbClr val="000000"/>
        </a:accent4>
        <a:accent5>
          <a:srgbClr val="C5AEAA"/>
        </a:accent5>
        <a:accent6>
          <a:srgbClr val="E70000"/>
        </a:accent6>
        <a:hlink>
          <a:srgbClr val="000000"/>
        </a:hlink>
        <a:folHlink>
          <a:srgbClr val="8C35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682D6EBE-8D36-4FF2-9DB3-F3D8D7B6715D}"/>
    </a:ext>
  </a:extLst>
</a:theme>
</file>

<file path=ppt/theme/theme4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ESF_EN</Template>
  <TotalTime>1082</TotalTime>
  <Words>912</Words>
  <Application>Microsoft Office PowerPoint</Application>
  <PresentationFormat>Předvádění na obrazovce (4:3)</PresentationFormat>
  <Paragraphs>201</Paragraphs>
  <Slides>21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3</vt:i4>
      </vt:variant>
      <vt:variant>
        <vt:lpstr>Nadpisy snímků</vt:lpstr>
      </vt:variant>
      <vt:variant>
        <vt:i4>21</vt:i4>
      </vt:variant>
    </vt:vector>
  </HeadingPairs>
  <TitlesOfParts>
    <vt:vector size="24" baseType="lpstr">
      <vt:lpstr>ESF_EN</vt:lpstr>
      <vt:lpstr>BÉŽOVÁ TITL</vt:lpstr>
      <vt:lpstr>Integral</vt:lpstr>
      <vt:lpstr>Public choice and government failures</vt:lpstr>
      <vt:lpstr>What are we going to talk about?</vt:lpstr>
      <vt:lpstr>Private Sector</vt:lpstr>
      <vt:lpstr>Public Sector</vt:lpstr>
      <vt:lpstr>What is the public choice? </vt:lpstr>
      <vt:lpstr>Voting in Public Sector</vt:lpstr>
      <vt:lpstr>Majority rules:</vt:lpstr>
      <vt:lpstr>What can influence the voting?</vt:lpstr>
      <vt:lpstr>Tactical voting</vt:lpstr>
      <vt:lpstr>Condorcet criterion</vt:lpstr>
      <vt:lpstr>Tennessee needs a new capital, but where?</vt:lpstr>
      <vt:lpstr>The preferences of the voters</vt:lpstr>
      <vt:lpstr>Matrix</vt:lpstr>
      <vt:lpstr>Arrow's impossibility theorem </vt:lpstr>
      <vt:lpstr>The paradox of voting</vt:lpstr>
      <vt:lpstr>Not only humans vote</vt:lpstr>
      <vt:lpstr>What method the bees use?</vt:lpstr>
      <vt:lpstr>How to reward bureaucrats?</vt:lpstr>
      <vt:lpstr>Prezentace aplikace PowerPoint</vt:lpstr>
      <vt:lpstr>Can we or governement punish bureacrats if something goes wrong? </vt:lpstr>
      <vt:lpstr>What to do when a buerocrat fails?</vt:lpstr>
    </vt:vector>
  </TitlesOfParts>
  <Company>Ekonomicko-správní fakulta Masarykovy univerzity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Choice Theory lecture in BPV_APEC Public Economics</dc:title>
  <dc:creator>Fišar Miloš</dc:creator>
  <cp:lastModifiedBy>Fišar Miloš</cp:lastModifiedBy>
  <cp:revision>48</cp:revision>
  <dcterms:created xsi:type="dcterms:W3CDTF">2013-10-14T12:12:15Z</dcterms:created>
  <dcterms:modified xsi:type="dcterms:W3CDTF">2015-10-19T13:22:49Z</dcterms:modified>
</cp:coreProperties>
</file>