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32" r:id="rId3"/>
  </p:sldMasterIdLst>
  <p:notesMasterIdLst>
    <p:notesMasterId r:id="rId25"/>
  </p:notesMasterIdLst>
  <p:sldIdLst>
    <p:sldId id="256" r:id="rId4"/>
    <p:sldId id="271" r:id="rId5"/>
    <p:sldId id="270" r:id="rId6"/>
    <p:sldId id="272" r:id="rId7"/>
    <p:sldId id="277" r:id="rId8"/>
    <p:sldId id="273" r:id="rId9"/>
    <p:sldId id="274" r:id="rId10"/>
    <p:sldId id="275" r:id="rId11"/>
    <p:sldId id="279" r:id="rId12"/>
    <p:sldId id="288" r:id="rId13"/>
    <p:sldId id="287" r:id="rId14"/>
    <p:sldId id="289" r:id="rId15"/>
    <p:sldId id="290" r:id="rId16"/>
    <p:sldId id="281" r:id="rId17"/>
    <p:sldId id="292" r:id="rId18"/>
    <p:sldId id="280" r:id="rId19"/>
    <p:sldId id="286" r:id="rId20"/>
    <p:sldId id="276" r:id="rId21"/>
    <p:sldId id="278" r:id="rId22"/>
    <p:sldId id="284" r:id="rId23"/>
    <p:sldId id="29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1E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00" autoAdjust="0"/>
  </p:normalViewPr>
  <p:slideViewPr>
    <p:cSldViewPr>
      <p:cViewPr>
        <p:scale>
          <a:sx n="100" d="100"/>
          <a:sy n="100" d="100"/>
        </p:scale>
        <p:origin x="-1860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98462-3AF8-4C4C-9176-693D22ADE987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2558B-1E97-47C6-B27A-9F9B3A329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4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pPr lvl="0"/>
            <a:r>
              <a:rPr lang="cs-CZ" altLang="en-US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cs-CZ" altLang="en-US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51925" name="Picture 21" descr="text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6" name="Picture 22" descr="pruh_TIT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7" name="Picture 23" descr="N:\work\projekty\šablony\sablony\logoC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66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24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 smtClean="0"/>
              <a:t>BPV_APEC Public Economics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03991EA-BB32-40AC-991E-346958A3D24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52536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 smtClean="0"/>
              <a:t>BPV_APEC Public Economics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204186-EDC9-40B4-A099-7A3299E01EDA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65877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 smtClean="0"/>
              <a:t>BPV_APEC Public Economics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EDBEBB-433A-4424-88C6-9A27143FA52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02042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 smtClean="0"/>
              <a:t>BPV_APEC Public Economics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2CAECF-4113-4BD3-AD6F-0D0C423BE0A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681760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 smtClean="0"/>
              <a:t>BPV_APEC Public Economics</a:t>
            </a:r>
            <a:endParaRPr lang="cs-CZ" alt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8E1B49-01A1-47C8-A1CA-16AE4EAECFB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569959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 smtClean="0"/>
              <a:t>BPV_APEC Public Economics</a:t>
            </a:r>
            <a:endParaRPr lang="cs-CZ" alt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D3A0B2-ADD2-4DAE-B940-E4A4B569F50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677319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 smtClean="0"/>
              <a:t>BPV_APEC Public Economics</a:t>
            </a:r>
            <a:endParaRPr lang="cs-CZ" alt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B0B90F-7C49-4C1F-AFB8-D10CA135402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71429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 smtClean="0"/>
              <a:t>BPV_APEC Public Economics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E56C76-8F00-4597-B38E-D1C95BFF6FA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99111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073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 smtClean="0"/>
              <a:t>BPV_APEC Public Economics</a:t>
            </a:r>
            <a:endParaRPr lang="cs-CZ" alt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D53684-B2AC-42AD-BB4A-F08C517E0349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6402584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 smtClean="0"/>
              <a:t>BPV_APEC Public Economics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0AD6A1-10E6-4022-91D0-697353309D92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12613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en-US" smtClean="0"/>
              <a:t>BPV_APEC Public Economics</a:t>
            </a:r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2D756E-B8BD-4F40-96A9-650BF68B6BD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743096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1"/>
            <a:ext cx="9144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1"/>
            <a:ext cx="9144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5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316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316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751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5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7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78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58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693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7164288" y="463551"/>
            <a:ext cx="1544737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100" b="1" dirty="0">
                <a:solidFill>
                  <a:srgbClr val="FFFFFF"/>
                </a:solidFill>
                <a:latin typeface="Verdana" pitchFamily="34" charset="0"/>
              </a:rPr>
              <a:t>www.econ.muni.cz</a:t>
            </a:r>
          </a:p>
        </p:txBody>
      </p:sp>
      <p:pic>
        <p:nvPicPr>
          <p:cNvPr id="226317" name="Picture 13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14" b="60695"/>
          <a:stretch>
            <a:fillRect/>
          </a:stretch>
        </p:blipFill>
        <p:spPr bwMode="auto">
          <a:xfrm>
            <a:off x="417513" y="25400"/>
            <a:ext cx="2339975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9" name="Picture 15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34" b="33293"/>
          <a:stretch>
            <a:fillRect/>
          </a:stretch>
        </p:blipFill>
        <p:spPr bwMode="auto">
          <a:xfrm>
            <a:off x="417513" y="6410325"/>
            <a:ext cx="2339975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0" name="Picture 16" descr="text_zahlavi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4322763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j-lt"/>
              </a:defRPr>
            </a:lvl1pPr>
          </a:lstStyle>
          <a:p>
            <a:r>
              <a:rPr lang="cs-CZ" altLang="en-US" smtClean="0"/>
              <a:t>BPV_APEC Public Economics</a:t>
            </a:r>
            <a:endParaRPr lang="cs-CZ" altLang="en-US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j-lt"/>
              </a:defRPr>
            </a:lvl1pPr>
          </a:lstStyle>
          <a:p>
            <a:fld id="{0594FAD7-FF7C-4C2C-AA3D-AA47D5DD3747}" type="slidenum">
              <a:rPr lang="cs-CZ" altLang="en-US"/>
              <a:pPr/>
              <a:t>‹#›</a:t>
            </a:fld>
            <a:endParaRPr lang="cs-CZ" altLang="en-US"/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pic>
        <p:nvPicPr>
          <p:cNvPr id="227344" name="Picture 16" descr="text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813" y="798513"/>
            <a:ext cx="3763962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45" name="Picture 17" descr="pruh_TIT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46" name="Picture 18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2800" b="1">
          <a:solidFill>
            <a:srgbClr val="7D1E1E"/>
          </a:solidFill>
          <a:latin typeface="Verdana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20.10. 2015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U68wBR4pjQ" TargetMode="Externa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Public choice and government failures</a:t>
            </a: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Miloš Fišar</a:t>
            </a:r>
            <a:endParaRPr lang="en-US" b="1" dirty="0" smtClean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93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Condorcet </a:t>
            </a:r>
            <a:r>
              <a:rPr lang="en-US" dirty="0" smtClean="0"/>
              <a:t>criterion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solidFill>
                  <a:srgbClr val="000000"/>
                </a:solidFill>
                <a:cs typeface="Verdana"/>
              </a:rPr>
              <a:t>Used to measure efficiency </a:t>
            </a:r>
            <a:r>
              <a:rPr lang="en-CA" dirty="0" smtClean="0">
                <a:solidFill>
                  <a:srgbClr val="000000"/>
                </a:solidFill>
                <a:cs typeface="Verdana"/>
              </a:rPr>
              <a:t>of</a:t>
            </a:r>
            <a:r>
              <a:rPr lang="cs-CZ" dirty="0" smtClean="0">
                <a:solidFill>
                  <a:srgbClr val="000000"/>
                </a:solidFill>
                <a:cs typeface="Verdana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Verdana"/>
              </a:rPr>
              <a:t>choices</a:t>
            </a:r>
            <a:r>
              <a:rPr lang="en-CA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en-CA" dirty="0">
                <a:solidFill>
                  <a:srgbClr val="000000"/>
                </a:solidFill>
                <a:latin typeface="Times New Roman"/>
              </a:rPr>
            </a:br>
            <a:endParaRPr lang="cs-CZ" dirty="0" smtClean="0">
              <a:solidFill>
                <a:srgbClr val="7C1E1E"/>
              </a:solidFill>
              <a:latin typeface="Arial Unicode MS"/>
              <a:cs typeface="Arial Unicode MS"/>
            </a:endParaRPr>
          </a:p>
          <a:p>
            <a:r>
              <a:rPr lang="en-CA" dirty="0" smtClean="0">
                <a:solidFill>
                  <a:srgbClr val="000000"/>
                </a:solidFill>
                <a:cs typeface="Verdana"/>
              </a:rPr>
              <a:t> </a:t>
            </a:r>
            <a:r>
              <a:rPr lang="en-CA" dirty="0">
                <a:solidFill>
                  <a:srgbClr val="000000"/>
                </a:solidFill>
                <a:cs typeface="Verdana"/>
              </a:rPr>
              <a:t>Pair-wise </a:t>
            </a:r>
            <a:r>
              <a:rPr lang="cs-CZ" dirty="0" err="1" smtClean="0">
                <a:solidFill>
                  <a:srgbClr val="000000"/>
                </a:solidFill>
                <a:cs typeface="Verdana"/>
              </a:rPr>
              <a:t>comparison</a:t>
            </a:r>
            <a:r>
              <a:rPr lang="cs-CZ" dirty="0" smtClean="0">
                <a:solidFill>
                  <a:srgbClr val="000000"/>
                </a:solidFill>
                <a:cs typeface="Verdana"/>
              </a:rPr>
              <a:t> </a:t>
            </a:r>
            <a:r>
              <a:rPr lang="en-CA" dirty="0" smtClean="0">
                <a:solidFill>
                  <a:srgbClr val="000000"/>
                </a:solidFill>
                <a:cs typeface="Verdana"/>
              </a:rPr>
              <a:t>of possible</a:t>
            </a:r>
            <a:r>
              <a:rPr lang="cs-CZ" dirty="0" smtClean="0">
                <a:solidFill>
                  <a:srgbClr val="000000"/>
                </a:solidFill>
                <a:cs typeface="Verdana"/>
              </a:rPr>
              <a:t> </a:t>
            </a:r>
            <a:r>
              <a:rPr lang="cs-CZ" dirty="0" err="1" smtClean="0">
                <a:solidFill>
                  <a:srgbClr val="000000"/>
                </a:solidFill>
                <a:cs typeface="Verdana"/>
              </a:rPr>
              <a:t>outcomes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30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Tennessee </a:t>
            </a:r>
            <a:r>
              <a:rPr lang="cs-CZ" dirty="0" err="1" smtClean="0"/>
              <a:t>needs</a:t>
            </a:r>
            <a:r>
              <a:rPr lang="cs-CZ" dirty="0" smtClean="0"/>
              <a:t> 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capital</a:t>
            </a:r>
            <a:r>
              <a:rPr lang="cs-CZ" dirty="0" smtClean="0"/>
              <a:t>, but </a:t>
            </a:r>
            <a:r>
              <a:rPr lang="cs-CZ" dirty="0" err="1" smtClean="0"/>
              <a:t>where</a:t>
            </a:r>
            <a:r>
              <a:rPr lang="cs-CZ" smtClean="0"/>
              <a:t>?</a:t>
            </a:r>
            <a:endParaRPr lang="cs-CZ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852936"/>
            <a:ext cx="714375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073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preferences of the voters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900113" y="2763361"/>
          <a:ext cx="7772400" cy="2103120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42% of voters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(close to Memphis)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26% of voters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(close to Nashville)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15% of voters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(close to Chattanooga)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17% of voters</a:t>
                      </a:r>
                      <a:br>
                        <a:rPr lang="en-US">
                          <a:effectLst/>
                        </a:rPr>
                      </a:br>
                      <a:r>
                        <a:rPr lang="en-US">
                          <a:effectLst/>
                        </a:rPr>
                        <a:t>(close to Knoxville)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EDD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 b="1">
                          <a:effectLst/>
                        </a:rPr>
                        <a:t>Memphis</a:t>
                      </a:r>
                      <a:endParaRPr lang="cs-CZ">
                        <a:effectLst/>
                      </a:endParaRP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>
                          <a:effectLst/>
                        </a:rPr>
                        <a:t>Nashville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>
                          <a:effectLst/>
                        </a:rPr>
                        <a:t>Chattanooga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>
                          <a:effectLst/>
                        </a:rPr>
                        <a:t>Knoxville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 b="1">
                          <a:effectLst/>
                        </a:rPr>
                        <a:t>Nashville</a:t>
                      </a:r>
                      <a:endParaRPr lang="cs-CZ">
                        <a:effectLst/>
                      </a:endParaRP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>
                          <a:effectLst/>
                        </a:rPr>
                        <a:t>Chattanooga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>
                          <a:effectLst/>
                        </a:rPr>
                        <a:t>Knoxville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>
                          <a:effectLst/>
                        </a:rPr>
                        <a:t>Memphis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 b="1">
                          <a:effectLst/>
                        </a:rPr>
                        <a:t>Chattanooga</a:t>
                      </a:r>
                      <a:endParaRPr lang="cs-CZ">
                        <a:effectLst/>
                      </a:endParaRP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>
                          <a:effectLst/>
                        </a:rPr>
                        <a:t>Knoxville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>
                          <a:effectLst/>
                        </a:rPr>
                        <a:t>Nashville</a:t>
                      </a: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>
                          <a:effectLst/>
                        </a:rPr>
                        <a:t>Memphis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 b="1" dirty="0" err="1">
                          <a:effectLst/>
                        </a:rPr>
                        <a:t>Knoxville</a:t>
                      </a:r>
                      <a:endParaRPr lang="cs-CZ" dirty="0">
                        <a:effectLst/>
                      </a:endParaRP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 dirty="0" err="1">
                          <a:effectLst/>
                        </a:rPr>
                        <a:t>Chattanooga</a:t>
                      </a:r>
                      <a:endParaRPr lang="cs-CZ" dirty="0">
                        <a:effectLst/>
                      </a:endParaRP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 dirty="0" err="1">
                          <a:effectLst/>
                        </a:rPr>
                        <a:t>Nashville</a:t>
                      </a:r>
                      <a:endParaRPr lang="cs-CZ" dirty="0">
                        <a:effectLst/>
                      </a:endParaRPr>
                    </a:p>
                    <a:p>
                      <a:pPr algn="l">
                        <a:buFont typeface="+mj-lt"/>
                        <a:buAutoNum type="arabicPeriod"/>
                      </a:pPr>
                      <a:r>
                        <a:rPr lang="cs-CZ" dirty="0">
                          <a:effectLst/>
                        </a:rPr>
                        <a:t>Memphis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00113" y="27638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354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Matrix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405988"/>
              </p:ext>
            </p:extLst>
          </p:nvPr>
        </p:nvGraphicFramePr>
        <p:xfrm>
          <a:off x="900113" y="1848961"/>
          <a:ext cx="7772400" cy="4206240"/>
        </p:xfrm>
        <a:graphic>
          <a:graphicData uri="http://schemas.openxmlformats.org/drawingml/2006/table">
            <a:tbl>
              <a:tblPr/>
              <a:tblGrid>
                <a:gridCol w="647551"/>
                <a:gridCol w="1728192"/>
                <a:gridCol w="1224136"/>
                <a:gridCol w="1296144"/>
                <a:gridCol w="1656184"/>
                <a:gridCol w="1220193"/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>
                          <a:effectLst/>
                        </a:rPr>
                        <a:t/>
                      </a:r>
                      <a:br>
                        <a:rPr lang="cs-CZ" dirty="0">
                          <a:effectLst/>
                        </a:rPr>
                      </a:br>
                      <a:r>
                        <a:rPr lang="cs-CZ" dirty="0">
                          <a:effectLst/>
                        </a:rPr>
                        <a:t>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cs-CZ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effectLst/>
                        </a:rPr>
                        <a:t>Memphis</a:t>
                      </a:r>
                    </a:p>
                    <a:p>
                      <a:pPr algn="ctr"/>
                      <a:endParaRPr lang="cs-CZ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effectLst/>
                        </a:rPr>
                        <a:t>Nashville</a:t>
                      </a:r>
                      <a:endParaRPr lang="cs-CZ" dirty="0" smtClean="0">
                        <a:effectLst/>
                      </a:endParaRPr>
                    </a:p>
                    <a:p>
                      <a:pPr algn="ctr"/>
                      <a:endParaRPr lang="cs-CZ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effectLst/>
                        </a:rPr>
                        <a:t>Chattanooga</a:t>
                      </a:r>
                      <a:endParaRPr lang="cs-CZ" dirty="0" smtClean="0">
                        <a:effectLst/>
                      </a:endParaRPr>
                    </a:p>
                    <a:p>
                      <a:endParaRPr lang="cs-CZ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>
                          <a:effectLst/>
                        </a:rPr>
                        <a:t>Knoxville</a:t>
                      </a:r>
                      <a:endParaRPr lang="cs-CZ" dirty="0" smtClean="0">
                        <a:effectLst/>
                      </a:endParaRPr>
                    </a:p>
                    <a:p>
                      <a:endParaRPr lang="cs-CZ" dirty="0"/>
                    </a:p>
                  </a:txBody>
                  <a:tcPr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4"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B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Memphis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[A] 58%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[B] 42%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[A] 58%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[B] 42%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[A] 58%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[B] 42%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FF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Nashville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[A] 42%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[B] 58%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E0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[A] 32%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[B] 68%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[A] 32%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[B] 68%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E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Chattanooga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[A] 42%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[B] 58%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[A] 68%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[B] 32%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[A] 17%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[B] 83%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E0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Knoxville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[A] 42%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[B] 58%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E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[A] 68%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[B] 32%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[A] 83%</a:t>
                      </a:r>
                      <a:br>
                        <a:rPr lang="cs-CZ">
                          <a:effectLst/>
                        </a:rPr>
                      </a:br>
                      <a:r>
                        <a:rPr lang="cs-CZ">
                          <a:effectLst/>
                        </a:rPr>
                        <a:t>[B] 17%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FF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cs-CZ">
                          <a:effectLst/>
                        </a:rPr>
                        <a:t>Ranking: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4th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1st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>
                          <a:effectLst/>
                        </a:rPr>
                        <a:t>2nd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effectLst/>
                        </a:rPr>
                        <a:t>3rd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Arrow's impossibility theorem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Voting </a:t>
            </a:r>
            <a:r>
              <a:rPr lang="en-US" dirty="0"/>
              <a:t>rule should fulfill</a:t>
            </a:r>
            <a:r>
              <a:rPr lang="en-US" dirty="0" smtClean="0"/>
              <a:t>:</a:t>
            </a:r>
            <a:endParaRPr lang="cs-CZ" dirty="0" smtClean="0"/>
          </a:p>
          <a:p>
            <a:pPr marL="266700" indent="-266700">
              <a:buFont typeface="Wingdings" panose="05000000000000000000" pitchFamily="2" charset="2"/>
              <a:buChar char="§"/>
            </a:pPr>
            <a:endParaRPr lang="en-US" dirty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Universality</a:t>
            </a:r>
            <a:r>
              <a:rPr lang="cs-CZ" dirty="0" smtClean="0"/>
              <a:t> (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choices</a:t>
            </a:r>
            <a:r>
              <a:rPr lang="cs-CZ" dirty="0" smtClean="0"/>
              <a:t> are </a:t>
            </a:r>
            <a:r>
              <a:rPr lang="cs-CZ" dirty="0" err="1" smtClean="0"/>
              <a:t>allowed</a:t>
            </a:r>
            <a:r>
              <a:rPr lang="cs-CZ" dirty="0" smtClean="0"/>
              <a:t>)</a:t>
            </a:r>
            <a:endParaRPr lang="en-US" dirty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Non-dictatorship</a:t>
            </a:r>
            <a:endParaRPr lang="en-US" dirty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Pareto </a:t>
            </a:r>
            <a:r>
              <a:rPr lang="en-US" dirty="0"/>
              <a:t>efficiency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Independence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/>
              <a:t> </a:t>
            </a:r>
            <a:r>
              <a:rPr lang="cs-CZ" dirty="0" err="1"/>
              <a:t>irrelevant</a:t>
            </a:r>
            <a:r>
              <a:rPr lang="cs-CZ" dirty="0"/>
              <a:t> </a:t>
            </a:r>
            <a:r>
              <a:rPr lang="cs-CZ" dirty="0" err="1"/>
              <a:t>alternatives</a:t>
            </a:r>
            <a:r>
              <a:rPr lang="cs-CZ" dirty="0" smtClean="0"/>
              <a:t>.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endParaRPr lang="en-US" dirty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But no</a:t>
            </a:r>
            <a:r>
              <a:rPr lang="cs-CZ" dirty="0" smtClean="0"/>
              <a:t>ne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en-US" dirty="0" smtClean="0"/>
              <a:t> </a:t>
            </a:r>
            <a:r>
              <a:rPr lang="en-US" dirty="0"/>
              <a:t>rules does! 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endParaRPr lang="cs-CZ" dirty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In </a:t>
            </a:r>
            <a:r>
              <a:rPr lang="en-US" dirty="0"/>
              <a:t>other words: No voting rule is </a:t>
            </a:r>
            <a:r>
              <a:rPr lang="en-US" dirty="0" smtClean="0"/>
              <a:t>fair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78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paradox of </a:t>
            </a:r>
            <a:r>
              <a:rPr lang="en-US" dirty="0" smtClean="0"/>
              <a:t>voting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r>
              <a:rPr lang="en-US" dirty="0" smtClean="0"/>
              <a:t>Also called Downs paradox</a:t>
            </a:r>
          </a:p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r>
              <a:rPr lang="en-US" dirty="0" smtClean="0"/>
              <a:t>Individual preferences in a group may lead to ineffective outcome therefore voting becomes</a:t>
            </a:r>
          </a:p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r>
              <a:rPr lang="en-US" dirty="0" smtClean="0"/>
              <a:t>Decision of people to cast a vote is led not</a:t>
            </a:r>
            <a:r>
              <a:rPr lang="cs-CZ" dirty="0"/>
              <a:t> </a:t>
            </a:r>
            <a:r>
              <a:rPr lang="en-US" dirty="0" smtClean="0"/>
              <a:t>only by a human rationality.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460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Not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humans</a:t>
            </a:r>
            <a:r>
              <a:rPr lang="cs-CZ" dirty="0" smtClean="0"/>
              <a:t> </a:t>
            </a:r>
            <a:r>
              <a:rPr lang="cs-CZ" dirty="0" err="1" smtClean="0"/>
              <a:t>vote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44824"/>
            <a:ext cx="31813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sp>
        <p:nvSpPr>
          <p:cNvPr id="6" name="TextovéPole 5"/>
          <p:cNvSpPr txBox="1"/>
          <p:nvPr/>
        </p:nvSpPr>
        <p:spPr>
          <a:xfrm>
            <a:off x="4932040" y="2132856"/>
            <a:ext cx="41392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honeybee</a:t>
            </a:r>
            <a:r>
              <a:rPr lang="cs-CZ" dirty="0" smtClean="0"/>
              <a:t> </a:t>
            </a:r>
            <a:r>
              <a:rPr lang="cs-CZ" dirty="0" err="1" smtClean="0"/>
              <a:t>occasionally</a:t>
            </a:r>
            <a:r>
              <a:rPr lang="cs-CZ" dirty="0" smtClean="0"/>
              <a:t> </a:t>
            </a:r>
            <a:r>
              <a:rPr lang="cs-CZ" dirty="0" err="1" smtClean="0"/>
              <a:t>needs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Find</a:t>
            </a:r>
            <a:r>
              <a:rPr lang="cs-CZ" dirty="0" smtClean="0"/>
              <a:t> a </a:t>
            </a:r>
            <a:r>
              <a:rPr lang="cs-CZ" dirty="0" err="1" smtClean="0"/>
              <a:t>new</a:t>
            </a:r>
            <a:r>
              <a:rPr lang="cs-CZ" dirty="0" smtClean="0"/>
              <a:t> place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nest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swarm</a:t>
            </a:r>
            <a:r>
              <a:rPr lang="cs-CZ" dirty="0" smtClean="0"/>
              <a:t> </a:t>
            </a:r>
            <a:r>
              <a:rPr lang="cs-CZ" dirty="0" err="1" smtClean="0"/>
              <a:t>sends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scout </a:t>
            </a:r>
            <a:r>
              <a:rPr lang="cs-CZ" dirty="0" err="1" smtClean="0"/>
              <a:t>bees</a:t>
            </a:r>
            <a:r>
              <a:rPr lang="cs-CZ" dirty="0" smtClean="0"/>
              <a:t> </a:t>
            </a:r>
          </a:p>
          <a:p>
            <a:r>
              <a:rPr lang="cs-CZ" dirty="0" smtClean="0"/>
              <a:t>To </a:t>
            </a:r>
            <a:r>
              <a:rPr lang="cs-CZ" dirty="0" err="1" smtClean="0"/>
              <a:t>look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location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613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method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bees</a:t>
            </a:r>
            <a:r>
              <a:rPr lang="cs-CZ" dirty="0" smtClean="0"/>
              <a:t> use?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researchers</a:t>
            </a:r>
            <a:r>
              <a:rPr lang="cs-CZ" dirty="0" smtClean="0"/>
              <a:t> </a:t>
            </a:r>
            <a:r>
              <a:rPr lang="cs-CZ" dirty="0" err="1" smtClean="0"/>
              <a:t>thought</a:t>
            </a:r>
            <a:r>
              <a:rPr lang="cs-CZ" dirty="0" smtClean="0"/>
              <a:t> </a:t>
            </a:r>
            <a:r>
              <a:rPr lang="cs-CZ" dirty="0" err="1" smtClean="0"/>
              <a:t>bees</a:t>
            </a:r>
            <a:r>
              <a:rPr lang="cs-CZ" dirty="0" smtClean="0"/>
              <a:t> </a:t>
            </a:r>
            <a:r>
              <a:rPr lang="cs-CZ" dirty="0" err="1" smtClean="0"/>
              <a:t>prefered</a:t>
            </a:r>
            <a:r>
              <a:rPr lang="cs-CZ" dirty="0" smtClean="0"/>
              <a:t> </a:t>
            </a:r>
            <a:r>
              <a:rPr lang="cs-CZ" dirty="0" err="1" smtClean="0"/>
              <a:t>unanimity</a:t>
            </a:r>
            <a:r>
              <a:rPr lang="cs-CZ" dirty="0" smtClean="0"/>
              <a:t>.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endParaRPr lang="cs-CZ" dirty="0"/>
          </a:p>
          <a:p>
            <a:pPr marL="266700" indent="-266700"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observed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a </a:t>
            </a:r>
            <a:r>
              <a:rPr lang="cs-CZ" dirty="0" err="1" smtClean="0"/>
              <a:t>quorum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sufficient</a:t>
            </a:r>
            <a:r>
              <a:rPr lang="cs-CZ" dirty="0" smtClean="0"/>
              <a:t> – 30 </a:t>
            </a:r>
            <a:r>
              <a:rPr lang="cs-CZ" dirty="0" err="1" smtClean="0"/>
              <a:t>bees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75 </a:t>
            </a:r>
            <a:r>
              <a:rPr lang="cs-CZ" dirty="0" err="1" smtClean="0"/>
              <a:t>bees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a </a:t>
            </a:r>
            <a:r>
              <a:rPr lang="cs-CZ" dirty="0" err="1" smtClean="0"/>
              <a:t>potential</a:t>
            </a:r>
            <a:r>
              <a:rPr lang="cs-CZ" dirty="0" smtClean="0"/>
              <a:t> </a:t>
            </a:r>
            <a:r>
              <a:rPr lang="cs-CZ" dirty="0" err="1" smtClean="0"/>
              <a:t>nest</a:t>
            </a:r>
            <a:r>
              <a:rPr lang="cs-CZ" dirty="0" smtClean="0"/>
              <a:t> </a:t>
            </a:r>
            <a:r>
              <a:rPr lang="cs-CZ" dirty="0" err="1" smtClean="0"/>
              <a:t>site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83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to </a:t>
            </a:r>
            <a:r>
              <a:rPr lang="cs-CZ" dirty="0" err="1" smtClean="0"/>
              <a:t>reward</a:t>
            </a:r>
            <a:r>
              <a:rPr lang="cs-CZ" dirty="0" smtClean="0"/>
              <a:t> </a:t>
            </a:r>
            <a:r>
              <a:rPr lang="cs-CZ" dirty="0" err="1" smtClean="0"/>
              <a:t>bureaucrats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pic>
        <p:nvPicPr>
          <p:cNvPr id="2050" name="Picture 2" descr="C:\Users\216776\Documents\Public economics\how to pay the bureacr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707" y="1779588"/>
            <a:ext cx="7556500" cy="425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533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r>
              <a:rPr lang="cs-CZ" dirty="0" err="1"/>
              <a:t>There</a:t>
            </a:r>
            <a:r>
              <a:rPr lang="cs-CZ" dirty="0"/>
              <a:t> are </a:t>
            </a:r>
            <a:r>
              <a:rPr lang="cs-CZ" dirty="0" err="1"/>
              <a:t>huge</a:t>
            </a:r>
            <a:r>
              <a:rPr lang="cs-CZ" dirty="0"/>
              <a:t> </a:t>
            </a:r>
            <a:r>
              <a:rPr lang="cs-CZ" dirty="0" err="1" smtClean="0"/>
              <a:t>differences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countries</a:t>
            </a:r>
            <a:r>
              <a:rPr lang="cs-CZ" dirty="0" smtClean="0"/>
              <a:t>:</a:t>
            </a:r>
          </a:p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endParaRPr lang="cs-CZ" dirty="0"/>
          </a:p>
          <a:p>
            <a:pPr marL="440436" lvl="1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r>
              <a:rPr lang="cs-CZ" dirty="0" smtClean="0"/>
              <a:t>Top </a:t>
            </a:r>
            <a:r>
              <a:rPr lang="cs-CZ" dirty="0" err="1" smtClean="0"/>
              <a:t>pay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elite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endParaRPr lang="cs-CZ" dirty="0" smtClean="0"/>
          </a:p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endParaRPr lang="cs-CZ" dirty="0" smtClean="0"/>
          </a:p>
          <a:p>
            <a:pPr marL="440436" lvl="1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r>
              <a:rPr lang="cs-CZ" dirty="0" err="1" smtClean="0"/>
              <a:t>Strict</a:t>
            </a:r>
            <a:r>
              <a:rPr lang="cs-CZ" dirty="0" smtClean="0"/>
              <a:t> seniority</a:t>
            </a:r>
          </a:p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endParaRPr lang="cs-CZ" dirty="0"/>
          </a:p>
          <a:p>
            <a:pPr marL="440436" lvl="1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r>
              <a:rPr lang="cs-CZ" dirty="0" smtClean="0"/>
              <a:t>Project management</a:t>
            </a:r>
          </a:p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44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are we going to talk about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How does decision making in private and public sectors differ?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How to make a good decision in public sector?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Are there any influences?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Or paradoxes?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3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863302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governement</a:t>
            </a:r>
            <a:r>
              <a:rPr lang="cs-CZ" dirty="0" smtClean="0"/>
              <a:t> </a:t>
            </a:r>
            <a:r>
              <a:rPr lang="cs-CZ" dirty="0" err="1" smtClean="0"/>
              <a:t>punish</a:t>
            </a:r>
            <a:r>
              <a:rPr lang="cs-CZ" dirty="0" smtClean="0"/>
              <a:t> </a:t>
            </a:r>
            <a:r>
              <a:rPr lang="cs-CZ" dirty="0" err="1" smtClean="0"/>
              <a:t>bureacrats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goes</a:t>
            </a:r>
            <a:r>
              <a:rPr lang="cs-CZ" dirty="0" smtClean="0"/>
              <a:t> </a:t>
            </a:r>
            <a:r>
              <a:rPr lang="cs-CZ" dirty="0" err="1" smtClean="0"/>
              <a:t>wrong</a:t>
            </a:r>
            <a:r>
              <a:rPr lang="cs-CZ" dirty="0" smtClean="0"/>
              <a:t>?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dirty="0" smtClean="0"/>
              <a:t>Most </a:t>
            </a:r>
            <a:r>
              <a:rPr lang="cs-CZ" dirty="0" err="1" smtClean="0"/>
              <a:t>projects</a:t>
            </a:r>
            <a:r>
              <a:rPr lang="cs-CZ" dirty="0" smtClean="0"/>
              <a:t> end </a:t>
            </a:r>
            <a:r>
              <a:rPr lang="cs-CZ" dirty="0" err="1" smtClean="0"/>
              <a:t>behind</a:t>
            </a:r>
            <a:r>
              <a:rPr lang="cs-CZ" dirty="0" smtClean="0"/>
              <a:t> </a:t>
            </a:r>
            <a:r>
              <a:rPr lang="cs-CZ" dirty="0" err="1" smtClean="0"/>
              <a:t>schedule</a:t>
            </a:r>
            <a:r>
              <a:rPr lang="cs-CZ" dirty="0" smtClean="0"/>
              <a:t>.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endParaRPr lang="cs-CZ" dirty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dirty="0" err="1" smtClean="0"/>
              <a:t>Also</a:t>
            </a:r>
            <a:r>
              <a:rPr lang="cs-CZ" dirty="0" smtClean="0"/>
              <a:t> more </a:t>
            </a:r>
            <a:r>
              <a:rPr lang="cs-CZ" dirty="0" err="1" smtClean="0"/>
              <a:t>expensive</a:t>
            </a:r>
            <a:r>
              <a:rPr lang="cs-CZ" dirty="0" smtClean="0"/>
              <a:t> and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useful</a:t>
            </a:r>
            <a:r>
              <a:rPr lang="cs-CZ" dirty="0" smtClean="0"/>
              <a:t>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expected</a:t>
            </a:r>
            <a:r>
              <a:rPr lang="cs-CZ" dirty="0" smtClean="0"/>
              <a:t> </a:t>
            </a:r>
            <a:r>
              <a:rPr lang="cs-CZ" dirty="0" err="1" smtClean="0"/>
              <a:t>initially</a:t>
            </a:r>
            <a:r>
              <a:rPr lang="cs-CZ" dirty="0" smtClean="0"/>
              <a:t>.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endParaRPr lang="cs-CZ" dirty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exactly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punish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64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 when a </a:t>
            </a:r>
            <a:r>
              <a:rPr lang="en-US" dirty="0" err="1" smtClean="0"/>
              <a:t>buerocrat</a:t>
            </a:r>
            <a:r>
              <a:rPr lang="en-US" dirty="0" smtClean="0"/>
              <a:t> fails?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Jay, Antony, and Jonathan Lynn. "A Question of Loyalty." </a:t>
            </a:r>
            <a:r>
              <a:rPr lang="en-US" i="1" dirty="0"/>
              <a:t>Yes, Minister</a:t>
            </a:r>
            <a:r>
              <a:rPr lang="en-US" dirty="0"/>
              <a:t>. Prod. Peter Whitmore. BBC. S02E07, 6 Apr. 1981. Television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www.youtube.com/watch?v=JU68wBR4pjQ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10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Sector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768094" y="2286000"/>
            <a:ext cx="4307961" cy="4023360"/>
          </a:xfrm>
        </p:spPr>
        <p:txBody>
          <a:bodyPr/>
          <a:lstStyle/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r>
              <a:rPr lang="en-US" dirty="0"/>
              <a:t>Equilibrium: demand curve </a:t>
            </a:r>
            <a:r>
              <a:rPr lang="en-US" dirty="0" smtClean="0"/>
              <a:t>and </a:t>
            </a:r>
            <a:r>
              <a:rPr lang="en-US" dirty="0"/>
              <a:t>supply </a:t>
            </a:r>
            <a:r>
              <a:rPr lang="en-US" dirty="0" smtClean="0"/>
              <a:t>curve</a:t>
            </a:r>
            <a:endParaRPr lang="cs-CZ" dirty="0" smtClean="0"/>
          </a:p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endParaRPr lang="en-US" dirty="0"/>
          </a:p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r>
              <a:rPr lang="en-US" dirty="0" smtClean="0"/>
              <a:t>Individuals </a:t>
            </a:r>
            <a:r>
              <a:rPr lang="en-US" dirty="0"/>
              <a:t>reveal preferences </a:t>
            </a:r>
            <a:r>
              <a:rPr lang="en-US" dirty="0" smtClean="0"/>
              <a:t>about </a:t>
            </a:r>
            <a:r>
              <a:rPr lang="en-US" dirty="0"/>
              <a:t>the private goods by </a:t>
            </a:r>
            <a:r>
              <a:rPr lang="en-US" dirty="0" smtClean="0"/>
              <a:t>buying them</a:t>
            </a:r>
            <a:endParaRPr lang="cs-CZ" dirty="0" smtClean="0"/>
          </a:p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endParaRPr lang="cs-CZ" dirty="0" smtClean="0"/>
          </a:p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r>
              <a:rPr lang="en-US" dirty="0" smtClean="0"/>
              <a:t>Price </a:t>
            </a:r>
            <a:r>
              <a:rPr lang="en-US" dirty="0"/>
              <a:t>reflects </a:t>
            </a:r>
            <a:r>
              <a:rPr lang="en-US" dirty="0" smtClean="0"/>
              <a:t>individual’s</a:t>
            </a:r>
            <a:r>
              <a:rPr lang="cs-CZ" dirty="0"/>
              <a:t> </a:t>
            </a:r>
            <a:r>
              <a:rPr lang="en-US" dirty="0" smtClean="0"/>
              <a:t>preferences</a:t>
            </a:r>
            <a:endParaRPr lang="cs-CZ" dirty="0" smtClean="0"/>
          </a:p>
          <a:p>
            <a:pPr marL="266700" indent="-266700">
              <a:buFont typeface="Wingdings" panose="05000000000000000000" pitchFamily="2" charset="2"/>
              <a:buChar char="§"/>
              <a:tabLst>
                <a:tab pos="266700" algn="l"/>
              </a:tabLst>
            </a:pP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  <p:pic>
        <p:nvPicPr>
          <p:cNvPr id="12" name="Picture 2" descr="http://thismatter.com/economics/images/market-equilibrium-diagram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204864"/>
            <a:ext cx="3565525" cy="3617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6228184" y="2420888"/>
            <a:ext cx="648072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1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Sector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/>
              <a:t>No demand x supply equilibrium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Price </a:t>
            </a:r>
            <a:r>
              <a:rPr lang="en-US" dirty="0"/>
              <a:t>is not obvious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Decisions </a:t>
            </a:r>
            <a:r>
              <a:rPr lang="en-US" dirty="0"/>
              <a:t>made by public agencies, not „customers“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Individuals </a:t>
            </a:r>
            <a:r>
              <a:rPr lang="en-US" dirty="0"/>
              <a:t>vote to elect representatives who vote for public </a:t>
            </a:r>
            <a:r>
              <a:rPr lang="en-US" dirty="0" smtClean="0"/>
              <a:t>budget</a:t>
            </a:r>
            <a:endParaRPr lang="en-US" dirty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Budget </a:t>
            </a:r>
            <a:r>
              <a:rPr lang="en-US" dirty="0"/>
              <a:t>is spent by public agencies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No </a:t>
            </a:r>
            <a:r>
              <a:rPr lang="en-US" dirty="0"/>
              <a:t>comparability to private sector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3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public choice?	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/>
              <a:t>“Public choice can be defined as the economic study of </a:t>
            </a:r>
            <a:r>
              <a:rPr lang="en-US" dirty="0" smtClean="0"/>
              <a:t>nonmarket </a:t>
            </a:r>
            <a:r>
              <a:rPr lang="en-US" dirty="0"/>
              <a:t>decision </a:t>
            </a:r>
            <a:r>
              <a:rPr lang="en-US" dirty="0" smtClean="0"/>
              <a:t>making</a:t>
            </a:r>
            <a:r>
              <a:rPr lang="cs-CZ" dirty="0" smtClean="0"/>
              <a:t>“,</a:t>
            </a:r>
            <a:r>
              <a:rPr lang="en-US" dirty="0" smtClean="0"/>
              <a:t> </a:t>
            </a:r>
            <a:r>
              <a:rPr lang="en-US" dirty="0"/>
              <a:t>“Application of economics to political science” (Mueller, 2009)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/>
              <a:t>Covers:</a:t>
            </a:r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en-US" dirty="0" smtClean="0"/>
              <a:t>theory </a:t>
            </a:r>
            <a:r>
              <a:rPr lang="en-US" dirty="0"/>
              <a:t>of the state</a:t>
            </a:r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en-US" dirty="0" smtClean="0"/>
              <a:t>voting </a:t>
            </a:r>
            <a:r>
              <a:rPr lang="en-US" dirty="0"/>
              <a:t>rules</a:t>
            </a:r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en-US" dirty="0" smtClean="0"/>
              <a:t>voters </a:t>
            </a:r>
            <a:r>
              <a:rPr lang="en-US" dirty="0"/>
              <a:t>behavior</a:t>
            </a:r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en-US" dirty="0" smtClean="0"/>
              <a:t>bureaucracy</a:t>
            </a:r>
            <a:endParaRPr lang="en-US" dirty="0"/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en-US" dirty="0" smtClean="0"/>
              <a:t>legislatures</a:t>
            </a:r>
            <a:endParaRPr lang="en-US" dirty="0"/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en-US" dirty="0" smtClean="0"/>
              <a:t>etc</a:t>
            </a:r>
            <a:r>
              <a:rPr lang="en-US" dirty="0"/>
              <a:t>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576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Voting</a:t>
            </a:r>
            <a:r>
              <a:rPr lang="cs-CZ" dirty="0" smtClean="0"/>
              <a:t> in Public </a:t>
            </a:r>
            <a:r>
              <a:rPr lang="cs-CZ" dirty="0" err="1" smtClean="0"/>
              <a:t>Sector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44824"/>
            <a:ext cx="7772400" cy="4357687"/>
          </a:xfrm>
        </p:spPr>
        <p:txBody>
          <a:bodyPr/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/>
              <a:t>UNANIMITY</a:t>
            </a:r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en-US" dirty="0" smtClean="0"/>
              <a:t>Time </a:t>
            </a:r>
            <a:r>
              <a:rPr lang="en-US" dirty="0"/>
              <a:t>consuming</a:t>
            </a:r>
            <a:endParaRPr lang="cs-CZ" dirty="0"/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en-US" dirty="0" smtClean="0"/>
              <a:t>Leads </a:t>
            </a:r>
            <a:r>
              <a:rPr lang="en-US" dirty="0"/>
              <a:t>to Pareto-preferred </a:t>
            </a:r>
            <a:r>
              <a:rPr lang="en-US" dirty="0" smtClean="0"/>
              <a:t>situation</a:t>
            </a:r>
            <a:endParaRPr lang="en-US" dirty="0"/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en-US" dirty="0" smtClean="0"/>
              <a:t>Encounters </a:t>
            </a:r>
            <a:r>
              <a:rPr lang="en-US" dirty="0"/>
              <a:t>strategic behavior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/>
              <a:t>MAJORITY</a:t>
            </a:r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en-US" dirty="0" smtClean="0"/>
              <a:t>Most </a:t>
            </a:r>
            <a:r>
              <a:rPr lang="en-US" dirty="0"/>
              <a:t>used</a:t>
            </a:r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en-US" dirty="0" smtClean="0"/>
              <a:t>Lower </a:t>
            </a:r>
            <a:r>
              <a:rPr lang="en-US" dirty="0"/>
              <a:t>costs</a:t>
            </a:r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en-US" dirty="0" smtClean="0"/>
              <a:t>Less </a:t>
            </a:r>
            <a:r>
              <a:rPr lang="en-US" dirty="0"/>
              <a:t>time to make decision</a:t>
            </a:r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en-US" dirty="0" smtClean="0"/>
              <a:t>Some </a:t>
            </a:r>
            <a:r>
              <a:rPr lang="en-US" dirty="0"/>
              <a:t>individuals will be </a:t>
            </a:r>
            <a:r>
              <a:rPr lang="en-US" dirty="0" smtClean="0"/>
              <a:t>worse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3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Majority </a:t>
            </a:r>
            <a:r>
              <a:rPr lang="cs-CZ" dirty="0" err="1" smtClean="0"/>
              <a:t>rules</a:t>
            </a:r>
            <a:r>
              <a:rPr lang="cs-CZ" dirty="0" smtClean="0"/>
              <a:t>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sz="2000" dirty="0" smtClean="0"/>
              <a:t>Simple </a:t>
            </a:r>
            <a:r>
              <a:rPr lang="en-US" sz="2000" dirty="0"/>
              <a:t>majority rule (&gt;50%)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sz="2000" dirty="0" smtClean="0"/>
              <a:t>Runoff </a:t>
            </a:r>
            <a:r>
              <a:rPr lang="en-US" sz="2000" dirty="0"/>
              <a:t>election (1st round &gt;50% if not best 2 to 2nd round)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sz="2000" dirty="0" smtClean="0"/>
              <a:t>Plurality </a:t>
            </a:r>
            <a:r>
              <a:rPr lang="en-US" sz="2000" dirty="0"/>
              <a:t>rule (most “popular” wins)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sz="2000" dirty="0" smtClean="0"/>
              <a:t>Approval </a:t>
            </a:r>
            <a:r>
              <a:rPr lang="en-US" sz="2000" dirty="0"/>
              <a:t>voting (choose more options; most “popular” wins)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sz="2000" dirty="0" err="1" smtClean="0"/>
              <a:t>Borda</a:t>
            </a:r>
            <a:r>
              <a:rPr lang="en-US" sz="2000" dirty="0" smtClean="0"/>
              <a:t> </a:t>
            </a:r>
            <a:r>
              <a:rPr lang="en-US" sz="2000" dirty="0"/>
              <a:t>count (n choices, give to each option points {1,2,…,n}, </a:t>
            </a:r>
            <a:r>
              <a:rPr lang="en-US" sz="2000" dirty="0" smtClean="0"/>
              <a:t>most </a:t>
            </a:r>
            <a:r>
              <a:rPr lang="en-US" sz="2000" dirty="0"/>
              <a:t>popular n, least popular 1; most points wins)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sz="2000" dirty="0" smtClean="0"/>
              <a:t>Hare </a:t>
            </a:r>
            <a:r>
              <a:rPr lang="en-US" sz="2000" dirty="0"/>
              <a:t>system (select best; in each round the least popular </a:t>
            </a:r>
            <a:r>
              <a:rPr lang="en-US" sz="2000" dirty="0" smtClean="0"/>
              <a:t>options </a:t>
            </a:r>
            <a:r>
              <a:rPr lang="en-US" sz="2000" dirty="0"/>
              <a:t>leaves until there is only </a:t>
            </a:r>
            <a:r>
              <a:rPr lang="en-US" sz="2000" dirty="0" smtClean="0"/>
              <a:t>one)</a:t>
            </a:r>
            <a:endParaRPr lang="cs-CZ" sz="2000" dirty="0" smtClean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sz="2000" dirty="0" smtClean="0"/>
              <a:t>Coombs </a:t>
            </a:r>
            <a:r>
              <a:rPr lang="en-US" sz="2000" dirty="0"/>
              <a:t>system (select worse; in each round the least popular </a:t>
            </a:r>
            <a:r>
              <a:rPr lang="en-US" sz="2000" dirty="0" smtClean="0"/>
              <a:t>options </a:t>
            </a:r>
            <a:r>
              <a:rPr lang="en-US" sz="2000" dirty="0"/>
              <a:t>leaves until there is only one)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3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influence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/>
              <a:t>Personal constrains attitudes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Physical</a:t>
            </a:r>
            <a:r>
              <a:rPr lang="en-US" dirty="0"/>
              <a:t>, social, economic, moral, psychological, etc</a:t>
            </a:r>
            <a:r>
              <a:rPr lang="en-US" dirty="0" smtClean="0"/>
              <a:t>.</a:t>
            </a:r>
            <a:endParaRPr lang="cs-CZ" dirty="0" smtClean="0"/>
          </a:p>
          <a:p>
            <a:pPr marL="266700" indent="-266700">
              <a:buFont typeface="Wingdings" panose="05000000000000000000" pitchFamily="2" charset="2"/>
              <a:buChar char="§"/>
            </a:pPr>
            <a:endParaRPr lang="cs-CZ" dirty="0"/>
          </a:p>
          <a:p>
            <a:pPr marL="266700" indent="-266700">
              <a:buFont typeface="Wingdings" panose="05000000000000000000" pitchFamily="2" charset="2"/>
              <a:buChar char="§"/>
            </a:pPr>
            <a:endParaRPr lang="en-US" dirty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External </a:t>
            </a:r>
            <a:r>
              <a:rPr lang="en-US" dirty="0"/>
              <a:t>influences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en-US" dirty="0" smtClean="0"/>
              <a:t>Politics</a:t>
            </a:r>
            <a:r>
              <a:rPr lang="en-US" dirty="0"/>
              <a:t>, lobbying, corruption, international relations, legislation, </a:t>
            </a:r>
            <a:r>
              <a:rPr lang="en-US" dirty="0" smtClean="0"/>
              <a:t>economics</a:t>
            </a:r>
            <a:r>
              <a:rPr lang="en-US" dirty="0"/>
              <a:t>, labor unions, etc. </a:t>
            </a:r>
            <a:endParaRPr lang="cs-CZ" dirty="0" smtClean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make </a:t>
            </a:r>
            <a:r>
              <a:rPr lang="cs-CZ" dirty="0" err="1" smtClean="0"/>
              <a:t>voting</a:t>
            </a:r>
            <a:r>
              <a:rPr lang="cs-CZ" dirty="0" smtClean="0"/>
              <a:t> </a:t>
            </a:r>
            <a:r>
              <a:rPr lang="cs-CZ" dirty="0" err="1" smtClean="0"/>
              <a:t>compulsory</a:t>
            </a:r>
            <a:r>
              <a:rPr lang="cs-CZ" dirty="0" smtClean="0"/>
              <a:t>?</a:t>
            </a:r>
            <a:endParaRPr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33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Tactical</a:t>
            </a:r>
            <a:r>
              <a:rPr lang="cs-CZ" dirty="0" smtClean="0"/>
              <a:t> </a:t>
            </a:r>
            <a:r>
              <a:rPr lang="cs-CZ" dirty="0" err="1" smtClean="0"/>
              <a:t>voting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dirty="0" err="1" smtClean="0"/>
              <a:t>Compromising</a:t>
            </a:r>
            <a:r>
              <a:rPr lang="cs-CZ" dirty="0" smtClean="0"/>
              <a:t> (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happens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country has </a:t>
            </a:r>
            <a:r>
              <a:rPr lang="cs-CZ" dirty="0" err="1" smtClean="0"/>
              <a:t>first</a:t>
            </a:r>
            <a:r>
              <a:rPr lang="cs-CZ" dirty="0" smtClean="0"/>
              <a:t>-past-</a:t>
            </a:r>
            <a:r>
              <a:rPr lang="cs-CZ" dirty="0" err="1" smtClean="0"/>
              <a:t>the</a:t>
            </a:r>
            <a:r>
              <a:rPr lang="cs-CZ" dirty="0" smtClean="0"/>
              <a:t>-post </a:t>
            </a:r>
            <a:r>
              <a:rPr lang="cs-CZ" dirty="0" err="1"/>
              <a:t>election</a:t>
            </a:r>
            <a:r>
              <a:rPr lang="cs-CZ" dirty="0"/>
              <a:t> </a:t>
            </a:r>
            <a:r>
              <a:rPr lang="cs-CZ" dirty="0" err="1" smtClean="0"/>
              <a:t>systems</a:t>
            </a:r>
            <a:r>
              <a:rPr lang="cs-CZ" dirty="0" smtClean="0"/>
              <a:t>?)</a:t>
            </a:r>
          </a:p>
          <a:p>
            <a:pPr marL="266700" indent="-266700">
              <a:buFont typeface="Wingdings" panose="05000000000000000000" pitchFamily="2" charset="2"/>
              <a:buChar char="§"/>
            </a:pPr>
            <a:endParaRPr lang="cs-CZ" dirty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dirty="0" err="1" smtClean="0"/>
              <a:t>Burying</a:t>
            </a:r>
            <a:r>
              <a:rPr lang="cs-CZ" dirty="0" smtClean="0"/>
              <a:t>  - very </a:t>
            </a:r>
            <a:r>
              <a:rPr lang="cs-CZ" dirty="0" err="1" smtClean="0"/>
              <a:t>useful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party has open </a:t>
            </a:r>
            <a:r>
              <a:rPr lang="cs-CZ" dirty="0" err="1" smtClean="0"/>
              <a:t>primaries</a:t>
            </a:r>
            <a:endParaRPr lang="cs-CZ" dirty="0" smtClean="0"/>
          </a:p>
          <a:p>
            <a:pPr marL="266700" indent="-266700">
              <a:buFont typeface="Wingdings" panose="05000000000000000000" pitchFamily="2" charset="2"/>
              <a:buChar char="§"/>
            </a:pPr>
            <a:endParaRPr lang="cs-CZ" dirty="0"/>
          </a:p>
          <a:p>
            <a:pPr marL="266700" indent="-266700">
              <a:buFont typeface="Wingdings" panose="05000000000000000000" pitchFamily="2" charset="2"/>
              <a:buChar char="§"/>
            </a:pPr>
            <a:r>
              <a:rPr lang="cs-CZ" dirty="0" err="1" smtClean="0"/>
              <a:t>Push-over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Imagine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are a </a:t>
            </a:r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voter</a:t>
            </a:r>
            <a:r>
              <a:rPr lang="cs-CZ" dirty="0" smtClean="0"/>
              <a:t>,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likes</a:t>
            </a:r>
            <a:r>
              <a:rPr lang="cs-CZ" dirty="0" smtClean="0"/>
              <a:t> Sarkozy. </a:t>
            </a:r>
            <a:r>
              <a:rPr lang="cs-CZ" dirty="0" err="1" smtClean="0"/>
              <a:t>Polls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round</a:t>
            </a:r>
            <a:r>
              <a:rPr lang="cs-CZ" dirty="0" smtClean="0"/>
              <a:t> </a:t>
            </a:r>
            <a:r>
              <a:rPr lang="cs-CZ" dirty="0" err="1" smtClean="0"/>
              <a:t>say</a:t>
            </a:r>
            <a:r>
              <a:rPr lang="cs-CZ" dirty="0" smtClean="0"/>
              <a:t>:</a:t>
            </a:r>
          </a:p>
          <a:p>
            <a:pPr marL="440436" lvl="1" indent="-266700">
              <a:buFont typeface="Wingdings" panose="05000000000000000000" pitchFamily="2" charset="2"/>
              <a:buChar char="§"/>
            </a:pPr>
            <a:r>
              <a:rPr lang="cs-CZ" dirty="0" smtClean="0"/>
              <a:t>Sarkozy 24%, </a:t>
            </a:r>
            <a:r>
              <a:rPr lang="cs-CZ" dirty="0" err="1" smtClean="0"/>
              <a:t>Hollande</a:t>
            </a:r>
            <a:r>
              <a:rPr lang="cs-CZ" dirty="0" smtClean="0"/>
              <a:t> 18%, </a:t>
            </a:r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Pen</a:t>
            </a:r>
            <a:r>
              <a:rPr lang="cs-CZ" dirty="0" smtClean="0"/>
              <a:t> 17%, lot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candidates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Left</a:t>
            </a:r>
            <a:r>
              <a:rPr lang="cs-CZ" dirty="0" smtClean="0"/>
              <a:t> has a majority.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20.10. 2015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BPV_APEC Public Economics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8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ESF_EN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Verdana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ESF_EN</Template>
  <TotalTime>1082</TotalTime>
  <Words>912</Words>
  <Application>Microsoft Office PowerPoint</Application>
  <PresentationFormat>Předvádění na obrazovce (4:3)</PresentationFormat>
  <Paragraphs>201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ESF_EN</vt:lpstr>
      <vt:lpstr>BÉŽOVÁ TITL</vt:lpstr>
      <vt:lpstr>Integral</vt:lpstr>
      <vt:lpstr>Public choice and government failures</vt:lpstr>
      <vt:lpstr>What are we going to talk about?</vt:lpstr>
      <vt:lpstr>Private Sector</vt:lpstr>
      <vt:lpstr>Public Sector</vt:lpstr>
      <vt:lpstr>What is the public choice? </vt:lpstr>
      <vt:lpstr>Voting in Public Sector</vt:lpstr>
      <vt:lpstr>Majority rules:</vt:lpstr>
      <vt:lpstr>What can influence the voting?</vt:lpstr>
      <vt:lpstr>Tactical voting</vt:lpstr>
      <vt:lpstr>Condorcet criterion</vt:lpstr>
      <vt:lpstr>Tennessee needs a new capital, but where?</vt:lpstr>
      <vt:lpstr>The preferences of the voters</vt:lpstr>
      <vt:lpstr>Matrix</vt:lpstr>
      <vt:lpstr>Arrow's impossibility theorem </vt:lpstr>
      <vt:lpstr>The paradox of voting</vt:lpstr>
      <vt:lpstr>Not only humans vote</vt:lpstr>
      <vt:lpstr>What method the bees use?</vt:lpstr>
      <vt:lpstr>How to reward bureaucrats?</vt:lpstr>
      <vt:lpstr>Prezentace aplikace PowerPoint</vt:lpstr>
      <vt:lpstr>Can we or governement punish bureacrats if something goes wrong? </vt:lpstr>
      <vt:lpstr>What to do when a buerocrat fails?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Choice Theory lecture in BPV_APEC Public Economics</dc:title>
  <dc:creator>Fišar Miloš</dc:creator>
  <cp:lastModifiedBy>Fišar Miloš</cp:lastModifiedBy>
  <cp:revision>48</cp:revision>
  <dcterms:created xsi:type="dcterms:W3CDTF">2013-10-14T12:12:15Z</dcterms:created>
  <dcterms:modified xsi:type="dcterms:W3CDTF">2015-10-19T13:22:49Z</dcterms:modified>
</cp:coreProperties>
</file>