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559675" cy="10691813"/>
          </a:xfrm>
          <a:prstGeom prst="roundRect">
            <a:avLst>
              <a:gd name="adj" fmla="val 19"/>
            </a:avLst>
          </a:prstGeom>
          <a:solidFill>
            <a:srgbClr val="FFFFFF"/>
          </a:solidFill>
          <a:ln w="9360">
            <a:noFill/>
            <a:miter lim="800000"/>
            <a:headEnd/>
            <a:tailEnd/>
          </a:ln>
          <a:effectLst/>
        </p:spPr>
        <p:txBody>
          <a:bodyPr wrap="none" anchor="ctr"/>
          <a:lstStyle/>
          <a:p>
            <a:endParaRPr lang="cs-CZ"/>
          </a:p>
        </p:txBody>
      </p:sp>
      <p:sp>
        <p:nvSpPr>
          <p:cNvPr id="3074" name="AutoShape 2"/>
          <p:cNvSpPr>
            <a:spLocks noChangeArrowheads="1"/>
          </p:cNvSpPr>
          <p:nvPr/>
        </p:nvSpPr>
        <p:spPr bwMode="auto">
          <a:xfrm>
            <a:off x="0" y="0"/>
            <a:ext cx="7559675" cy="10691813"/>
          </a:xfrm>
          <a:prstGeom prst="roundRect">
            <a:avLst>
              <a:gd name="adj" fmla="val 19"/>
            </a:avLst>
          </a:prstGeom>
          <a:solidFill>
            <a:srgbClr val="FFFFFF"/>
          </a:solidFill>
          <a:ln w="9525">
            <a:noFill/>
            <a:round/>
            <a:headEnd/>
            <a:tailEnd/>
          </a:ln>
          <a:effectLst/>
        </p:spPr>
        <p:txBody>
          <a:bodyPr wrap="none" anchor="ctr"/>
          <a:lstStyle/>
          <a:p>
            <a:endParaRPr lang="cs-CZ"/>
          </a:p>
        </p:txBody>
      </p:sp>
      <p:sp>
        <p:nvSpPr>
          <p:cNvPr id="3075" name="Rectangle 3"/>
          <p:cNvSpPr>
            <a:spLocks noGrp="1" noRot="1" noChangeAspect="1" noChangeArrowheads="1"/>
          </p:cNvSpPr>
          <p:nvPr>
            <p:ph type="sldImg"/>
          </p:nvPr>
        </p:nvSpPr>
        <p:spPr bwMode="auto">
          <a:xfrm>
            <a:off x="1106488" y="812800"/>
            <a:ext cx="5340350" cy="4003675"/>
          </a:xfrm>
          <a:prstGeom prst="rect">
            <a:avLst/>
          </a:prstGeom>
          <a:noFill/>
          <a:ln w="9525">
            <a:noFill/>
            <a:round/>
            <a:headEnd/>
            <a:tailEnd/>
          </a:ln>
          <a:effectLst/>
        </p:spPr>
      </p:sp>
      <p:sp>
        <p:nvSpPr>
          <p:cNvPr id="3076" name="Rectangle 4"/>
          <p:cNvSpPr>
            <a:spLocks noGrp="1" noChangeArrowheads="1"/>
          </p:cNvSpPr>
          <p:nvPr>
            <p:ph type="body"/>
          </p:nvPr>
        </p:nvSpPr>
        <p:spPr bwMode="auto">
          <a:xfrm>
            <a:off x="755650" y="5078413"/>
            <a:ext cx="6043613" cy="48069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smtClean="0"/>
          </a:p>
        </p:txBody>
      </p:sp>
      <p:sp>
        <p:nvSpPr>
          <p:cNvPr id="3077" name="Rectangle 5"/>
          <p:cNvSpPr>
            <a:spLocks noGrp="1" noChangeArrowheads="1"/>
          </p:cNvSpPr>
          <p:nvPr>
            <p:ph type="hdr"/>
          </p:nvPr>
        </p:nvSpPr>
        <p:spPr bwMode="auto">
          <a:xfrm>
            <a:off x="0" y="0"/>
            <a:ext cx="3276600" cy="5302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cs typeface="Arial Unicode MS" charset="0"/>
              </a:defRPr>
            </a:lvl1pPr>
          </a:lstStyle>
          <a:p>
            <a:endParaRPr lang="cs-CZ"/>
          </a:p>
        </p:txBody>
      </p:sp>
      <p:sp>
        <p:nvSpPr>
          <p:cNvPr id="3078" name="Rectangle 6"/>
          <p:cNvSpPr>
            <a:spLocks noGrp="1" noChangeArrowheads="1"/>
          </p:cNvSpPr>
          <p:nvPr>
            <p:ph type="dt"/>
          </p:nvPr>
        </p:nvSpPr>
        <p:spPr bwMode="auto">
          <a:xfrm>
            <a:off x="4278313" y="0"/>
            <a:ext cx="3276600" cy="5302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cs typeface="Arial Unicode MS" charset="0"/>
              </a:defRPr>
            </a:lvl1pPr>
          </a:lstStyle>
          <a:p>
            <a:endParaRPr lang="cs-CZ"/>
          </a:p>
        </p:txBody>
      </p:sp>
      <p:sp>
        <p:nvSpPr>
          <p:cNvPr id="3079" name="Rectangle 7"/>
          <p:cNvSpPr>
            <a:spLocks noGrp="1" noChangeArrowheads="1"/>
          </p:cNvSpPr>
          <p:nvPr>
            <p:ph type="ftr"/>
          </p:nvPr>
        </p:nvSpPr>
        <p:spPr bwMode="auto">
          <a:xfrm>
            <a:off x="0" y="10156825"/>
            <a:ext cx="3276600" cy="5302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cs typeface="Arial Unicode MS" charset="0"/>
              </a:defRPr>
            </a:lvl1pPr>
          </a:lstStyle>
          <a:p>
            <a:endParaRPr lang="cs-CZ"/>
          </a:p>
        </p:txBody>
      </p:sp>
      <p:sp>
        <p:nvSpPr>
          <p:cNvPr id="3080" name="Rectangle 8"/>
          <p:cNvSpPr>
            <a:spLocks noGrp="1" noChangeArrowheads="1"/>
          </p:cNvSpPr>
          <p:nvPr>
            <p:ph type="sldNum"/>
          </p:nvPr>
        </p:nvSpPr>
        <p:spPr bwMode="auto">
          <a:xfrm>
            <a:off x="4278313" y="10156825"/>
            <a:ext cx="3276600" cy="5302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cs typeface="Arial Unicode MS" charset="0"/>
              </a:defRPr>
            </a:lvl1pPr>
          </a:lstStyle>
          <a:p>
            <a:fld id="{5631B006-D667-436A-8561-D48697E1F115}" type="slidenum">
              <a:rPr lang="cs-CZ"/>
              <a:pPr/>
              <a:t>‹#›</a:t>
            </a:fld>
            <a:endParaRPr 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DCB707D5-3CBE-45E2-BD8B-89C0292CC593}" type="slidenum">
              <a:rPr lang="cs-CZ"/>
              <a:pPr/>
              <a:t>1</a:t>
            </a:fld>
            <a:endParaRPr lang="cs-CZ"/>
          </a:p>
        </p:txBody>
      </p:sp>
      <p:sp>
        <p:nvSpPr>
          <p:cNvPr id="2355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3554"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EFB104A0-9B78-4377-8932-33BEB6235088}" type="slidenum">
              <a:rPr lang="cs-CZ"/>
              <a:pPr/>
              <a:t>10</a:t>
            </a:fld>
            <a:endParaRPr lang="cs-CZ"/>
          </a:p>
        </p:txBody>
      </p:sp>
      <p:sp>
        <p:nvSpPr>
          <p:cNvPr id="3276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2770"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94EEF68E-AF6B-4944-8CA2-5650174D51B9}" type="slidenum">
              <a:rPr lang="cs-CZ"/>
              <a:pPr/>
              <a:t>11</a:t>
            </a:fld>
            <a:endParaRPr lang="cs-CZ"/>
          </a:p>
        </p:txBody>
      </p:sp>
      <p:sp>
        <p:nvSpPr>
          <p:cNvPr id="3379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AB0B2344-02E4-46C7-86AC-6EFAABB8E58D}" type="slidenum">
              <a:rPr lang="cs-CZ"/>
              <a:pPr/>
              <a:t>12</a:t>
            </a:fld>
            <a:endParaRPr lang="cs-CZ"/>
          </a:p>
        </p:txBody>
      </p:sp>
      <p:sp>
        <p:nvSpPr>
          <p:cNvPr id="3481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4818"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36A31131-51AC-4620-B0FD-DA9250B891EC}" type="slidenum">
              <a:rPr lang="cs-CZ"/>
              <a:pPr/>
              <a:t>13</a:t>
            </a:fld>
            <a:endParaRPr lang="cs-CZ"/>
          </a:p>
        </p:txBody>
      </p:sp>
      <p:sp>
        <p:nvSpPr>
          <p:cNvPr id="3584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1C459818-FFC8-4D30-89A5-A2F49D57038F}" type="slidenum">
              <a:rPr lang="cs-CZ"/>
              <a:pPr/>
              <a:t>14</a:t>
            </a:fld>
            <a:endParaRPr lang="cs-CZ"/>
          </a:p>
        </p:txBody>
      </p:sp>
      <p:sp>
        <p:nvSpPr>
          <p:cNvPr id="3686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6866"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241BAED5-C4CB-42EB-8C63-340CA60BCBC2}" type="slidenum">
              <a:rPr lang="cs-CZ"/>
              <a:pPr/>
              <a:t>15</a:t>
            </a:fld>
            <a:endParaRPr lang="cs-CZ"/>
          </a:p>
        </p:txBody>
      </p:sp>
      <p:sp>
        <p:nvSpPr>
          <p:cNvPr id="3788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7890"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57400EEC-0DC6-48C5-9F61-19FD8EE72F27}" type="slidenum">
              <a:rPr lang="cs-CZ"/>
              <a:pPr/>
              <a:t>16</a:t>
            </a:fld>
            <a:endParaRPr lang="cs-CZ"/>
          </a:p>
        </p:txBody>
      </p:sp>
      <p:sp>
        <p:nvSpPr>
          <p:cNvPr id="38913" name="Rectangle 1"/>
          <p:cNvSpPr txBox="1">
            <a:spLocks noGrp="1" noRot="1" noChangeAspect="1"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p:spPr>
      </p:sp>
      <p:sp>
        <p:nvSpPr>
          <p:cNvPr id="38914" name="Rectangle 2"/>
          <p:cNvSpPr txBox="1">
            <a:spLocks noGrp="1" noChangeArrowheads="1"/>
          </p:cNvSpPr>
          <p:nvPr>
            <p:ph type="body" idx="1"/>
          </p:nvPr>
        </p:nvSpPr>
        <p:spPr bwMode="auto">
          <a:xfrm>
            <a:off x="755650" y="5078413"/>
            <a:ext cx="6045200" cy="4808537"/>
          </a:xfrm>
          <a:prstGeom prst="rect">
            <a:avLst/>
          </a:prstGeom>
          <a:noFill/>
          <a:ln>
            <a:round/>
            <a:headEnd/>
            <a:tailEnd/>
          </a:ln>
        </p:spPr>
        <p:txBody>
          <a:bodyPr wrap="none" anchor="ct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50B312BC-D04F-419A-8F60-519C648AA6E7}" type="slidenum">
              <a:rPr lang="cs-CZ"/>
              <a:pPr/>
              <a:t>17</a:t>
            </a:fld>
            <a:endParaRPr lang="cs-CZ"/>
          </a:p>
        </p:txBody>
      </p:sp>
      <p:sp>
        <p:nvSpPr>
          <p:cNvPr id="39937" name="Rectangle 1"/>
          <p:cNvSpPr txBox="1">
            <a:spLocks noGrp="1" noRot="1" noChangeAspect="1"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p:spPr>
      </p:sp>
      <p:sp>
        <p:nvSpPr>
          <p:cNvPr id="39938" name="Rectangle 2"/>
          <p:cNvSpPr txBox="1">
            <a:spLocks noGrp="1" noChangeArrowheads="1"/>
          </p:cNvSpPr>
          <p:nvPr>
            <p:ph type="body" idx="1"/>
          </p:nvPr>
        </p:nvSpPr>
        <p:spPr bwMode="auto">
          <a:xfrm>
            <a:off x="755650" y="5078413"/>
            <a:ext cx="6045200" cy="4808537"/>
          </a:xfrm>
          <a:prstGeom prst="rect">
            <a:avLst/>
          </a:prstGeom>
          <a:noFill/>
          <a:ln>
            <a:round/>
            <a:headEnd/>
            <a:tailEnd/>
          </a:ln>
        </p:spPr>
        <p:txBody>
          <a:bodyPr wrap="none" anchor="ct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51C2476E-19EE-4204-AF92-70B7CF08A8D9}" type="slidenum">
              <a:rPr lang="cs-CZ"/>
              <a:pPr/>
              <a:t>18</a:t>
            </a:fld>
            <a:endParaRPr lang="cs-CZ"/>
          </a:p>
        </p:txBody>
      </p:sp>
      <p:sp>
        <p:nvSpPr>
          <p:cNvPr id="40961" name="Rectangle 1"/>
          <p:cNvSpPr txBox="1">
            <a:spLocks noGrp="1" noRot="1" noChangeAspect="1"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p:spPr>
      </p:sp>
      <p:sp>
        <p:nvSpPr>
          <p:cNvPr id="40962" name="Rectangle 2"/>
          <p:cNvSpPr txBox="1">
            <a:spLocks noGrp="1" noChangeArrowheads="1"/>
          </p:cNvSpPr>
          <p:nvPr>
            <p:ph type="body" idx="1"/>
          </p:nvPr>
        </p:nvSpPr>
        <p:spPr bwMode="auto">
          <a:xfrm>
            <a:off x="755650" y="5078413"/>
            <a:ext cx="6045200" cy="4808537"/>
          </a:xfrm>
          <a:prstGeom prst="rect">
            <a:avLst/>
          </a:prstGeom>
          <a:noFill/>
          <a:ln>
            <a:round/>
            <a:headEnd/>
            <a:tailEnd/>
          </a:ln>
        </p:spPr>
        <p:txBody>
          <a:bodyPr wrap="none" anchor="ct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44992FBD-C39E-42DC-B0B5-1733CE5BF739}" type="slidenum">
              <a:rPr lang="cs-CZ"/>
              <a:pPr/>
              <a:t>19</a:t>
            </a:fld>
            <a:endParaRPr lang="cs-CZ"/>
          </a:p>
        </p:txBody>
      </p:sp>
      <p:sp>
        <p:nvSpPr>
          <p:cNvPr id="41985" name="Rectangle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p:spPr>
      </p:sp>
      <p:sp>
        <p:nvSpPr>
          <p:cNvPr id="41986" name="Rectangle 2"/>
          <p:cNvSpPr txBox="1">
            <a:spLocks noGrp="1" noChangeArrowheads="1"/>
          </p:cNvSpPr>
          <p:nvPr>
            <p:ph type="body" idx="1"/>
          </p:nvPr>
        </p:nvSpPr>
        <p:spPr bwMode="auto">
          <a:xfrm>
            <a:off x="755650" y="5078413"/>
            <a:ext cx="6046788" cy="4810125"/>
          </a:xfrm>
          <a:prstGeom prst="rect">
            <a:avLst/>
          </a:prstGeom>
          <a:noFill/>
          <a:ln>
            <a:round/>
            <a:headEnd/>
            <a:tailEnd/>
          </a:ln>
        </p:spPr>
        <p:txBody>
          <a:bodyPr wrap="none" anchor="ct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3B13455D-C89D-4E93-B488-E6ABBAF778FB}" type="slidenum">
              <a:rPr lang="cs-CZ"/>
              <a:pPr/>
              <a:t>2</a:t>
            </a:fld>
            <a:endParaRPr lang="cs-CZ"/>
          </a:p>
        </p:txBody>
      </p:sp>
      <p:sp>
        <p:nvSpPr>
          <p:cNvPr id="2457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4578"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DEB8B80B-516F-4FE0-B176-94405C8EA9EB}" type="slidenum">
              <a:rPr lang="cs-CZ"/>
              <a:pPr/>
              <a:t>3</a:t>
            </a:fld>
            <a:endParaRPr lang="cs-CZ"/>
          </a:p>
        </p:txBody>
      </p:sp>
      <p:sp>
        <p:nvSpPr>
          <p:cNvPr id="2560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5602"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080EC093-3688-4F70-A21B-65CFF511CB38}" type="slidenum">
              <a:rPr lang="cs-CZ"/>
              <a:pPr/>
              <a:t>4</a:t>
            </a:fld>
            <a:endParaRPr lang="cs-CZ"/>
          </a:p>
        </p:txBody>
      </p:sp>
      <p:sp>
        <p:nvSpPr>
          <p:cNvPr id="2662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E922EBAB-9CDB-4B3C-9804-A91AF9CCC19F}" type="slidenum">
              <a:rPr lang="cs-CZ"/>
              <a:pPr/>
              <a:t>5</a:t>
            </a:fld>
            <a:endParaRPr lang="cs-CZ"/>
          </a:p>
        </p:txBody>
      </p:sp>
      <p:sp>
        <p:nvSpPr>
          <p:cNvPr id="27649" name="Rectangle 1"/>
          <p:cNvSpPr txBox="1">
            <a:spLocks noGrp="1" noRot="1" noChangeAspect="1"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755650" y="5078413"/>
            <a:ext cx="6045200" cy="4808537"/>
          </a:xfrm>
          <a:prstGeom prst="rect">
            <a:avLst/>
          </a:prstGeom>
          <a:noFill/>
          <a:ln>
            <a:round/>
            <a:headEnd/>
            <a:tailEnd/>
          </a:ln>
        </p:spPr>
        <p:txBody>
          <a:bodyPr wrap="none" anchor="ct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A09EDFCF-63BC-4426-8154-1F57B05F6835}" type="slidenum">
              <a:rPr lang="cs-CZ"/>
              <a:pPr/>
              <a:t>6</a:t>
            </a:fld>
            <a:endParaRPr lang="cs-CZ"/>
          </a:p>
        </p:txBody>
      </p:sp>
      <p:sp>
        <p:nvSpPr>
          <p:cNvPr id="28673" name="Rectangle 1"/>
          <p:cNvSpPr txBox="1">
            <a:spLocks noGrp="1" noRot="1" noChangeAspect="1"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55650" y="5078413"/>
            <a:ext cx="6045200" cy="4808537"/>
          </a:xfrm>
          <a:prstGeom prst="rect">
            <a:avLst/>
          </a:prstGeom>
          <a:noFill/>
          <a:ln>
            <a:round/>
            <a:headEnd/>
            <a:tailEnd/>
          </a:ln>
        </p:spPr>
        <p:txBody>
          <a:bodyPr wrap="none" anchor="ct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197CF06D-7E4F-433F-AFD5-7371877AD2E3}" type="slidenum">
              <a:rPr lang="cs-CZ"/>
              <a:pPr/>
              <a:t>7</a:t>
            </a:fld>
            <a:endParaRPr lang="cs-CZ"/>
          </a:p>
        </p:txBody>
      </p:sp>
      <p:sp>
        <p:nvSpPr>
          <p:cNvPr id="2969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9698"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A17DDBE9-A262-4336-8B37-725875C8FC17}" type="slidenum">
              <a:rPr lang="cs-CZ"/>
              <a:pPr/>
              <a:t>8</a:t>
            </a:fld>
            <a:endParaRPr lang="cs-CZ"/>
          </a:p>
        </p:txBody>
      </p:sp>
      <p:sp>
        <p:nvSpPr>
          <p:cNvPr id="3072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EF830B5A-470B-4DF6-9661-36F437F382F1}" type="slidenum">
              <a:rPr lang="cs-CZ"/>
              <a:pPr/>
              <a:t>9</a:t>
            </a:fld>
            <a:endParaRPr lang="cs-CZ"/>
          </a:p>
        </p:txBody>
      </p:sp>
      <p:sp>
        <p:nvSpPr>
          <p:cNvPr id="317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1746" name="Rectangle 2"/>
          <p:cNvSpPr txBox="1">
            <a:spLocks noGrp="1"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6B29399D-7ACD-4559-896D-F434DC79D643}"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935D9361-85CD-477F-AE01-27CE3344F836}"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6225" y="1604963"/>
            <a:ext cx="2055813" cy="45212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4963"/>
            <a:ext cx="6016625" cy="45212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D1702DFC-F22F-4EE9-8F75-241AC25886ED}"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685800" y="1752600"/>
            <a:ext cx="7767638" cy="1824038"/>
          </a:xfrm>
        </p:spPr>
        <p:txBody>
          <a:bodyPr/>
          <a:lstStyle/>
          <a:p>
            <a:r>
              <a:rPr lang="cs-CZ" smtClean="0"/>
              <a:t>Klepnutím lze upravit styl předlohy nadpisů.</a:t>
            </a:r>
            <a:endParaRPr lang="cs-CZ"/>
          </a:p>
        </p:txBody>
      </p:sp>
      <p:sp>
        <p:nvSpPr>
          <p:cNvPr id="3" name="Zástupný symbol pro datum 2"/>
          <p:cNvSpPr>
            <a:spLocks noGrp="1"/>
          </p:cNvSpPr>
          <p:nvPr>
            <p:ph type="dt" idx="10"/>
          </p:nvPr>
        </p:nvSpPr>
        <p:spPr>
          <a:xfrm>
            <a:off x="6727825" y="6408738"/>
            <a:ext cx="1914525" cy="360362"/>
          </a:xfrm>
        </p:spPr>
        <p:txBody>
          <a:bodyPr/>
          <a:lstStyle>
            <a:lvl1pPr>
              <a:defRPr/>
            </a:lvl1pPr>
          </a:lstStyle>
          <a:p>
            <a:r>
              <a:rPr lang="cs-CZ"/>
              <a:t>30.9.2013</a:t>
            </a:r>
          </a:p>
        </p:txBody>
      </p:sp>
      <p:sp>
        <p:nvSpPr>
          <p:cNvPr id="4" name="Zástupný symbol pro číslo snímku 3"/>
          <p:cNvSpPr>
            <a:spLocks noGrp="1"/>
          </p:cNvSpPr>
          <p:nvPr>
            <p:ph type="sldNum" idx="11"/>
          </p:nvPr>
        </p:nvSpPr>
        <p:spPr>
          <a:xfrm>
            <a:off x="8647113" y="6408738"/>
            <a:ext cx="361950" cy="360362"/>
          </a:xfrm>
        </p:spPr>
        <p:txBody>
          <a:bodyPr/>
          <a:lstStyle>
            <a:lvl1pPr>
              <a:defRPr/>
            </a:lvl1pPr>
          </a:lstStyle>
          <a:p>
            <a:fld id="{647B47D1-EBC0-434C-BBD7-3368CD64428C}" type="slidenum">
              <a:rPr lang="cs-CZ"/>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5B076F0D-E82E-4CE5-BCDE-A6972A9E2F9C}"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144268DD-F210-478F-B7D7-2A8F5CBFDDE5}"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54585E75-4BEA-47F2-A757-FEF1666A206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481138"/>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481138"/>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idx="10"/>
          </p:nvPr>
        </p:nvSpPr>
        <p:spPr/>
        <p:txBody>
          <a:bodyPr/>
          <a:lstStyle>
            <a:lvl1pPr>
              <a:defRPr/>
            </a:lvl1pPr>
          </a:lstStyle>
          <a:p>
            <a:r>
              <a:rPr lang="cs-CZ"/>
              <a:t>30.9.2013</a:t>
            </a:r>
          </a:p>
        </p:txBody>
      </p:sp>
      <p:sp>
        <p:nvSpPr>
          <p:cNvPr id="6" name="Zástupný symbol pro číslo snímku 5"/>
          <p:cNvSpPr>
            <a:spLocks noGrp="1"/>
          </p:cNvSpPr>
          <p:nvPr>
            <p:ph type="sldNum" idx="11"/>
          </p:nvPr>
        </p:nvSpPr>
        <p:spPr/>
        <p:txBody>
          <a:bodyPr/>
          <a:lstStyle>
            <a:lvl1pPr>
              <a:defRPr/>
            </a:lvl1pPr>
          </a:lstStyle>
          <a:p>
            <a:fld id="{61641C09-204B-42A0-9A69-B29E8FD7D5E6}"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idx="10"/>
          </p:nvPr>
        </p:nvSpPr>
        <p:spPr/>
        <p:txBody>
          <a:bodyPr/>
          <a:lstStyle>
            <a:lvl1pPr>
              <a:defRPr/>
            </a:lvl1pPr>
          </a:lstStyle>
          <a:p>
            <a:r>
              <a:rPr lang="cs-CZ"/>
              <a:t>30.9.2013</a:t>
            </a:r>
          </a:p>
        </p:txBody>
      </p:sp>
      <p:sp>
        <p:nvSpPr>
          <p:cNvPr id="8" name="Zástupný symbol pro číslo snímku 7"/>
          <p:cNvSpPr>
            <a:spLocks noGrp="1"/>
          </p:cNvSpPr>
          <p:nvPr>
            <p:ph type="sldNum" idx="11"/>
          </p:nvPr>
        </p:nvSpPr>
        <p:spPr/>
        <p:txBody>
          <a:bodyPr/>
          <a:lstStyle>
            <a:lvl1pPr>
              <a:defRPr/>
            </a:lvl1pPr>
          </a:lstStyle>
          <a:p>
            <a:fld id="{45802783-4C25-48E1-BB00-51D3C17FEBEA}"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idx="10"/>
          </p:nvPr>
        </p:nvSpPr>
        <p:spPr/>
        <p:txBody>
          <a:bodyPr/>
          <a:lstStyle>
            <a:lvl1pPr>
              <a:defRPr/>
            </a:lvl1pPr>
          </a:lstStyle>
          <a:p>
            <a:r>
              <a:rPr lang="cs-CZ"/>
              <a:t>30.9.2013</a:t>
            </a:r>
          </a:p>
        </p:txBody>
      </p:sp>
      <p:sp>
        <p:nvSpPr>
          <p:cNvPr id="4" name="Zástupný symbol pro číslo snímku 3"/>
          <p:cNvSpPr>
            <a:spLocks noGrp="1"/>
          </p:cNvSpPr>
          <p:nvPr>
            <p:ph type="sldNum" idx="11"/>
          </p:nvPr>
        </p:nvSpPr>
        <p:spPr/>
        <p:txBody>
          <a:bodyPr/>
          <a:lstStyle>
            <a:lvl1pPr>
              <a:defRPr/>
            </a:lvl1pPr>
          </a:lstStyle>
          <a:p>
            <a:fld id="{76E88F74-A491-4151-84FD-1B404023B534}"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idx="10"/>
          </p:nvPr>
        </p:nvSpPr>
        <p:spPr/>
        <p:txBody>
          <a:bodyPr/>
          <a:lstStyle>
            <a:lvl1pPr>
              <a:defRPr/>
            </a:lvl1pPr>
          </a:lstStyle>
          <a:p>
            <a:r>
              <a:rPr lang="cs-CZ"/>
              <a:t>30.9.2013</a:t>
            </a:r>
          </a:p>
        </p:txBody>
      </p:sp>
      <p:sp>
        <p:nvSpPr>
          <p:cNvPr id="3" name="Zástupný symbol pro číslo snímku 2"/>
          <p:cNvSpPr>
            <a:spLocks noGrp="1"/>
          </p:cNvSpPr>
          <p:nvPr>
            <p:ph type="sldNum" idx="11"/>
          </p:nvPr>
        </p:nvSpPr>
        <p:spPr/>
        <p:txBody>
          <a:bodyPr/>
          <a:lstStyle>
            <a:lvl1pPr>
              <a:defRPr/>
            </a:lvl1pPr>
          </a:lstStyle>
          <a:p>
            <a:fld id="{9E5746B5-3831-48E5-AFA3-50D9BBB19A65}"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67EF3EC9-B797-4AB4-964C-EA46731D8CA1}" type="slidenum">
              <a:rPr lang="cs-CZ"/>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idx="10"/>
          </p:nvPr>
        </p:nvSpPr>
        <p:spPr/>
        <p:txBody>
          <a:bodyPr/>
          <a:lstStyle>
            <a:lvl1pPr>
              <a:defRPr/>
            </a:lvl1pPr>
          </a:lstStyle>
          <a:p>
            <a:r>
              <a:rPr lang="cs-CZ"/>
              <a:t>30.9.2013</a:t>
            </a:r>
          </a:p>
        </p:txBody>
      </p:sp>
      <p:sp>
        <p:nvSpPr>
          <p:cNvPr id="6" name="Zástupný symbol pro číslo snímku 5"/>
          <p:cNvSpPr>
            <a:spLocks noGrp="1"/>
          </p:cNvSpPr>
          <p:nvPr>
            <p:ph type="sldNum" idx="11"/>
          </p:nvPr>
        </p:nvSpPr>
        <p:spPr/>
        <p:txBody>
          <a:bodyPr/>
          <a:lstStyle>
            <a:lvl1pPr>
              <a:defRPr/>
            </a:lvl1pPr>
          </a:lstStyle>
          <a:p>
            <a:fld id="{D37294EC-CCA1-4D1C-A829-87EF4C6F2C7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idx="10"/>
          </p:nvPr>
        </p:nvSpPr>
        <p:spPr/>
        <p:txBody>
          <a:bodyPr/>
          <a:lstStyle>
            <a:lvl1pPr>
              <a:defRPr/>
            </a:lvl1pPr>
          </a:lstStyle>
          <a:p>
            <a:r>
              <a:rPr lang="cs-CZ"/>
              <a:t>30.9.2013</a:t>
            </a:r>
          </a:p>
        </p:txBody>
      </p:sp>
      <p:sp>
        <p:nvSpPr>
          <p:cNvPr id="6" name="Zástupný symbol pro číslo snímku 5"/>
          <p:cNvSpPr>
            <a:spLocks noGrp="1"/>
          </p:cNvSpPr>
          <p:nvPr>
            <p:ph type="sldNum" idx="11"/>
          </p:nvPr>
        </p:nvSpPr>
        <p:spPr/>
        <p:txBody>
          <a:bodyPr/>
          <a:lstStyle>
            <a:lvl1pPr>
              <a:defRPr/>
            </a:lvl1pPr>
          </a:lstStyle>
          <a:p>
            <a:fld id="{EC5E1907-0C35-47AC-BAA8-06F814D0E59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028C0868-19F2-402B-A6A2-1F634B1AE801}"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6225" y="274638"/>
            <a:ext cx="2055813" cy="57277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6625" cy="57277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40D8B01D-C39E-455D-9B7D-E048F4C5EDB3}"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idx="10"/>
          </p:nvPr>
        </p:nvSpPr>
        <p:spPr/>
        <p:txBody>
          <a:bodyPr/>
          <a:lstStyle>
            <a:lvl1pPr>
              <a:defRPr/>
            </a:lvl1pPr>
          </a:lstStyle>
          <a:p>
            <a:r>
              <a:rPr lang="cs-CZ"/>
              <a:t>30.9.2013</a:t>
            </a:r>
          </a:p>
        </p:txBody>
      </p:sp>
      <p:sp>
        <p:nvSpPr>
          <p:cNvPr id="5" name="Zástupný symbol pro číslo snímku 4"/>
          <p:cNvSpPr>
            <a:spLocks noGrp="1"/>
          </p:cNvSpPr>
          <p:nvPr>
            <p:ph type="sldNum" idx="11"/>
          </p:nvPr>
        </p:nvSpPr>
        <p:spPr/>
        <p:txBody>
          <a:bodyPr/>
          <a:lstStyle>
            <a:lvl1pPr>
              <a:defRPr/>
            </a:lvl1pPr>
          </a:lstStyle>
          <a:p>
            <a:fld id="{7CE0D6AB-256B-428D-8CAB-7D33054FEF68}"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4963"/>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604963"/>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idx="10"/>
          </p:nvPr>
        </p:nvSpPr>
        <p:spPr/>
        <p:txBody>
          <a:bodyPr/>
          <a:lstStyle>
            <a:lvl1pPr>
              <a:defRPr/>
            </a:lvl1pPr>
          </a:lstStyle>
          <a:p>
            <a:r>
              <a:rPr lang="cs-CZ"/>
              <a:t>30.9.2013</a:t>
            </a:r>
          </a:p>
        </p:txBody>
      </p:sp>
      <p:sp>
        <p:nvSpPr>
          <p:cNvPr id="6" name="Zástupný symbol pro číslo snímku 5"/>
          <p:cNvSpPr>
            <a:spLocks noGrp="1"/>
          </p:cNvSpPr>
          <p:nvPr>
            <p:ph type="sldNum" idx="11"/>
          </p:nvPr>
        </p:nvSpPr>
        <p:spPr/>
        <p:txBody>
          <a:bodyPr/>
          <a:lstStyle>
            <a:lvl1pPr>
              <a:defRPr/>
            </a:lvl1pPr>
          </a:lstStyle>
          <a:p>
            <a:fld id="{FFBC84C5-ACD4-4DBA-A728-246F570150BE}"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idx="10"/>
          </p:nvPr>
        </p:nvSpPr>
        <p:spPr/>
        <p:txBody>
          <a:bodyPr/>
          <a:lstStyle>
            <a:lvl1pPr>
              <a:defRPr/>
            </a:lvl1pPr>
          </a:lstStyle>
          <a:p>
            <a:r>
              <a:rPr lang="cs-CZ"/>
              <a:t>30.9.2013</a:t>
            </a:r>
          </a:p>
        </p:txBody>
      </p:sp>
      <p:sp>
        <p:nvSpPr>
          <p:cNvPr id="8" name="Zástupný symbol pro číslo snímku 7"/>
          <p:cNvSpPr>
            <a:spLocks noGrp="1"/>
          </p:cNvSpPr>
          <p:nvPr>
            <p:ph type="sldNum" idx="11"/>
          </p:nvPr>
        </p:nvSpPr>
        <p:spPr/>
        <p:txBody>
          <a:bodyPr/>
          <a:lstStyle>
            <a:lvl1pPr>
              <a:defRPr/>
            </a:lvl1pPr>
          </a:lstStyle>
          <a:p>
            <a:fld id="{190ADEDB-A447-4C9D-A1D7-EC8419AF1D58}"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idx="10"/>
          </p:nvPr>
        </p:nvSpPr>
        <p:spPr/>
        <p:txBody>
          <a:bodyPr/>
          <a:lstStyle>
            <a:lvl1pPr>
              <a:defRPr/>
            </a:lvl1pPr>
          </a:lstStyle>
          <a:p>
            <a:r>
              <a:rPr lang="cs-CZ"/>
              <a:t>30.9.2013</a:t>
            </a:r>
          </a:p>
        </p:txBody>
      </p:sp>
      <p:sp>
        <p:nvSpPr>
          <p:cNvPr id="4" name="Zástupný symbol pro číslo snímku 3"/>
          <p:cNvSpPr>
            <a:spLocks noGrp="1"/>
          </p:cNvSpPr>
          <p:nvPr>
            <p:ph type="sldNum" idx="11"/>
          </p:nvPr>
        </p:nvSpPr>
        <p:spPr/>
        <p:txBody>
          <a:bodyPr/>
          <a:lstStyle>
            <a:lvl1pPr>
              <a:defRPr/>
            </a:lvl1pPr>
          </a:lstStyle>
          <a:p>
            <a:fld id="{A830D821-8A9C-4566-828E-C3190332BD1B}"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idx="10"/>
          </p:nvPr>
        </p:nvSpPr>
        <p:spPr/>
        <p:txBody>
          <a:bodyPr/>
          <a:lstStyle>
            <a:lvl1pPr>
              <a:defRPr/>
            </a:lvl1pPr>
          </a:lstStyle>
          <a:p>
            <a:r>
              <a:rPr lang="cs-CZ"/>
              <a:t>30.9.2013</a:t>
            </a:r>
          </a:p>
        </p:txBody>
      </p:sp>
      <p:sp>
        <p:nvSpPr>
          <p:cNvPr id="3" name="Zástupný symbol pro číslo snímku 2"/>
          <p:cNvSpPr>
            <a:spLocks noGrp="1"/>
          </p:cNvSpPr>
          <p:nvPr>
            <p:ph type="sldNum" idx="11"/>
          </p:nvPr>
        </p:nvSpPr>
        <p:spPr/>
        <p:txBody>
          <a:bodyPr/>
          <a:lstStyle>
            <a:lvl1pPr>
              <a:defRPr/>
            </a:lvl1pPr>
          </a:lstStyle>
          <a:p>
            <a:fld id="{02993CEA-BB27-4B4A-87E9-3FE0481CE9F0}"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idx="10"/>
          </p:nvPr>
        </p:nvSpPr>
        <p:spPr/>
        <p:txBody>
          <a:bodyPr/>
          <a:lstStyle>
            <a:lvl1pPr>
              <a:defRPr/>
            </a:lvl1pPr>
          </a:lstStyle>
          <a:p>
            <a:r>
              <a:rPr lang="cs-CZ"/>
              <a:t>30.9.2013</a:t>
            </a:r>
          </a:p>
        </p:txBody>
      </p:sp>
      <p:sp>
        <p:nvSpPr>
          <p:cNvPr id="6" name="Zástupný symbol pro číslo snímku 5"/>
          <p:cNvSpPr>
            <a:spLocks noGrp="1"/>
          </p:cNvSpPr>
          <p:nvPr>
            <p:ph type="sldNum" idx="11"/>
          </p:nvPr>
        </p:nvSpPr>
        <p:spPr/>
        <p:txBody>
          <a:bodyPr/>
          <a:lstStyle>
            <a:lvl1pPr>
              <a:defRPr/>
            </a:lvl1pPr>
          </a:lstStyle>
          <a:p>
            <a:fld id="{71E21F75-4EE8-46AA-867D-5998FBB44615}"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idx="10"/>
          </p:nvPr>
        </p:nvSpPr>
        <p:spPr/>
        <p:txBody>
          <a:bodyPr/>
          <a:lstStyle>
            <a:lvl1pPr>
              <a:defRPr/>
            </a:lvl1pPr>
          </a:lstStyle>
          <a:p>
            <a:r>
              <a:rPr lang="cs-CZ"/>
              <a:t>30.9.2013</a:t>
            </a:r>
          </a:p>
        </p:txBody>
      </p:sp>
      <p:sp>
        <p:nvSpPr>
          <p:cNvPr id="6" name="Zástupný symbol pro číslo snímku 5"/>
          <p:cNvSpPr>
            <a:spLocks noGrp="1"/>
          </p:cNvSpPr>
          <p:nvPr>
            <p:ph type="sldNum" idx="11"/>
          </p:nvPr>
        </p:nvSpPr>
        <p:spPr/>
        <p:txBody>
          <a:bodyPr/>
          <a:lstStyle>
            <a:lvl1pPr>
              <a:defRPr/>
            </a:lvl1pPr>
          </a:lstStyle>
          <a:p>
            <a:fld id="{6E3F7AD6-1708-431E-9EE6-303C3BDCDD4F}"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Freeform 1"/>
          <p:cNvSpPr>
            <a:spLocks noChangeArrowheads="1"/>
          </p:cNvSpPr>
          <p:nvPr/>
        </p:nvSpPr>
        <p:spPr bwMode="auto">
          <a:xfrm>
            <a:off x="715963" y="5002213"/>
            <a:ext cx="3802062" cy="1443037"/>
          </a:xfrm>
          <a:custGeom>
            <a:avLst/>
            <a:gdLst/>
            <a:ahLst/>
            <a:cxnLst>
              <a:cxn ang="0">
                <a:pos x="-329" y="347"/>
              </a:cxn>
              <a:cxn ang="0">
                <a:pos x="7156" y="682"/>
              </a:cxn>
              <a:cxn ang="0">
                <a:pos x="5229" y="682"/>
              </a:cxn>
              <a:cxn ang="0">
                <a:pos x="-328" y="345"/>
              </a:cxn>
            </a:cxnLst>
            <a:rect l="0" t="0" r="r" b="b"/>
            <a:pathLst>
              <a:path w="5760" h="528">
                <a:moveTo>
                  <a:pt x="-329" y="347"/>
                </a:moveTo>
                <a:lnTo>
                  <a:pt x="7156" y="682"/>
                </a:lnTo>
                <a:lnTo>
                  <a:pt x="5229" y="682"/>
                </a:lnTo>
                <a:lnTo>
                  <a:pt x="-328" y="345"/>
                </a:lnTo>
              </a:path>
            </a:pathLst>
          </a:custGeom>
          <a:solidFill>
            <a:srgbClr val="9FCBDC">
              <a:alpha val="39999"/>
            </a:srgbClr>
          </a:solidFill>
          <a:ln w="9525">
            <a:noFill/>
            <a:round/>
            <a:headEnd/>
            <a:tailEnd/>
          </a:ln>
          <a:effectLst/>
        </p:spPr>
        <p:txBody>
          <a:bodyPr wrap="none" anchor="ctr"/>
          <a:lstStyle/>
          <a:p>
            <a:endParaRPr lang="cs-CZ"/>
          </a:p>
        </p:txBody>
      </p:sp>
      <p:sp>
        <p:nvSpPr>
          <p:cNvPr id="1026" name="Freeform 2"/>
          <p:cNvSpPr>
            <a:spLocks noChangeArrowheads="1"/>
          </p:cNvSpPr>
          <p:nvPr/>
        </p:nvSpPr>
        <p:spPr bwMode="auto">
          <a:xfrm>
            <a:off x="-53975" y="5784850"/>
            <a:ext cx="3802063" cy="838200"/>
          </a:xfrm>
          <a:custGeom>
            <a:avLst/>
            <a:gdLst/>
            <a:ahLst/>
            <a:cxnLst>
              <a:cxn ang="0">
                <a:pos x="817" y="97"/>
              </a:cxn>
              <a:cxn ang="0">
                <a:pos x="6408" y="682"/>
              </a:cxn>
              <a:cxn ang="0">
                <a:pos x="5232" y="685"/>
              </a:cxn>
              <a:cxn ang="0">
                <a:pos x="829" y="101"/>
              </a:cxn>
            </a:cxnLst>
            <a:rect l="0" t="0" r="r" b="b"/>
            <a:pathLst>
              <a:path w="5760" h="528">
                <a:moveTo>
                  <a:pt x="817" y="97"/>
                </a:moveTo>
                <a:lnTo>
                  <a:pt x="6408" y="682"/>
                </a:lnTo>
                <a:lnTo>
                  <a:pt x="5232" y="685"/>
                </a:lnTo>
                <a:lnTo>
                  <a:pt x="829" y="101"/>
                </a:lnTo>
              </a:path>
            </a:pathLst>
          </a:custGeom>
          <a:solidFill>
            <a:srgbClr val="000000"/>
          </a:solidFill>
          <a:ln w="9525">
            <a:noFill/>
            <a:round/>
            <a:headEnd/>
            <a:tailEnd/>
          </a:ln>
          <a:effectLst/>
        </p:spPr>
        <p:txBody>
          <a:bodyPr wrap="none" anchor="ctr"/>
          <a:lstStyle/>
          <a:p>
            <a:endParaRPr lang="cs-CZ"/>
          </a:p>
        </p:txBody>
      </p:sp>
      <p:sp>
        <p:nvSpPr>
          <p:cNvPr id="1027" name="AutoShape 3"/>
          <p:cNvSpPr>
            <a:spLocks noChangeArrowheads="1"/>
          </p:cNvSpPr>
          <p:nvPr/>
        </p:nvSpPr>
        <p:spPr bwMode="auto">
          <a:xfrm>
            <a:off x="-6350" y="5791200"/>
            <a:ext cx="3402013" cy="1081088"/>
          </a:xfrm>
          <a:prstGeom prst="rtTriangle">
            <a:avLst/>
          </a:prstGeom>
          <a:blipFill dpi="0" rotWithShape="0">
            <a:blip r:embed="rId14" cstate="print"/>
            <a:srcRect/>
            <a:tile tx="0" ty="0" sx="100000" sy="100000" flip="none" algn="tl"/>
          </a:blipFill>
          <a:ln w="9525">
            <a:noFill/>
            <a:round/>
            <a:headEnd/>
            <a:tailEnd/>
          </a:ln>
          <a:effectLst/>
        </p:spPr>
        <p:txBody>
          <a:bodyPr wrap="none" anchor="ctr"/>
          <a:lstStyle/>
          <a:p>
            <a:endParaRPr lang="cs-CZ"/>
          </a:p>
        </p:txBody>
      </p:sp>
      <p:sp>
        <p:nvSpPr>
          <p:cNvPr id="1028" name="Line 4"/>
          <p:cNvSpPr>
            <a:spLocks noChangeShapeType="1"/>
          </p:cNvSpPr>
          <p:nvPr/>
        </p:nvSpPr>
        <p:spPr bwMode="auto">
          <a:xfrm>
            <a:off x="-9525" y="5788025"/>
            <a:ext cx="3405188" cy="1084263"/>
          </a:xfrm>
          <a:prstGeom prst="line">
            <a:avLst/>
          </a:prstGeom>
          <a:noFill/>
          <a:ln w="12240">
            <a:solidFill>
              <a:srgbClr val="196F85"/>
            </a:solidFill>
            <a:miter lim="800000"/>
            <a:headEnd/>
            <a:tailEnd/>
          </a:ln>
          <a:effectLst/>
        </p:spPr>
        <p:txBody>
          <a:bodyPr/>
          <a:lstStyle/>
          <a:p>
            <a:endParaRPr lang="cs-CZ"/>
          </a:p>
        </p:txBody>
      </p:sp>
      <p:sp>
        <p:nvSpPr>
          <p:cNvPr id="1029" name="AutoShape 5"/>
          <p:cNvSpPr>
            <a:spLocks noChangeArrowheads="1"/>
          </p:cNvSpPr>
          <p:nvPr/>
        </p:nvSpPr>
        <p:spPr bwMode="auto">
          <a:xfrm>
            <a:off x="0" y="4664075"/>
            <a:ext cx="9150350" cy="1588"/>
          </a:xfrm>
          <a:prstGeom prst="rtTriangle">
            <a:avLst/>
          </a:prstGeom>
          <a:gradFill rotWithShape="0">
            <a:gsLst>
              <a:gs pos="0">
                <a:srgbClr val="007795"/>
              </a:gs>
              <a:gs pos="50000">
                <a:srgbClr val="4BBADE"/>
              </a:gs>
              <a:gs pos="100000">
                <a:srgbClr val="007795"/>
              </a:gs>
            </a:gsLst>
            <a:lin ang="3000000" scaled="1"/>
          </a:gradFill>
          <a:ln w="9525">
            <a:noFill/>
            <a:round/>
            <a:headEnd/>
            <a:tailEnd/>
          </a:ln>
          <a:effectLst/>
        </p:spPr>
        <p:txBody>
          <a:bodyPr wrap="none" anchor="ctr"/>
          <a:lstStyle/>
          <a:p>
            <a:endParaRPr lang="cs-CZ"/>
          </a:p>
        </p:txBody>
      </p:sp>
      <p:grpSp>
        <p:nvGrpSpPr>
          <p:cNvPr id="1030" name="Group 6"/>
          <p:cNvGrpSpPr>
            <a:grpSpLocks/>
          </p:cNvGrpSpPr>
          <p:nvPr/>
        </p:nvGrpSpPr>
        <p:grpSpPr bwMode="auto">
          <a:xfrm>
            <a:off x="-3175" y="4953000"/>
            <a:ext cx="9142413" cy="1906588"/>
            <a:chOff x="-2" y="3120"/>
            <a:chExt cx="5759" cy="1201"/>
          </a:xfrm>
        </p:grpSpPr>
        <p:sp>
          <p:nvSpPr>
            <p:cNvPr id="1031" name="Freeform 7"/>
            <p:cNvSpPr>
              <a:spLocks noChangeArrowheads="1"/>
            </p:cNvSpPr>
            <p:nvPr/>
          </p:nvSpPr>
          <p:spPr bwMode="auto">
            <a:xfrm>
              <a:off x="1063" y="3120"/>
              <a:ext cx="4694" cy="304"/>
            </a:xfrm>
            <a:custGeom>
              <a:avLst/>
              <a:gdLst/>
              <a:ahLst/>
              <a:cxnLst>
                <a:cxn ang="0">
                  <a:pos x="4697" y="0"/>
                </a:cxn>
                <a:cxn ang="0">
                  <a:pos x="4697" y="367"/>
                </a:cxn>
                <a:cxn ang="0">
                  <a:pos x="0" y="218"/>
                </a:cxn>
                <a:cxn ang="0">
                  <a:pos x="4697" y="0"/>
                </a:cxn>
              </a:cxnLst>
              <a:rect l="0" t="0" r="r" b="b"/>
              <a:pathLst>
                <a:path w="4697" h="367">
                  <a:moveTo>
                    <a:pt x="4697" y="0"/>
                  </a:moveTo>
                  <a:lnTo>
                    <a:pt x="4697" y="367"/>
                  </a:lnTo>
                  <a:lnTo>
                    <a:pt x="0" y="218"/>
                  </a:lnTo>
                  <a:lnTo>
                    <a:pt x="4697" y="0"/>
                  </a:lnTo>
                  <a:close/>
                </a:path>
              </a:pathLst>
            </a:custGeom>
            <a:solidFill>
              <a:srgbClr val="9FCBDC">
                <a:alpha val="39999"/>
              </a:srgbClr>
            </a:solidFill>
            <a:ln w="9525">
              <a:noFill/>
              <a:round/>
              <a:headEnd/>
              <a:tailEnd/>
            </a:ln>
            <a:effectLst/>
          </p:spPr>
          <p:txBody>
            <a:bodyPr wrap="none" anchor="ctr"/>
            <a:lstStyle/>
            <a:p>
              <a:endParaRPr lang="cs-CZ"/>
            </a:p>
          </p:txBody>
        </p:sp>
        <p:sp>
          <p:nvSpPr>
            <p:cNvPr id="1032" name="Freeform 8"/>
            <p:cNvSpPr>
              <a:spLocks noChangeArrowheads="1"/>
            </p:cNvSpPr>
            <p:nvPr/>
          </p:nvSpPr>
          <p:spPr bwMode="auto">
            <a:xfrm>
              <a:off x="23" y="3299"/>
              <a:ext cx="5734" cy="494"/>
            </a:xfrm>
            <a:custGeom>
              <a:avLst/>
              <a:gdLst/>
              <a:ahLst/>
              <a:cxnLst>
                <a:cxn ang="0">
                  <a:pos x="0" y="0"/>
                </a:cxn>
                <a:cxn ang="0">
                  <a:pos x="5760" y="0"/>
                </a:cxn>
                <a:cxn ang="0">
                  <a:pos x="5760" y="528"/>
                </a:cxn>
                <a:cxn ang="0">
                  <a:pos x="48" y="0"/>
                </a:cxn>
              </a:cxnLst>
              <a:rect l="0" t="0" r="r" b="b"/>
              <a:pathLst>
                <a:path w="5760" h="528">
                  <a:moveTo>
                    <a:pt x="0" y="0"/>
                  </a:moveTo>
                  <a:lnTo>
                    <a:pt x="5760" y="0"/>
                  </a:lnTo>
                  <a:lnTo>
                    <a:pt x="5760" y="528"/>
                  </a:lnTo>
                  <a:lnTo>
                    <a:pt x="48" y="0"/>
                  </a:lnTo>
                </a:path>
              </a:pathLst>
            </a:custGeom>
            <a:solidFill>
              <a:srgbClr val="000000"/>
            </a:solidFill>
            <a:ln w="9525">
              <a:noFill/>
              <a:round/>
              <a:headEnd/>
              <a:tailEnd/>
            </a:ln>
            <a:effectLst/>
          </p:spPr>
          <p:txBody>
            <a:bodyPr wrap="none" anchor="ctr"/>
            <a:lstStyle/>
            <a:p>
              <a:endParaRPr lang="cs-CZ"/>
            </a:p>
          </p:txBody>
        </p:sp>
        <p:sp>
          <p:nvSpPr>
            <p:cNvPr id="1033" name="Freeform 9"/>
            <p:cNvSpPr>
              <a:spLocks noChangeArrowheads="1"/>
            </p:cNvSpPr>
            <p:nvPr/>
          </p:nvSpPr>
          <p:spPr bwMode="auto">
            <a:xfrm>
              <a:off x="0" y="3150"/>
              <a:ext cx="5756" cy="1171"/>
            </a:xfrm>
            <a:custGeom>
              <a:avLst/>
              <a:gdLst/>
              <a:ahLst/>
              <a:cxnLst>
                <a:cxn ang="0">
                  <a:pos x="0" y="0"/>
                </a:cxn>
                <a:cxn ang="0">
                  <a:pos x="0" y="1248"/>
                </a:cxn>
                <a:cxn ang="0">
                  <a:pos x="5760" y="1248"/>
                </a:cxn>
                <a:cxn ang="0">
                  <a:pos x="5760" y="528"/>
                </a:cxn>
                <a:cxn ang="0">
                  <a:pos x="0" y="0"/>
                </a:cxn>
              </a:cxnLst>
              <a:rect l="0" t="0" r="r" b="b"/>
              <a:pathLst>
                <a:path w="5760" h="1248">
                  <a:moveTo>
                    <a:pt x="0" y="0"/>
                  </a:moveTo>
                  <a:lnTo>
                    <a:pt x="0" y="1248"/>
                  </a:lnTo>
                  <a:lnTo>
                    <a:pt x="5760" y="1248"/>
                  </a:lnTo>
                  <a:lnTo>
                    <a:pt x="5760" y="528"/>
                  </a:lnTo>
                  <a:lnTo>
                    <a:pt x="0" y="0"/>
                  </a:lnTo>
                  <a:close/>
                </a:path>
              </a:pathLst>
            </a:custGeom>
            <a:blipFill dpi="0" rotWithShape="0">
              <a:blip r:embed="rId14" cstate="print"/>
              <a:srcRect/>
              <a:tile tx="0" ty="0" sx="100000" sy="100000" flip="none" algn="tl"/>
            </a:blipFill>
            <a:ln w="9525">
              <a:noFill/>
              <a:round/>
              <a:headEnd/>
              <a:tailEnd/>
            </a:ln>
            <a:effectLst/>
          </p:spPr>
          <p:txBody>
            <a:bodyPr wrap="none" anchor="ctr"/>
            <a:lstStyle/>
            <a:p>
              <a:endParaRPr lang="cs-CZ"/>
            </a:p>
          </p:txBody>
        </p:sp>
        <p:sp>
          <p:nvSpPr>
            <p:cNvPr id="1034" name="Line 10"/>
            <p:cNvSpPr>
              <a:spLocks noChangeShapeType="1"/>
            </p:cNvSpPr>
            <p:nvPr/>
          </p:nvSpPr>
          <p:spPr bwMode="auto">
            <a:xfrm>
              <a:off x="-2" y="3148"/>
              <a:ext cx="5759" cy="495"/>
            </a:xfrm>
            <a:prstGeom prst="line">
              <a:avLst/>
            </a:prstGeom>
            <a:noFill/>
            <a:ln w="12240">
              <a:solidFill>
                <a:srgbClr val="196F85"/>
              </a:solidFill>
              <a:miter lim="800000"/>
              <a:headEnd/>
              <a:tailEnd/>
            </a:ln>
            <a:effectLst/>
          </p:spPr>
          <p:txBody>
            <a:bodyPr/>
            <a:lstStyle/>
            <a:p>
              <a:endParaRPr lang="cs-CZ"/>
            </a:p>
          </p:txBody>
        </p:sp>
      </p:grpSp>
      <p:sp>
        <p:nvSpPr>
          <p:cNvPr id="1035" name="Rectangle 11"/>
          <p:cNvSpPr>
            <a:spLocks noGrp="1" noChangeArrowheads="1"/>
          </p:cNvSpPr>
          <p:nvPr>
            <p:ph type="title"/>
          </p:nvPr>
        </p:nvSpPr>
        <p:spPr bwMode="auto">
          <a:xfrm>
            <a:off x="685800" y="1752600"/>
            <a:ext cx="7767638" cy="1824038"/>
          </a:xfrm>
          <a:prstGeom prst="rect">
            <a:avLst/>
          </a:prstGeom>
          <a:noFill/>
          <a:ln w="9525">
            <a:noFill/>
            <a:round/>
            <a:headEnd/>
            <a:tailEnd/>
          </a:ln>
          <a:effectLst/>
        </p:spPr>
        <p:txBody>
          <a:bodyPr vert="horz" wrap="square" lIns="90000" tIns="45000" rIns="90000" bIns="45000" numCol="1" anchor="b" anchorCtr="0" compatLnSpc="1">
            <a:prstTxWarp prst="textNoShape">
              <a:avLst/>
            </a:prstTxWarp>
          </a:bodyPr>
          <a:lstStyle/>
          <a:p>
            <a:pPr lvl="0"/>
            <a:r>
              <a:rPr lang="en-GB" smtClean="0"/>
              <a:t>Klepněte pro úpravu formátu titulního textu</a:t>
            </a:r>
          </a:p>
        </p:txBody>
      </p:sp>
      <p:sp>
        <p:nvSpPr>
          <p:cNvPr id="1036" name="Rectangle 12"/>
          <p:cNvSpPr>
            <a:spLocks noGrp="1" noChangeArrowheads="1"/>
          </p:cNvSpPr>
          <p:nvPr>
            <p:ph type="dt"/>
          </p:nvPr>
        </p:nvSpPr>
        <p:spPr bwMode="auto">
          <a:xfrm>
            <a:off x="6727825" y="6408738"/>
            <a:ext cx="1914525" cy="360362"/>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r>
              <a:rPr lang="cs-CZ"/>
              <a:t>30.9.2013</a:t>
            </a:r>
          </a:p>
        </p:txBody>
      </p:sp>
      <p:sp>
        <p:nvSpPr>
          <p:cNvPr id="1037" name="Text Box 13"/>
          <p:cNvSpPr txBox="1">
            <a:spLocks noChangeArrowheads="1"/>
          </p:cNvSpPr>
          <p:nvPr/>
        </p:nvSpPr>
        <p:spPr bwMode="auto">
          <a:xfrm>
            <a:off x="4379913" y="6408738"/>
            <a:ext cx="2351087" cy="365125"/>
          </a:xfrm>
          <a:prstGeom prst="rect">
            <a:avLst/>
          </a:prstGeom>
          <a:noFill/>
          <a:ln w="9525">
            <a:noFill/>
            <a:round/>
            <a:headEnd/>
            <a:tailEnd/>
          </a:ln>
          <a:effectLst/>
        </p:spPr>
        <p:txBody>
          <a:bodyPr wrap="none" anchor="ctr"/>
          <a:lstStyle/>
          <a:p>
            <a:endParaRPr lang="cs-CZ"/>
          </a:p>
        </p:txBody>
      </p:sp>
      <p:sp>
        <p:nvSpPr>
          <p:cNvPr id="1038" name="Rectangle 14"/>
          <p:cNvSpPr>
            <a:spLocks noGrp="1" noChangeArrowheads="1"/>
          </p:cNvSpPr>
          <p:nvPr>
            <p:ph type="sldNum"/>
          </p:nvPr>
        </p:nvSpPr>
        <p:spPr bwMode="auto">
          <a:xfrm>
            <a:off x="8647113" y="6408738"/>
            <a:ext cx="361950" cy="360362"/>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98D7A5BB-31EA-48C4-B832-EF208CB86ED5}" type="slidenum">
              <a:rPr lang="cs-CZ"/>
              <a:pPr/>
              <a:t>‹#›</a:t>
            </a:fld>
            <a:endParaRPr lang="cs-CZ"/>
          </a:p>
        </p:txBody>
      </p:sp>
      <p:sp>
        <p:nvSpPr>
          <p:cNvPr id="1039" name="Rectangle 15"/>
          <p:cNvSpPr>
            <a:spLocks noGrp="1" noChangeArrowheads="1"/>
          </p:cNvSpPr>
          <p:nvPr>
            <p:ph type="body" idx="1"/>
          </p:nvPr>
        </p:nvSpPr>
        <p:spPr bwMode="auto">
          <a:xfrm>
            <a:off x="457200" y="1604963"/>
            <a:ext cx="8224838" cy="45212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hf sldNum="0" hdr="0" ftr="0"/>
  <p:txStyles>
    <p:titleStyle>
      <a:lvl1pPr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mj-lt"/>
          <a:ea typeface="+mj-ea"/>
          <a:cs typeface="+mj-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9pPr>
    </p:titleStyle>
    <p:bodyStyle>
      <a:lvl1pPr marL="342900" indent="-342900" algn="l" defTabSz="449263" rtl="0" fontAlgn="base" hangingPunct="0">
        <a:lnSpc>
          <a:spcPct val="101000"/>
        </a:lnSpc>
        <a:spcBef>
          <a:spcPct val="0"/>
        </a:spcBef>
        <a:spcAft>
          <a:spcPts val="1425"/>
        </a:spcAft>
        <a:buClr>
          <a:srgbClr val="000000"/>
        </a:buClr>
        <a:buSzPct val="100000"/>
        <a:buFont typeface="Times New Roman" pitchFamily="16" charset="0"/>
        <a:defRPr sz="2700">
          <a:solidFill>
            <a:srgbClr val="000000"/>
          </a:solidFill>
          <a:latin typeface="+mn-lt"/>
          <a:ea typeface="+mn-ea"/>
          <a:cs typeface="+mn-cs"/>
        </a:defRPr>
      </a:lvl1pPr>
      <a:lvl2pPr marL="742950" indent="-285750" algn="l" defTabSz="449263" rtl="0" fontAlgn="base" hangingPunct="0">
        <a:lnSpc>
          <a:spcPct val="101000"/>
        </a:lnSpc>
        <a:spcBef>
          <a:spcPct val="0"/>
        </a:spcBef>
        <a:spcAft>
          <a:spcPts val="1138"/>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fontAlgn="base" hangingPunct="0">
        <a:lnSpc>
          <a:spcPct val="101000"/>
        </a:lnSpc>
        <a:spcBef>
          <a:spcPct val="0"/>
        </a:spcBef>
        <a:spcAft>
          <a:spcPts val="850"/>
        </a:spcAft>
        <a:buClr>
          <a:srgbClr val="000000"/>
        </a:buClr>
        <a:buSzPct val="100000"/>
        <a:buFont typeface="Times New Roman" pitchFamily="16" charset="0"/>
        <a:defRPr sz="1900">
          <a:solidFill>
            <a:srgbClr val="000000"/>
          </a:solidFill>
          <a:latin typeface="+mn-lt"/>
          <a:ea typeface="+mn-ea"/>
        </a:defRPr>
      </a:lvl3pPr>
      <a:lvl4pPr marL="1600200" indent="-228600" algn="l" defTabSz="449263" rtl="0" fontAlgn="base" hangingPunct="0">
        <a:lnSpc>
          <a:spcPct val="101000"/>
        </a:lnSpc>
        <a:spcBef>
          <a:spcPct val="0"/>
        </a:spcBef>
        <a:spcAft>
          <a:spcPts val="575"/>
        </a:spcAft>
        <a:buClr>
          <a:srgbClr val="000000"/>
        </a:buClr>
        <a:buSzPct val="100000"/>
        <a:buFont typeface="Times New Roman" pitchFamily="16" charset="0"/>
        <a:defRPr>
          <a:solidFill>
            <a:srgbClr val="000000"/>
          </a:solidFill>
          <a:latin typeface="+mn-lt"/>
          <a:ea typeface="+mn-ea"/>
        </a:defRPr>
      </a:lvl4pPr>
      <a:lvl5pPr marL="20574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Freeform 1"/>
          <p:cNvSpPr>
            <a:spLocks noChangeArrowheads="1"/>
          </p:cNvSpPr>
          <p:nvPr/>
        </p:nvSpPr>
        <p:spPr bwMode="auto">
          <a:xfrm>
            <a:off x="715963" y="5002213"/>
            <a:ext cx="3802062" cy="1443037"/>
          </a:xfrm>
          <a:custGeom>
            <a:avLst/>
            <a:gdLst/>
            <a:ahLst/>
            <a:cxnLst>
              <a:cxn ang="0">
                <a:pos x="-329" y="347"/>
              </a:cxn>
              <a:cxn ang="0">
                <a:pos x="7156" y="682"/>
              </a:cxn>
              <a:cxn ang="0">
                <a:pos x="5229" y="682"/>
              </a:cxn>
              <a:cxn ang="0">
                <a:pos x="-328" y="345"/>
              </a:cxn>
            </a:cxnLst>
            <a:rect l="0" t="0" r="r" b="b"/>
            <a:pathLst>
              <a:path w="5760" h="528">
                <a:moveTo>
                  <a:pt x="-329" y="347"/>
                </a:moveTo>
                <a:lnTo>
                  <a:pt x="7156" y="682"/>
                </a:lnTo>
                <a:lnTo>
                  <a:pt x="5229" y="682"/>
                </a:lnTo>
                <a:lnTo>
                  <a:pt x="-328" y="345"/>
                </a:lnTo>
              </a:path>
            </a:pathLst>
          </a:custGeom>
          <a:solidFill>
            <a:srgbClr val="9FCBDC">
              <a:alpha val="39999"/>
            </a:srgbClr>
          </a:solidFill>
          <a:ln w="9525">
            <a:noFill/>
            <a:round/>
            <a:headEnd/>
            <a:tailEnd/>
          </a:ln>
          <a:effectLst/>
        </p:spPr>
        <p:txBody>
          <a:bodyPr wrap="none" anchor="ctr"/>
          <a:lstStyle/>
          <a:p>
            <a:endParaRPr lang="cs-CZ"/>
          </a:p>
        </p:txBody>
      </p:sp>
      <p:sp>
        <p:nvSpPr>
          <p:cNvPr id="2050" name="Freeform 2"/>
          <p:cNvSpPr>
            <a:spLocks noChangeArrowheads="1"/>
          </p:cNvSpPr>
          <p:nvPr/>
        </p:nvSpPr>
        <p:spPr bwMode="auto">
          <a:xfrm>
            <a:off x="-53975" y="5784850"/>
            <a:ext cx="3802063" cy="838200"/>
          </a:xfrm>
          <a:custGeom>
            <a:avLst/>
            <a:gdLst/>
            <a:ahLst/>
            <a:cxnLst>
              <a:cxn ang="0">
                <a:pos x="817" y="97"/>
              </a:cxn>
              <a:cxn ang="0">
                <a:pos x="6408" y="682"/>
              </a:cxn>
              <a:cxn ang="0">
                <a:pos x="5232" y="685"/>
              </a:cxn>
              <a:cxn ang="0">
                <a:pos x="829" y="101"/>
              </a:cxn>
            </a:cxnLst>
            <a:rect l="0" t="0" r="r" b="b"/>
            <a:pathLst>
              <a:path w="5760" h="528">
                <a:moveTo>
                  <a:pt x="817" y="97"/>
                </a:moveTo>
                <a:lnTo>
                  <a:pt x="6408" y="682"/>
                </a:lnTo>
                <a:lnTo>
                  <a:pt x="5232" y="685"/>
                </a:lnTo>
                <a:lnTo>
                  <a:pt x="829" y="101"/>
                </a:lnTo>
              </a:path>
            </a:pathLst>
          </a:custGeom>
          <a:solidFill>
            <a:srgbClr val="000000"/>
          </a:solidFill>
          <a:ln w="9525">
            <a:noFill/>
            <a:round/>
            <a:headEnd/>
            <a:tailEnd/>
          </a:ln>
          <a:effectLst/>
        </p:spPr>
        <p:txBody>
          <a:bodyPr wrap="none" anchor="ctr"/>
          <a:lstStyle/>
          <a:p>
            <a:endParaRPr lang="cs-CZ"/>
          </a:p>
        </p:txBody>
      </p:sp>
      <p:sp>
        <p:nvSpPr>
          <p:cNvPr id="2051" name="AutoShape 3"/>
          <p:cNvSpPr>
            <a:spLocks noChangeArrowheads="1"/>
          </p:cNvSpPr>
          <p:nvPr/>
        </p:nvSpPr>
        <p:spPr bwMode="auto">
          <a:xfrm>
            <a:off x="-6350" y="5791200"/>
            <a:ext cx="3402013" cy="1081088"/>
          </a:xfrm>
          <a:prstGeom prst="rtTriangle">
            <a:avLst/>
          </a:prstGeom>
          <a:blipFill dpi="0" rotWithShape="0">
            <a:blip r:embed="rId13" cstate="print"/>
            <a:srcRect/>
            <a:tile tx="0" ty="0" sx="100000" sy="100000" flip="none" algn="tl"/>
          </a:blipFill>
          <a:ln w="9525">
            <a:noFill/>
            <a:round/>
            <a:headEnd/>
            <a:tailEnd/>
          </a:ln>
          <a:effectLst/>
        </p:spPr>
        <p:txBody>
          <a:bodyPr wrap="none" anchor="ctr"/>
          <a:lstStyle/>
          <a:p>
            <a:endParaRPr lang="cs-CZ"/>
          </a:p>
        </p:txBody>
      </p:sp>
      <p:sp>
        <p:nvSpPr>
          <p:cNvPr id="2052" name="Line 4"/>
          <p:cNvSpPr>
            <a:spLocks noChangeShapeType="1"/>
          </p:cNvSpPr>
          <p:nvPr/>
        </p:nvSpPr>
        <p:spPr bwMode="auto">
          <a:xfrm>
            <a:off x="-9525" y="5788025"/>
            <a:ext cx="3405188" cy="1084263"/>
          </a:xfrm>
          <a:prstGeom prst="line">
            <a:avLst/>
          </a:prstGeom>
          <a:noFill/>
          <a:ln w="12240">
            <a:solidFill>
              <a:srgbClr val="196F85"/>
            </a:solidFill>
            <a:miter lim="800000"/>
            <a:headEnd/>
            <a:tailEnd/>
          </a:ln>
          <a:effectLst/>
        </p:spPr>
        <p:txBody>
          <a:bodyPr/>
          <a:lstStyle/>
          <a:p>
            <a:endParaRPr lang="cs-CZ"/>
          </a:p>
        </p:txBody>
      </p:sp>
      <p:sp>
        <p:nvSpPr>
          <p:cNvPr id="2053" name="Rectangle 5"/>
          <p:cNvSpPr>
            <a:spLocks noGrp="1" noChangeArrowheads="1"/>
          </p:cNvSpPr>
          <p:nvPr>
            <p:ph type="body" idx="1"/>
          </p:nvPr>
        </p:nvSpPr>
        <p:spPr bwMode="auto">
          <a:xfrm>
            <a:off x="457200" y="1481138"/>
            <a:ext cx="8224838" cy="4521200"/>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2054" name="Rectangle 6"/>
          <p:cNvSpPr>
            <a:spLocks noGrp="1" noChangeArrowheads="1"/>
          </p:cNvSpPr>
          <p:nvPr>
            <p:ph type="title"/>
          </p:nvPr>
        </p:nvSpPr>
        <p:spPr bwMode="auto">
          <a:xfrm>
            <a:off x="457200" y="274638"/>
            <a:ext cx="8224838" cy="1249362"/>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p>
            <a:pPr lvl="0"/>
            <a:r>
              <a:rPr lang="en-GB" smtClean="0"/>
              <a:t>Klepněte pro úpravu formátu titulního textu</a:t>
            </a:r>
          </a:p>
        </p:txBody>
      </p:sp>
      <p:sp>
        <p:nvSpPr>
          <p:cNvPr id="2055" name="Rectangle 7"/>
          <p:cNvSpPr>
            <a:spLocks noGrp="1" noChangeArrowheads="1"/>
          </p:cNvSpPr>
          <p:nvPr>
            <p:ph type="dt"/>
          </p:nvPr>
        </p:nvSpPr>
        <p:spPr bwMode="auto">
          <a:xfrm>
            <a:off x="6727825" y="6408738"/>
            <a:ext cx="1914525" cy="363537"/>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buClrTx/>
              <a:buFontTx/>
              <a:buNone/>
              <a:tabLst>
                <a:tab pos="723900" algn="l"/>
                <a:tab pos="1447800" algn="l"/>
              </a:tabLst>
              <a:defRPr>
                <a:solidFill>
                  <a:srgbClr val="000000"/>
                </a:solidFill>
                <a:latin typeface="+mn-lt"/>
                <a:cs typeface="Arial Unicode MS" charset="0"/>
              </a:defRPr>
            </a:lvl1pPr>
          </a:lstStyle>
          <a:p>
            <a:r>
              <a:rPr lang="cs-CZ"/>
              <a:t>30.9.2013</a:t>
            </a:r>
          </a:p>
        </p:txBody>
      </p:sp>
      <p:sp>
        <p:nvSpPr>
          <p:cNvPr id="2056" name="Text Box 8"/>
          <p:cNvSpPr txBox="1">
            <a:spLocks noChangeArrowheads="1"/>
          </p:cNvSpPr>
          <p:nvPr/>
        </p:nvSpPr>
        <p:spPr bwMode="auto">
          <a:xfrm>
            <a:off x="4379913" y="6408738"/>
            <a:ext cx="2351087" cy="365125"/>
          </a:xfrm>
          <a:prstGeom prst="rect">
            <a:avLst/>
          </a:prstGeom>
          <a:noFill/>
          <a:ln w="9525">
            <a:noFill/>
            <a:round/>
            <a:headEnd/>
            <a:tailEnd/>
          </a:ln>
          <a:effectLst/>
        </p:spPr>
        <p:txBody>
          <a:bodyPr wrap="none" anchor="ctr"/>
          <a:lstStyle/>
          <a:p>
            <a:endParaRPr lang="cs-CZ"/>
          </a:p>
        </p:txBody>
      </p:sp>
      <p:sp>
        <p:nvSpPr>
          <p:cNvPr id="2057" name="Rectangle 9"/>
          <p:cNvSpPr>
            <a:spLocks noGrp="1" noChangeArrowheads="1"/>
          </p:cNvSpPr>
          <p:nvPr>
            <p:ph type="sldNum"/>
          </p:nvPr>
        </p:nvSpPr>
        <p:spPr bwMode="auto">
          <a:xfrm>
            <a:off x="8647113" y="6408738"/>
            <a:ext cx="361950" cy="366712"/>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buClrTx/>
              <a:buFontTx/>
              <a:buNone/>
              <a:defRPr>
                <a:solidFill>
                  <a:srgbClr val="000000"/>
                </a:solidFill>
                <a:latin typeface="+mn-lt"/>
                <a:cs typeface="Arial Unicode MS" charset="0"/>
              </a:defRPr>
            </a:lvl1pPr>
          </a:lstStyle>
          <a:p>
            <a:fld id="{B954377B-7248-4F6B-9864-0380ED3E585B}"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mj-lt"/>
          <a:ea typeface="+mj-ea"/>
          <a:cs typeface="+mj-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4100">
          <a:solidFill>
            <a:srgbClr val="000000"/>
          </a:solidFill>
          <a:latin typeface="Arial" charset="0"/>
          <a:ea typeface="Microsoft YaHei" charset="-122"/>
        </a:defRPr>
      </a:lvl9pPr>
    </p:titleStyle>
    <p:bodyStyle>
      <a:lvl1pPr marL="342900" indent="-342900" algn="l" defTabSz="449263" rtl="0" fontAlgn="base" hangingPunct="0">
        <a:lnSpc>
          <a:spcPct val="101000"/>
        </a:lnSpc>
        <a:spcBef>
          <a:spcPct val="0"/>
        </a:spcBef>
        <a:spcAft>
          <a:spcPts val="1425"/>
        </a:spcAft>
        <a:buClr>
          <a:srgbClr val="000000"/>
        </a:buClr>
        <a:buSzPct val="100000"/>
        <a:buFont typeface="Times New Roman" pitchFamily="16" charset="0"/>
        <a:defRPr sz="2700">
          <a:solidFill>
            <a:srgbClr val="000000"/>
          </a:solidFill>
          <a:latin typeface="+mn-lt"/>
          <a:ea typeface="+mn-ea"/>
          <a:cs typeface="+mn-cs"/>
        </a:defRPr>
      </a:lvl1pPr>
      <a:lvl2pPr marL="742950" indent="-285750" algn="l" defTabSz="449263" rtl="0" fontAlgn="base" hangingPunct="0">
        <a:lnSpc>
          <a:spcPct val="101000"/>
        </a:lnSpc>
        <a:spcBef>
          <a:spcPct val="0"/>
        </a:spcBef>
        <a:spcAft>
          <a:spcPts val="1138"/>
        </a:spcAft>
        <a:buClr>
          <a:srgbClr val="000000"/>
        </a:buClr>
        <a:buSzPct val="100000"/>
        <a:buFont typeface="Times New Roman" pitchFamily="16" charset="0"/>
        <a:defRPr sz="2100">
          <a:solidFill>
            <a:srgbClr val="000000"/>
          </a:solidFill>
          <a:latin typeface="+mn-lt"/>
          <a:ea typeface="+mn-ea"/>
        </a:defRPr>
      </a:lvl2pPr>
      <a:lvl3pPr marL="1143000" indent="-228600" algn="l" defTabSz="449263" rtl="0" fontAlgn="base" hangingPunct="0">
        <a:lnSpc>
          <a:spcPct val="101000"/>
        </a:lnSpc>
        <a:spcBef>
          <a:spcPct val="0"/>
        </a:spcBef>
        <a:spcAft>
          <a:spcPts val="850"/>
        </a:spcAft>
        <a:buClr>
          <a:srgbClr val="000000"/>
        </a:buClr>
        <a:buSzPct val="100000"/>
        <a:buFont typeface="Times New Roman" pitchFamily="16" charset="0"/>
        <a:defRPr sz="1900">
          <a:solidFill>
            <a:srgbClr val="000000"/>
          </a:solidFill>
          <a:latin typeface="+mn-lt"/>
          <a:ea typeface="+mn-ea"/>
        </a:defRPr>
      </a:lvl3pPr>
      <a:lvl4pPr marL="1600200" indent="-228600" algn="l" defTabSz="449263" rtl="0" fontAlgn="base" hangingPunct="0">
        <a:lnSpc>
          <a:spcPct val="101000"/>
        </a:lnSpc>
        <a:spcBef>
          <a:spcPct val="0"/>
        </a:spcBef>
        <a:spcAft>
          <a:spcPts val="575"/>
        </a:spcAft>
        <a:buClr>
          <a:srgbClr val="000000"/>
        </a:buClr>
        <a:buSzPct val="100000"/>
        <a:buFont typeface="Times New Roman" pitchFamily="16" charset="0"/>
        <a:defRPr>
          <a:solidFill>
            <a:srgbClr val="000000"/>
          </a:solidFill>
          <a:latin typeface="+mn-lt"/>
          <a:ea typeface="+mn-ea"/>
        </a:defRPr>
      </a:lvl4pPr>
      <a:lvl5pPr marL="20574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http://www.mfcr.cz/cs/verejny-sektor/hospodareni/rizeni-statniho-dluhu/dluhova-statistika/struktura-a-vyvoj-statniho-dluhu" TargetMode="External"/><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idx="4294967295"/>
          </p:nvPr>
        </p:nvSpPr>
        <p:spPr>
          <a:xfrm>
            <a:off x="685800" y="1752600"/>
            <a:ext cx="7772400" cy="1828800"/>
          </a:xfrm>
          <a:ln/>
        </p:spPr>
        <p:txBody>
          <a:bodyPr anchor="t"/>
          <a:lstStyle/>
          <a:p>
            <a:pP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Budgetary Deficit and </a:t>
            </a:r>
            <a:br>
              <a:rPr lang="cs-CZ" b="1">
                <a:solidFill>
                  <a:srgbClr val="464646"/>
                </a:solidFill>
                <a:latin typeface="Lucida Sans Unicode" charset="0"/>
              </a:rPr>
            </a:br>
            <a:r>
              <a:rPr lang="cs-CZ" b="1">
                <a:solidFill>
                  <a:srgbClr val="464646"/>
                </a:solidFill>
                <a:latin typeface="Lucida Sans Unicode" charset="0"/>
              </a:rPr>
              <a:t>Public Debt</a:t>
            </a:r>
          </a:p>
        </p:txBody>
      </p:sp>
      <p:sp>
        <p:nvSpPr>
          <p:cNvPr id="4098" name="Rectangle 2"/>
          <p:cNvSpPr>
            <a:spLocks noGrp="1" noChangeArrowheads="1"/>
          </p:cNvSpPr>
          <p:nvPr>
            <p:ph type="subTitle" idx="4294967295"/>
          </p:nvPr>
        </p:nvSpPr>
        <p:spPr>
          <a:xfrm>
            <a:off x="179388" y="3611563"/>
            <a:ext cx="8820150" cy="1339850"/>
          </a:xfrm>
          <a:ln/>
        </p:spPr>
        <p:txBody>
          <a:bodyPr lIns="90000" tIns="45000" rIns="90000" bIns="45000"/>
          <a:lstStyle/>
          <a:p>
            <a:pPr indent="-339725" hangingPunct="1">
              <a:lnSpc>
                <a:spcPct val="100000"/>
              </a:lnSpc>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100" dirty="0">
                <a:solidFill>
                  <a:srgbClr val="464646"/>
                </a:solidFill>
              </a:rPr>
              <a:t>Public </a:t>
            </a:r>
            <a:r>
              <a:rPr lang="cs-CZ" sz="4100" dirty="0" err="1">
                <a:solidFill>
                  <a:srgbClr val="464646"/>
                </a:solidFill>
              </a:rPr>
              <a:t>Economics</a:t>
            </a:r>
            <a:endParaRPr lang="cs-CZ" sz="4100" dirty="0">
              <a:solidFill>
                <a:srgbClr val="464646"/>
              </a:solidFill>
            </a:endParaRPr>
          </a:p>
          <a:p>
            <a:pPr indent="-339725" algn="r" hangingPunct="1">
              <a:lnSpc>
                <a:spcPct val="100000"/>
              </a:lnSpc>
              <a:spcAft>
                <a:spcPct val="0"/>
              </a:spcAf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100" smtClean="0">
                <a:solidFill>
                  <a:srgbClr val="464646"/>
                </a:solidFill>
              </a:rPr>
              <a:t>Iveta Štarhová</a:t>
            </a:r>
            <a:endParaRPr lang="cs-CZ" sz="4100" dirty="0">
              <a:solidFill>
                <a:srgbClr val="464646"/>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a:solidFill>
                  <a:srgbClr val="000000"/>
                </a:solidFill>
                <a:latin typeface="Lucida Sans Unicode" charset="0"/>
              </a:rPr>
              <a:t>Types and components (2):</a:t>
            </a: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b="1">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b="1">
                <a:solidFill>
                  <a:srgbClr val="000000"/>
                </a:solidFill>
                <a:latin typeface="Lucida Sans Unicode" charset="0"/>
              </a:rPr>
              <a:t>Primary deficit</a:t>
            </a:r>
            <a:r>
              <a:rPr lang="cs-CZ" sz="2500">
                <a:solidFill>
                  <a:srgbClr val="000000"/>
                </a:solidFill>
                <a:latin typeface="Lucida Sans Unicode" charset="0"/>
              </a:rPr>
              <a:t> – net deficit after deducting the interest payments from the total deficit.  </a:t>
            </a: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b="1">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b="1">
                <a:solidFill>
                  <a:srgbClr val="000000"/>
                </a:solidFill>
                <a:latin typeface="Lucida Sans Unicode" charset="0"/>
              </a:rPr>
              <a:t>Public debt interests</a:t>
            </a:r>
            <a:r>
              <a:rPr lang="cs-CZ" sz="2500">
                <a:solidFill>
                  <a:srgbClr val="000000"/>
                </a:solidFill>
                <a:latin typeface="Lucida Sans Unicode" charset="0"/>
              </a:rPr>
              <a:t> – related to the existence of debt and associated with holding of debt. </a:t>
            </a: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a:solidFill>
                  <a:srgbClr val="000000"/>
                </a:solidFill>
                <a:latin typeface="Lucida Sans Unicode" charset="0"/>
              </a:rPr>
              <a:t>Total budget deficit is equal to the sum of the primary deficit and interests of public debt. </a:t>
            </a:r>
          </a:p>
        </p:txBody>
      </p:sp>
      <p:sp>
        <p:nvSpPr>
          <p:cNvPr id="13314" name="Rectangle 2"/>
          <p:cNvSpPr>
            <a:spLocks noGrp="1" noChangeArrowheads="1"/>
          </p:cNvSpPr>
          <p:nvPr>
            <p:ph type="title"/>
          </p:nvPr>
        </p:nvSpPr>
        <p:spPr>
          <a:xfrm>
            <a:off x="457200" y="274638"/>
            <a:ext cx="8229600" cy="1143000"/>
          </a:xfrm>
          <a:ln/>
        </p:spPr>
        <p:txBody>
          <a:bodyPr/>
          <a:lstStyle/>
          <a:p>
            <a:pP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Formation of fiscal imbalance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algn="ctr" hangingPunct="1">
              <a:lnSpc>
                <a:spcPct val="10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cs-CZ" sz="2700">
              <a:solidFill>
                <a:srgbClr val="000000"/>
              </a:solidFill>
              <a:latin typeface="Lucida Sans Unicode" charset="0"/>
              <a:cs typeface="Arial Unicode MS" charset="0"/>
            </a:endParaRPr>
          </a:p>
          <a:p>
            <a:pPr algn="ctr" hangingPunct="1">
              <a:lnSpc>
                <a:spcPct val="10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3200">
                <a:solidFill>
                  <a:srgbClr val="000000"/>
                </a:solidFill>
                <a:latin typeface="Lucida Sans Unicode" charset="0"/>
                <a:cs typeface="Arial Unicode MS" charset="0"/>
              </a:rPr>
              <a:t>What affects the amount of interest costs, or the interest rate, for which the state borrows the debt ?</a:t>
            </a:r>
          </a:p>
          <a:p>
            <a:pPr algn="ctr" hangingPunct="1">
              <a:lnSpc>
                <a:spcPct val="10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cs-CZ" sz="3200">
              <a:solidFill>
                <a:srgbClr val="000000"/>
              </a:solidFill>
              <a:latin typeface="Lucida Sans Unicode" charset="0"/>
              <a:cs typeface="Arial Unicode MS" charset="0"/>
            </a:endParaRPr>
          </a:p>
          <a:p>
            <a:pPr algn="ctr" hangingPunct="1">
              <a:lnSpc>
                <a:spcPct val="10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3200">
                <a:solidFill>
                  <a:srgbClr val="000000"/>
                </a:solidFill>
                <a:latin typeface="Lucida Sans Unicode" charset="0"/>
                <a:cs typeface="Arial Unicode MS" charset="0"/>
              </a:rPr>
              <a:t>Who lends money to the state?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a:solidFill>
                  <a:srgbClr val="000000"/>
                </a:solidFill>
                <a:latin typeface="Lucida Sans Unicode" charset="0"/>
              </a:rPr>
              <a:t>Long-term fiscal imbalance (negative).  </a:t>
            </a: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b="1">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b="1">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a:solidFill>
                  <a:srgbClr val="000000"/>
                </a:solidFill>
                <a:latin typeface="Lucida Sans Unicode" charset="0"/>
              </a:rPr>
              <a:t>Two views:</a:t>
            </a: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a:solidFill>
                  <a:srgbClr val="000000"/>
                </a:solidFill>
                <a:latin typeface="Lucida Sans Unicode" charset="0"/>
              </a:rPr>
              <a:t>1. accumulation of deficits or surpluses</a:t>
            </a: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500">
              <a:solidFill>
                <a:srgbClr val="000000"/>
              </a:solidFill>
              <a:latin typeface="Lucida Sans Unicode" charset="0"/>
            </a:endParaRPr>
          </a:p>
          <a:p>
            <a:pPr hangingPunct="1">
              <a:lnSpc>
                <a:spcPct val="90000"/>
              </a:lnSpc>
              <a:spcBef>
                <a:spcPts val="4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500">
                <a:solidFill>
                  <a:srgbClr val="000000"/>
                </a:solidFill>
                <a:latin typeface="Lucida Sans Unicode" charset="0"/>
              </a:rPr>
              <a:t>2. total sum of liabilities  </a:t>
            </a:r>
          </a:p>
        </p:txBody>
      </p:sp>
      <p:sp>
        <p:nvSpPr>
          <p:cNvPr id="15362" name="Rectangle 2"/>
          <p:cNvSpPr>
            <a:spLocks noGrp="1" noChangeArrowheads="1"/>
          </p:cNvSpPr>
          <p:nvPr>
            <p:ph type="title"/>
          </p:nvPr>
        </p:nvSpPr>
        <p:spPr>
          <a:xfrm>
            <a:off x="457200" y="274638"/>
            <a:ext cx="8229600" cy="1143000"/>
          </a:xfrm>
          <a:ln/>
        </p:spPr>
        <p:txBody>
          <a:bodyPr/>
          <a:lstStyle/>
          <a:p>
            <a:pP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Public debt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Picture 1"/>
          <p:cNvPicPr>
            <a:picLocks noChangeAspect="1" noChangeArrowheads="1"/>
          </p:cNvPicPr>
          <p:nvPr/>
        </p:nvPicPr>
        <p:blipFill>
          <a:blip r:embed="rId3" cstate="print"/>
          <a:srcRect/>
          <a:stretch>
            <a:fillRect/>
          </a:stretch>
        </p:blipFill>
        <p:spPr bwMode="auto">
          <a:xfrm>
            <a:off x="25400" y="1257300"/>
            <a:ext cx="9118600" cy="4322763"/>
          </a:xfrm>
          <a:prstGeom prst="rect">
            <a:avLst/>
          </a:prstGeom>
          <a:noFill/>
          <a:ln w="9525">
            <a:noFill/>
            <a:round/>
            <a:headEnd/>
            <a:tailEnd/>
          </a:ln>
          <a:effectLst/>
        </p:spPr>
      </p:pic>
      <p:sp>
        <p:nvSpPr>
          <p:cNvPr id="16386" name="Text Box 2"/>
          <p:cNvSpPr txBox="1">
            <a:spLocks noChangeArrowheads="1"/>
          </p:cNvSpPr>
          <p:nvPr/>
        </p:nvSpPr>
        <p:spPr bwMode="auto">
          <a:xfrm>
            <a:off x="457200" y="274638"/>
            <a:ext cx="8229600" cy="1143000"/>
          </a:xfrm>
          <a:prstGeom prst="rect">
            <a:avLst/>
          </a:prstGeom>
          <a:noFill/>
          <a:ln w="9525">
            <a:noFill/>
            <a:round/>
            <a:headEnd/>
            <a:tailEnd/>
          </a:ln>
          <a:effectLst/>
        </p:spPr>
        <p:txBody>
          <a:bodyPr lIns="90000" tIns="45000" rIns="90000" bIns="45000"/>
          <a:lstStyle/>
          <a:p>
            <a:pP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100" b="1">
                <a:solidFill>
                  <a:srgbClr val="464646"/>
                </a:solidFill>
                <a:latin typeface="Lucida Sans Unicode" charset="0"/>
              </a:rPr>
              <a:t>Public debt - comparison</a:t>
            </a:r>
          </a:p>
        </p:txBody>
      </p:sp>
      <p:pic>
        <p:nvPicPr>
          <p:cNvPr id="16387" name="Picture 3"/>
          <p:cNvPicPr>
            <a:picLocks noChangeAspect="1" noChangeArrowheads="1"/>
          </p:cNvPicPr>
          <p:nvPr/>
        </p:nvPicPr>
        <p:blipFill>
          <a:blip r:embed="rId4" cstate="print"/>
          <a:srcRect/>
          <a:stretch>
            <a:fillRect/>
          </a:stretch>
        </p:blipFill>
        <p:spPr bwMode="auto">
          <a:xfrm>
            <a:off x="34925" y="5383213"/>
            <a:ext cx="5903913" cy="19685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457200" y="1084263"/>
            <a:ext cx="8229600" cy="4999037"/>
          </a:xfrm>
          <a:prstGeom prst="rect">
            <a:avLst/>
          </a:prstGeom>
          <a:noFill/>
          <a:ln w="9525">
            <a:noFill/>
            <a:round/>
            <a:headEnd/>
            <a:tailEnd/>
          </a:ln>
          <a:effectLst/>
        </p:spPr>
        <p:txBody>
          <a:bodyPr lIns="90000" tIns="45000" rIns="90000" bIns="45000"/>
          <a:lstStyle/>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b="1">
                <a:solidFill>
                  <a:srgbClr val="000000"/>
                </a:solidFill>
                <a:latin typeface="Lucida Sans Unicode" charset="0"/>
              </a:rPr>
              <a:t>Internal</a:t>
            </a:r>
            <a:r>
              <a:rPr lang="cs-CZ" sz="2200">
                <a:solidFill>
                  <a:srgbClr val="000000"/>
                </a:solidFill>
                <a:latin typeface="Lucida Sans Unicode" charset="0"/>
              </a:rPr>
              <a:t> = residents lend money to the state </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rPr>
              <a:t>+ redistribution</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cs typeface="Arial Unicode MS" charset="0"/>
              </a:rPr>
              <a:t>+/- creating debt for future generations</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cs typeface="Arial Unicode MS" charset="0"/>
              </a:rPr>
              <a:t>- displacing private investments</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cs typeface="Arial Unicode MS" charset="0"/>
              </a:rPr>
              <a:t>+ creation of low-risk assets </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200">
              <a:solidFill>
                <a:srgbClr val="000000"/>
              </a:solidFill>
              <a:latin typeface="Lucida Sans Unicode" charset="0"/>
            </a:endParaRP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b="1">
                <a:solidFill>
                  <a:srgbClr val="000000"/>
                </a:solidFill>
                <a:latin typeface="Lucida Sans Unicode" charset="0"/>
              </a:rPr>
              <a:t>External</a:t>
            </a:r>
            <a:r>
              <a:rPr lang="cs-CZ" sz="2200">
                <a:solidFill>
                  <a:srgbClr val="000000"/>
                </a:solidFill>
                <a:latin typeface="Lucida Sans Unicode" charset="0"/>
              </a:rPr>
              <a:t> = foreigners lend money to the state</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rPr>
              <a:t>- national currency impacts</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rPr>
              <a:t>- exchange rates risks</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200">
                <a:solidFill>
                  <a:srgbClr val="000000"/>
                </a:solidFill>
                <a:latin typeface="Lucida Sans Unicode" charset="0"/>
              </a:rPr>
              <a:t>- transfer</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700">
              <a:solidFill>
                <a:srgbClr val="000000"/>
              </a:solidFill>
              <a:latin typeface="Lucida Sans Unicode" charset="0"/>
            </a:endParaRP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700">
              <a:solidFill>
                <a:srgbClr val="000000"/>
              </a:solidFill>
              <a:latin typeface="Lucida Sans Unicode" charset="0"/>
            </a:endParaRPr>
          </a:p>
          <a:p>
            <a:pPr marL="862013" lvl="1" indent="-320675">
              <a:lnSpc>
                <a:spcPct val="100000"/>
              </a:lnSpc>
              <a:spcAft>
                <a:spcPts val="1138"/>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100">
              <a:solidFill>
                <a:srgbClr val="000000"/>
              </a:solidFill>
              <a:latin typeface="Lucida Sans Unicode" charset="0"/>
            </a:endParaRPr>
          </a:p>
          <a:p>
            <a:pPr marL="862013" lvl="1" indent="-320675">
              <a:lnSpc>
                <a:spcPct val="100000"/>
              </a:lnSpc>
              <a:spcAft>
                <a:spcPts val="1138"/>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100">
              <a:solidFill>
                <a:srgbClr val="000000"/>
              </a:solidFill>
              <a:latin typeface="Lucida Sans Unicode" charset="0"/>
            </a:endParaRPr>
          </a:p>
        </p:txBody>
      </p:sp>
      <p:sp>
        <p:nvSpPr>
          <p:cNvPr id="17410" name="Rectangle 2"/>
          <p:cNvSpPr>
            <a:spLocks noGrp="1" noChangeArrowheads="1"/>
          </p:cNvSpPr>
          <p:nvPr>
            <p:ph type="title"/>
          </p:nvPr>
        </p:nvSpPr>
        <p:spPr>
          <a:xfrm>
            <a:off x="457200" y="274638"/>
            <a:ext cx="82296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Types of debt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57200" y="1084263"/>
            <a:ext cx="8229600" cy="4999037"/>
          </a:xfrm>
          <a:prstGeom prst="rect">
            <a:avLst/>
          </a:prstGeom>
          <a:noFill/>
          <a:ln w="9525">
            <a:noFill/>
            <a:round/>
            <a:headEnd/>
            <a:tailEnd/>
          </a:ln>
          <a:effectLst/>
        </p:spPr>
        <p:txBody>
          <a:bodyPr lIns="90000" tIns="45000" rIns="90000" bIns="45000"/>
          <a:lstStyle/>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700">
                <a:solidFill>
                  <a:srgbClr val="000000"/>
                </a:solidFill>
                <a:latin typeface="Lucida Sans Unicode" charset="0"/>
              </a:rPr>
              <a:t>In national currency</a:t>
            </a:r>
          </a:p>
          <a:p>
            <a:pPr marL="431800" indent="-320675">
              <a:lnSpc>
                <a:spcPct val="100000"/>
              </a:lnSpc>
              <a:spcAft>
                <a:spcPts val="1425"/>
              </a:spcAft>
              <a:buClrTx/>
              <a:buSzTx/>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700">
                <a:solidFill>
                  <a:srgbClr val="000000"/>
                </a:solidFill>
                <a:latin typeface="Lucida Sans Unicode" charset="0"/>
              </a:rPr>
              <a:t>= debt is held in domestic currency</a:t>
            </a: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700">
              <a:solidFill>
                <a:srgbClr val="000000"/>
              </a:solidFill>
              <a:latin typeface="Lucida Sans Unicode" charset="0"/>
            </a:endParaRPr>
          </a:p>
          <a:p>
            <a:pPr marL="431800" indent="-320675">
              <a:lnSpc>
                <a:spcPct val="100000"/>
              </a:lnSpc>
              <a:spcAft>
                <a:spcPts val="1425"/>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700">
                <a:solidFill>
                  <a:srgbClr val="000000"/>
                </a:solidFill>
                <a:latin typeface="Lucida Sans Unicode" charset="0"/>
              </a:rPr>
              <a:t>In foreign currency</a:t>
            </a:r>
          </a:p>
          <a:p>
            <a:pPr marL="431800" indent="-320675">
              <a:lnSpc>
                <a:spcPct val="100000"/>
              </a:lnSpc>
              <a:spcAft>
                <a:spcPts val="1425"/>
              </a:spcAft>
              <a:buClrTx/>
              <a:buSzTx/>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700">
                <a:solidFill>
                  <a:srgbClr val="000000"/>
                </a:solidFill>
                <a:latin typeface="Lucida Sans Unicode" charset="0"/>
              </a:rPr>
              <a:t>= debt is held in foreign currency</a:t>
            </a:r>
          </a:p>
          <a:p>
            <a:pPr marL="431800" indent="-320675">
              <a:lnSpc>
                <a:spcPct val="100000"/>
              </a:lnSpc>
              <a:spcAft>
                <a:spcPts val="1425"/>
              </a:spcAft>
              <a:buClrTx/>
              <a:buSzTx/>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700">
              <a:solidFill>
                <a:srgbClr val="000000"/>
              </a:solidFill>
              <a:latin typeface="Lucida Sans Unicode" charset="0"/>
            </a:endParaRPr>
          </a:p>
          <a:p>
            <a:pPr marL="431800" indent="-320675">
              <a:lnSpc>
                <a:spcPct val="100000"/>
              </a:lnSpc>
              <a:spcAft>
                <a:spcPts val="1425"/>
              </a:spcAft>
              <a:buClrTx/>
              <a:buSzTx/>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700">
                <a:solidFill>
                  <a:srgbClr val="000000"/>
                </a:solidFill>
                <a:latin typeface="Lucida Sans Unicode" charset="0"/>
              </a:rPr>
              <a:t>Czech Republic case:</a:t>
            </a:r>
          </a:p>
          <a:p>
            <a:pPr marL="431800" indent="-320675">
              <a:lnSpc>
                <a:spcPct val="100000"/>
              </a:lnSpc>
              <a:spcAft>
                <a:spcPts val="1425"/>
              </a:spcAft>
              <a:buClrTx/>
              <a:buSzTx/>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r>
              <a:rPr lang="cs-CZ" sz="2700">
                <a:solidFill>
                  <a:srgbClr val="000000"/>
                </a:solidFill>
                <a:latin typeface="Lucida Sans Unicode" charset="0"/>
                <a:hlinkClick r:id="rId3"/>
              </a:rPr>
              <a:t>http://www.mfcr.cz/cs/verejny-sektor/hospodareni/rizeni-statniho-dluhu/dluhova-statistika/struktura-a-vyvoj-statniho-dluhu</a:t>
            </a:r>
          </a:p>
          <a:p>
            <a:pPr marL="431800" indent="-320675">
              <a:lnSpc>
                <a:spcPct val="100000"/>
              </a:lnSpc>
              <a:spcAft>
                <a:spcPts val="1425"/>
              </a:spcAft>
              <a:buClrTx/>
              <a:buSzTx/>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700">
              <a:solidFill>
                <a:srgbClr val="000000"/>
              </a:solidFill>
              <a:latin typeface="Lucida Sans Unicode" charset="0"/>
            </a:endParaRPr>
          </a:p>
          <a:p>
            <a:pPr marL="862013" lvl="1" indent="-320675">
              <a:lnSpc>
                <a:spcPct val="100000"/>
              </a:lnSpc>
              <a:spcAft>
                <a:spcPts val="1138"/>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100">
              <a:solidFill>
                <a:srgbClr val="000000"/>
              </a:solidFill>
              <a:latin typeface="Lucida Sans Unicode" charset="0"/>
            </a:endParaRPr>
          </a:p>
          <a:p>
            <a:pPr marL="862013" lvl="1" indent="-320675">
              <a:lnSpc>
                <a:spcPct val="100000"/>
              </a:lnSpc>
              <a:spcAft>
                <a:spcPts val="1138"/>
              </a:spcAft>
              <a:buClrTx/>
              <a:buSzPct val="45000"/>
              <a:buFontTx/>
              <a:buNone/>
              <a:tabLst>
                <a:tab pos="431800" algn="l"/>
                <a:tab pos="879475" algn="l"/>
                <a:tab pos="1328738" algn="l"/>
                <a:tab pos="1778000" algn="l"/>
                <a:tab pos="2227263" algn="l"/>
                <a:tab pos="2676525" algn="l"/>
                <a:tab pos="3125788" algn="l"/>
                <a:tab pos="3575050" algn="l"/>
                <a:tab pos="4024313" algn="l"/>
                <a:tab pos="4473575" algn="l"/>
                <a:tab pos="4922838" algn="l"/>
                <a:tab pos="5372100" algn="l"/>
                <a:tab pos="5821363" algn="l"/>
                <a:tab pos="6270625" algn="l"/>
                <a:tab pos="6719888" algn="l"/>
                <a:tab pos="7169150" algn="l"/>
                <a:tab pos="7618413" algn="l"/>
                <a:tab pos="8067675" algn="l"/>
                <a:tab pos="8516938" algn="l"/>
                <a:tab pos="8966200" algn="l"/>
                <a:tab pos="9415463" algn="l"/>
              </a:tabLst>
            </a:pPr>
            <a:endParaRPr lang="cs-CZ" sz="2100">
              <a:solidFill>
                <a:srgbClr val="000000"/>
              </a:solidFill>
              <a:latin typeface="Lucida Sans Unicode" charset="0"/>
            </a:endParaRPr>
          </a:p>
        </p:txBody>
      </p:sp>
      <p:sp>
        <p:nvSpPr>
          <p:cNvPr id="18434" name="Rectangle 2"/>
          <p:cNvSpPr>
            <a:spLocks noGrp="1" noChangeArrowheads="1"/>
          </p:cNvSpPr>
          <p:nvPr>
            <p:ph type="title"/>
          </p:nvPr>
        </p:nvSpPr>
        <p:spPr>
          <a:xfrm>
            <a:off x="457200" y="274638"/>
            <a:ext cx="82296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Types of debt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457200" y="274638"/>
            <a:ext cx="8226425" cy="1250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Czech debt holders</a:t>
            </a:r>
          </a:p>
        </p:txBody>
      </p:sp>
      <p:sp>
        <p:nvSpPr>
          <p:cNvPr id="19458" name="Rectangle 2"/>
          <p:cNvSpPr>
            <a:spLocks noGrp="1" noChangeArrowheads="1"/>
          </p:cNvSpPr>
          <p:nvPr>
            <p:ph type="body" idx="1"/>
          </p:nvPr>
        </p:nvSpPr>
        <p:spPr>
          <a:xfrm>
            <a:off x="457200" y="1481138"/>
            <a:ext cx="8226425" cy="4572000"/>
          </a:xfrm>
          <a:ln/>
        </p:spPr>
        <p:txBody>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Non-financials companies 					  1,42 %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Financial institutions 							60,01 %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Government institutions						  3,75 %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Households										  4,33 %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Non-profit organizations					  0,26 %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Non-residents									10,48 %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Foreign bond issues							19,75 %</a:t>
            </a:r>
          </a:p>
          <a:p>
            <a:pPr marL="4114800" lvl="4" indent="-455613">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Source: www.mfcr.cz</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274638"/>
            <a:ext cx="8226425" cy="1250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How to manage state debt ?</a:t>
            </a:r>
          </a:p>
        </p:txBody>
      </p:sp>
      <p:sp>
        <p:nvSpPr>
          <p:cNvPr id="20482" name="Rectangle 2"/>
          <p:cNvSpPr>
            <a:spLocks noGrp="1" noChangeArrowheads="1"/>
          </p:cNvSpPr>
          <p:nvPr>
            <p:ph type="body" idx="1"/>
          </p:nvPr>
        </p:nvSpPr>
        <p:spPr>
          <a:xfrm>
            <a:off x="457200" y="1481138"/>
            <a:ext cx="8226425" cy="4843462"/>
          </a:xfrm>
          <a:ln/>
        </p:spPr>
        <p:txBody>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b="1"/>
              <a:t>Passively</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favorable ratio of the rate of economic growth and interest rates (1+r/1+y &lt; 1)</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not anticipated inflation</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foreign grants and aid</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b="1"/>
              <a:t>Actively</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budget solutions (raising taxes, cutting public spending,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sale of state assets – privatization</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extraordinary tax</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monetization of debt</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a:t>- political-administrative solutions (postponement of debt repayment, non-recognition of the debt)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457200" y="274638"/>
            <a:ext cx="8362950" cy="1250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International aspects of state debts</a:t>
            </a:r>
          </a:p>
        </p:txBody>
      </p:sp>
      <p:sp>
        <p:nvSpPr>
          <p:cNvPr id="21506" name="Rectangle 2"/>
          <p:cNvSpPr>
            <a:spLocks noGrp="1" noChangeArrowheads="1"/>
          </p:cNvSpPr>
          <p:nvPr>
            <p:ph type="body" idx="1"/>
          </p:nvPr>
        </p:nvSpPr>
        <p:spPr>
          <a:xfrm>
            <a:off x="457200" y="1481138"/>
            <a:ext cx="8226425" cy="4522787"/>
          </a:xfrm>
          <a:ln/>
        </p:spPr>
        <p:txBody>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 state debt is not a local issue, there are potential impacts and implications around the world (international impacts)</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 bad debt management may result in state bankruptcy (example in Argentina has led to cancel 75% borrowed funds, drastic budget cuts, growing level of unemployment, barter...)</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600"/>
              <a:t>- tendencies for external control of state finances (EU fiscal rules)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2651125"/>
            <a:ext cx="8228013" cy="1250950"/>
          </a:xfrm>
          <a:ln/>
        </p:spPr>
        <p:txBody>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t>Thank you for your attention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What does it mean generally ?</a:t>
            </a: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endParaRPr lang="cs-CZ" sz="2500">
              <a:solidFill>
                <a:srgbClr val="000000"/>
              </a:solidFill>
              <a:latin typeface="Lucida Sans Unicode" charset="0"/>
            </a:endParaRP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Which factors influence it ?</a:t>
            </a: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endParaRPr lang="cs-CZ" sz="2500">
              <a:solidFill>
                <a:srgbClr val="000000"/>
              </a:solidFill>
              <a:latin typeface="Lucida Sans Unicode" charset="0"/>
            </a:endParaRP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Task: You have your own budget (R – E = FI)</a:t>
            </a: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 do you reach positive / negative FI ?</a:t>
            </a: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 why do you reach them ?</a:t>
            </a:r>
          </a:p>
          <a:p>
            <a:pPr marL="1506538" lvl="2" indent="-479425" hangingPunct="1">
              <a:lnSpc>
                <a:spcPct val="90000"/>
              </a:lnSpc>
              <a:spcBef>
                <a:spcPts val="400"/>
              </a:spcBef>
              <a:buFont typeface="Times New Roman" pitchFamily="16" charset="0"/>
              <a:buChar cha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Planning</a:t>
            </a:r>
          </a:p>
          <a:p>
            <a:pPr marL="1506538" lvl="2" indent="-479425" hangingPunct="1">
              <a:lnSpc>
                <a:spcPct val="90000"/>
              </a:lnSpc>
              <a:spcBef>
                <a:spcPts val="400"/>
              </a:spcBef>
              <a:buFont typeface="Times New Roman" pitchFamily="16" charset="0"/>
              <a:buChar cha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Risk (under)estimation and evaluation</a:t>
            </a:r>
          </a:p>
          <a:p>
            <a:pPr marL="1506538" lvl="2" indent="-479425" hangingPunct="1">
              <a:lnSpc>
                <a:spcPct val="90000"/>
              </a:lnSpc>
              <a:spcBef>
                <a:spcPts val="400"/>
              </a:spcBef>
              <a:buFont typeface="Times New Roman" pitchFamily="16" charset="0"/>
              <a:buChar cha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Ability to manage expenditures</a:t>
            </a:r>
          </a:p>
          <a:p>
            <a:pPr marL="1506538" lvl="2" indent="-479425" hangingPunct="1">
              <a:lnSpc>
                <a:spcPct val="90000"/>
              </a:lnSpc>
              <a:spcBef>
                <a:spcPts val="400"/>
              </a:spcBef>
              <a:buFont typeface="Times New Roman" pitchFamily="16" charset="0"/>
              <a:buChar cha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r>
              <a:rPr lang="cs-CZ" sz="2500">
                <a:solidFill>
                  <a:srgbClr val="000000"/>
                </a:solidFill>
                <a:latin typeface="Lucida Sans Unicode" charset="0"/>
              </a:rPr>
              <a:t>Ability to predict unexpected situations</a:t>
            </a:r>
          </a:p>
          <a:p>
            <a:pPr marL="363538" indent="-250825" hangingPunct="1">
              <a:lnSpc>
                <a:spcPct val="90000"/>
              </a:lnSpc>
              <a:spcBef>
                <a:spcPts val="400"/>
              </a:spcBef>
              <a:buClrTx/>
              <a:buSzPct val="68000"/>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endParaRPr lang="cs-CZ" sz="2500">
              <a:solidFill>
                <a:srgbClr val="000000"/>
              </a:solidFill>
              <a:latin typeface="Lucida Sans Unicode" charset="0"/>
            </a:endParaRPr>
          </a:p>
          <a:p>
            <a:pPr marL="363538" indent="-250825" hangingPunct="1">
              <a:lnSpc>
                <a:spcPct val="90000"/>
              </a:lnSpc>
              <a:spcBef>
                <a:spcPts val="400"/>
              </a:spcBef>
              <a:buClrTx/>
              <a:buFontTx/>
              <a:buNone/>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pPr>
            <a:endParaRPr lang="cs-CZ" sz="2500">
              <a:solidFill>
                <a:srgbClr val="000000"/>
              </a:solidFill>
              <a:latin typeface="Lucida Sans Unicode" charset="0"/>
            </a:endParaRPr>
          </a:p>
        </p:txBody>
      </p:sp>
      <p:sp>
        <p:nvSpPr>
          <p:cNvPr id="5122" name="Rectangle 2"/>
          <p:cNvSpPr>
            <a:spLocks noGrp="1" noChangeArrowheads="1"/>
          </p:cNvSpPr>
          <p:nvPr>
            <p:ph type="title"/>
          </p:nvPr>
        </p:nvSpPr>
        <p:spPr>
          <a:xfrm>
            <a:off x="457200" y="274638"/>
            <a:ext cx="8229600" cy="1143000"/>
          </a:xfrm>
          <a:ln/>
        </p:spPr>
        <p:txBody>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Fiscal imbalance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b="1">
                <a:solidFill>
                  <a:srgbClr val="000000"/>
                </a:solidFill>
                <a:latin typeface="Lucida Sans Unicode" charset="0"/>
                <a:cs typeface="Arial Unicode MS" charset="0"/>
              </a:rPr>
              <a:t>Short-term FI</a:t>
            </a:r>
            <a:r>
              <a:rPr lang="cs-CZ" sz="2500">
                <a:solidFill>
                  <a:srgbClr val="000000"/>
                </a:solidFill>
                <a:latin typeface="Lucida Sans Unicode" charset="0"/>
                <a:cs typeface="Arial Unicode MS" charset="0"/>
              </a:rPr>
              <a:t> = budget revenues differ from the budget expenditures in the certain period (budget/calendar year):</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a:solidFill>
                  <a:srgbClr val="000000"/>
                </a:solidFill>
                <a:latin typeface="Lucida Sans Unicode" charset="0"/>
                <a:cs typeface="Arial Unicode MS" charset="0"/>
              </a:rPr>
              <a:t>1. revenues &gt; expenditures → surplus</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a:solidFill>
                  <a:srgbClr val="000000"/>
                </a:solidFill>
                <a:latin typeface="Lucida Sans Unicode" charset="0"/>
                <a:cs typeface="Arial Unicode MS" charset="0"/>
              </a:rPr>
              <a:t>2. revenues &lt; expenditures → deficit</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b="1">
                <a:solidFill>
                  <a:srgbClr val="000000"/>
                </a:solidFill>
                <a:latin typeface="Lucida Sans Unicode" charset="0"/>
                <a:cs typeface="Arial Unicode MS" charset="0"/>
              </a:rPr>
              <a:t>Long-term FI</a:t>
            </a:r>
            <a:r>
              <a:rPr lang="cs-CZ" sz="2500">
                <a:solidFill>
                  <a:srgbClr val="000000"/>
                </a:solidFill>
                <a:latin typeface="Lucida Sans Unicode" charset="0"/>
                <a:cs typeface="Arial Unicode MS" charset="0"/>
              </a:rPr>
              <a:t> = accumulation of public deficits or surpluses and other liabilities of government → increasing or decreasing of public debt</a:t>
            </a:r>
          </a:p>
        </p:txBody>
      </p:sp>
      <p:sp>
        <p:nvSpPr>
          <p:cNvPr id="6146" name="Rectangle 2"/>
          <p:cNvSpPr>
            <a:spLocks noGrp="1" noChangeArrowheads="1"/>
          </p:cNvSpPr>
          <p:nvPr>
            <p:ph type="title"/>
          </p:nvPr>
        </p:nvSpPr>
        <p:spPr>
          <a:xfrm>
            <a:off x="457200" y="274638"/>
            <a:ext cx="8229600" cy="1143000"/>
          </a:xfrm>
          <a:ln/>
        </p:spPr>
        <p:txBody>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Types of fiscal imbalance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endParaRPr lang="cs-CZ" sz="2500">
              <a:solidFill>
                <a:srgbClr val="000000"/>
              </a:solidFill>
              <a:latin typeface="Lucida Sans Unicode" charset="0"/>
            </a:endParaRP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endParaRPr lang="cs-CZ" sz="2500">
              <a:solidFill>
                <a:srgbClr val="000000"/>
              </a:solidFill>
              <a:latin typeface="Lucida Sans Unicode" charset="0"/>
            </a:endParaRP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Are public deficits bad and surpluses good ?</a:t>
            </a: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endParaRPr lang="cs-CZ" sz="2500">
              <a:solidFill>
                <a:srgbClr val="000000"/>
              </a:solidFill>
              <a:latin typeface="Lucida Sans Unicode" charset="0"/>
            </a:endParaRP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endParaRPr lang="cs-CZ" sz="2500">
              <a:solidFill>
                <a:srgbClr val="000000"/>
              </a:solidFill>
              <a:latin typeface="Lucida Sans Unicode" charset="0"/>
            </a:endParaRP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endParaRPr lang="cs-CZ" sz="2500">
              <a:solidFill>
                <a:srgbClr val="000000"/>
              </a:solidFill>
              <a:latin typeface="Lucida Sans Unicode" charset="0"/>
            </a:endParaRP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Does it mean that state which has public debt is not able to manage budget in proper way?</a:t>
            </a:r>
          </a:p>
        </p:txBody>
      </p:sp>
      <p:sp>
        <p:nvSpPr>
          <p:cNvPr id="7170" name="Rectangle 2"/>
          <p:cNvSpPr>
            <a:spLocks noGrp="1" noChangeArrowheads="1"/>
          </p:cNvSpPr>
          <p:nvPr>
            <p:ph type="title"/>
          </p:nvPr>
        </p:nvSpPr>
        <p:spPr>
          <a:xfrm>
            <a:off x="457200" y="274638"/>
            <a:ext cx="8229600" cy="1143000"/>
          </a:xfrm>
          <a:ln/>
        </p:spPr>
        <p:txBody>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Something to think about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3" cstate="print"/>
          <a:srcRect/>
          <a:stretch>
            <a:fillRect/>
          </a:stretch>
        </p:blipFill>
        <p:spPr bwMode="auto">
          <a:xfrm>
            <a:off x="647700" y="508000"/>
            <a:ext cx="7920038" cy="5792788"/>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3" cstate="print"/>
          <a:srcRect/>
          <a:stretch>
            <a:fillRect/>
          </a:stretch>
        </p:blipFill>
        <p:spPr bwMode="auto">
          <a:xfrm>
            <a:off x="757238" y="693738"/>
            <a:ext cx="7678737" cy="5494337"/>
          </a:xfrm>
          <a:prstGeom prst="rect">
            <a:avLst/>
          </a:prstGeom>
          <a:noFill/>
          <a:ln w="9525">
            <a:noFill/>
            <a:round/>
            <a:headEnd/>
            <a:tailEnd/>
          </a:ln>
          <a:effectLst/>
        </p:spPr>
      </p:pic>
      <p:pic>
        <p:nvPicPr>
          <p:cNvPr id="9218" name="Picture 2"/>
          <p:cNvPicPr>
            <a:picLocks noChangeAspect="1" noChangeArrowheads="1"/>
          </p:cNvPicPr>
          <p:nvPr/>
        </p:nvPicPr>
        <p:blipFill>
          <a:blip r:embed="rId4" cstate="print"/>
          <a:srcRect/>
          <a:stretch>
            <a:fillRect/>
          </a:stretch>
        </p:blipFill>
        <p:spPr bwMode="auto">
          <a:xfrm>
            <a:off x="2519363" y="6156325"/>
            <a:ext cx="5903912" cy="32385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Fiscal imbalance is not result only of government actions but of other factors and thus we have to identify all possible influencing factors and divide the deficit according to relevant causes.</a:t>
            </a: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endParaRPr lang="cs-CZ" sz="2500">
              <a:solidFill>
                <a:srgbClr val="000000"/>
              </a:solidFill>
              <a:latin typeface="Lucida Sans Unicode" charset="0"/>
            </a:endParaRPr>
          </a:p>
          <a:p>
            <a:pPr marL="360363" indent="-250825" hangingPunct="1">
              <a:lnSpc>
                <a:spcPct val="90000"/>
              </a:lnSpc>
              <a:spcBef>
                <a:spcPts val="400"/>
              </a:spcBef>
              <a:buClr>
                <a:srgbClr val="2DA2BF"/>
              </a:buClr>
              <a:buSzPct val="68000"/>
              <a:buFont typeface="Wingdings 3" pitchFamily="16" charset="2"/>
              <a:buNone/>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Try to identify some factors:</a:t>
            </a:r>
          </a:p>
          <a:p>
            <a:pPr marL="360363" indent="-250825" hangingPunct="1">
              <a:lnSpc>
                <a:spcPct val="90000"/>
              </a:lnSpc>
              <a:spcBef>
                <a:spcPts val="400"/>
              </a:spcBef>
              <a:buClr>
                <a:srgbClr val="2DA2BF"/>
              </a:buClr>
              <a:buSzPct val="68000"/>
              <a:buFont typeface="Wingdings 3" pitchFamily="16" charset="2"/>
              <a:buChar char=""/>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1.</a:t>
            </a:r>
          </a:p>
          <a:p>
            <a:pPr marL="360363" indent="-250825" hangingPunct="1">
              <a:lnSpc>
                <a:spcPct val="90000"/>
              </a:lnSpc>
              <a:spcBef>
                <a:spcPts val="400"/>
              </a:spcBef>
              <a:buClr>
                <a:srgbClr val="2DA2BF"/>
              </a:buClr>
              <a:buSzPct val="68000"/>
              <a:buFont typeface="Wingdings 3" pitchFamily="16" charset="2"/>
              <a:buChar char=""/>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2.</a:t>
            </a:r>
          </a:p>
          <a:p>
            <a:pPr marL="360363" indent="-250825" hangingPunct="1">
              <a:lnSpc>
                <a:spcPct val="90000"/>
              </a:lnSpc>
              <a:spcBef>
                <a:spcPts val="400"/>
              </a:spcBef>
              <a:buClr>
                <a:srgbClr val="2DA2BF"/>
              </a:buClr>
              <a:buSzPct val="68000"/>
              <a:buFont typeface="Wingdings 3" pitchFamily="16" charset="2"/>
              <a:buChar char=""/>
              <a:tabLst>
                <a:tab pos="360363" algn="l"/>
                <a:tab pos="808038" algn="l"/>
                <a:tab pos="1257300" algn="l"/>
                <a:tab pos="1706563" algn="l"/>
                <a:tab pos="2155825" algn="l"/>
                <a:tab pos="2605088" algn="l"/>
                <a:tab pos="3054350" algn="l"/>
                <a:tab pos="3503613" algn="l"/>
                <a:tab pos="3952875" algn="l"/>
                <a:tab pos="4402138" algn="l"/>
                <a:tab pos="4851400" algn="l"/>
                <a:tab pos="5300663" algn="l"/>
                <a:tab pos="5749925" algn="l"/>
                <a:tab pos="6199188" algn="l"/>
                <a:tab pos="6648450" algn="l"/>
                <a:tab pos="7097713" algn="l"/>
                <a:tab pos="7546975" algn="l"/>
                <a:tab pos="7996238" algn="l"/>
                <a:tab pos="8445500" algn="l"/>
                <a:tab pos="8894763" algn="l"/>
                <a:tab pos="9344025" algn="l"/>
              </a:tabLst>
            </a:pPr>
            <a:r>
              <a:rPr lang="cs-CZ" sz="2500">
                <a:solidFill>
                  <a:srgbClr val="000000"/>
                </a:solidFill>
                <a:latin typeface="Lucida Sans Unicode" charset="0"/>
              </a:rPr>
              <a:t>3.   </a:t>
            </a:r>
          </a:p>
        </p:txBody>
      </p:sp>
      <p:sp>
        <p:nvSpPr>
          <p:cNvPr id="10242" name="Rectangle 2"/>
          <p:cNvSpPr>
            <a:spLocks noGrp="1" noChangeArrowheads="1"/>
          </p:cNvSpPr>
          <p:nvPr>
            <p:ph type="title"/>
          </p:nvPr>
        </p:nvSpPr>
        <p:spPr>
          <a:xfrm>
            <a:off x="457200" y="274638"/>
            <a:ext cx="8229600" cy="1143000"/>
          </a:xfrm>
          <a:ln/>
        </p:spPr>
        <p:txBody>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Formation of fiscal imbalance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lIns="90000" tIns="45000" rIns="90000" bIns="45000"/>
          <a:lstStyle/>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a:solidFill>
                  <a:srgbClr val="000000"/>
                </a:solidFill>
                <a:latin typeface="Lucida Sans Unicode" charset="0"/>
                <a:cs typeface="Arial Unicode MS" charset="0"/>
              </a:rPr>
              <a:t>Types and components (1):</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a:solidFill>
                  <a:srgbClr val="000000"/>
                </a:solidFill>
                <a:latin typeface="Lucida Sans Unicode" charset="0"/>
                <a:cs typeface="Arial Unicode MS" charset="0"/>
              </a:rPr>
              <a:t>			</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b="1">
                <a:solidFill>
                  <a:srgbClr val="000000"/>
                </a:solidFill>
                <a:latin typeface="Lucida Sans Unicode" charset="0"/>
                <a:cs typeface="Arial Unicode MS" charset="0"/>
              </a:rPr>
              <a:t>Passive (Cylical)</a:t>
            </a:r>
            <a:r>
              <a:rPr lang="cs-CZ" sz="2500">
                <a:solidFill>
                  <a:srgbClr val="000000"/>
                </a:solidFill>
                <a:latin typeface="Lucida Sans Unicode" charset="0"/>
                <a:cs typeface="Arial Unicode MS" charset="0"/>
              </a:rPr>
              <a:t> - related to the development of economic cycle (higher level of unemployment, lower public revenues, higher public expenditure)</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b="1">
                <a:solidFill>
                  <a:srgbClr val="000000"/>
                </a:solidFill>
                <a:latin typeface="Lucida Sans Unicode" charset="0"/>
                <a:cs typeface="Arial Unicode MS" charset="0"/>
              </a:rPr>
              <a:t>			</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b="1">
                <a:solidFill>
                  <a:srgbClr val="000000"/>
                </a:solidFill>
                <a:latin typeface="Lucida Sans Unicode" charset="0"/>
                <a:cs typeface="Arial Unicode MS" charset="0"/>
              </a:rPr>
              <a:t>Active (Structural)</a:t>
            </a:r>
            <a:r>
              <a:rPr lang="cs-CZ" sz="2500">
                <a:solidFill>
                  <a:srgbClr val="000000"/>
                </a:solidFill>
                <a:latin typeface="Lucida Sans Unicode" charset="0"/>
                <a:cs typeface="Arial Unicode MS" charset="0"/>
              </a:rPr>
              <a:t> - related to the development of long-term governemnt financial management. Associated with government actions and policies. </a:t>
            </a: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cs-CZ" sz="2500">
              <a:solidFill>
                <a:srgbClr val="000000"/>
              </a:solidFill>
              <a:latin typeface="Lucida Sans Unicode" charset="0"/>
              <a:cs typeface="Arial Unicode MS" charset="0"/>
            </a:endParaRPr>
          </a:p>
          <a:p>
            <a:pPr hangingPunct="1">
              <a:lnSpc>
                <a:spcPct val="90000"/>
              </a:lnSpc>
              <a:spcBef>
                <a:spcPts val="400"/>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cs-CZ" sz="2500">
                <a:solidFill>
                  <a:srgbClr val="000000"/>
                </a:solidFill>
                <a:latin typeface="Lucida Sans Unicode" charset="0"/>
                <a:cs typeface="Arial Unicode MS" charset="0"/>
              </a:rPr>
              <a:t>Total budget deficit is equal to the sum of the structural (active) deficit and the cyclical (passive) deficit. </a:t>
            </a:r>
          </a:p>
        </p:txBody>
      </p:sp>
      <p:sp>
        <p:nvSpPr>
          <p:cNvPr id="11266" name="Rectangle 2"/>
          <p:cNvSpPr>
            <a:spLocks noGrp="1" noChangeArrowheads="1"/>
          </p:cNvSpPr>
          <p:nvPr>
            <p:ph type="title"/>
          </p:nvPr>
        </p:nvSpPr>
        <p:spPr>
          <a:xfrm>
            <a:off x="457200" y="274638"/>
            <a:ext cx="8229600" cy="1143000"/>
          </a:xfrm>
          <a:ln/>
        </p:spPr>
        <p:txBody>
          <a:bodyPr/>
          <a:lstStyle/>
          <a:p>
            <a:pP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Formation of fiscal imbalance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1481138"/>
            <a:ext cx="8229600" cy="4525962"/>
          </a:xfrm>
          <a:prstGeom prst="rect">
            <a:avLst/>
          </a:prstGeom>
          <a:noFill/>
          <a:ln w="9525">
            <a:noFill/>
            <a:round/>
            <a:headEnd/>
            <a:tailEnd/>
          </a:ln>
          <a:effectLst/>
        </p:spPr>
        <p:txBody>
          <a:bodyPr wrap="none" anchor="ctr"/>
          <a:lstStyle/>
          <a:p>
            <a:endParaRPr lang="cs-CZ"/>
          </a:p>
        </p:txBody>
      </p:sp>
      <p:sp>
        <p:nvSpPr>
          <p:cNvPr id="12290" name="Rectangle 2"/>
          <p:cNvSpPr>
            <a:spLocks noGrp="1" noChangeArrowheads="1"/>
          </p:cNvSpPr>
          <p:nvPr>
            <p:ph type="title"/>
          </p:nvPr>
        </p:nvSpPr>
        <p:spPr>
          <a:xfrm>
            <a:off x="457200" y="274638"/>
            <a:ext cx="8229600" cy="1339850"/>
          </a:xfrm>
          <a:ln/>
        </p:spPr>
        <p:txBody>
          <a:bodyPr/>
          <a:lstStyle/>
          <a:p>
            <a:pP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a:solidFill>
                  <a:srgbClr val="464646"/>
                </a:solidFill>
                <a:latin typeface="Lucida Sans Unicode" charset="0"/>
              </a:rPr>
              <a:t>Components of fiscal imbalance in Czech Republic</a:t>
            </a:r>
          </a:p>
        </p:txBody>
      </p:sp>
      <p:pic>
        <p:nvPicPr>
          <p:cNvPr id="12291" name="Picture 3"/>
          <p:cNvPicPr>
            <a:picLocks noChangeAspect="1" noChangeArrowheads="1"/>
          </p:cNvPicPr>
          <p:nvPr/>
        </p:nvPicPr>
        <p:blipFill>
          <a:blip r:embed="rId3" cstate="print"/>
          <a:srcRect/>
          <a:stretch>
            <a:fillRect/>
          </a:stretch>
        </p:blipFill>
        <p:spPr bwMode="auto">
          <a:xfrm>
            <a:off x="539750" y="2160588"/>
            <a:ext cx="8099425" cy="2160587"/>
          </a:xfrm>
          <a:prstGeom prst="rect">
            <a:avLst/>
          </a:prstGeom>
          <a:noFill/>
          <a:ln w="9525">
            <a:noFill/>
            <a:round/>
            <a:headEnd/>
            <a:tailEnd/>
          </a:ln>
          <a:effectLst/>
        </p:spPr>
      </p:pic>
      <p:sp>
        <p:nvSpPr>
          <p:cNvPr id="12292" name="Text Box 4"/>
          <p:cNvSpPr txBox="1">
            <a:spLocks noChangeArrowheads="1"/>
          </p:cNvSpPr>
          <p:nvPr/>
        </p:nvSpPr>
        <p:spPr bwMode="auto">
          <a:xfrm>
            <a:off x="647700" y="4319588"/>
            <a:ext cx="3789363" cy="260350"/>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200">
                <a:solidFill>
                  <a:srgbClr val="000000"/>
                </a:solidFill>
              </a:rPr>
              <a:t>Source: Ministry of Finance CR (2012) Fiscal Outlook</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ady Office">
      <a:majorFont>
        <a:latin typeface="Arial"/>
        <a:ea typeface="Microsoft YaHei"/>
        <a:cs typeface=""/>
      </a:majorFont>
      <a:minorFont>
        <a:latin typeface="Lucida Sans Unicode"/>
        <a:ea typeface="Microsoft YaHei"/>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ady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ady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ady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ady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ady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ady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ady Office">
      <a:majorFont>
        <a:latin typeface="Arial"/>
        <a:ea typeface="Microsoft YaHei"/>
        <a:cs typeface=""/>
      </a:majorFont>
      <a:minorFont>
        <a:latin typeface="Lucida Sans Unicode"/>
        <a:ea typeface="Microsoft YaHei"/>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Motiv sady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ady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ady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ady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ady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ady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ady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34451</TotalTime>
  <Words>598</Words>
  <Application>Microsoft Office PowerPoint</Application>
  <PresentationFormat>Předvádění na obrazovce (4:3)</PresentationFormat>
  <Paragraphs>136</Paragraphs>
  <Slides>19</Slides>
  <Notes>19</Notes>
  <HiddenSlides>0</HiddenSlides>
  <MMClips>0</MMClips>
  <ScaleCrop>false</ScaleCrop>
  <HeadingPairs>
    <vt:vector size="4" baseType="variant">
      <vt:variant>
        <vt:lpstr>Motiv</vt:lpstr>
      </vt:variant>
      <vt:variant>
        <vt:i4>2</vt:i4>
      </vt:variant>
      <vt:variant>
        <vt:lpstr>Nadpisy snímků</vt:lpstr>
      </vt:variant>
      <vt:variant>
        <vt:i4>19</vt:i4>
      </vt:variant>
    </vt:vector>
  </HeadingPairs>
  <TitlesOfParts>
    <vt:vector size="21" baseType="lpstr">
      <vt:lpstr>Motiv sady Office</vt:lpstr>
      <vt:lpstr>Motiv sady Office</vt:lpstr>
      <vt:lpstr>Budgetary Deficit and  Public Debt</vt:lpstr>
      <vt:lpstr>Fiscal imbalance</vt:lpstr>
      <vt:lpstr>Types of fiscal imbalance</vt:lpstr>
      <vt:lpstr>Something to think about</vt:lpstr>
      <vt:lpstr>Snímek 5</vt:lpstr>
      <vt:lpstr>Snímek 6</vt:lpstr>
      <vt:lpstr>Formation of fiscal imbalance</vt:lpstr>
      <vt:lpstr>Formation of fiscal imbalance</vt:lpstr>
      <vt:lpstr>Components of fiscal imbalance in Czech Republic</vt:lpstr>
      <vt:lpstr>Formation of fiscal imbalance</vt:lpstr>
      <vt:lpstr>Snímek 11</vt:lpstr>
      <vt:lpstr>Public debt</vt:lpstr>
      <vt:lpstr>Snímek 13</vt:lpstr>
      <vt:lpstr>Types of debt</vt:lpstr>
      <vt:lpstr>Types of debt</vt:lpstr>
      <vt:lpstr>Czech debt holders</vt:lpstr>
      <vt:lpstr>How to manage state debt ?</vt:lpstr>
      <vt:lpstr>International aspects of state debts</vt:lpstr>
      <vt:lpstr>Thank you for your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Budgetary Deficit and  Public Debt</dc:title>
  <dc:creator>Iveta Starhova</dc:creator>
  <cp:lastModifiedBy>starhovi</cp:lastModifiedBy>
  <cp:revision>1</cp:revision>
  <cp:lastPrinted>1601-01-01T00:00:00Z</cp:lastPrinted>
  <dcterms:created xsi:type="dcterms:W3CDTF">1601-01-01T00:00:00Z</dcterms:created>
  <dcterms:modified xsi:type="dcterms:W3CDTF">2015-11-23T08:45:16Z</dcterms:modified>
</cp:coreProperties>
</file>