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70" r:id="rId3"/>
    <p:sldId id="271" r:id="rId4"/>
    <p:sldId id="258" r:id="rId5"/>
    <p:sldId id="259" r:id="rId6"/>
    <p:sldId id="273" r:id="rId7"/>
    <p:sldId id="272" r:id="rId8"/>
    <p:sldId id="260" r:id="rId9"/>
    <p:sldId id="275" r:id="rId10"/>
    <p:sldId id="276" r:id="rId11"/>
    <p:sldId id="285" r:id="rId12"/>
    <p:sldId id="286" r:id="rId13"/>
    <p:sldId id="287" r:id="rId14"/>
    <p:sldId id="289" r:id="rId15"/>
    <p:sldId id="290" r:id="rId16"/>
    <p:sldId id="288" r:id="rId17"/>
    <p:sldId id="261" r:id="rId18"/>
    <p:sldId id="262" r:id="rId19"/>
    <p:sldId id="266" r:id="rId20"/>
    <p:sldId id="282" r:id="rId21"/>
    <p:sldId id="265" r:id="rId22"/>
    <p:sldId id="281" r:id="rId23"/>
    <p:sldId id="284" r:id="rId24"/>
    <p:sldId id="291" r:id="rId25"/>
    <p:sldId id="283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24DFD-51F5-41AE-A5CC-7F81399F9481}" type="datetimeFigureOut">
              <a:rPr lang="cs-CZ" smtClean="0"/>
              <a:pPr/>
              <a:t>12.10.2015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079C3-9534-4900-8555-29212F6185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114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79C3-9534-4900-8555-29212F6185E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13A0B4-E0E0-4413-89AE-3CDB88B5333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2E8209-A3A6-4BE2-959A-29B70892F9D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79C3-9534-4900-8555-29212F6185E0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667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12.10.2015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EC1D4A-A796-47C3-A63E-CE236FB377E2}" type="datetimeFigureOut">
              <a:rPr lang="cs-CZ" smtClean="0"/>
              <a:pPr/>
              <a:t>12.10.2015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Market </a:t>
            </a:r>
            <a:r>
              <a:rPr lang="en-US" dirty="0" smtClean="0"/>
              <a:t>Failures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Ing. Marek Vyskočil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525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Externalities and markets 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i="1" dirty="0" smtClean="0">
                <a:solidFill>
                  <a:schemeClr val="tx1"/>
                </a:solidFill>
              </a:rPr>
              <a:t>Whenever</a:t>
            </a:r>
            <a:r>
              <a:rPr lang="cs-CZ" altLang="cs-CZ" i="1" dirty="0" smtClean="0">
                <a:solidFill>
                  <a:schemeClr val="tx1"/>
                </a:solidFill>
              </a:rPr>
              <a:t> </a:t>
            </a:r>
            <a:r>
              <a:rPr lang="en-US" altLang="cs-CZ" i="1" dirty="0" smtClean="0">
                <a:solidFill>
                  <a:schemeClr val="tx1"/>
                </a:solidFill>
              </a:rPr>
              <a:t> an individual or firm undertakes an action that has an effect on another individual or firm, for which the latter doesn’t pay or is not paid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Types:</a:t>
            </a:r>
          </a:p>
          <a:p>
            <a:pPr lvl="1"/>
            <a:r>
              <a:rPr lang="en-US" altLang="cs-CZ" sz="2400" dirty="0" smtClean="0">
                <a:solidFill>
                  <a:schemeClr val="tx1"/>
                </a:solidFill>
              </a:rPr>
              <a:t>Positive and negative externalities</a:t>
            </a:r>
            <a:endParaRPr lang="cs-CZ" alt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en-US" altLang="cs-CZ" sz="2400" dirty="0" smtClean="0">
                <a:solidFill>
                  <a:schemeClr val="tx1"/>
                </a:solidFill>
              </a:rPr>
              <a:t>In production and in</a:t>
            </a:r>
            <a:r>
              <a:rPr lang="cs-CZ" altLang="cs-CZ" sz="2400" dirty="0" smtClean="0">
                <a:solidFill>
                  <a:schemeClr val="tx1"/>
                </a:solidFill>
              </a:rPr>
              <a:t> </a:t>
            </a:r>
            <a:r>
              <a:rPr lang="en-US" altLang="cs-CZ" sz="2400" dirty="0" smtClean="0">
                <a:solidFill>
                  <a:schemeClr val="tx1"/>
                </a:solidFill>
              </a:rPr>
              <a:t>consumption</a:t>
            </a:r>
          </a:p>
          <a:p>
            <a:endParaRPr lang="cs-CZ" altLang="cs-CZ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en-US" altLang="cs-CZ" dirty="0" smtClean="0">
                <a:solidFill>
                  <a:schemeClr val="tx1"/>
                </a:solidFill>
              </a:rPr>
              <a:t>Undersupply of goods </a:t>
            </a:r>
            <a:r>
              <a:rPr lang="cs-CZ" altLang="cs-CZ" dirty="0" smtClean="0">
                <a:solidFill>
                  <a:schemeClr val="tx1"/>
                </a:solidFill>
              </a:rPr>
              <a:t>-</a:t>
            </a:r>
            <a:r>
              <a:rPr lang="en-US" altLang="cs-CZ" dirty="0" smtClean="0">
                <a:solidFill>
                  <a:schemeClr val="tx1"/>
                </a:solidFill>
              </a:rPr>
              <a:t> positive externalities</a:t>
            </a:r>
          </a:p>
          <a:p>
            <a:r>
              <a:rPr lang="en-US" altLang="cs-CZ" dirty="0" smtClean="0">
                <a:solidFill>
                  <a:schemeClr val="tx1"/>
                </a:solidFill>
              </a:rPr>
              <a:t>Overproduction of goods </a:t>
            </a:r>
            <a:r>
              <a:rPr lang="cs-CZ" altLang="cs-CZ" dirty="0" smtClean="0">
                <a:solidFill>
                  <a:schemeClr val="tx1"/>
                </a:solidFill>
              </a:rPr>
              <a:t>-</a:t>
            </a:r>
            <a:r>
              <a:rPr lang="en-US" altLang="cs-CZ" dirty="0" smtClean="0">
                <a:solidFill>
                  <a:schemeClr val="tx1"/>
                </a:solidFill>
              </a:rPr>
              <a:t> negative externalities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771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Negative externality in production</a:t>
            </a:r>
            <a:endParaRPr lang="cs-CZ" dirty="0"/>
          </a:p>
        </p:txBody>
      </p:sp>
      <p:pic>
        <p:nvPicPr>
          <p:cNvPr id="81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33525" y="1946275"/>
            <a:ext cx="5846763" cy="4362450"/>
          </a:xfrm>
          <a:noFill/>
        </p:spPr>
      </p:pic>
      <p:sp>
        <p:nvSpPr>
          <p:cNvPr id="8196" name="TextovéPole 4"/>
          <p:cNvSpPr txBox="1">
            <a:spLocks noChangeArrowheads="1"/>
          </p:cNvSpPr>
          <p:nvPr/>
        </p:nvSpPr>
        <p:spPr bwMode="auto">
          <a:xfrm>
            <a:off x="3181350" y="6308725"/>
            <a:ext cx="27940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cs-CZ" sz="1600" i="1" dirty="0">
                <a:latin typeface="Constantia" pitchFamily="18" charset="0"/>
              </a:rPr>
              <a:t>Source: </a:t>
            </a:r>
            <a:r>
              <a:rPr lang="cs-CZ" altLang="cs-CZ" sz="1600" i="1" dirty="0" err="1">
                <a:latin typeface="Constantia" pitchFamily="18" charset="0"/>
              </a:rPr>
              <a:t>thestudentroom.co.uk</a:t>
            </a:r>
            <a:endParaRPr lang="cs-CZ" altLang="cs-CZ" sz="1600" i="1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38225" y="1871663"/>
            <a:ext cx="6629400" cy="4652962"/>
          </a:xfr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Positive externality in consumption</a:t>
            </a:r>
            <a:endParaRPr lang="cs-CZ" dirty="0"/>
          </a:p>
        </p:txBody>
      </p:sp>
      <p:sp>
        <p:nvSpPr>
          <p:cNvPr id="9220" name="TextovéPole 4"/>
          <p:cNvSpPr txBox="1">
            <a:spLocks noChangeArrowheads="1"/>
          </p:cNvSpPr>
          <p:nvPr/>
        </p:nvSpPr>
        <p:spPr bwMode="auto">
          <a:xfrm>
            <a:off x="3708400" y="6308725"/>
            <a:ext cx="186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 sz="1600" i="1">
                <a:latin typeface="Constantia" pitchFamily="18" charset="0"/>
              </a:rPr>
              <a:t>Source: </a:t>
            </a:r>
            <a:r>
              <a:rPr lang="cs-CZ" altLang="cs-CZ" sz="1600" i="1">
                <a:latin typeface="Constantia" pitchFamily="18" charset="0"/>
              </a:rPr>
              <a:t>tutor2u.net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Public solutions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Fines and </a:t>
            </a:r>
            <a:r>
              <a:rPr lang="en-US" sz="2000" dirty="0" smtClean="0">
                <a:solidFill>
                  <a:schemeClr val="tx1"/>
                </a:solidFill>
              </a:rPr>
              <a:t>taxes – corrective</a:t>
            </a:r>
            <a:r>
              <a:rPr lang="cs-CZ" sz="2000" dirty="0" smtClean="0">
                <a:solidFill>
                  <a:schemeClr val="tx1"/>
                </a:solidFill>
              </a:rPr>
              <a:t> tax (</a:t>
            </a:r>
            <a:r>
              <a:rPr lang="en-US" sz="2000" dirty="0" smtClean="0">
                <a:solidFill>
                  <a:schemeClr val="tx1"/>
                </a:solidFill>
              </a:rPr>
              <a:t>Pig</a:t>
            </a:r>
            <a:r>
              <a:rPr lang="cs-CZ" sz="2000" dirty="0" err="1" smtClean="0">
                <a:solidFill>
                  <a:schemeClr val="tx1"/>
                </a:solidFill>
              </a:rPr>
              <a:t>ouvian</a:t>
            </a:r>
            <a:r>
              <a:rPr lang="en-US" sz="2000" dirty="0" smtClean="0">
                <a:solidFill>
                  <a:schemeClr val="tx1"/>
                </a:solidFill>
              </a:rPr>
              <a:t> tax</a:t>
            </a:r>
            <a:r>
              <a:rPr lang="cs-CZ" sz="2000" dirty="0" smtClean="0">
                <a:solidFill>
                  <a:schemeClr val="tx1"/>
                </a:solidFill>
              </a:rPr>
              <a:t>)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Subsidies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Regulations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Marketable permits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Private solutions</a:t>
            </a:r>
          </a:p>
          <a:p>
            <a:pPr lvl="1"/>
            <a:r>
              <a:rPr lang="en-US" sz="2000" b="1" dirty="0" smtClean="0">
                <a:solidFill>
                  <a:schemeClr val="tx1"/>
                </a:solidFill>
              </a:rPr>
              <a:t>Internalizations</a:t>
            </a:r>
            <a:r>
              <a:rPr lang="en-US" sz="2000" dirty="0" smtClean="0">
                <a:solidFill>
                  <a:schemeClr val="tx1"/>
                </a:solidFill>
              </a:rPr>
              <a:t> (joining two companies in one (where one of the companies is produce</a:t>
            </a:r>
            <a:r>
              <a:rPr lang="cs-CZ" sz="2000" dirty="0" smtClean="0">
                <a:solidFill>
                  <a:schemeClr val="tx1"/>
                </a:solidFill>
              </a:rPr>
              <a:t>r</a:t>
            </a:r>
            <a:r>
              <a:rPr lang="en-US" sz="2000" dirty="0" smtClean="0">
                <a:solidFill>
                  <a:schemeClr val="tx1"/>
                </a:solidFill>
              </a:rPr>
              <a:t> of the externality and the other one is accepter of the externality)</a:t>
            </a:r>
            <a:r>
              <a:rPr lang="cs-CZ" sz="2000" dirty="0" smtClean="0">
                <a:solidFill>
                  <a:schemeClr val="tx1"/>
                </a:solidFill>
              </a:rPr>
              <a:t>)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/>
            <a:r>
              <a:rPr lang="en-US" sz="2000" b="1" dirty="0" err="1" smtClean="0">
                <a:solidFill>
                  <a:schemeClr val="tx1"/>
                </a:solidFill>
              </a:rPr>
              <a:t>Coase</a:t>
            </a:r>
            <a:r>
              <a:rPr lang="en-US" sz="2000" b="1" dirty="0" smtClean="0">
                <a:solidFill>
                  <a:schemeClr val="tx1"/>
                </a:solidFill>
              </a:rPr>
              <a:t> Theorem</a:t>
            </a: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(</a:t>
            </a:r>
            <a:r>
              <a:rPr lang="en-US" sz="2000" dirty="0" smtClean="0">
                <a:solidFill>
                  <a:schemeClr val="tx1"/>
                </a:solidFill>
              </a:rPr>
              <a:t>assign property rights</a:t>
            </a:r>
            <a:r>
              <a:rPr lang="cs-CZ" sz="2000" dirty="0" smtClean="0">
                <a:solidFill>
                  <a:schemeClr val="tx1"/>
                </a:solidFill>
              </a:rPr>
              <a:t>)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Externality</a:t>
            </a:r>
            <a:r>
              <a:rPr lang="cs-CZ" dirty="0" smtClean="0"/>
              <a:t> </a:t>
            </a:r>
            <a:r>
              <a:rPr lang="en-US" dirty="0" smtClean="0"/>
              <a:t>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84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Pigouvian</a:t>
            </a:r>
            <a:r>
              <a:rPr lang="cs-CZ" dirty="0" smtClean="0"/>
              <a:t> tax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 </a:t>
            </a:r>
            <a:r>
              <a:rPr lang="en-US" dirty="0" err="1" smtClean="0">
                <a:solidFill>
                  <a:schemeClr val="tx1"/>
                </a:solidFill>
              </a:rPr>
              <a:t>Pigouvian</a:t>
            </a:r>
            <a:r>
              <a:rPr lang="en-US" dirty="0" smtClean="0">
                <a:solidFill>
                  <a:schemeClr val="tx1"/>
                </a:solidFill>
              </a:rPr>
              <a:t> tax  is a tax applied to a market activity that is generating negative externalities. The tax is intended to correct an inefficient market outcome, and does so by being set </a:t>
            </a:r>
            <a:r>
              <a:rPr lang="en-US" u="sng" dirty="0" smtClean="0">
                <a:solidFill>
                  <a:schemeClr val="tx1"/>
                </a:solidFill>
              </a:rPr>
              <a:t>equal</a:t>
            </a:r>
            <a:r>
              <a:rPr lang="en-US" dirty="0" smtClean="0">
                <a:solidFill>
                  <a:schemeClr val="tx1"/>
                </a:solidFill>
              </a:rPr>
              <a:t> to the negative externalities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Problem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determination of the tax</a:t>
            </a:r>
            <a:r>
              <a:rPr lang="cs-CZ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measurement of social cost is almost impossible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ocial_cost_with_tax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764704"/>
            <a:ext cx="8438438" cy="54006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f </a:t>
            </a:r>
            <a:r>
              <a:rPr lang="en-US" dirty="0">
                <a:solidFill>
                  <a:schemeClr val="tx1"/>
                </a:solidFill>
              </a:rPr>
              <a:t>trade in an externality is possible and there are no transaction costs, bargaining will lead to an efficient outcome regardless of the initial allocation of property </a:t>
            </a:r>
            <a:r>
              <a:rPr lang="en-US" dirty="0" smtClean="0">
                <a:solidFill>
                  <a:schemeClr val="tx1"/>
                </a:solidFill>
              </a:rPr>
              <a:t>rights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There is an assumption of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Zero transaction costs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Clearly defined property rights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marL="301943" lvl="1" indent="0"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301943" lvl="1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Examples in lecture (loud party next door, doctor and barber)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Coase</a:t>
            </a:r>
            <a:r>
              <a:rPr lang="en-US" dirty="0" smtClean="0"/>
              <a:t> Theorem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528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Incomplete markets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Are markets that fail to provide adequately good or service even thought the cost of providing it is less than what individuals are willing to pay.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Some economist believe that private markets have done a poor job of providing insurance and loans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Private market does not provide insurance for many important risks that individuals face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Causes: transactions costs , asymmetries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of information, enforcement costs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Solution: government undertake a number of initiatives, insurance programs, lo</a:t>
            </a:r>
            <a:r>
              <a:rPr lang="cs-CZ" dirty="0" smtClean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ns and guarantees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467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</a:t>
            </a:r>
            <a:r>
              <a:rPr lang="en-US" dirty="0"/>
              <a:t>, inflation, </a:t>
            </a:r>
            <a:r>
              <a:rPr lang="en-US" dirty="0" smtClean="0"/>
              <a:t>disequilibrium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Widely recognized symptoms of market failure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Periodic episodes of high unemployment or high inflation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Periods of recessions and depressions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For most economists </a:t>
            </a:r>
            <a:r>
              <a:rPr lang="cs-CZ" dirty="0" smtClean="0">
                <a:solidFill>
                  <a:schemeClr val="tx1"/>
                </a:solidFill>
              </a:rPr>
              <a:t>-</a:t>
            </a:r>
            <a:r>
              <a:rPr lang="en-US" dirty="0" smtClean="0">
                <a:solidFill>
                  <a:schemeClr val="tx1"/>
                </a:solidFill>
              </a:rPr>
              <a:t>&gt; evidence that </a:t>
            </a:r>
            <a:r>
              <a:rPr lang="en-US" i="1" u="sng" dirty="0" smtClean="0">
                <a:solidFill>
                  <a:schemeClr val="tx1"/>
                </a:solidFill>
              </a:rPr>
              <a:t>something</a:t>
            </a:r>
            <a:r>
              <a:rPr lang="en-US" dirty="0" smtClean="0">
                <a:solidFill>
                  <a:schemeClr val="tx1"/>
                </a:solidFill>
              </a:rPr>
              <a:t> is not working well.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Economic cycles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(growth, recession of GDP)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Stabilization policy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solution and even possible </a:t>
            </a:r>
            <a:r>
              <a:rPr lang="cs-CZ" dirty="0" smtClean="0">
                <a:solidFill>
                  <a:schemeClr val="tx1"/>
                </a:solidFill>
              </a:rPr>
              <a:t>cause)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751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rights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Problem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Open-access property</a:t>
            </a:r>
            <a:r>
              <a:rPr lang="cs-CZ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property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that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is not owned by anyone.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Open-access property may exist because ownership has never been established, because the state has legislated it, or because no effective controls are in place, or feasible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Ocean fisheries, atmosphere (over consumption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Example: Cows x Elephants, </a:t>
            </a:r>
            <a:r>
              <a:rPr lang="en-US" dirty="0" err="1" smtClean="0">
                <a:solidFill>
                  <a:schemeClr val="tx1"/>
                </a:solidFill>
              </a:rPr>
              <a:t>unowned</a:t>
            </a:r>
            <a:r>
              <a:rPr lang="en-US" dirty="0" smtClean="0">
                <a:solidFill>
                  <a:schemeClr val="tx1"/>
                </a:solidFill>
              </a:rPr>
              <a:t> land and sheep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Solution: convert types of property, </a:t>
            </a:r>
            <a:r>
              <a:rPr lang="en-US" dirty="0" err="1" smtClean="0">
                <a:solidFill>
                  <a:schemeClr val="tx1"/>
                </a:solidFill>
              </a:rPr>
              <a:t>gov.regulations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proposed by Ronald </a:t>
            </a:r>
            <a:r>
              <a:rPr lang="en-US" dirty="0" err="1" smtClean="0">
                <a:solidFill>
                  <a:schemeClr val="tx1"/>
                </a:solidFill>
              </a:rPr>
              <a:t>Coase</a:t>
            </a:r>
            <a:r>
              <a:rPr lang="en-US" dirty="0" smtClean="0">
                <a:solidFill>
                  <a:schemeClr val="tx1"/>
                </a:solidFill>
              </a:rPr>
              <a:t> that clearly defined</a:t>
            </a:r>
            <a:r>
              <a:rPr lang="cs-CZ" dirty="0" err="1" smtClean="0">
                <a:solidFill>
                  <a:schemeClr val="tx1"/>
                </a:solidFill>
              </a:rPr>
              <a:t>ing</a:t>
            </a:r>
            <a:r>
              <a:rPr lang="en-US" dirty="0" smtClean="0">
                <a:solidFill>
                  <a:schemeClr val="tx1"/>
                </a:solidFill>
              </a:rPr>
              <a:t> property rights would resolve environmental problems by internalizing externalities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330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 </a:t>
            </a:r>
            <a:r>
              <a:rPr lang="en-US" b="1" dirty="0" smtClean="0"/>
              <a:t>efficiency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Revision: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The invisible hand</a:t>
            </a:r>
          </a:p>
          <a:p>
            <a:pPr lvl="1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 of competitive </a:t>
            </a:r>
          </a:p>
          <a:p>
            <a:pPr lvl="1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 markets</a:t>
            </a:r>
          </a:p>
          <a:p>
            <a:pPr lvl="1"/>
            <a:r>
              <a:rPr lang="cs-CZ" altLang="cs-CZ" sz="2100" dirty="0" smtClean="0">
                <a:solidFill>
                  <a:schemeClr val="tx1"/>
                </a:solidFill>
              </a:rPr>
              <a:t>P</a:t>
            </a:r>
            <a:r>
              <a:rPr lang="en-US" altLang="cs-CZ" sz="2100" dirty="0" smtClean="0">
                <a:solidFill>
                  <a:schemeClr val="tx1"/>
                </a:solidFill>
              </a:rPr>
              <a:t>rice mechanism</a:t>
            </a:r>
            <a:endParaRPr lang="cs-CZ" sz="2100" dirty="0" smtClean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Pareto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efficiency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Individual´s welfare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Perfect competition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„If private markets are efficient, why should there be an economic role for government?“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Obrázek 3" descr="micro3.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5" y="1556792"/>
            <a:ext cx="4809739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409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77072"/>
            <a:ext cx="8229600" cy="1600200"/>
          </a:xfrm>
        </p:spPr>
        <p:txBody>
          <a:bodyPr/>
          <a:lstStyle/>
          <a:p>
            <a:pPr algn="l"/>
            <a:r>
              <a:rPr lang="en-US" dirty="0" smtClean="0"/>
              <a:t>Two other reasons for government intervention..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of wealth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Not market failure per se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fact that economy is </a:t>
            </a:r>
            <a:r>
              <a:rPr lang="en-US" dirty="0" err="1" smtClean="0">
                <a:solidFill>
                  <a:schemeClr val="tx1"/>
                </a:solidFill>
              </a:rPr>
              <a:t>pareto</a:t>
            </a:r>
            <a:r>
              <a:rPr lang="en-US" dirty="0" smtClean="0">
                <a:solidFill>
                  <a:schemeClr val="tx1"/>
                </a:solidFill>
              </a:rPr>
              <a:t> efficient says nothing about the distribution of income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Competitive markets may give rise to a very unequal distribution, may leave individuals with insufficient resources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Solution: government redistribution of wealth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Solution as part of problem – inefficiency of redistribution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6427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benefit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Argument for government intervention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Even in </a:t>
            </a:r>
            <a:r>
              <a:rPr lang="en-US" dirty="0" err="1" smtClean="0">
                <a:solidFill>
                  <a:schemeClr val="tx1"/>
                </a:solidFill>
              </a:rPr>
              <a:t>pareto</a:t>
            </a:r>
            <a:r>
              <a:rPr lang="en-US" dirty="0" smtClean="0">
                <a:solidFill>
                  <a:schemeClr val="tx1"/>
                </a:solidFill>
              </a:rPr>
              <a:t> efficient economy individuals may not act in their own best interest, even full informed consumers may make „bad“ decisions.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Examples: smokers, seat belts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Solution: regulations (seat belts), taxes (cigarettes)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Paternalism: government know best interest of individuals better than they do themselves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May be connected with externalities (smokers)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169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600200"/>
          </a:xfrm>
        </p:spPr>
        <p:txBody>
          <a:bodyPr/>
          <a:lstStyle/>
          <a:p>
            <a:r>
              <a:rPr lang="en-US" dirty="0" smtClean="0"/>
              <a:t>Interrelationships of market failures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209331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Market failures are not mutually exclusive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Information problems – missing markets (inexistent supply)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Property rights- missing markets (market with fishing rights)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Public benefit – externalities (smoking)</a:t>
            </a:r>
          </a:p>
          <a:p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Recommended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STIGLITZ, Joseph E. </a:t>
            </a:r>
            <a:r>
              <a:rPr lang="en-US" i="1" dirty="0" smtClean="0">
                <a:solidFill>
                  <a:schemeClr val="tx1"/>
                </a:solidFill>
              </a:rPr>
              <a:t>Economics of the public sector</a:t>
            </a:r>
            <a:r>
              <a:rPr lang="en-US" dirty="0" smtClean="0">
                <a:solidFill>
                  <a:schemeClr val="tx1"/>
                </a:solidFill>
              </a:rPr>
              <a:t>. 3rd ed. New York: W. W. Norton, c2000, xxiii, 823 p. ISBN 03-939-6651-8.</a:t>
            </a:r>
            <a:r>
              <a:rPr lang="cs-CZ" dirty="0" smtClean="0">
                <a:solidFill>
                  <a:schemeClr val="tx1"/>
                </a:solidFill>
              </a:rPr>
              <a:t>   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Chapters</a:t>
            </a:r>
            <a:r>
              <a:rPr lang="cs-CZ" dirty="0" smtClean="0">
                <a:solidFill>
                  <a:schemeClr val="tx1"/>
                </a:solidFill>
              </a:rPr>
              <a:t> 4 and 9 (market </a:t>
            </a:r>
            <a:r>
              <a:rPr lang="en-US" dirty="0" smtClean="0">
                <a:solidFill>
                  <a:schemeClr val="tx1"/>
                </a:solidFill>
              </a:rPr>
              <a:t>failures</a:t>
            </a:r>
            <a:r>
              <a:rPr lang="cs-CZ" dirty="0" smtClean="0">
                <a:solidFill>
                  <a:schemeClr val="tx1"/>
                </a:solidFill>
              </a:rPr>
              <a:t> and </a:t>
            </a:r>
            <a:r>
              <a:rPr lang="en-US" dirty="0" smtClean="0">
                <a:solidFill>
                  <a:schemeClr val="tx1"/>
                </a:solidFill>
              </a:rPr>
              <a:t>externalities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861048"/>
            <a:ext cx="8229600" cy="1600200"/>
          </a:xfrm>
        </p:spPr>
        <p:txBody>
          <a:bodyPr/>
          <a:lstStyle/>
          <a:p>
            <a:r>
              <a:rPr lang="en-US" dirty="0" smtClean="0"/>
              <a:t>Thank you for your attention!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 </a:t>
            </a:r>
            <a:r>
              <a:rPr lang="en-US" dirty="0" smtClean="0"/>
              <a:t>failures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Conditions under which markets are not efficient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Reasons for government interventions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2852936"/>
            <a:ext cx="8208912" cy="341632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Causes</a:t>
            </a:r>
            <a:r>
              <a:rPr lang="cs-CZ" sz="2400" b="1" dirty="0" smtClean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of</a:t>
            </a:r>
            <a:r>
              <a:rPr lang="cs-CZ" sz="2400" b="1" dirty="0" smtClean="0">
                <a:latin typeface="+mj-lt"/>
              </a:rPr>
              <a:t> market </a:t>
            </a:r>
            <a:r>
              <a:rPr lang="en-US" sz="2400" b="1" dirty="0" smtClean="0">
                <a:latin typeface="+mj-lt"/>
              </a:rPr>
              <a:t>failures</a:t>
            </a:r>
            <a:r>
              <a:rPr lang="cs-CZ" sz="2400" b="1" dirty="0" smtClean="0">
                <a:latin typeface="+mj-lt"/>
              </a:rPr>
              <a:t>:</a:t>
            </a:r>
          </a:p>
          <a:p>
            <a:r>
              <a:rPr lang="cs-CZ" sz="2400" b="1" dirty="0" smtClean="0">
                <a:latin typeface="+mj-lt"/>
              </a:rPr>
              <a:t>1)</a:t>
            </a:r>
            <a:r>
              <a:rPr lang="en-US" sz="2400" b="1" dirty="0" smtClean="0">
                <a:latin typeface="+mj-lt"/>
              </a:rPr>
              <a:t>Public goods</a:t>
            </a:r>
          </a:p>
          <a:p>
            <a:r>
              <a:rPr lang="cs-CZ" sz="2400" b="1" dirty="0" smtClean="0">
                <a:latin typeface="+mj-lt"/>
              </a:rPr>
              <a:t>2)</a:t>
            </a:r>
            <a:r>
              <a:rPr lang="en-US" sz="2400" b="1" dirty="0" smtClean="0">
                <a:latin typeface="+mj-lt"/>
              </a:rPr>
              <a:t>Failure of competition</a:t>
            </a:r>
          </a:p>
          <a:p>
            <a:r>
              <a:rPr lang="cs-CZ" sz="2400" b="1" dirty="0" smtClean="0">
                <a:latin typeface="+mj-lt"/>
              </a:rPr>
              <a:t>3)</a:t>
            </a:r>
            <a:r>
              <a:rPr lang="en-US" sz="2400" b="1" dirty="0" smtClean="0">
                <a:latin typeface="+mj-lt"/>
              </a:rPr>
              <a:t>Information asymmetry/failures</a:t>
            </a:r>
          </a:p>
          <a:p>
            <a:r>
              <a:rPr lang="cs-CZ" sz="2400" b="1" dirty="0" smtClean="0">
                <a:latin typeface="+mj-lt"/>
              </a:rPr>
              <a:t>4)</a:t>
            </a:r>
            <a:r>
              <a:rPr lang="en-US" sz="2400" b="1" dirty="0" smtClean="0">
                <a:latin typeface="+mj-lt"/>
              </a:rPr>
              <a:t>Externalities</a:t>
            </a:r>
            <a:endParaRPr lang="cs-CZ" sz="2400" dirty="0" smtClean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5)</a:t>
            </a:r>
            <a:r>
              <a:rPr lang="en-US" sz="2400" dirty="0" smtClean="0">
                <a:latin typeface="+mj-lt"/>
              </a:rPr>
              <a:t>Incomplete markets or Missing markets</a:t>
            </a:r>
          </a:p>
          <a:p>
            <a:endParaRPr lang="cs-CZ" sz="2400" dirty="0" smtClean="0">
              <a:latin typeface="+mj-lt"/>
            </a:endParaRPr>
          </a:p>
          <a:p>
            <a:endParaRPr lang="cs-CZ" sz="2400" dirty="0" smtClean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6)</a:t>
            </a:r>
            <a:r>
              <a:rPr lang="en-US" sz="2400" dirty="0" smtClean="0">
                <a:latin typeface="+mj-lt"/>
              </a:rPr>
              <a:t>Unemployment, inflation, </a:t>
            </a:r>
            <a:endParaRPr lang="cs-CZ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disequilibrium</a:t>
            </a:r>
          </a:p>
          <a:p>
            <a:r>
              <a:rPr lang="en-US" sz="2400" dirty="0" smtClean="0">
                <a:latin typeface="+mj-lt"/>
              </a:rPr>
              <a:t>7)Property</a:t>
            </a:r>
            <a:r>
              <a:rPr lang="cs-CZ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rights</a:t>
            </a:r>
          </a:p>
          <a:p>
            <a:r>
              <a:rPr lang="cs-CZ" sz="2400" dirty="0" smtClean="0">
                <a:latin typeface="+mj-lt"/>
              </a:rPr>
              <a:t>8)</a:t>
            </a:r>
            <a:r>
              <a:rPr lang="en-US" sz="2400" dirty="0" smtClean="0">
                <a:latin typeface="+mj-lt"/>
              </a:rPr>
              <a:t>Distribution of wealth</a:t>
            </a:r>
            <a:endParaRPr lang="cs-CZ" sz="2400" dirty="0" smtClean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9)</a:t>
            </a:r>
            <a:r>
              <a:rPr lang="en-US" sz="2400" dirty="0" smtClean="0">
                <a:latin typeface="+mj-lt"/>
              </a:rPr>
              <a:t>Public benefit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 </a:t>
            </a:r>
            <a:r>
              <a:rPr lang="en-US" dirty="0" smtClean="0"/>
              <a:t>goods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n-US" altLang="cs-CZ" dirty="0" smtClean="0">
                <a:solidFill>
                  <a:schemeClr val="tx1"/>
                </a:solidFill>
              </a:rPr>
              <a:t>Goods that either will not be supplied by market or, if supplied, will be supplied in insufficient quantity</a:t>
            </a:r>
          </a:p>
          <a:p>
            <a:r>
              <a:rPr lang="en-US" altLang="cs-CZ" dirty="0" smtClean="0">
                <a:solidFill>
                  <a:schemeClr val="tx1"/>
                </a:solidFill>
              </a:rPr>
              <a:t>Example:  national defense, navigational aids (light house)</a:t>
            </a:r>
          </a:p>
          <a:p>
            <a:r>
              <a:rPr lang="cs-CZ" altLang="cs-CZ" dirty="0" smtClean="0">
                <a:solidFill>
                  <a:schemeClr val="tx1"/>
                </a:solidFill>
              </a:rPr>
              <a:t>These are </a:t>
            </a:r>
            <a:r>
              <a:rPr lang="en-US" altLang="cs-CZ" dirty="0" smtClean="0">
                <a:solidFill>
                  <a:schemeClr val="tx1"/>
                </a:solidFill>
              </a:rPr>
              <a:t>called</a:t>
            </a:r>
            <a:r>
              <a:rPr lang="cs-CZ" altLang="cs-CZ" dirty="0" smtClean="0">
                <a:solidFill>
                  <a:schemeClr val="tx1"/>
                </a:solidFill>
              </a:rPr>
              <a:t> </a:t>
            </a:r>
            <a:r>
              <a:rPr lang="en-US" altLang="cs-CZ" dirty="0" smtClean="0">
                <a:solidFill>
                  <a:schemeClr val="tx1"/>
                </a:solidFill>
              </a:rPr>
              <a:t>pure public good</a:t>
            </a:r>
            <a:r>
              <a:rPr lang="cs-CZ" altLang="cs-CZ" dirty="0" smtClean="0">
                <a:solidFill>
                  <a:schemeClr val="tx1"/>
                </a:solidFill>
              </a:rPr>
              <a:t>s</a:t>
            </a:r>
            <a:endParaRPr lang="en-US" altLang="cs-CZ" dirty="0" smtClean="0">
              <a:solidFill>
                <a:schemeClr val="tx1"/>
              </a:solidFill>
            </a:endParaRPr>
          </a:p>
          <a:p>
            <a:pPr lvl="1"/>
            <a:r>
              <a:rPr lang="en-US" altLang="cs-CZ" sz="2000" i="1" dirty="0" smtClean="0">
                <a:solidFill>
                  <a:schemeClr val="tx1"/>
                </a:solidFill>
              </a:rPr>
              <a:t>Non-rival consumption </a:t>
            </a:r>
            <a:r>
              <a:rPr lang="en-US" altLang="cs-CZ" sz="2000" dirty="0" smtClean="0">
                <a:solidFill>
                  <a:schemeClr val="tx1"/>
                </a:solidFill>
              </a:rPr>
              <a:t>– it’s not desirable to exclude anyone from the benefits (MC of providing to an additional person = 0). Private provision -&gt; </a:t>
            </a:r>
            <a:r>
              <a:rPr lang="en-US" altLang="cs-CZ" sz="2000" dirty="0" err="1" smtClean="0">
                <a:solidFill>
                  <a:schemeClr val="tx1"/>
                </a:solidFill>
              </a:rPr>
              <a:t>underconsumption</a:t>
            </a:r>
            <a:r>
              <a:rPr lang="en-US" altLang="cs-CZ" sz="2000" dirty="0" smtClean="0">
                <a:solidFill>
                  <a:schemeClr val="tx1"/>
                </a:solidFill>
              </a:rPr>
              <a:t> or undersupply</a:t>
            </a:r>
          </a:p>
          <a:p>
            <a:pPr lvl="1"/>
            <a:r>
              <a:rPr lang="en-US" altLang="cs-CZ" sz="2000" i="1" dirty="0" smtClean="0">
                <a:solidFill>
                  <a:schemeClr val="tx1"/>
                </a:solidFill>
              </a:rPr>
              <a:t>Non-excludability</a:t>
            </a:r>
            <a:r>
              <a:rPr lang="en-US" altLang="cs-CZ" sz="2000" dirty="0" smtClean="0">
                <a:solidFill>
                  <a:schemeClr val="tx1"/>
                </a:solidFill>
              </a:rPr>
              <a:t> – it’s not feasible to exclude anyone from the benefits of the good (cost of exclusion is too high) -&gt; free rider problem</a:t>
            </a:r>
            <a:endParaRPr lang="cs-CZ" altLang="cs-CZ" sz="20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Free-rider problem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Public </a:t>
            </a:r>
            <a:r>
              <a:rPr lang="en-US" dirty="0" smtClean="0">
                <a:solidFill>
                  <a:schemeClr val="tx1"/>
                </a:solidFill>
              </a:rPr>
              <a:t>goods</a:t>
            </a:r>
            <a:r>
              <a:rPr lang="cs-CZ" dirty="0" smtClean="0">
                <a:solidFill>
                  <a:schemeClr val="tx1"/>
                </a:solidFill>
              </a:rPr>
              <a:t> x </a:t>
            </a:r>
            <a:r>
              <a:rPr lang="en-US" altLang="cs-CZ" dirty="0" smtClean="0">
                <a:solidFill>
                  <a:schemeClr val="tx1"/>
                </a:solidFill>
              </a:rPr>
              <a:t>Publicly provided goods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882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of competition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For markets to result in </a:t>
            </a:r>
            <a:r>
              <a:rPr lang="en-US" dirty="0" err="1" smtClean="0">
                <a:solidFill>
                  <a:schemeClr val="tx1"/>
                </a:solidFill>
              </a:rPr>
              <a:t>pareto</a:t>
            </a:r>
            <a:r>
              <a:rPr lang="en-US" dirty="0" smtClean="0">
                <a:solidFill>
                  <a:schemeClr val="tx1"/>
                </a:solidFill>
              </a:rPr>
              <a:t> efficiency, there must be perfect competition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Large number </a:t>
            </a:r>
            <a:r>
              <a:rPr lang="en-US" dirty="0">
                <a:solidFill>
                  <a:schemeClr val="tx1"/>
                </a:solidFill>
              </a:rPr>
              <a:t>of companies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That has no effect on prices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Homogeneous product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No barriers to enter the market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 some industries, conditions are not valid – imperfect markets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Monopoly – single company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Oligopoly – </a:t>
            </a:r>
            <a:r>
              <a:rPr lang="en-US" dirty="0">
                <a:solidFill>
                  <a:schemeClr val="tx1"/>
                </a:solidFill>
              </a:rPr>
              <a:t>few company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Monopolistic competition – </a:t>
            </a:r>
            <a:r>
              <a:rPr lang="en-US" dirty="0">
                <a:solidFill>
                  <a:schemeClr val="tx1"/>
                </a:solidFill>
              </a:rPr>
              <a:t>many </a:t>
            </a:r>
            <a:r>
              <a:rPr lang="en-US" dirty="0" smtClean="0">
                <a:solidFill>
                  <a:schemeClr val="tx1"/>
                </a:solidFill>
              </a:rPr>
              <a:t>companies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with slightly different goods</a:t>
            </a:r>
          </a:p>
        </p:txBody>
      </p:sp>
    </p:spTree>
    <p:extLst>
      <p:ext uri="{BB962C8B-B14F-4D97-AF65-F5344CB8AC3E}">
        <p14:creationId xmlns:p14="http://schemas.microsoft.com/office/powerpoint/2010/main" val="32256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/>
              <a:t>Monopoly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Types of the monopoly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Geographic monopoly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Natural monopoly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Technological monopoly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Government granted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monopoly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Monopoly exists on the markets, where: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Exists only one company on the market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There are no substitutes of the goods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There are very high barriers to enter the market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Monopoly solutions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Supporting competition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Regulations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Public ownership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Simply doing nothing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</a:p>
          <a:p>
            <a:pPr lvl="8">
              <a:buNone/>
            </a:pPr>
            <a:r>
              <a:rPr lang="cs-CZ" dirty="0" smtClean="0">
                <a:solidFill>
                  <a:schemeClr val="tx1"/>
                </a:solidFill>
              </a:rPr>
              <a:t> … pros </a:t>
            </a:r>
            <a:r>
              <a:rPr lang="en-US" dirty="0" smtClean="0">
                <a:solidFill>
                  <a:schemeClr val="tx1"/>
                </a:solidFill>
              </a:rPr>
              <a:t>and cons?</a:t>
            </a:r>
            <a:r>
              <a:rPr lang="en-US" sz="1000" dirty="0" smtClean="0">
                <a:solidFill>
                  <a:schemeClr val="tx1"/>
                </a:solidFill>
              </a:rPr>
              <a:t>     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4"/>
          <p:cNvGrpSpPr/>
          <p:nvPr/>
        </p:nvGrpSpPr>
        <p:grpSpPr>
          <a:xfrm>
            <a:off x="842630" y="2400921"/>
            <a:ext cx="3901984" cy="2256290"/>
            <a:chOff x="1287354" y="1855847"/>
            <a:chExt cx="5134960" cy="3619498"/>
          </a:xfrm>
        </p:grpSpPr>
        <p:sp>
          <p:nvSpPr>
            <p:cNvPr id="28679" name="Arc 7"/>
            <p:cNvSpPr>
              <a:spLocks/>
            </p:cNvSpPr>
            <p:nvPr/>
          </p:nvSpPr>
          <p:spPr bwMode="auto">
            <a:xfrm flipV="1">
              <a:off x="2175116" y="1978082"/>
              <a:ext cx="3581401" cy="3497263"/>
            </a:xfrm>
            <a:custGeom>
              <a:avLst/>
              <a:gdLst>
                <a:gd name="T0" fmla="*/ 247216 w 21600"/>
                <a:gd name="T1" fmla="*/ 0 h 21549"/>
                <a:gd name="T2" fmla="*/ 3581400 w 21600"/>
                <a:gd name="T3" fmla="*/ 3497263 h 21549"/>
                <a:gd name="T4" fmla="*/ 0 w 21600"/>
                <a:gd name="T5" fmla="*/ 3497263 h 2154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549" fill="none" extrusionOk="0">
                  <a:moveTo>
                    <a:pt x="1490" y="0"/>
                  </a:moveTo>
                  <a:cubicBezTo>
                    <a:pt x="12814" y="784"/>
                    <a:pt x="21600" y="10198"/>
                    <a:pt x="21600" y="21549"/>
                  </a:cubicBezTo>
                </a:path>
                <a:path w="21600" h="21549" stroke="0" extrusionOk="0">
                  <a:moveTo>
                    <a:pt x="1490" y="0"/>
                  </a:moveTo>
                  <a:cubicBezTo>
                    <a:pt x="12814" y="784"/>
                    <a:pt x="21600" y="10198"/>
                    <a:pt x="21600" y="21549"/>
                  </a:cubicBezTo>
                  <a:lnTo>
                    <a:pt x="0" y="21549"/>
                  </a:lnTo>
                  <a:lnTo>
                    <a:pt x="149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" name="Text Box 12"/>
            <p:cNvSpPr txBox="1">
              <a:spLocks noChangeArrowheads="1"/>
            </p:cNvSpPr>
            <p:nvPr/>
          </p:nvSpPr>
          <p:spPr bwMode="auto">
            <a:xfrm>
              <a:off x="1287354" y="2167883"/>
              <a:ext cx="339967" cy="740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/>
              <a:r>
                <a:rPr lang="en-US" dirty="0"/>
                <a:t>$</a:t>
              </a:r>
            </a:p>
          </p:txBody>
        </p:sp>
        <p:sp>
          <p:nvSpPr>
            <p:cNvPr id="28688" name="Text Box 16"/>
            <p:cNvSpPr txBox="1">
              <a:spLocks noChangeArrowheads="1"/>
            </p:cNvSpPr>
            <p:nvPr/>
          </p:nvSpPr>
          <p:spPr bwMode="auto">
            <a:xfrm>
              <a:off x="5763501" y="1855847"/>
              <a:ext cx="6588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/>
              <a:r>
                <a:rPr lang="en-US" dirty="0"/>
                <a:t>MC</a:t>
              </a:r>
            </a:p>
          </p:txBody>
        </p:sp>
      </p:grp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123964" y="5773482"/>
            <a:ext cx="658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dirty="0"/>
              <a:t>MR</a:t>
            </a:r>
          </a:p>
        </p:txBody>
      </p:sp>
      <p:sp>
        <p:nvSpPr>
          <p:cNvPr id="28695" name="Text Box 24"/>
          <p:cNvSpPr txBox="1">
            <a:spLocks noChangeArrowheads="1"/>
          </p:cNvSpPr>
          <p:nvPr/>
        </p:nvSpPr>
        <p:spPr bwMode="auto">
          <a:xfrm>
            <a:off x="5283960" y="3057100"/>
            <a:ext cx="327365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dirty="0"/>
              <a:t>P</a:t>
            </a:r>
            <a:r>
              <a:rPr lang="en-US" baseline="-25000" dirty="0"/>
              <a:t>M  </a:t>
            </a:r>
            <a:r>
              <a:rPr lang="en-US" dirty="0"/>
              <a:t>= monopoly price</a:t>
            </a:r>
          </a:p>
          <a:p>
            <a:pPr algn="l"/>
            <a:r>
              <a:rPr lang="en-US" dirty="0" err="1"/>
              <a:t>P</a:t>
            </a:r>
            <a:r>
              <a:rPr lang="en-US" baseline="-25000" dirty="0" err="1"/>
              <a:t>eff</a:t>
            </a:r>
            <a:r>
              <a:rPr lang="en-US" dirty="0"/>
              <a:t> = efficient price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Q</a:t>
            </a:r>
            <a:r>
              <a:rPr lang="en-US" baseline="-25000" dirty="0"/>
              <a:t>M  </a:t>
            </a:r>
            <a:r>
              <a:rPr lang="en-US" dirty="0"/>
              <a:t>= monopoly quantity</a:t>
            </a:r>
          </a:p>
          <a:p>
            <a:pPr algn="l"/>
            <a:r>
              <a:rPr lang="en-US" dirty="0" err="1"/>
              <a:t>Q</a:t>
            </a:r>
            <a:r>
              <a:rPr lang="en-US" baseline="-25000" dirty="0" err="1"/>
              <a:t>eff</a:t>
            </a:r>
            <a:r>
              <a:rPr lang="en-US" baseline="-25000" dirty="0"/>
              <a:t>  </a:t>
            </a:r>
            <a:r>
              <a:rPr lang="en-US" dirty="0"/>
              <a:t>= efficient </a:t>
            </a:r>
            <a:r>
              <a:rPr lang="en-US" dirty="0" smtClean="0"/>
              <a:t>quantity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Monopoly</a:t>
            </a:r>
            <a:endParaRPr lang="en-US" dirty="0"/>
          </a:p>
        </p:txBody>
      </p:sp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1140856" y="2685926"/>
            <a:ext cx="0" cy="26125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 flipV="1">
            <a:off x="1111905" y="5298473"/>
            <a:ext cx="41400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1835696" y="2780928"/>
            <a:ext cx="2721456" cy="213753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314566" y="5298473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1661986" y="2970931"/>
            <a:ext cx="1563390" cy="280255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2530536" y="3350938"/>
            <a:ext cx="0" cy="194753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1140856" y="3350938"/>
            <a:ext cx="138968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3399086" y="4015950"/>
            <a:ext cx="0" cy="1282523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1140856" y="4015950"/>
            <a:ext cx="2258229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5182026" y="5298473"/>
            <a:ext cx="307612" cy="28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dirty="0"/>
              <a:t>Q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012987" y="5345974"/>
            <a:ext cx="197836" cy="171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1200"/>
              <a:t>0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4545089" y="4896695"/>
            <a:ext cx="307612" cy="28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/>
              <a:t>D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2344763" y="5324203"/>
            <a:ext cx="445132" cy="28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/>
              <a:t>Q</a:t>
            </a:r>
            <a:r>
              <a:rPr lang="en-US" baseline="-25000"/>
              <a:t>M</a:t>
            </a:r>
            <a:endParaRPr lang="en-US"/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3213313" y="5371704"/>
            <a:ext cx="480115" cy="28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dirty="0" err="1"/>
              <a:t>Q</a:t>
            </a:r>
            <a:r>
              <a:rPr lang="en-US" baseline="-25000" dirty="0" err="1"/>
              <a:t>eff</a:t>
            </a:r>
            <a:endParaRPr lang="en-US" dirty="0"/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665567" y="3139163"/>
            <a:ext cx="406530" cy="28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/>
              <a:t>P</a:t>
            </a:r>
            <a:r>
              <a:rPr lang="en-US" baseline="-25000"/>
              <a:t>M</a:t>
            </a:r>
            <a:endParaRPr lang="en-US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699344" y="3873448"/>
            <a:ext cx="441513" cy="28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dirty="0" err="1"/>
              <a:t>P</a:t>
            </a:r>
            <a:r>
              <a:rPr lang="en-US" baseline="-25000" dirty="0" err="1"/>
              <a:t>eff</a:t>
            </a:r>
            <a:endParaRPr lang="en-US" dirty="0"/>
          </a:p>
        </p:txBody>
      </p:sp>
      <p:sp>
        <p:nvSpPr>
          <p:cNvPr id="28696" name="Line 25"/>
          <p:cNvSpPr>
            <a:spLocks noChangeShapeType="1"/>
          </p:cNvSpPr>
          <p:nvPr/>
        </p:nvSpPr>
        <p:spPr bwMode="auto">
          <a:xfrm>
            <a:off x="2646343" y="3445940"/>
            <a:ext cx="0" cy="1045019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Line 26"/>
          <p:cNvSpPr>
            <a:spLocks noChangeShapeType="1"/>
          </p:cNvSpPr>
          <p:nvPr/>
        </p:nvSpPr>
        <p:spPr bwMode="auto">
          <a:xfrm>
            <a:off x="2762149" y="3540942"/>
            <a:ext cx="0" cy="855016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8" name="Line 27"/>
          <p:cNvSpPr>
            <a:spLocks noChangeShapeType="1"/>
          </p:cNvSpPr>
          <p:nvPr/>
        </p:nvSpPr>
        <p:spPr bwMode="auto">
          <a:xfrm>
            <a:off x="2877956" y="3635943"/>
            <a:ext cx="0" cy="712513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Line 28"/>
          <p:cNvSpPr>
            <a:spLocks noChangeShapeType="1"/>
          </p:cNvSpPr>
          <p:nvPr/>
        </p:nvSpPr>
        <p:spPr bwMode="auto">
          <a:xfrm>
            <a:off x="2993763" y="3730945"/>
            <a:ext cx="0" cy="57001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Line 29"/>
          <p:cNvSpPr>
            <a:spLocks noChangeShapeType="1"/>
          </p:cNvSpPr>
          <p:nvPr/>
        </p:nvSpPr>
        <p:spPr bwMode="auto">
          <a:xfrm>
            <a:off x="3109569" y="3778446"/>
            <a:ext cx="0" cy="427508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1" name="Line 30"/>
          <p:cNvSpPr>
            <a:spLocks noChangeShapeType="1"/>
          </p:cNvSpPr>
          <p:nvPr/>
        </p:nvSpPr>
        <p:spPr bwMode="auto">
          <a:xfrm>
            <a:off x="3225376" y="3873448"/>
            <a:ext cx="0" cy="237504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2" name="Text Box 31"/>
          <p:cNvSpPr txBox="1">
            <a:spLocks noChangeArrowheads="1"/>
          </p:cNvSpPr>
          <p:nvPr/>
        </p:nvSpPr>
        <p:spPr bwMode="auto">
          <a:xfrm>
            <a:off x="2408001" y="2826267"/>
            <a:ext cx="17748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Dead</a:t>
            </a:r>
            <a:r>
              <a:rPr lang="cs-CZ" sz="1800" dirty="0" smtClean="0"/>
              <a:t> </a:t>
            </a:r>
            <a:r>
              <a:rPr lang="en-US" sz="1800" dirty="0" smtClean="0"/>
              <a:t>weight </a:t>
            </a:r>
            <a:r>
              <a:rPr lang="en-US" sz="1800" dirty="0"/>
              <a:t>loss</a:t>
            </a:r>
          </a:p>
        </p:txBody>
      </p:sp>
      <p:sp>
        <p:nvSpPr>
          <p:cNvPr id="28703" name="Line 32"/>
          <p:cNvSpPr>
            <a:spLocks noChangeShapeType="1"/>
          </p:cNvSpPr>
          <p:nvPr/>
        </p:nvSpPr>
        <p:spPr bwMode="auto">
          <a:xfrm flipH="1">
            <a:off x="2762149" y="3398439"/>
            <a:ext cx="231613" cy="33250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412776"/>
            <a:ext cx="5628685" cy="2151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746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asymmetry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Imperfect information – situation when one party of the trade doesn´t have all information needed to make proper decision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Content of products, used car markets, medicine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Solution: government interventions, NGOs initiatives, regulations(labelling content) and certificates (of quality or education).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Moral</a:t>
            </a:r>
            <a:r>
              <a:rPr lang="cs-CZ" b="1" dirty="0" smtClean="0">
                <a:solidFill>
                  <a:schemeClr val="tx1"/>
                </a:solidFill>
              </a:rPr>
              <a:t> hazard 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  <a:r>
              <a:rPr lang="en-US" dirty="0" smtClean="0">
                <a:solidFill>
                  <a:schemeClr val="tx1"/>
                </a:solidFill>
              </a:rPr>
              <a:t>if a party that is insulated from risk has more information about its actions than the party paying for the negative consequences of the risk.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Adverse selection 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  <a:r>
              <a:rPr lang="en-US" dirty="0" smtClean="0">
                <a:solidFill>
                  <a:schemeClr val="tx1"/>
                </a:solidFill>
              </a:rPr>
              <a:t>market process in which undesired results occur when the "bad" products or services are more likely to be selected.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383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Market for Lemons: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Market </a:t>
            </a:r>
            <a:r>
              <a:rPr lang="en-US" dirty="0" smtClean="0">
                <a:solidFill>
                  <a:schemeClr val="tx1"/>
                </a:solidFill>
              </a:rPr>
              <a:t>of used cars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There are good used cars ("cherries") and defective used cars ("lemons")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any important mechanical parts and other elements are hidden from view and not easily accessible for inspection, the buyer of a car does not know beforehand whether it is a cherry or a lemon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Buyer will be willing to pay for it only the price of a car of known average quality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en-US" dirty="0" smtClean="0">
                <a:solidFill>
                  <a:schemeClr val="tx1"/>
                </a:solidFill>
              </a:rPr>
              <a:t>average price between </a:t>
            </a:r>
            <a:r>
              <a:rPr lang="cs-CZ" dirty="0" smtClean="0">
                <a:solidFill>
                  <a:schemeClr val="tx1"/>
                </a:solidFill>
              </a:rPr>
              <a:t>lemon and </a:t>
            </a:r>
            <a:r>
              <a:rPr lang="en-US" dirty="0" smtClean="0">
                <a:solidFill>
                  <a:schemeClr val="tx1"/>
                </a:solidFill>
              </a:rPr>
              <a:t>cherry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This means that the owner</a:t>
            </a:r>
            <a:r>
              <a:rPr lang="cs-CZ" dirty="0" smtClean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 of cherries will be unable to get a high enough price to make selling that car worthwhile.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Therefore, owners of cherries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will not place their cars on the used car market. The withdrawal of cherries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reduces the average quality of cars on the market, causing buyers to revise downward their expectations for any given car.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1091</TotalTime>
  <Words>1182</Words>
  <Application>Microsoft Office PowerPoint</Application>
  <PresentationFormat>Předvádění na obrazovce (4:3)</PresentationFormat>
  <Paragraphs>188</Paragraphs>
  <Slides>25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Exekutivní</vt:lpstr>
      <vt:lpstr>Market Failures</vt:lpstr>
      <vt:lpstr>Market efficiency</vt:lpstr>
      <vt:lpstr>Market failures</vt:lpstr>
      <vt:lpstr>Public goods</vt:lpstr>
      <vt:lpstr>Failure of competition</vt:lpstr>
      <vt:lpstr>Monopoly</vt:lpstr>
      <vt:lpstr>Monopoly</vt:lpstr>
      <vt:lpstr>Information asymmetry</vt:lpstr>
      <vt:lpstr>The Market for Lemons:</vt:lpstr>
      <vt:lpstr>Externalities and markets  </vt:lpstr>
      <vt:lpstr>Negative externality in production</vt:lpstr>
      <vt:lpstr>Positive externality in consumption</vt:lpstr>
      <vt:lpstr>Externality solutions</vt:lpstr>
      <vt:lpstr>Pigouvian tax</vt:lpstr>
      <vt:lpstr>Prezentace aplikace PowerPoint</vt:lpstr>
      <vt:lpstr>Coase Theorem</vt:lpstr>
      <vt:lpstr>Incomplete markets</vt:lpstr>
      <vt:lpstr>Unemployment, inflation, disequilibrium</vt:lpstr>
      <vt:lpstr>Property rights</vt:lpstr>
      <vt:lpstr>Two other reasons for government intervention..</vt:lpstr>
      <vt:lpstr>Distribution of wealth</vt:lpstr>
      <vt:lpstr>Public benefit</vt:lpstr>
      <vt:lpstr>Interrelationships of market failures</vt:lpstr>
      <vt:lpstr>Literature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Failures</dc:title>
  <dc:creator>Vyskočil Marek</dc:creator>
  <cp:lastModifiedBy>Vyskočil Marek</cp:lastModifiedBy>
  <cp:revision>109</cp:revision>
  <dcterms:created xsi:type="dcterms:W3CDTF">2013-10-03T11:28:16Z</dcterms:created>
  <dcterms:modified xsi:type="dcterms:W3CDTF">2015-10-12T09:32:40Z</dcterms:modified>
</cp:coreProperties>
</file>