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499D0-0E96-4753-840A-5B943567560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B43BC-8541-488E-91CC-E93988AE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50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5A3798-2588-434D-9E26-EE78F7D150B5}" type="slidenum">
              <a:rPr lang="cs-CZ" altLang="cs-CZ" smtClean="0">
                <a:latin typeface="Times New Roman" pitchFamily="18" charset="0"/>
              </a:rPr>
              <a:pPr eaLnBrk="1" hangingPunct="1"/>
              <a:t>5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08F1EC-43A0-41A2-99B4-F47AD1EC205B}" type="slidenum">
              <a:rPr lang="cs-CZ" altLang="cs-CZ" smtClean="0">
                <a:latin typeface="Times New Roman" pitchFamily="18" charset="0"/>
              </a:rPr>
              <a:pPr eaLnBrk="1" hangingPunct="1"/>
              <a:t>6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00AA9B-B469-400F-84C1-CDA1701E68BF}" type="slidenum">
              <a:rPr lang="cs-CZ" altLang="cs-CZ" smtClean="0">
                <a:latin typeface="Times New Roman" pitchFamily="18" charset="0"/>
              </a:rPr>
              <a:pPr eaLnBrk="1" hangingPunct="1"/>
              <a:t>7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/>
              <a:t>*Platí jen pro kojeneckou výživu, léky, knihy a hudebniny.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127D53-EFEA-4419-9FE0-2BD2EE9666D1}" type="slidenum">
              <a:rPr lang="cs-CZ" altLang="cs-CZ" smtClean="0">
                <a:latin typeface="Times New Roman" pitchFamily="18" charset="0"/>
              </a:rPr>
              <a:pPr eaLnBrk="1" hangingPunct="1"/>
              <a:t>8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17E9BF-4AD7-45AE-AE68-A5E69734A976}" type="slidenum">
              <a:rPr lang="cs-CZ" altLang="cs-CZ" smtClean="0">
                <a:latin typeface="Times New Roman" pitchFamily="18" charset="0"/>
              </a:rPr>
              <a:pPr eaLnBrk="1" hangingPunct="1"/>
              <a:t>10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3EA343-7F44-42FB-AB84-1080D9F23B2D}" type="slidenum">
              <a:rPr lang="cs-CZ" altLang="cs-CZ" smtClean="0">
                <a:latin typeface="Times New Roman" pitchFamily="18" charset="0"/>
              </a:rPr>
              <a:pPr eaLnBrk="1" hangingPunct="1"/>
              <a:t>11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9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23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665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B395-7EE4-428F-ACE0-B37AAC5138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65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29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76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84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25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65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46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82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03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D8A8F-68F5-4839-A9E6-C2A9AF4B4F50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9F04A-5FD1-4241-9D58-6CE2518ECF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69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ctp/tax-policy/tax-database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Tax </a:t>
            </a:r>
            <a:r>
              <a:rPr lang="cs-CZ" dirty="0" err="1" smtClean="0"/>
              <a:t>Policy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8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Social Security Contribution</a:t>
            </a:r>
            <a:endParaRPr lang="en-US" altLang="cs-CZ" smtClean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Compulsory</a:t>
            </a:r>
            <a:r>
              <a:rPr lang="cs-CZ" altLang="cs-CZ" dirty="0" smtClean="0"/>
              <a:t> </a:t>
            </a:r>
          </a:p>
          <a:p>
            <a:r>
              <a:rPr lang="cs-CZ" altLang="cs-CZ" dirty="0" smtClean="0"/>
              <a:t>Pension </a:t>
            </a:r>
            <a:r>
              <a:rPr lang="cs-CZ" altLang="cs-CZ" dirty="0" err="1" smtClean="0"/>
              <a:t>scheme</a:t>
            </a:r>
            <a:r>
              <a:rPr lang="cs-CZ" altLang="cs-CZ" dirty="0" smtClean="0"/>
              <a:t> – 28%</a:t>
            </a:r>
          </a:p>
          <a:p>
            <a:pPr lvl="1"/>
            <a:r>
              <a:rPr lang="cs-CZ" altLang="cs-CZ" dirty="0" err="1" smtClean="0"/>
              <a:t>Employee</a:t>
            </a:r>
            <a:r>
              <a:rPr lang="cs-CZ" altLang="cs-CZ" dirty="0" smtClean="0"/>
              <a:t> – 6,5%</a:t>
            </a:r>
          </a:p>
          <a:p>
            <a:pPr lvl="1"/>
            <a:r>
              <a:rPr lang="cs-CZ" altLang="cs-CZ" dirty="0" err="1" smtClean="0"/>
              <a:t>Employer</a:t>
            </a:r>
            <a:r>
              <a:rPr lang="cs-CZ" altLang="cs-CZ" dirty="0" smtClean="0"/>
              <a:t> – 21,5%</a:t>
            </a:r>
          </a:p>
          <a:p>
            <a:r>
              <a:rPr lang="cs-CZ" altLang="cs-CZ" dirty="0" err="1" smtClean="0"/>
              <a:t>Sickness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insurance</a:t>
            </a:r>
            <a:r>
              <a:rPr lang="cs-CZ" altLang="cs-CZ" dirty="0" smtClean="0"/>
              <a:t> – 4,4% (</a:t>
            </a:r>
            <a:r>
              <a:rPr lang="cs-CZ" altLang="cs-CZ" dirty="0" err="1" smtClean="0"/>
              <a:t>Employer</a:t>
            </a:r>
            <a:r>
              <a:rPr lang="cs-CZ" altLang="cs-CZ" dirty="0" smtClean="0"/>
              <a:t>)</a:t>
            </a:r>
          </a:p>
          <a:p>
            <a:r>
              <a:rPr lang="cs-CZ" altLang="cs-CZ" dirty="0" err="1" smtClean="0"/>
              <a:t>Contribution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Employment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policy</a:t>
            </a:r>
            <a:r>
              <a:rPr lang="cs-CZ" altLang="cs-CZ" dirty="0" smtClean="0"/>
              <a:t> 1,7% (</a:t>
            </a:r>
            <a:r>
              <a:rPr lang="cs-CZ" altLang="cs-CZ" dirty="0" err="1" smtClean="0"/>
              <a:t>Employer</a:t>
            </a:r>
            <a:r>
              <a:rPr lang="cs-CZ" altLang="cs-CZ" dirty="0" smtClean="0"/>
              <a:t>)</a:t>
            </a:r>
          </a:p>
          <a:p>
            <a:endParaRPr lang="en-US" altLang="cs-CZ" sz="3600" dirty="0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D78E51-E5D0-4A05-B900-4A086927ADA9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82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Health insurance</a:t>
            </a:r>
            <a:endParaRPr lang="en-US" altLang="cs-CZ" smtClean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Compulsory</a:t>
            </a:r>
            <a:endParaRPr lang="cs-CZ" altLang="cs-CZ" dirty="0" smtClean="0"/>
          </a:p>
          <a:p>
            <a:r>
              <a:rPr lang="cs-CZ" altLang="cs-CZ" dirty="0" err="1" smtClean="0"/>
              <a:t>Employee</a:t>
            </a:r>
            <a:r>
              <a:rPr lang="cs-CZ" altLang="cs-CZ" dirty="0" smtClean="0"/>
              <a:t> – 4,5%, </a:t>
            </a:r>
            <a:r>
              <a:rPr lang="cs-CZ" altLang="cs-CZ" dirty="0" err="1" smtClean="0"/>
              <a:t>Employer</a:t>
            </a:r>
            <a:r>
              <a:rPr lang="cs-CZ" altLang="cs-CZ" dirty="0" smtClean="0"/>
              <a:t> – 9%</a:t>
            </a:r>
          </a:p>
          <a:p>
            <a:r>
              <a:rPr lang="cs-CZ" altLang="cs-CZ" dirty="0" err="1" smtClean="0"/>
              <a:t>Low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private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payments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health</a:t>
            </a:r>
            <a:r>
              <a:rPr lang="cs-CZ" altLang="cs-CZ" dirty="0" smtClean="0"/>
              <a:t> care (</a:t>
            </a:r>
            <a:r>
              <a:rPr lang="cs-CZ" altLang="cs-CZ" dirty="0" err="1" smtClean="0"/>
              <a:t>paiyment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medicaments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etc</a:t>
            </a:r>
            <a:r>
              <a:rPr lang="cs-CZ" altLang="cs-CZ" dirty="0" smtClean="0"/>
              <a:t>.)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7FF87C-CF94-47DF-8666-A040CBD9C5FC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4778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Tax Database</a:t>
            </a:r>
          </a:p>
          <a:p>
            <a:r>
              <a:rPr lang="cs-CZ" dirty="0" smtClean="0">
                <a:hlinkClick r:id="rId2"/>
              </a:rPr>
              <a:t>http://www.oecd.org/ctp/tax-policy/tax-database.htm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618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Reading</a:t>
            </a:r>
            <a:r>
              <a:rPr lang="cs-CZ" dirty="0" smtClean="0"/>
              <a:t> – OECD </a:t>
            </a:r>
            <a:r>
              <a:rPr lang="cs-CZ" dirty="0" err="1" smtClean="0"/>
              <a:t>Library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Growth and the Role of Taxation-Theory</a:t>
            </a:r>
          </a:p>
          <a:p>
            <a:r>
              <a:rPr lang="en-US" dirty="0" smtClean="0"/>
              <a:t>Tax Administration 2015</a:t>
            </a:r>
            <a:r>
              <a:rPr lang="cs-CZ" dirty="0" smtClean="0"/>
              <a:t> (</a:t>
            </a:r>
            <a:r>
              <a:rPr lang="en-US" dirty="0" smtClean="0"/>
              <a:t>Comparative Information on OECD and Other Advanced and Emerging Economies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Taxing</a:t>
            </a:r>
            <a:r>
              <a:rPr lang="cs-CZ" dirty="0" smtClean="0"/>
              <a:t> </a:t>
            </a:r>
            <a:r>
              <a:rPr lang="cs-CZ" dirty="0" err="1" smtClean="0"/>
              <a:t>Wages</a:t>
            </a:r>
            <a:r>
              <a:rPr lang="cs-CZ" dirty="0" smtClean="0"/>
              <a:t> 2015</a:t>
            </a:r>
          </a:p>
          <a:p>
            <a:r>
              <a:rPr lang="cs-CZ" altLang="cs-CZ" dirty="0" err="1" smtClean="0"/>
              <a:t>Revenue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statistics</a:t>
            </a:r>
            <a:r>
              <a:rPr lang="cs-CZ" altLang="cs-CZ" dirty="0" smtClean="0"/>
              <a:t> 2014</a:t>
            </a:r>
          </a:p>
          <a:p>
            <a:endParaRPr lang="cs-CZ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608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69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of </a:t>
            </a:r>
            <a:r>
              <a:rPr lang="cs-CZ" dirty="0" err="1" smtClean="0"/>
              <a:t>Taxation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Efficiency</a:t>
            </a:r>
            <a:r>
              <a:rPr lang="cs-CZ" dirty="0" smtClean="0"/>
              <a:t> (no </a:t>
            </a:r>
            <a:r>
              <a:rPr lang="cs-CZ" dirty="0" err="1" smtClean="0"/>
              <a:t>distortion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simplicity</a:t>
            </a:r>
            <a:r>
              <a:rPr lang="cs-CZ" dirty="0" smtClean="0"/>
              <a:t> (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Flexibility (</a:t>
            </a:r>
            <a:r>
              <a:rPr lang="cs-CZ" dirty="0" err="1" smtClean="0"/>
              <a:t>adaptation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responsibility</a:t>
            </a:r>
            <a:r>
              <a:rPr lang="cs-CZ" dirty="0" smtClean="0"/>
              <a:t> (</a:t>
            </a:r>
            <a:r>
              <a:rPr lang="cs-CZ" dirty="0" err="1" smtClean="0"/>
              <a:t>transparentess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Fairness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6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255F09-731A-4A5A-8CCA-4B592AF60F9D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T</a:t>
            </a:r>
            <a:r>
              <a:rPr lang="en-GB" altLang="cs-CZ" dirty="0" err="1" smtClean="0"/>
              <a:t>ax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syst</a:t>
            </a:r>
            <a:r>
              <a:rPr lang="cs-CZ" altLang="cs-CZ" dirty="0" smtClean="0"/>
              <a:t>e</a:t>
            </a:r>
            <a:r>
              <a:rPr lang="en-GB" altLang="cs-CZ" dirty="0" smtClean="0"/>
              <a:t>m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CR </a:t>
            </a:r>
            <a:r>
              <a:rPr lang="cs-CZ" altLang="cs-CZ" dirty="0" err="1" smtClean="0"/>
              <a:t>from</a:t>
            </a:r>
            <a:r>
              <a:rPr lang="en-GB" altLang="cs-CZ" dirty="0" smtClean="0"/>
              <a:t> 1993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6025" cy="41148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cs-CZ" b="1" dirty="0" smtClean="0"/>
              <a:t>Direct taxes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Personal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income</a:t>
            </a:r>
            <a:r>
              <a:rPr lang="cs-CZ" altLang="cs-CZ" dirty="0" smtClean="0"/>
              <a:t> tax (</a:t>
            </a:r>
            <a:r>
              <a:rPr lang="cs-CZ" altLang="cs-CZ" dirty="0" smtClean="0"/>
              <a:t>PIT)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Corporate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income</a:t>
            </a:r>
            <a:r>
              <a:rPr lang="cs-CZ" altLang="cs-CZ" dirty="0" smtClean="0"/>
              <a:t> </a:t>
            </a:r>
            <a:r>
              <a:rPr lang="cs-CZ" altLang="cs-CZ" dirty="0" smtClean="0"/>
              <a:t>tax (CIT)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</a:t>
            </a:r>
            <a:r>
              <a:rPr lang="en-GB" altLang="cs-CZ" dirty="0" err="1" smtClean="0"/>
              <a:t>roperty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real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estate</a:t>
            </a:r>
            <a:r>
              <a:rPr lang="cs-CZ" altLang="cs-CZ" dirty="0" smtClean="0"/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 smtClean="0"/>
              <a:t>    tax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 err="1" smtClean="0"/>
              <a:t>Social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security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contributions</a:t>
            </a:r>
            <a:r>
              <a:rPr lang="cs-CZ" altLang="cs-CZ" b="1" dirty="0" smtClean="0"/>
              <a:t> (SSC)</a:t>
            </a:r>
            <a:endParaRPr lang="en-GB" altLang="cs-CZ" b="1" dirty="0" smtClean="0"/>
          </a:p>
          <a:p>
            <a:pPr eaLnBrk="1" hangingPunct="1">
              <a:lnSpc>
                <a:spcPct val="90000"/>
              </a:lnSpc>
            </a:pPr>
            <a:endParaRPr lang="en-GB" altLang="cs-CZ" b="1" dirty="0" smtClean="0"/>
          </a:p>
        </p:txBody>
      </p:sp>
      <p:sp>
        <p:nvSpPr>
          <p:cNvPr id="2458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981200"/>
            <a:ext cx="3756025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cs-CZ" b="1" dirty="0" smtClean="0"/>
              <a:t>Indirect Taxes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Value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added</a:t>
            </a:r>
            <a:r>
              <a:rPr lang="cs-CZ" altLang="cs-CZ" dirty="0" smtClean="0"/>
              <a:t> tax (</a:t>
            </a:r>
            <a:r>
              <a:rPr lang="en-GB" altLang="cs-CZ" dirty="0" smtClean="0"/>
              <a:t>VAT</a:t>
            </a:r>
            <a:r>
              <a:rPr lang="cs-CZ" altLang="cs-CZ" dirty="0" smtClean="0"/>
              <a:t>)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Excise duty (</a:t>
            </a:r>
            <a:r>
              <a:rPr lang="en-GB" altLang="cs-CZ" dirty="0" smtClean="0"/>
              <a:t>ED</a:t>
            </a:r>
            <a:r>
              <a:rPr lang="cs-CZ" altLang="cs-CZ" dirty="0" smtClean="0"/>
              <a:t>)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cs-CZ" dirty="0" smtClean="0"/>
              <a:t>Ecological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Taxation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electricity</a:t>
            </a:r>
            <a:r>
              <a:rPr lang="cs-CZ" altLang="cs-CZ" dirty="0" smtClean="0"/>
              <a:t>, natural </a:t>
            </a:r>
            <a:r>
              <a:rPr lang="cs-CZ" altLang="cs-CZ" dirty="0" err="1" smtClean="0"/>
              <a:t>gas</a:t>
            </a:r>
            <a:r>
              <a:rPr lang="cs-CZ" altLang="cs-CZ" dirty="0" smtClean="0"/>
              <a:t> and solid </a:t>
            </a:r>
            <a:r>
              <a:rPr lang="cs-CZ" altLang="cs-CZ" dirty="0" err="1" smtClean="0"/>
              <a:t>fuel</a:t>
            </a:r>
            <a:r>
              <a:rPr lang="cs-CZ" altLang="cs-CZ" dirty="0" smtClean="0"/>
              <a:t>)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endParaRPr lang="en-GB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cs-CZ" b="1" dirty="0" smtClean="0"/>
              <a:t>Import duties</a:t>
            </a:r>
          </a:p>
        </p:txBody>
      </p:sp>
    </p:spTree>
    <p:extLst>
      <p:ext uri="{BB962C8B-B14F-4D97-AF65-F5344CB8AC3E}">
        <p14:creationId xmlns:p14="http://schemas.microsoft.com/office/powerpoint/2010/main" val="10100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2BE54D-65BE-4F12-A044-4891B27F7BF6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smtClean="0"/>
              <a:t>Changes</a:t>
            </a:r>
            <a:r>
              <a:rPr lang="cs-CZ" altLang="cs-CZ" smtClean="0"/>
              <a:t> after</a:t>
            </a:r>
            <a:r>
              <a:rPr lang="en-GB" altLang="cs-CZ" smtClean="0"/>
              <a:t> 1993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F</a:t>
            </a:r>
            <a:r>
              <a:rPr lang="en-GB" altLang="cs-CZ" dirty="0" err="1" smtClean="0"/>
              <a:t>ast</a:t>
            </a:r>
            <a:r>
              <a:rPr lang="en-GB" altLang="cs-CZ" dirty="0" smtClean="0"/>
              <a:t> reform = simple reform</a:t>
            </a:r>
          </a:p>
          <a:p>
            <a:pPr eaLnBrk="1" hangingPunct="1"/>
            <a:r>
              <a:rPr lang="cs-CZ" altLang="cs-CZ" dirty="0" smtClean="0"/>
              <a:t>W</a:t>
            </a:r>
            <a:r>
              <a:rPr lang="en-GB" altLang="cs-CZ" dirty="0" err="1" smtClean="0"/>
              <a:t>orld</a:t>
            </a:r>
            <a:r>
              <a:rPr lang="en-GB" altLang="cs-CZ" dirty="0" smtClean="0"/>
              <a:t> is developing</a:t>
            </a:r>
          </a:p>
          <a:p>
            <a:pPr eaLnBrk="1" hangingPunct="1"/>
            <a:r>
              <a:rPr lang="cs-CZ" altLang="cs-CZ" dirty="0" smtClean="0"/>
              <a:t>N</a:t>
            </a:r>
            <a:r>
              <a:rPr lang="en-GB" altLang="cs-CZ" dirty="0" err="1" smtClean="0"/>
              <a:t>eed</a:t>
            </a:r>
            <a:r>
              <a:rPr lang="en-GB" altLang="cs-CZ" dirty="0" smtClean="0"/>
              <a:t> of </a:t>
            </a:r>
            <a:r>
              <a:rPr lang="en-GB" altLang="cs-CZ" dirty="0" smtClean="0"/>
              <a:t>harmonization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koordination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especially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at</a:t>
            </a:r>
            <a:r>
              <a:rPr lang="cs-CZ" altLang="cs-CZ" dirty="0" smtClean="0"/>
              <a:t> EU </a:t>
            </a:r>
            <a:r>
              <a:rPr lang="cs-CZ" altLang="cs-CZ" dirty="0" err="1" smtClean="0"/>
              <a:t>level</a:t>
            </a:r>
            <a:r>
              <a:rPr lang="cs-CZ" altLang="cs-CZ" dirty="0" smtClean="0"/>
              <a:t>)</a:t>
            </a:r>
            <a:endParaRPr lang="en-GB" altLang="cs-CZ" dirty="0" smtClean="0"/>
          </a:p>
          <a:p>
            <a:pPr eaLnBrk="1" hangingPunct="1"/>
            <a:r>
              <a:rPr lang="cs-CZ" altLang="cs-CZ" dirty="0" smtClean="0"/>
              <a:t>C</a:t>
            </a:r>
            <a:r>
              <a:rPr lang="en-GB" altLang="cs-CZ" dirty="0" smtClean="0"/>
              <a:t>hanging of governments (and fiscal policies)</a:t>
            </a:r>
          </a:p>
          <a:p>
            <a:pPr eaLnBrk="1" hangingPunct="1"/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040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F35F20-AF23-4568-B2C8-E625765AFC5A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smtClean="0"/>
              <a:t>P</a:t>
            </a:r>
            <a:r>
              <a:rPr lang="cs-CZ" altLang="cs-CZ" smtClean="0"/>
              <a:t>rivate </a:t>
            </a:r>
            <a:r>
              <a:rPr lang="en-GB" altLang="cs-CZ" smtClean="0"/>
              <a:t>I</a:t>
            </a:r>
            <a:r>
              <a:rPr lang="cs-CZ" altLang="cs-CZ" smtClean="0"/>
              <a:t>ncome </a:t>
            </a:r>
            <a:r>
              <a:rPr lang="en-GB" altLang="cs-CZ" smtClean="0"/>
              <a:t>T</a:t>
            </a:r>
            <a:r>
              <a:rPr lang="cs-CZ" altLang="cs-CZ" smtClean="0"/>
              <a:t>ax (PIT)</a:t>
            </a:r>
            <a:endParaRPr lang="en-GB" altLang="cs-CZ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M</a:t>
            </a:r>
            <a:r>
              <a:rPr lang="en-GB" altLang="cs-CZ" dirty="0" smtClean="0"/>
              <a:t>any amendments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D</a:t>
            </a:r>
            <a:r>
              <a:rPr lang="en-GB" altLang="cs-CZ" dirty="0" err="1" smtClean="0"/>
              <a:t>ecreasing</a:t>
            </a:r>
            <a:r>
              <a:rPr lang="en-GB" altLang="cs-CZ" dirty="0" smtClean="0"/>
              <a:t> of tax rates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cs-CZ" dirty="0" smtClean="0"/>
              <a:t>15, 20, 25, 32, </a:t>
            </a:r>
            <a:r>
              <a:rPr lang="en-GB" altLang="cs-CZ" dirty="0" smtClean="0">
                <a:solidFill>
                  <a:schemeClr val="bg1">
                    <a:lumMod val="65000"/>
                  </a:schemeClr>
                </a:solidFill>
              </a:rPr>
              <a:t>40, 47</a:t>
            </a:r>
            <a:r>
              <a:rPr lang="en-GB" altLang="cs-CZ" dirty="0" smtClean="0"/>
              <a:t>%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</a:t>
            </a:r>
            <a:r>
              <a:rPr lang="cs-CZ" altLang="cs-CZ" dirty="0" smtClean="0"/>
              <a:t>ince 2010: 1 rate – 15%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(but since 2013: „solidarity“ tax: +7% for income over 100 000CZK/month)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E</a:t>
            </a:r>
            <a:r>
              <a:rPr lang="en-GB" altLang="cs-CZ" dirty="0" err="1" smtClean="0"/>
              <a:t>rosion</a:t>
            </a:r>
            <a:r>
              <a:rPr lang="en-GB" altLang="cs-CZ" dirty="0" smtClean="0"/>
              <a:t> of the tax base</a:t>
            </a:r>
            <a:r>
              <a:rPr lang="cs-CZ" altLang="cs-CZ" dirty="0" smtClean="0"/>
              <a:t> (charity, </a:t>
            </a:r>
            <a:r>
              <a:rPr lang="cs-CZ" altLang="cs-CZ" dirty="0" err="1" smtClean="0"/>
              <a:t>blood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donation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etc</a:t>
            </a:r>
            <a:r>
              <a:rPr lang="cs-CZ" altLang="cs-CZ" dirty="0" smtClean="0"/>
              <a:t>…)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113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96564B-DB6C-40F7-8EF2-31590633C306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smtClean="0"/>
              <a:t>C</a:t>
            </a:r>
            <a:r>
              <a:rPr lang="cs-CZ" altLang="cs-CZ" smtClean="0"/>
              <a:t>orporate </a:t>
            </a:r>
            <a:r>
              <a:rPr lang="en-GB" altLang="cs-CZ" smtClean="0"/>
              <a:t>I</a:t>
            </a:r>
            <a:r>
              <a:rPr lang="cs-CZ" altLang="cs-CZ" smtClean="0"/>
              <a:t>ncome Tax (CIT)</a:t>
            </a:r>
            <a:endParaRPr lang="en-GB" altLang="cs-CZ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0"/>
            <a:ext cx="8045450" cy="36083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D</a:t>
            </a:r>
            <a:r>
              <a:rPr lang="en-GB" altLang="cs-CZ" sz="2800" dirty="0" err="1" smtClean="0"/>
              <a:t>ecreasing</a:t>
            </a:r>
            <a:r>
              <a:rPr lang="en-GB" altLang="cs-CZ" sz="2800" dirty="0" smtClean="0"/>
              <a:t> </a:t>
            </a:r>
            <a:r>
              <a:rPr lang="cs-CZ" altLang="cs-CZ" sz="2800" dirty="0" smtClean="0"/>
              <a:t>tax </a:t>
            </a:r>
            <a:r>
              <a:rPr lang="en-GB" altLang="cs-CZ" sz="2800" dirty="0" smtClean="0"/>
              <a:t>rate</a:t>
            </a:r>
            <a:r>
              <a:rPr lang="cs-CZ" altLang="cs-CZ" sz="2800" dirty="0" smtClean="0"/>
              <a:t>s</a:t>
            </a:r>
          </a:p>
          <a:p>
            <a:pPr eaLnBrk="1" hangingPunct="1"/>
            <a:r>
              <a:rPr lang="cs-CZ" altLang="cs-CZ" sz="2800" dirty="0" smtClean="0"/>
              <a:t>C</a:t>
            </a:r>
            <a:r>
              <a:rPr lang="en-GB" altLang="cs-CZ" sz="2800" dirty="0" err="1" smtClean="0"/>
              <a:t>oordination</a:t>
            </a:r>
            <a:r>
              <a:rPr lang="en-GB" altLang="cs-CZ" sz="2800" dirty="0" smtClean="0"/>
              <a:t> with EU, OECD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Since</a:t>
            </a:r>
            <a:r>
              <a:rPr lang="cs-CZ" altLang="cs-CZ" sz="2800" dirty="0" smtClean="0"/>
              <a:t> 2010: taxe </a:t>
            </a:r>
            <a:r>
              <a:rPr lang="cs-CZ" altLang="cs-CZ" sz="2800" dirty="0" err="1" smtClean="0"/>
              <a:t>rate</a:t>
            </a:r>
            <a:r>
              <a:rPr lang="cs-CZ" altLang="cs-CZ" sz="2800" dirty="0" smtClean="0"/>
              <a:t> 19%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  <p:graphicFrame>
        <p:nvGraphicFramePr>
          <p:cNvPr id="27653" name="Objekt 1"/>
          <p:cNvGraphicFramePr>
            <a:graphicFrameLocks noChangeAspect="1"/>
          </p:cNvGraphicFramePr>
          <p:nvPr/>
        </p:nvGraphicFramePr>
        <p:xfrm>
          <a:off x="2124075" y="3573463"/>
          <a:ext cx="5329238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Graf" r:id="rId5" imgW="4677097" imgH="2591206" progId="Excel.Chart.8">
                  <p:embed/>
                </p:oleObj>
              </mc:Choice>
              <mc:Fallback>
                <p:oleObj name="Graf" r:id="rId5" imgW="4677097" imgH="2591206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573463"/>
                        <a:ext cx="5329238" cy="295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35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84F40F-C378-4F34-85A6-80C83F67F5A7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smtClean="0"/>
              <a:t>V</a:t>
            </a:r>
            <a:r>
              <a:rPr lang="cs-CZ" altLang="cs-CZ" smtClean="0"/>
              <a:t>alue </a:t>
            </a:r>
            <a:r>
              <a:rPr lang="en-GB" altLang="cs-CZ" smtClean="0"/>
              <a:t>A</a:t>
            </a:r>
            <a:r>
              <a:rPr lang="cs-CZ" altLang="cs-CZ" smtClean="0"/>
              <a:t>dded </a:t>
            </a:r>
            <a:r>
              <a:rPr lang="en-GB" altLang="cs-CZ" smtClean="0"/>
              <a:t>T</a:t>
            </a:r>
            <a:r>
              <a:rPr lang="cs-CZ" altLang="cs-CZ" smtClean="0"/>
              <a:t>ax (VAT)</a:t>
            </a:r>
            <a:endParaRPr lang="en-GB" altLang="cs-CZ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</a:t>
            </a:r>
            <a:r>
              <a:rPr lang="en-GB" altLang="cs-CZ" smtClean="0"/>
              <a:t>ain changes were done during 2004 – EU entry (harmonization)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M</a:t>
            </a:r>
            <a:r>
              <a:rPr lang="en-GB" altLang="cs-CZ" smtClean="0"/>
              <a:t>oving commodities from lower rate to standard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D</a:t>
            </a:r>
            <a:r>
              <a:rPr lang="en-GB" altLang="cs-CZ" smtClean="0"/>
              <a:t>ecreasing of the registration t</a:t>
            </a:r>
            <a:r>
              <a:rPr lang="cs-CZ" altLang="cs-CZ" smtClean="0"/>
              <a:t>h</a:t>
            </a:r>
            <a:r>
              <a:rPr lang="en-GB" altLang="cs-CZ" smtClean="0"/>
              <a:t>reshold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Changes in the tax rates</a:t>
            </a:r>
          </a:p>
        </p:txBody>
      </p:sp>
    </p:spTree>
    <p:extLst>
      <p:ext uri="{BB962C8B-B14F-4D97-AF65-F5344CB8AC3E}">
        <p14:creationId xmlns:p14="http://schemas.microsoft.com/office/powerpoint/2010/main" val="32985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Development of VAT rates</a:t>
            </a:r>
            <a:endParaRPr lang="en-US" alt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E2C7BD-52A5-4DF6-8899-BA04CFFA5BE7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</p:nvPr>
        </p:nvGraphicFramePr>
        <p:xfrm>
          <a:off x="468313" y="1981200"/>
          <a:ext cx="8142287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338"/>
                <a:gridCol w="1859581"/>
                <a:gridCol w="1302796"/>
                <a:gridCol w="20355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Period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Standard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rate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 err="1" smtClean="0"/>
                        <a:t>Reduced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rate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Second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reduced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rate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1993 – 31. 12. 1994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23 %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5 %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1995 – 30. 4. 2004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22 %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5 %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5. 2004 – 31. 12. 2007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19 %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5 %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2008 – 31. 12. 2009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19 %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9 %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2010 – 31. 12. 2011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20 %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10 %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2012 – 31. 12. 2012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2013 – 31. 12. 2014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21 %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15 %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>
                          <a:effectLst/>
                        </a:rPr>
                        <a:t>1. 1. 2015 –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21 %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effectLst/>
                        </a:rPr>
                        <a:t>15 %</a:t>
                      </a:r>
                      <a:endParaRPr lang="cs-CZ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10%</a:t>
                      </a:r>
                      <a:endParaRPr lang="cs-CZ" dirty="0"/>
                    </a:p>
                  </a:txBody>
                  <a:tcPr marL="91431" marR="9143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64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63F920-4714-4AD2-BBD8-5EBF507EAA92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smtClean="0"/>
              <a:t>E</a:t>
            </a:r>
            <a:r>
              <a:rPr lang="cs-CZ" altLang="cs-CZ" smtClean="0"/>
              <a:t>xcise duty</a:t>
            </a:r>
            <a:endParaRPr lang="en-GB" altLang="cs-CZ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070850" cy="46085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2800" smtClean="0"/>
              <a:t>I</a:t>
            </a:r>
            <a:r>
              <a:rPr lang="en-GB" altLang="cs-CZ" sz="2800" smtClean="0"/>
              <a:t>ncreasing rates with the target of minimal EU rates (harmonization)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800" smtClean="0"/>
              <a:t>T</a:t>
            </a:r>
            <a:r>
              <a:rPr lang="en-GB" altLang="cs-CZ" sz="2800" smtClean="0"/>
              <a:t>ax on cigarettes – two component’s tax introduction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800" smtClean="0"/>
              <a:t>A</a:t>
            </a:r>
            <a:r>
              <a:rPr lang="en-GB" altLang="cs-CZ" sz="2800" smtClean="0"/>
              <a:t>lcohol, fuel – already on European level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800" smtClean="0"/>
              <a:t>E</a:t>
            </a:r>
            <a:r>
              <a:rPr lang="en-GB" altLang="cs-CZ" sz="2800" smtClean="0"/>
              <a:t>cological tax </a:t>
            </a:r>
            <a:r>
              <a:rPr lang="cs-CZ" altLang="cs-CZ" sz="2800" smtClean="0"/>
              <a:t>- since </a:t>
            </a:r>
            <a:r>
              <a:rPr lang="en-GB" altLang="cs-CZ" sz="2800" smtClean="0"/>
              <a:t>2008</a:t>
            </a:r>
          </a:p>
        </p:txBody>
      </p:sp>
    </p:spTree>
    <p:extLst>
      <p:ext uri="{BB962C8B-B14F-4D97-AF65-F5344CB8AC3E}">
        <p14:creationId xmlns:p14="http://schemas.microsoft.com/office/powerpoint/2010/main" val="315254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555</Words>
  <Application>Microsoft Office PowerPoint</Application>
  <PresentationFormat>Předvádění na obrazovce (4:3)</PresentationFormat>
  <Paragraphs>129</Paragraphs>
  <Slides>14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systému Office</vt:lpstr>
      <vt:lpstr>Graf</vt:lpstr>
      <vt:lpstr>Tax Policy</vt:lpstr>
      <vt:lpstr>Basic Principles of Taxation</vt:lpstr>
      <vt:lpstr>Tax system in the CR from 1993</vt:lpstr>
      <vt:lpstr>Changes after 1993</vt:lpstr>
      <vt:lpstr>Private Income Tax (PIT)</vt:lpstr>
      <vt:lpstr>Corporate Income Tax (CIT)</vt:lpstr>
      <vt:lpstr>Value Added Tax (VAT)</vt:lpstr>
      <vt:lpstr>Development of VAT rates</vt:lpstr>
      <vt:lpstr>Excise duty</vt:lpstr>
      <vt:lpstr>Social Security Contribution</vt:lpstr>
      <vt:lpstr>Health insurance</vt:lpstr>
      <vt:lpstr>Statistics</vt:lpstr>
      <vt:lpstr>Reading – OECD Library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Policy</dc:title>
  <dc:creator>Bakos Eduard</dc:creator>
  <cp:lastModifiedBy>Bakos Eduard</cp:lastModifiedBy>
  <cp:revision>5</cp:revision>
  <dcterms:created xsi:type="dcterms:W3CDTF">2015-11-09T14:24:56Z</dcterms:created>
  <dcterms:modified xsi:type="dcterms:W3CDTF">2015-11-10T16:48:39Z</dcterms:modified>
</cp:coreProperties>
</file>