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4" r:id="rId6"/>
    <p:sldId id="270" r:id="rId7"/>
    <p:sldId id="271" r:id="rId8"/>
    <p:sldId id="275" r:id="rId9"/>
    <p:sldId id="272" r:id="rId10"/>
    <p:sldId id="263" r:id="rId11"/>
    <p:sldId id="262" r:id="rId12"/>
    <p:sldId id="276" r:id="rId13"/>
    <p:sldId id="277" r:id="rId14"/>
    <p:sldId id="278" r:id="rId15"/>
    <p:sldId id="279" r:id="rId16"/>
    <p:sldId id="281" r:id="rId17"/>
    <p:sldId id="283" r:id="rId18"/>
    <p:sldId id="284" r:id="rId19"/>
    <p:sldId id="285" r:id="rId20"/>
    <p:sldId id="261" r:id="rId21"/>
    <p:sldId id="268" r:id="rId22"/>
    <p:sldId id="266" r:id="rId23"/>
    <p:sldId id="267" r:id="rId24"/>
    <p:sldId id="273" r:id="rId25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 autoAdjust="0"/>
  </p:normalViewPr>
  <p:slideViewPr>
    <p:cSldViewPr>
      <p:cViewPr>
        <p:scale>
          <a:sx n="70" d="100"/>
          <a:sy n="70" d="100"/>
        </p:scale>
        <p:origin x="-2418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3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AFDDE-760C-4D97-933B-8BA4F360FBD1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5A630-8C3D-41B9-B3B8-5A6691D51D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2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2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11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5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42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86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8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9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5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A536-0C3D-46FC-88EA-60973CFF8114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4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ri.navratil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R3fSL9WMd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0" dirty="0" smtClean="0">
                <a:latin typeface="+mn-lt"/>
              </a:rPr>
              <a:t>Výzkumný design</a:t>
            </a:r>
            <a:endParaRPr lang="cs-CZ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67744" y="4005064"/>
            <a:ext cx="44157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noProof="0" dirty="0" err="1" smtClean="0"/>
              <a:t>Jiří</a:t>
            </a:r>
            <a:r>
              <a:rPr lang="en-GB" noProof="0" dirty="0" smtClean="0"/>
              <a:t> </a:t>
            </a:r>
            <a:r>
              <a:rPr lang="en-GB" noProof="0" dirty="0" err="1" smtClean="0"/>
              <a:t>Navrátil</a:t>
            </a:r>
            <a:endParaRPr lang="en-GB" noProof="0" dirty="0" smtClean="0"/>
          </a:p>
          <a:p>
            <a:pPr algn="ctr"/>
            <a:r>
              <a:rPr lang="en-GB" dirty="0" smtClean="0">
                <a:hlinkClick r:id="rId2"/>
              </a:rPr>
              <a:t>jiri.navratil@econ.muni.cz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85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Jak se výzkumná strategie vztahuje k výběru metod?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Výzkumný problém</a:t>
            </a:r>
            <a:r>
              <a:rPr lang="en-GB" dirty="0" smtClean="0">
                <a:latin typeface="+mn-lt"/>
              </a:rPr>
              <a:t>→</a:t>
            </a:r>
            <a:endParaRPr lang="cs-CZ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→ </a:t>
            </a:r>
            <a:r>
              <a:rPr lang="cs-CZ" b="1" dirty="0" smtClean="0">
                <a:latin typeface="+mn-lt"/>
              </a:rPr>
              <a:t>výzkumná strategie</a:t>
            </a:r>
            <a:r>
              <a:rPr lang="en-GB" dirty="0" smtClean="0">
                <a:latin typeface="+mn-lt"/>
              </a:rPr>
              <a:t>→ </a:t>
            </a:r>
            <a:endParaRPr lang="cs-CZ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→ </a:t>
            </a:r>
            <a:r>
              <a:rPr lang="cs-CZ" dirty="0" smtClean="0">
                <a:latin typeface="+mn-lt"/>
              </a:rPr>
              <a:t>teoretický rámec</a:t>
            </a:r>
            <a:r>
              <a:rPr lang="en-GB" dirty="0" smtClean="0">
                <a:latin typeface="+mn-lt"/>
              </a:rPr>
              <a:t>→ </a:t>
            </a:r>
            <a:endParaRPr lang="cs-CZ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→ </a:t>
            </a:r>
            <a:r>
              <a:rPr lang="cs-CZ" b="1" dirty="0" smtClean="0">
                <a:latin typeface="+mn-lt"/>
              </a:rPr>
              <a:t>metoda/technika</a:t>
            </a:r>
          </a:p>
          <a:p>
            <a:endParaRPr lang="cs-CZ" b="1" dirty="0">
              <a:latin typeface="+mn-lt"/>
            </a:endParaRPr>
          </a:p>
          <a:p>
            <a:r>
              <a:rPr lang="cs-CZ" b="1" i="1" dirty="0" smtClean="0">
                <a:latin typeface="+mn-lt"/>
              </a:rPr>
              <a:t>Přístup orientovaný na problém VS. přístup orientovaný na metodu</a:t>
            </a:r>
            <a:endParaRPr lang="en-GB" b="1" i="1" dirty="0" smtClean="0">
              <a:latin typeface="+mn-lt"/>
            </a:endParaRP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7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Induktivní výzkumné strategie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+mn-lt"/>
              </a:rPr>
              <a:t>Strategie zaměřující se na sběr a analýzu dat, a na jejich písemné zpracování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Narativní výzkum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Fenomenologie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Etnografie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Zakotvená teorie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Case study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60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Induktivní výzkumné strategie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+mn-lt"/>
              </a:rPr>
              <a:t>Komplexita, hustý popis, variace není vyžadována, důležité případy, pohled na případy ne na proměnné, malé N)</a:t>
            </a:r>
          </a:p>
          <a:p>
            <a:r>
              <a:rPr lang="cs-CZ" dirty="0" smtClean="0">
                <a:latin typeface="+mn-lt"/>
              </a:rPr>
              <a:t>Výzkumník má trvalou a intenzivní zkušenost s daty/účastníky výzkumu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+mn-lt"/>
              </a:rPr>
              <a:t>Snaha o hlubší pohled a </a:t>
            </a:r>
            <a:r>
              <a:rPr lang="cs-CZ" b="1" dirty="0" smtClean="0">
                <a:latin typeface="+mn-lt"/>
              </a:rPr>
              <a:t>porozumění</a:t>
            </a:r>
            <a:r>
              <a:rPr lang="cs-CZ" dirty="0" smtClean="0">
                <a:latin typeface="+mn-lt"/>
              </a:rPr>
              <a:t> datům</a:t>
            </a:r>
            <a:endParaRPr lang="en-US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cs-CZ" b="1" dirty="0" smtClean="0">
                <a:latin typeface="+mn-lt"/>
              </a:rPr>
              <a:t>Představení dat</a:t>
            </a:r>
            <a:endParaRPr lang="en-US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cs-CZ" b="1" dirty="0" smtClean="0">
                <a:latin typeface="+mn-lt"/>
              </a:rPr>
              <a:t>Interpretace</a:t>
            </a:r>
            <a:r>
              <a:rPr lang="cs-CZ" dirty="0" smtClean="0">
                <a:latin typeface="+mn-lt"/>
              </a:rPr>
              <a:t> a širší porozumění datům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Mohou vyvstat problémy strategické, etické a osobní povahy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886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Případová studie vs. Srovnávací analýza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+mn-lt"/>
                <a:cs typeface="Times New Roman" pitchFamily="18" charset="0"/>
              </a:rPr>
              <a:t>Případové studie mohou být více kulturně specifické, umožňují větší vhled do zkoumané problematiky</a:t>
            </a:r>
          </a:p>
          <a:p>
            <a:r>
              <a:rPr lang="cs-CZ" altLang="cs-CZ" dirty="0" smtClean="0">
                <a:latin typeface="+mn-lt"/>
                <a:cs typeface="Times New Roman" pitchFamily="18" charset="0"/>
              </a:rPr>
              <a:t>Srovnávací analýza umožňuje využívat existující rozdíly ve zkoumané problematice, je více „povrchní“, je náročnější ve smyslu dat, která zpracovává</a:t>
            </a:r>
          </a:p>
          <a:p>
            <a:r>
              <a:rPr lang="en-GB" altLang="cs-CZ" dirty="0" err="1">
                <a:latin typeface="+mn-lt"/>
              </a:rPr>
              <a:t>Nevýhody</a:t>
            </a:r>
            <a:r>
              <a:rPr lang="en-GB" altLang="cs-CZ" dirty="0">
                <a:latin typeface="+mn-lt"/>
              </a:rPr>
              <a:t>: </a:t>
            </a:r>
            <a:r>
              <a:rPr lang="en-GB" altLang="cs-CZ" dirty="0" err="1">
                <a:latin typeface="+mn-lt"/>
              </a:rPr>
              <a:t>omezené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využití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při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testování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teorií</a:t>
            </a:r>
            <a:r>
              <a:rPr lang="en-GB" altLang="cs-CZ" dirty="0">
                <a:latin typeface="+mn-lt"/>
              </a:rPr>
              <a:t> (</a:t>
            </a:r>
            <a:r>
              <a:rPr lang="en-GB" altLang="cs-CZ" dirty="0" err="1">
                <a:latin typeface="+mn-lt"/>
              </a:rPr>
              <a:t>přesto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existují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strategie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testování</a:t>
            </a:r>
            <a:r>
              <a:rPr lang="en-GB" altLang="cs-CZ" dirty="0">
                <a:latin typeface="+mn-lt"/>
              </a:rPr>
              <a:t> s </a:t>
            </a:r>
            <a:r>
              <a:rPr lang="en-GB" altLang="cs-CZ" dirty="0" err="1">
                <a:latin typeface="+mn-lt"/>
              </a:rPr>
              <a:t>využitím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případových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studií</a:t>
            </a:r>
            <a:r>
              <a:rPr lang="en-GB" altLang="cs-CZ" dirty="0">
                <a:latin typeface="+mn-lt"/>
              </a:rPr>
              <a:t>, </a:t>
            </a:r>
            <a:r>
              <a:rPr lang="en-GB" altLang="cs-CZ" dirty="0" err="1">
                <a:latin typeface="+mn-lt"/>
              </a:rPr>
              <a:t>nikoli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však</a:t>
            </a:r>
            <a:r>
              <a:rPr lang="en-GB" altLang="cs-CZ" dirty="0">
                <a:latin typeface="+mn-lt"/>
              </a:rPr>
              <a:t> s </a:t>
            </a:r>
            <a:r>
              <a:rPr lang="en-GB" altLang="cs-CZ" dirty="0" err="1">
                <a:latin typeface="+mn-lt"/>
              </a:rPr>
              <a:t>využitím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jednoho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pozorování</a:t>
            </a:r>
            <a:r>
              <a:rPr lang="en-GB" altLang="cs-CZ" dirty="0" smtClean="0">
                <a:latin typeface="+mn-lt"/>
              </a:rPr>
              <a:t>!)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2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Případ</a:t>
            </a:r>
            <a:endParaRPr lang="en-US" altLang="cs-CZ"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>
                <a:latin typeface="+mn-lt"/>
              </a:rPr>
              <a:t>Uzavřený systém v čase a prostoru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+mn-lt"/>
              </a:rPr>
              <a:t>Zástupce širší množiny fenoménů (</a:t>
            </a:r>
            <a:r>
              <a:rPr lang="en-US" altLang="cs-CZ">
                <a:latin typeface="+mn-lt"/>
              </a:rPr>
              <a:t>ot</a:t>
            </a:r>
            <a:r>
              <a:rPr lang="cs-CZ" altLang="cs-CZ">
                <a:latin typeface="+mn-lt"/>
              </a:rPr>
              <a:t>ázka výběru) 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+mn-lt"/>
              </a:rPr>
              <a:t>Příklad důležitého teoretického konceptu nebo procesu (u případových studií s nějakou teoretickou ambicí) =</a:t>
            </a:r>
            <a:r>
              <a:rPr lang="en-US" altLang="cs-CZ">
                <a:latin typeface="+mn-lt"/>
              </a:rPr>
              <a:t>&gt; rozd</a:t>
            </a:r>
            <a:r>
              <a:rPr lang="cs-CZ" altLang="cs-CZ">
                <a:latin typeface="+mn-lt"/>
              </a:rPr>
              <a:t>íl: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>
                <a:latin typeface="+mn-lt"/>
              </a:rPr>
              <a:t>jedinečná případová studie (detailní analýza daného případu)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>
                <a:latin typeface="+mn-lt"/>
              </a:rPr>
              <a:t>instrumentální případová studie (jde zde o obecnější poznání)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altLang="cs-CZ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44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Typy případových studií (Lijphart)</a:t>
            </a:r>
            <a:endParaRPr lang="en-US" altLang="cs-CZ"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err="1">
                <a:latin typeface="+mn-lt"/>
              </a:rPr>
              <a:t>Ateoretická</a:t>
            </a:r>
            <a:r>
              <a:rPr lang="cs-CZ" altLang="cs-CZ" dirty="0">
                <a:latin typeface="+mn-lt"/>
              </a:rPr>
              <a:t> PS</a:t>
            </a:r>
          </a:p>
          <a:p>
            <a:pPr>
              <a:lnSpc>
                <a:spcPct val="90000"/>
              </a:lnSpc>
            </a:pPr>
            <a:r>
              <a:rPr lang="cs-CZ" altLang="cs-CZ" dirty="0" err="1">
                <a:latin typeface="+mn-lt"/>
              </a:rPr>
              <a:t>Interpretativní</a:t>
            </a:r>
            <a:r>
              <a:rPr lang="cs-CZ" altLang="cs-CZ" dirty="0">
                <a:latin typeface="+mn-lt"/>
              </a:rPr>
              <a:t> PS („naše“ aplikace teorie)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+mn-lt"/>
              </a:rPr>
              <a:t>PS pro tvorbu hypotéz (</a:t>
            </a:r>
            <a:r>
              <a:rPr lang="en-US" altLang="cs-CZ" i="1" dirty="0">
                <a:latin typeface="+mn-lt"/>
              </a:rPr>
              <a:t>hypothesis-generating case study</a:t>
            </a:r>
            <a:r>
              <a:rPr lang="cs-CZ" altLang="cs-CZ" dirty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+mn-lt"/>
              </a:rPr>
              <a:t>PS pro testování hypotéz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dirty="0">
                <a:latin typeface="+mn-lt"/>
              </a:rPr>
              <a:t>PS posilující hypotézu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dirty="0">
                <a:latin typeface="+mn-lt"/>
              </a:rPr>
              <a:t>PS zpochybňující hypotézu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+mn-lt"/>
              </a:rPr>
              <a:t>Analýza vymykajícího se případu </a:t>
            </a:r>
            <a:r>
              <a:rPr lang="cs-CZ" altLang="cs-CZ" dirty="0" smtClean="0">
                <a:latin typeface="+mn-lt"/>
              </a:rPr>
              <a:t>(</a:t>
            </a:r>
            <a:r>
              <a:rPr lang="cs-CZ" altLang="cs-CZ" i="1" dirty="0">
                <a:latin typeface="+mn-lt"/>
              </a:rPr>
              <a:t>deviant case study</a:t>
            </a:r>
            <a:r>
              <a:rPr lang="cs-CZ" altLang="cs-CZ" dirty="0">
                <a:latin typeface="+mn-lt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14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Komparativní metoda</a:t>
            </a:r>
            <a:endParaRPr lang="en-US" altLang="cs-CZ"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Funkcionální ekvivalent experimentu </a:t>
            </a:r>
          </a:p>
          <a:p>
            <a:r>
              <a:rPr lang="cs-CZ" altLang="cs-CZ">
                <a:latin typeface="+mn-lt"/>
              </a:rPr>
              <a:t>Metoda </a:t>
            </a:r>
            <a:r>
              <a:rPr lang="cs-CZ" altLang="cs-CZ" u="sng">
                <a:latin typeface="+mn-lt"/>
              </a:rPr>
              <a:t>kontroly vlivu proměnných ve výzkumu s malým počtem případů</a:t>
            </a:r>
            <a:r>
              <a:rPr lang="cs-CZ" altLang="cs-CZ">
                <a:latin typeface="+mn-lt"/>
              </a:rPr>
              <a:t> (výběrem případů transformujeme proměnné do konstant, kontrolujeme tedy pro vliv alternativních proměnných)</a:t>
            </a:r>
          </a:p>
          <a:p>
            <a:r>
              <a:rPr lang="cs-CZ" altLang="cs-CZ">
                <a:latin typeface="+mn-lt"/>
              </a:rPr>
              <a:t>Jde o cross-sectional design pro malé N </a:t>
            </a:r>
            <a:endParaRPr lang="en-US" altLang="cs-CZ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3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Srovnávací analýza/metoda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+mn-lt"/>
              </a:rPr>
              <a:t>Strategie srovnávání veřejných sektorů – zejména </a:t>
            </a:r>
            <a:r>
              <a:rPr lang="cs-CZ" i="1" dirty="0" err="1" smtClean="0">
                <a:latin typeface="+mn-lt"/>
              </a:rPr>
              <a:t>cross</a:t>
            </a:r>
            <a:r>
              <a:rPr lang="cs-CZ" i="1" dirty="0" smtClean="0">
                <a:latin typeface="+mn-lt"/>
              </a:rPr>
              <a:t>-country </a:t>
            </a:r>
            <a:r>
              <a:rPr lang="cs-CZ" i="1" dirty="0" err="1" smtClean="0">
                <a:latin typeface="+mn-lt"/>
              </a:rPr>
              <a:t>comparisons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Teorie </a:t>
            </a:r>
            <a:r>
              <a:rPr lang="cs-CZ" b="1" dirty="0" smtClean="0">
                <a:latin typeface="+mn-lt"/>
              </a:rPr>
              <a:t>hodnot</a:t>
            </a:r>
            <a:r>
              <a:rPr lang="cs-CZ" dirty="0" smtClean="0">
                <a:latin typeface="+mn-lt"/>
              </a:rPr>
              <a:t> (hluboce zakořeněné postoje a hodnoty, které definují nastavení politik, fungování veřejného sektoru nebo reakce na veřejné politiky), </a:t>
            </a:r>
          </a:p>
          <a:p>
            <a:r>
              <a:rPr lang="cs-CZ" dirty="0">
                <a:latin typeface="+mn-lt"/>
              </a:rPr>
              <a:t>T</a:t>
            </a:r>
            <a:r>
              <a:rPr lang="cs-CZ" dirty="0" smtClean="0">
                <a:latin typeface="+mn-lt"/>
              </a:rPr>
              <a:t>eorie </a:t>
            </a:r>
            <a:r>
              <a:rPr lang="cs-CZ" b="1" dirty="0" smtClean="0">
                <a:latin typeface="+mn-lt"/>
              </a:rPr>
              <a:t>socioekonomické modernizace</a:t>
            </a:r>
            <a:r>
              <a:rPr lang="cs-CZ" dirty="0" smtClean="0">
                <a:latin typeface="+mn-lt"/>
              </a:rPr>
              <a:t> (jak veřejný sektor odpovídá na proměny </a:t>
            </a:r>
            <a:r>
              <a:rPr lang="cs-CZ" dirty="0" err="1" smtClean="0">
                <a:latin typeface="+mn-lt"/>
              </a:rPr>
              <a:t>socio</a:t>
            </a:r>
            <a:r>
              <a:rPr lang="cs-CZ" dirty="0" smtClean="0">
                <a:latin typeface="+mn-lt"/>
              </a:rPr>
              <a:t>-ekonomické struktury)</a:t>
            </a:r>
          </a:p>
          <a:p>
            <a:r>
              <a:rPr lang="cs-CZ" dirty="0" smtClean="0">
                <a:latin typeface="+mn-lt"/>
              </a:rPr>
              <a:t>Teorie </a:t>
            </a:r>
            <a:r>
              <a:rPr lang="cs-CZ" b="1" dirty="0" smtClean="0">
                <a:latin typeface="+mn-lt"/>
              </a:rPr>
              <a:t>politických stran/vlády </a:t>
            </a:r>
            <a:r>
              <a:rPr lang="cs-CZ" dirty="0" smtClean="0">
                <a:latin typeface="+mn-lt"/>
              </a:rPr>
              <a:t>(kapacita stran/vlády reflektovat preference voličů)</a:t>
            </a:r>
          </a:p>
          <a:p>
            <a:r>
              <a:rPr lang="cs-CZ" dirty="0" smtClean="0">
                <a:latin typeface="+mn-lt"/>
              </a:rPr>
              <a:t>Teorie sporu </a:t>
            </a:r>
            <a:r>
              <a:rPr lang="cs-CZ" b="1" dirty="0" smtClean="0">
                <a:latin typeface="+mn-lt"/>
              </a:rPr>
              <a:t>sociálních skupin/tříd</a:t>
            </a:r>
            <a:r>
              <a:rPr lang="cs-CZ" dirty="0" smtClean="0">
                <a:latin typeface="+mn-lt"/>
              </a:rPr>
              <a:t> (výsledkem veřejných politik je schopnost některé ze tříd se prosadit)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94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Srovnávací metoda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latin typeface="+mn-lt"/>
              </a:rPr>
              <a:t>Most Similar Systems Design/Mill's Method of </a:t>
            </a:r>
            <a:r>
              <a:rPr lang="en-US" b="1" dirty="0" smtClean="0">
                <a:latin typeface="+mn-lt"/>
              </a:rPr>
              <a:t>Difference</a:t>
            </a:r>
            <a:r>
              <a:rPr lang="cs-CZ" b="1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– srovnávání velmi podobných případů, které se liší pouze v závisle proměnné, což má umožnit identifikovat ty nezávisle proměnné které vysvětlují závisle proměnnou. Začíná se podobnými proměnnými a cílem je vysvětlit proč se liší závisle proměnná. ALE – není možné aby byly všechny nebo téměř všechny drženy jako konstantní</a:t>
            </a:r>
          </a:p>
          <a:p>
            <a:r>
              <a:rPr lang="en-US" b="1" dirty="0" smtClean="0">
                <a:latin typeface="+mn-lt"/>
              </a:rPr>
              <a:t>Most Different Systems Design/Mill's Method of Similarity</a:t>
            </a:r>
            <a:r>
              <a:rPr lang="cs-CZ" b="1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– srovnávají se velmi odlišné případy, které mají stejnou pouze závisle proměnou – analyzuje se, proč mají různé příčiny stejný efekt, používá se méně proměnných a zaměřuje se na nalezení jediné shody nebo rozdílu mezi širším výběrem různých polí/systémů/států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52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+mn-lt"/>
              </a:rPr>
              <a:t>Nejlepší postup?</a:t>
            </a:r>
            <a:endParaRPr lang="en-US" altLang="cs-CZ" dirty="0">
              <a:latin typeface="+mn-lt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r>
              <a:rPr lang="cs-CZ" altLang="cs-CZ" dirty="0">
                <a:latin typeface="+mn-lt"/>
              </a:rPr>
              <a:t>Kombinace komparativního (</a:t>
            </a:r>
            <a:r>
              <a:rPr lang="en-US" altLang="cs-CZ" dirty="0">
                <a:latin typeface="+mn-lt"/>
              </a:rPr>
              <a:t>cross-case</a:t>
            </a:r>
            <a:r>
              <a:rPr lang="cs-CZ" altLang="cs-CZ" dirty="0">
                <a:latin typeface="+mn-lt"/>
              </a:rPr>
              <a:t>) designu a </a:t>
            </a:r>
            <a:r>
              <a:rPr lang="cs-CZ" altLang="cs-CZ" dirty="0" err="1">
                <a:latin typeface="+mn-lt"/>
              </a:rPr>
              <a:t>jednopřípadové</a:t>
            </a:r>
            <a:r>
              <a:rPr lang="cs-CZ" altLang="cs-CZ" dirty="0">
                <a:latin typeface="+mn-lt"/>
              </a:rPr>
              <a:t> studie (</a:t>
            </a:r>
            <a:r>
              <a:rPr lang="en-US" altLang="cs-CZ" dirty="0">
                <a:latin typeface="+mn-lt"/>
              </a:rPr>
              <a:t>longitudinal</a:t>
            </a:r>
            <a:r>
              <a:rPr lang="cs-CZ" altLang="cs-CZ" dirty="0">
                <a:latin typeface="+mn-lt"/>
              </a:rPr>
              <a:t>) </a:t>
            </a:r>
          </a:p>
          <a:p>
            <a:pPr algn="r">
              <a:buFont typeface="Wingdings" pitchFamily="2" charset="2"/>
              <a:buNone/>
            </a:pPr>
            <a:r>
              <a:rPr lang="cs-CZ" altLang="cs-CZ" i="1" dirty="0">
                <a:latin typeface="+mn-lt"/>
              </a:rPr>
              <a:t>…plus </a:t>
            </a:r>
            <a:r>
              <a:rPr lang="cs-CZ" altLang="cs-CZ" dirty="0">
                <a:latin typeface="+mn-lt"/>
              </a:rPr>
              <a:t>sledování procesu </a:t>
            </a:r>
          </a:p>
          <a:p>
            <a:pPr>
              <a:buFont typeface="Wingdings" pitchFamily="2" charset="2"/>
              <a:buNone/>
            </a:pPr>
            <a:endParaRPr lang="cs-CZ" altLang="cs-CZ" dirty="0">
              <a:latin typeface="+mn-lt"/>
            </a:endParaRPr>
          </a:p>
          <a:p>
            <a:pPr>
              <a:buFont typeface="Wingdings" pitchFamily="2" charset="2"/>
              <a:buNone/>
            </a:pPr>
            <a:endParaRPr lang="en-US" altLang="cs-CZ" dirty="0">
              <a:latin typeface="+mn-lt"/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29200"/>
            <a:ext cx="2160588" cy="12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762000" y="4953000"/>
            <a:ext cx="2089150" cy="647700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362200" y="4876800"/>
            <a:ext cx="457200" cy="1584325"/>
          </a:xfrm>
          <a:prstGeom prst="ellipse">
            <a:avLst/>
          </a:prstGeom>
          <a:solidFill>
            <a:srgbClr val="FFFFFF">
              <a:alpha val="0"/>
            </a:srgbClr>
          </a:solidFill>
          <a:ln w="1587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Struktura přednášky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Co je empirický výzkum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Výzkumný cyklus</a:t>
            </a:r>
          </a:p>
          <a:p>
            <a:r>
              <a:rPr lang="cs-CZ" dirty="0" smtClean="0">
                <a:latin typeface="+mn-lt"/>
              </a:rPr>
              <a:t>Role hypotéz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Typy výzkumu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86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Hypoteticko-deduktivní strategie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latin typeface="+mn-lt"/>
              </a:rPr>
              <a:t>Cílem je </a:t>
            </a:r>
            <a:r>
              <a:rPr lang="cs-CZ" sz="2800" dirty="0" err="1" smtClean="0">
                <a:latin typeface="+mn-lt"/>
              </a:rPr>
              <a:t>zobecnitelnost</a:t>
            </a:r>
            <a:r>
              <a:rPr lang="cs-CZ" sz="2800" dirty="0" smtClean="0">
                <a:latin typeface="+mn-lt"/>
              </a:rPr>
              <a:t> a přenositelnost</a:t>
            </a:r>
            <a:endParaRPr lang="en-GB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Postupy jsou veřejné a </a:t>
            </a:r>
            <a:r>
              <a:rPr lang="cs-CZ" sz="2800" dirty="0" err="1" smtClean="0">
                <a:latin typeface="+mn-lt"/>
              </a:rPr>
              <a:t>replikovatelné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Výsledky jsou ne-jisté (statistická pravděpodobnost)</a:t>
            </a:r>
          </a:p>
          <a:p>
            <a:pPr marL="0" indent="0">
              <a:buNone/>
            </a:pPr>
            <a:endParaRPr lang="cs-CZ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Co největší variabilita hodnot zkoumaných proměnných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Přesné a správné měření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Identifikace a kontrola efektů skrytých proměnných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Vhodný výběr předmětu výzkumu</a:t>
            </a:r>
            <a:endParaRPr lang="en-US" sz="2800" dirty="0" smtClean="0">
              <a:latin typeface="+mn-lt"/>
            </a:endParaRPr>
          </a:p>
          <a:p>
            <a:pPr marL="0" indent="0">
              <a:buNone/>
            </a:pPr>
            <a:endParaRPr lang="en-US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89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Vysvětlení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latin typeface="+mn-lt"/>
              </a:rPr>
              <a:t>Vysvětleni </a:t>
            </a:r>
            <a:r>
              <a:rPr lang="en-GB" dirty="0" smtClean="0">
                <a:latin typeface="+mn-lt"/>
              </a:rPr>
              <a:t>= </a:t>
            </a:r>
            <a:r>
              <a:rPr lang="cs-CZ" dirty="0" smtClean="0">
                <a:latin typeface="+mn-lt"/>
              </a:rPr>
              <a:t>kauzální vysvětlení (efekt, dopad, vliv, mechanismus, příčina)</a:t>
            </a:r>
            <a:endParaRPr lang="cs-CZ" i="1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Nezávisle proměnná -&gt; (zprostředkující proměnná 1-&gt; zprostředkující proměnná 2 </a:t>
            </a:r>
            <a:r>
              <a:rPr lang="cs-CZ" dirty="0">
                <a:latin typeface="+mn-lt"/>
              </a:rPr>
              <a:t>-&gt;) </a:t>
            </a:r>
            <a:r>
              <a:rPr lang="cs-CZ" dirty="0" smtClean="0">
                <a:latin typeface="+mn-lt"/>
              </a:rPr>
              <a:t>závisle proměnná</a:t>
            </a:r>
          </a:p>
          <a:p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Nomotetické kauzální vysvětlení (pravděpodobnostní)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Idiografické kauzální vysvětlení (deterministické)</a:t>
            </a:r>
            <a:endParaRPr lang="en-GB" dirty="0" smtClean="0">
              <a:latin typeface="+mn-lt"/>
            </a:endParaRPr>
          </a:p>
          <a:p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Korelace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Časová následnost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Nejde o „falešný vztah“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Mechanismus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Kontext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GB" dirty="0">
                <a:latin typeface="+mn-lt"/>
                <a:hlinkClick r:id="rId2"/>
              </a:rPr>
              <a:t>http://</a:t>
            </a:r>
            <a:r>
              <a:rPr lang="en-GB" dirty="0" smtClean="0">
                <a:latin typeface="+mn-lt"/>
                <a:hlinkClick r:id="rId2"/>
              </a:rPr>
              <a:t>www.youtube.com/watch?v=iR3fSL9WMdg</a:t>
            </a:r>
            <a:endParaRPr lang="cs-CZ" dirty="0" smtClean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544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Typy deduktivních strategií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  <a:defRPr/>
            </a:pPr>
            <a:r>
              <a:rPr lang="en-GB" b="1" dirty="0" smtClean="0">
                <a:latin typeface="+mn-lt"/>
              </a:rPr>
              <a:t>Experimental</a:t>
            </a:r>
            <a:r>
              <a:rPr lang="cs-CZ" b="1" dirty="0" smtClean="0">
                <a:latin typeface="+mn-lt"/>
              </a:rPr>
              <a:t>ní </a:t>
            </a:r>
            <a:r>
              <a:rPr lang="en-GB" b="1" dirty="0" smtClean="0">
                <a:latin typeface="+mn-lt"/>
              </a:rPr>
              <a:t>design</a:t>
            </a:r>
            <a:r>
              <a:rPr lang="cs-CZ" b="1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(přímá manipulace s nezávisle proměnnou, kontrola toho kdo, kdy a do jaké míry je vystaven působení nezávisle proměnné)</a:t>
            </a:r>
            <a:r>
              <a:rPr lang="en-US" dirty="0" smtClean="0">
                <a:latin typeface="+mn-lt"/>
              </a:rPr>
              <a:t> </a:t>
            </a:r>
            <a:endParaRPr lang="cs-CZ" dirty="0" smtClean="0">
              <a:latin typeface="+mn-lt"/>
            </a:endParaRPr>
          </a:p>
          <a:p>
            <a:pPr lvl="1">
              <a:defRPr/>
            </a:pPr>
            <a:r>
              <a:rPr lang="en-US" i="1" dirty="0" smtClean="0">
                <a:latin typeface="+mn-lt"/>
              </a:rPr>
              <a:t>True Experimental </a:t>
            </a:r>
            <a:r>
              <a:rPr lang="en-US" i="1" dirty="0" err="1" smtClean="0">
                <a:latin typeface="+mn-lt"/>
              </a:rPr>
              <a:t>Studie</a:t>
            </a:r>
            <a:r>
              <a:rPr lang="cs-CZ" i="1" dirty="0" smtClean="0">
                <a:latin typeface="+mn-lt"/>
              </a:rPr>
              <a:t>s, </a:t>
            </a:r>
            <a:r>
              <a:rPr lang="en-US" i="1" dirty="0" smtClean="0">
                <a:latin typeface="+mn-lt"/>
              </a:rPr>
              <a:t>Pre-experimental Studies</a:t>
            </a:r>
            <a:r>
              <a:rPr lang="cs-CZ" i="1" dirty="0" smtClean="0">
                <a:latin typeface="+mn-lt"/>
              </a:rPr>
              <a:t>, </a:t>
            </a:r>
            <a:r>
              <a:rPr lang="en-US" i="1" dirty="0" smtClean="0">
                <a:latin typeface="+mn-lt"/>
              </a:rPr>
              <a:t>Quasi-Experimental Studies</a:t>
            </a:r>
            <a:endParaRPr lang="cs-CZ" i="1" dirty="0" smtClean="0">
              <a:latin typeface="+mn-lt"/>
            </a:endParaRPr>
          </a:p>
          <a:p>
            <a:pPr marL="457200" lvl="1" indent="0">
              <a:buSzPct val="75000"/>
              <a:buNone/>
              <a:defRPr/>
            </a:pPr>
            <a:endParaRPr lang="en-GB" dirty="0" smtClean="0">
              <a:latin typeface="+mn-lt"/>
            </a:endParaRPr>
          </a:p>
          <a:p>
            <a:pPr marL="457200" lvl="1" indent="0">
              <a:buNone/>
              <a:defRPr/>
            </a:pPr>
            <a:r>
              <a:rPr lang="cs-CZ" b="1" dirty="0" smtClean="0">
                <a:latin typeface="+mn-lt"/>
              </a:rPr>
              <a:t>Korelační design </a:t>
            </a:r>
            <a:r>
              <a:rPr lang="cs-CZ" dirty="0" smtClean="0">
                <a:latin typeface="+mn-lt"/>
              </a:rPr>
              <a:t>(</a:t>
            </a:r>
            <a:r>
              <a:rPr lang="en-US" dirty="0" err="1">
                <a:latin typeface="+mn-lt"/>
              </a:rPr>
              <a:t>Covariation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Rule</a:t>
            </a:r>
            <a:r>
              <a:rPr lang="cs-CZ" dirty="0" smtClean="0">
                <a:latin typeface="+mn-lt"/>
              </a:rPr>
              <a:t>,</a:t>
            </a:r>
            <a:r>
              <a:rPr lang="en-US" dirty="0" smtClean="0">
                <a:latin typeface="+mn-lt"/>
              </a:rPr>
              <a:t> Temporal </a:t>
            </a:r>
            <a:r>
              <a:rPr lang="en-US" dirty="0">
                <a:latin typeface="+mn-lt"/>
              </a:rPr>
              <a:t>Precedence </a:t>
            </a:r>
            <a:r>
              <a:rPr lang="en-US" dirty="0" smtClean="0">
                <a:latin typeface="+mn-lt"/>
              </a:rPr>
              <a:t>Rule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Internal </a:t>
            </a:r>
            <a:r>
              <a:rPr lang="en-US" dirty="0">
                <a:latin typeface="+mn-lt"/>
              </a:rPr>
              <a:t>Validity </a:t>
            </a:r>
            <a:r>
              <a:rPr lang="en-US" dirty="0" smtClean="0">
                <a:latin typeface="+mn-lt"/>
              </a:rPr>
              <a:t>Rule</a:t>
            </a:r>
            <a:r>
              <a:rPr lang="cs-CZ" dirty="0" smtClean="0">
                <a:latin typeface="+mn-lt"/>
              </a:rPr>
              <a:t>)</a:t>
            </a:r>
          </a:p>
          <a:p>
            <a:pPr lvl="1">
              <a:defRPr/>
            </a:pPr>
            <a:r>
              <a:rPr lang="en-US" i="1" dirty="0" smtClean="0">
                <a:latin typeface="+mn-lt"/>
              </a:rPr>
              <a:t>Ex</a:t>
            </a:r>
            <a:r>
              <a:rPr lang="cs-CZ" i="1" dirty="0" smtClean="0">
                <a:latin typeface="+mn-lt"/>
              </a:rPr>
              <a:t>-</a:t>
            </a:r>
            <a:r>
              <a:rPr lang="en-US" i="1" dirty="0" smtClean="0">
                <a:latin typeface="+mn-lt"/>
              </a:rPr>
              <a:t>post </a:t>
            </a:r>
            <a:r>
              <a:rPr lang="en-US" i="1" dirty="0">
                <a:latin typeface="+mn-lt"/>
              </a:rPr>
              <a:t>Facto/Correlational </a:t>
            </a:r>
            <a:r>
              <a:rPr lang="en-US" i="1" dirty="0" smtClean="0">
                <a:latin typeface="+mn-lt"/>
              </a:rPr>
              <a:t>Studies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92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Mimo dělení </a:t>
            </a:r>
            <a:r>
              <a:rPr lang="cs-CZ" dirty="0" err="1" smtClean="0">
                <a:latin typeface="+mn-lt"/>
              </a:rPr>
              <a:t>kvanti</a:t>
            </a:r>
            <a:r>
              <a:rPr lang="cs-CZ" dirty="0" smtClean="0">
                <a:latin typeface="+mn-lt"/>
              </a:rPr>
              <a:t>/</a:t>
            </a:r>
            <a:r>
              <a:rPr lang="cs-CZ" dirty="0" err="1" smtClean="0">
                <a:latin typeface="+mn-lt"/>
              </a:rPr>
              <a:t>kvali</a:t>
            </a:r>
            <a:r>
              <a:rPr lang="cs-CZ" dirty="0" smtClean="0">
                <a:latin typeface="+mn-lt"/>
              </a:rPr>
              <a:t>:</a:t>
            </a:r>
            <a:br>
              <a:rPr lang="cs-CZ" dirty="0" smtClean="0">
                <a:latin typeface="+mn-lt"/>
              </a:rPr>
            </a:br>
            <a:r>
              <a:rPr lang="en-GB" dirty="0" smtClean="0">
                <a:latin typeface="+mn-lt"/>
              </a:rPr>
              <a:t>Mixed method</a:t>
            </a:r>
            <a:r>
              <a:rPr lang="cs-CZ" dirty="0" smtClean="0">
                <a:latin typeface="+mn-lt"/>
              </a:rPr>
              <a:t>s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latin typeface="+mn-lt"/>
              </a:rPr>
              <a:t>Process tracing</a:t>
            </a:r>
            <a:r>
              <a:rPr lang="cs-CZ" dirty="0" smtClean="0">
                <a:latin typeface="+mn-lt"/>
              </a:rPr>
              <a:t>: nástroje na studium kauzálních mechanismů pomocí jediného případu (</a:t>
            </a:r>
            <a:r>
              <a:rPr lang="cs-CZ" dirty="0" err="1" smtClean="0">
                <a:latin typeface="+mn-lt"/>
              </a:rPr>
              <a:t>Beach</a:t>
            </a:r>
            <a:r>
              <a:rPr lang="cs-CZ" dirty="0">
                <a:latin typeface="+mn-lt"/>
              </a:rPr>
              <a:t>, </a:t>
            </a:r>
            <a:r>
              <a:rPr lang="cs-CZ" dirty="0" err="1" smtClean="0">
                <a:latin typeface="+mn-lt"/>
              </a:rPr>
              <a:t>Pedersen</a:t>
            </a:r>
            <a:r>
              <a:rPr lang="cs-CZ" dirty="0" smtClean="0">
                <a:latin typeface="+mn-lt"/>
              </a:rPr>
              <a:t>; George, </a:t>
            </a:r>
            <a:r>
              <a:rPr lang="cs-CZ" dirty="0" err="1" smtClean="0">
                <a:latin typeface="+mn-lt"/>
              </a:rPr>
              <a:t>Bennett</a:t>
            </a:r>
            <a:r>
              <a:rPr lang="cs-CZ" dirty="0" smtClean="0">
                <a:latin typeface="+mn-lt"/>
              </a:rPr>
              <a:t>)</a:t>
            </a:r>
          </a:p>
          <a:p>
            <a:r>
              <a:rPr lang="cs-CZ" dirty="0" smtClean="0">
                <a:latin typeface="+mn-lt"/>
              </a:rPr>
              <a:t>Ambice sledovat kauzální mechanismy</a:t>
            </a:r>
            <a:endParaRPr lang="cs-CZ" b="1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P</a:t>
            </a:r>
            <a:r>
              <a:rPr lang="cs-CZ" dirty="0" err="1" smtClean="0">
                <a:latin typeface="+mn-lt"/>
              </a:rPr>
              <a:t>otenciál</a:t>
            </a:r>
            <a:r>
              <a:rPr lang="cs-CZ" dirty="0" smtClean="0">
                <a:latin typeface="+mn-lt"/>
              </a:rPr>
              <a:t> umožnit otevřít „černou skříňku“ kauzality</a:t>
            </a:r>
          </a:p>
          <a:p>
            <a:r>
              <a:rPr lang="cs-CZ" dirty="0" smtClean="0">
                <a:latin typeface="+mn-lt"/>
              </a:rPr>
              <a:t>Malé N, variace není vyžadována</a:t>
            </a:r>
          </a:p>
          <a:p>
            <a:r>
              <a:rPr lang="cs-CZ" dirty="0" smtClean="0">
                <a:latin typeface="+mn-lt"/>
              </a:rPr>
              <a:t>Nejasnosti o tom, co vlastně </a:t>
            </a:r>
            <a:r>
              <a:rPr lang="cs-CZ" dirty="0" err="1" smtClean="0">
                <a:latin typeface="+mn-lt"/>
              </a:rPr>
              <a:t>process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stracing</a:t>
            </a:r>
            <a:r>
              <a:rPr lang="cs-CZ" dirty="0" smtClean="0">
                <a:latin typeface="+mn-lt"/>
              </a:rPr>
              <a:t> je a jak jej využívat, mohou být omezeny tím, že se PC dále rozčlení na tři varianty: </a:t>
            </a:r>
            <a:r>
              <a:rPr lang="en-US" b="1" dirty="0" smtClean="0">
                <a:latin typeface="+mn-lt"/>
              </a:rPr>
              <a:t>theory-testing</a:t>
            </a:r>
            <a:r>
              <a:rPr lang="en-US" dirty="0">
                <a:latin typeface="+mn-lt"/>
              </a:rPr>
              <a:t>, </a:t>
            </a:r>
            <a:r>
              <a:rPr lang="en-US" b="1" dirty="0">
                <a:latin typeface="+mn-lt"/>
              </a:rPr>
              <a:t>theory-building</a:t>
            </a:r>
            <a:r>
              <a:rPr lang="en-US" dirty="0">
                <a:latin typeface="+mn-lt"/>
              </a:rPr>
              <a:t>, and </a:t>
            </a:r>
            <a:r>
              <a:rPr lang="en-US" b="1" dirty="0">
                <a:latin typeface="+mn-lt"/>
              </a:rPr>
              <a:t>explaining </a:t>
            </a:r>
            <a:r>
              <a:rPr lang="en-US" b="1" dirty="0" smtClean="0">
                <a:latin typeface="+mn-lt"/>
              </a:rPr>
              <a:t>outcomes</a:t>
            </a:r>
            <a:endParaRPr lang="cs-CZ" b="1" dirty="0">
              <a:latin typeface="+mn-lt"/>
            </a:endParaRP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49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Zdroje</a:t>
            </a:r>
            <a:endParaRPr lang="cs-CZ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1741303" cy="268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15665"/>
            <a:ext cx="1835337" cy="268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600" y="1268760"/>
            <a:ext cx="1851400" cy="279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76937"/>
            <a:ext cx="1862208" cy="28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ecx.images-amazon.com/images/I/51kGKXjb1t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970" y="3501008"/>
            <a:ext cx="1888509" cy="269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Obálka titulu Jak se vyrábí sociologická znalos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57382"/>
            <a:ext cx="1861936" cy="267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ecx.images-amazon.com/images/I/51KniFXnwrL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654" y="3167199"/>
            <a:ext cx="2046308" cy="290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ecx.images-amazon.com/images/I/51-Z3uDkj2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098" y="1268760"/>
            <a:ext cx="200614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52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Empirický výzkum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latin typeface="+mn-lt"/>
              </a:rPr>
              <a:t>Zaměřená činnost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Cílem je odpovědět na výzkumnou otázku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Různé postupy, jak na v. otázku odpovědět</a:t>
            </a: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>
              <a:buFont typeface="Arial" charset="0"/>
              <a:buChar char="•"/>
            </a:pPr>
            <a:r>
              <a:rPr lang="cs-CZ" b="1" dirty="0" smtClean="0">
                <a:latin typeface="+mn-lt"/>
              </a:rPr>
              <a:t>Explorační výzkum </a:t>
            </a:r>
            <a:r>
              <a:rPr lang="en-GB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o </a:t>
            </a:r>
            <a:r>
              <a:rPr lang="cs-CZ" dirty="0">
                <a:latin typeface="+mn-lt"/>
              </a:rPr>
              <a:t>problému, který má být zkoumán, není dostatek předběžných </a:t>
            </a:r>
            <a:r>
              <a:rPr lang="cs-CZ" dirty="0" smtClean="0">
                <a:latin typeface="+mn-lt"/>
              </a:rPr>
              <a:t>znalostí, cílem </a:t>
            </a:r>
            <a:r>
              <a:rPr lang="cs-CZ" dirty="0">
                <a:latin typeface="+mn-lt"/>
              </a:rPr>
              <a:t>je určit, zda informace, které vedly k poznání problému správně zobrazují situaci, </a:t>
            </a:r>
            <a:r>
              <a:rPr lang="cs-CZ" dirty="0" smtClean="0">
                <a:latin typeface="+mn-lt"/>
              </a:rPr>
              <a:t>mohou vést </a:t>
            </a:r>
            <a:r>
              <a:rPr lang="cs-CZ" dirty="0">
                <a:latin typeface="+mn-lt"/>
              </a:rPr>
              <a:t>k plnému pochopení a správnému definování předpokládaného </a:t>
            </a:r>
            <a:r>
              <a:rPr lang="cs-CZ" dirty="0" smtClean="0">
                <a:latin typeface="+mn-lt"/>
              </a:rPr>
              <a:t>problému; </a:t>
            </a:r>
            <a:r>
              <a:rPr lang="cs-CZ" dirty="0">
                <a:latin typeface="+mn-lt"/>
              </a:rPr>
              <a:t>bývá obvykle uskutečňován jen v malém </a:t>
            </a:r>
            <a:r>
              <a:rPr lang="cs-CZ" dirty="0" smtClean="0">
                <a:latin typeface="+mn-lt"/>
              </a:rPr>
              <a:t>rozsahu, výzkumný problém není jasně definován a nachází se v „předběžné fázi“</a:t>
            </a:r>
            <a:r>
              <a:rPr lang="en-GB" dirty="0" smtClean="0">
                <a:latin typeface="+mn-lt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cs-CZ" b="1" dirty="0" smtClean="0">
                <a:latin typeface="+mn-lt"/>
              </a:rPr>
              <a:t>Popis </a:t>
            </a:r>
            <a:r>
              <a:rPr lang="en-GB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cíle je poskytnout </a:t>
            </a:r>
            <a:r>
              <a:rPr lang="cs-CZ" dirty="0">
                <a:latin typeface="+mn-lt"/>
              </a:rPr>
              <a:t>přesný </a:t>
            </a:r>
            <a:r>
              <a:rPr lang="cs-CZ" dirty="0" smtClean="0">
                <a:latin typeface="+mn-lt"/>
              </a:rPr>
              <a:t>obraz, nová fakta nebo vztahy</a:t>
            </a:r>
            <a:r>
              <a:rPr lang="en-GB" dirty="0" smtClean="0">
                <a:latin typeface="+mn-lt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cs-CZ" b="1" dirty="0" smtClean="0">
                <a:latin typeface="+mn-lt"/>
              </a:rPr>
              <a:t>Vysvětlení </a:t>
            </a:r>
            <a:r>
              <a:rPr lang="en-GB" dirty="0" smtClean="0">
                <a:latin typeface="+mn-lt"/>
              </a:rPr>
              <a:t>– </a:t>
            </a:r>
            <a:r>
              <a:rPr lang="cs-CZ" dirty="0" smtClean="0">
                <a:latin typeface="+mn-lt"/>
              </a:rPr>
              <a:t>hlavní cíl výzkumu (kauzální výzkum)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Jak začít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+mn-lt"/>
              </a:rPr>
              <a:t>Téma, problematická oblast</a:t>
            </a:r>
            <a:endParaRPr lang="en-GB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„</a:t>
            </a:r>
            <a:r>
              <a:rPr lang="cs-CZ" dirty="0" err="1" smtClean="0">
                <a:latin typeface="+mn-lt"/>
              </a:rPr>
              <a:t>Desk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research</a:t>
            </a:r>
            <a:r>
              <a:rPr lang="cs-CZ" dirty="0" smtClean="0">
                <a:latin typeface="+mn-lt"/>
              </a:rPr>
              <a:t>“: analýza </a:t>
            </a:r>
            <a:r>
              <a:rPr lang="cs-CZ" dirty="0">
                <a:latin typeface="+mn-lt"/>
              </a:rPr>
              <a:t>sekundárních </a:t>
            </a:r>
            <a:r>
              <a:rPr lang="cs-CZ" dirty="0" smtClean="0">
                <a:latin typeface="+mn-lt"/>
              </a:rPr>
              <a:t>dat a literatury (odborné publikace, zprávy </a:t>
            </a:r>
            <a:r>
              <a:rPr lang="cs-CZ" dirty="0">
                <a:latin typeface="+mn-lt"/>
              </a:rPr>
              <a:t>z médií, </a:t>
            </a:r>
            <a:r>
              <a:rPr lang="cs-CZ" dirty="0" smtClean="0">
                <a:latin typeface="+mn-lt"/>
              </a:rPr>
              <a:t>výstupy </a:t>
            </a:r>
            <a:r>
              <a:rPr lang="cs-CZ" dirty="0">
                <a:latin typeface="+mn-lt"/>
              </a:rPr>
              <a:t>z výzkumných projektů, </a:t>
            </a:r>
            <a:r>
              <a:rPr lang="cs-CZ" dirty="0" smtClean="0">
                <a:latin typeface="+mn-lt"/>
              </a:rPr>
              <a:t>formální </a:t>
            </a:r>
            <a:r>
              <a:rPr lang="cs-CZ" dirty="0">
                <a:latin typeface="+mn-lt"/>
              </a:rPr>
              <a:t>i </a:t>
            </a:r>
            <a:r>
              <a:rPr lang="cs-CZ" dirty="0" smtClean="0">
                <a:latin typeface="+mn-lt"/>
              </a:rPr>
              <a:t>neformální dokumenty, výroční zprávy </a:t>
            </a:r>
            <a:r>
              <a:rPr lang="cs-CZ" dirty="0">
                <a:latin typeface="+mn-lt"/>
              </a:rPr>
              <a:t>atp. </a:t>
            </a:r>
            <a:r>
              <a:rPr lang="cs-CZ" dirty="0" smtClean="0">
                <a:latin typeface="+mn-lt"/>
              </a:rPr>
              <a:t>), umožňuje </a:t>
            </a:r>
            <a:r>
              <a:rPr lang="cs-CZ" dirty="0">
                <a:latin typeface="+mn-lt"/>
              </a:rPr>
              <a:t>získání základních znalostí o zkoumané problematice a zpřesnění designu </a:t>
            </a:r>
            <a:r>
              <a:rPr lang="cs-CZ" dirty="0" smtClean="0">
                <a:latin typeface="+mn-lt"/>
              </a:rPr>
              <a:t>výzkumu</a:t>
            </a:r>
          </a:p>
          <a:p>
            <a:r>
              <a:rPr lang="cs-CZ" dirty="0" smtClean="0">
                <a:latin typeface="+mn-lt"/>
              </a:rPr>
              <a:t>Literatura, teoretické pozadí problému: problém v literatuře? Nová projekce stávajícího teoretického konceptu?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Jasná identifikace problému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Formulování hlavních a dílčích výzkumných otázek (kolik?)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Formulace hypotéz </a:t>
            </a:r>
            <a:r>
              <a:rPr lang="en-GB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anebo ne?</a:t>
            </a:r>
            <a:r>
              <a:rPr lang="en-GB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78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Mít nebo nemít hypotézy</a:t>
            </a:r>
            <a:r>
              <a:rPr lang="en-GB" dirty="0" smtClean="0">
                <a:latin typeface="+mn-lt"/>
              </a:rPr>
              <a:t>?</a:t>
            </a:r>
            <a:endParaRPr lang="en-GB" dirty="0">
              <a:latin typeface="+mn-lt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61" y="1412776"/>
            <a:ext cx="4975119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-5736" y="6325880"/>
            <a:ext cx="37856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400" b="1" dirty="0">
                <a:latin typeface="Calibri" pitchFamily="34" charset="0"/>
              </a:rPr>
              <a:t>Logika výzkumného procesu  </a:t>
            </a:r>
            <a:r>
              <a:rPr lang="cs-CZ" sz="1400" b="1" dirty="0" smtClean="0">
                <a:latin typeface="Calibri" pitchFamily="34" charset="0"/>
              </a:rPr>
              <a:t>(de </a:t>
            </a:r>
            <a:r>
              <a:rPr lang="cs-CZ" sz="1400" b="1" dirty="0" err="1">
                <a:latin typeface="Calibri" pitchFamily="34" charset="0"/>
              </a:rPr>
              <a:t>Vaus</a:t>
            </a:r>
            <a:r>
              <a:rPr lang="cs-CZ" sz="1400" b="1" dirty="0">
                <a:latin typeface="Calibri" pitchFamily="34" charset="0"/>
              </a:rPr>
              <a:t> 1996: 21)</a:t>
            </a:r>
          </a:p>
        </p:txBody>
      </p:sp>
    </p:spTree>
    <p:extLst>
      <p:ext uri="{BB962C8B-B14F-4D97-AF65-F5344CB8AC3E}">
        <p14:creationId xmlns:p14="http://schemas.microsoft.com/office/powerpoint/2010/main" val="20882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Co je to teorie</a:t>
            </a:r>
            <a:r>
              <a:rPr lang="en-GB" dirty="0" smtClean="0">
                <a:latin typeface="+mn-lt"/>
              </a:rPr>
              <a:t>?</a:t>
            </a:r>
            <a:r>
              <a:rPr lang="cs-CZ" dirty="0" smtClean="0">
                <a:latin typeface="+mn-lt"/>
              </a:rPr>
              <a:t> (</a:t>
            </a:r>
            <a:r>
              <a:rPr lang="cs-CZ" dirty="0" err="1" smtClean="0">
                <a:latin typeface="+mn-lt"/>
              </a:rPr>
              <a:t>Creswell</a:t>
            </a:r>
            <a:r>
              <a:rPr lang="cs-CZ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+mn-lt"/>
              </a:rPr>
              <a:t>Kvantitativní perspektiva</a:t>
            </a:r>
            <a:r>
              <a:rPr lang="en-GB" b="1" dirty="0" smtClean="0">
                <a:latin typeface="+mn-lt"/>
              </a:rPr>
              <a:t>: </a:t>
            </a:r>
            <a:r>
              <a:rPr lang="en-GB" dirty="0" smtClean="0">
                <a:latin typeface="+mn-lt"/>
              </a:rPr>
              <a:t>„Interrelated set of constructs formed into propositions that specify the relationships among variables“ that „describes how and why variables are related“</a:t>
            </a:r>
          </a:p>
          <a:p>
            <a:r>
              <a:rPr lang="cs-CZ" dirty="0" smtClean="0">
                <a:latin typeface="+mn-lt"/>
              </a:rPr>
              <a:t>Teorie zahrnuje hypotézy</a:t>
            </a:r>
          </a:p>
          <a:p>
            <a:r>
              <a:rPr lang="cs-CZ" b="1" dirty="0" smtClean="0">
                <a:latin typeface="+mn-lt"/>
              </a:rPr>
              <a:t>Kvalitativní perspektiva</a:t>
            </a:r>
            <a:r>
              <a:rPr lang="en-GB" b="1" dirty="0" smtClean="0">
                <a:latin typeface="+mn-lt"/>
              </a:rPr>
              <a:t>:</a:t>
            </a:r>
            <a:r>
              <a:rPr lang="en-GB" dirty="0" smtClean="0">
                <a:latin typeface="+mn-lt"/>
              </a:rPr>
              <a:t> „A broad explanation, lens or perspective of the study</a:t>
            </a:r>
            <a:r>
              <a:rPr lang="cs-CZ" dirty="0" smtClean="0">
                <a:latin typeface="+mn-lt"/>
              </a:rPr>
              <a:t> (</a:t>
            </a:r>
            <a:r>
              <a:rPr lang="en-US" dirty="0">
                <a:latin typeface="+mn-lt"/>
              </a:rPr>
              <a:t>Feminist </a:t>
            </a:r>
            <a:r>
              <a:rPr lang="en-US" dirty="0" smtClean="0">
                <a:latin typeface="+mn-lt"/>
              </a:rPr>
              <a:t>perspective</a:t>
            </a:r>
            <a:r>
              <a:rPr lang="cs-CZ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Racialized</a:t>
            </a:r>
            <a:r>
              <a:rPr lang="en-US" dirty="0" smtClean="0">
                <a:latin typeface="+mn-lt"/>
              </a:rPr>
              <a:t> discourse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Critical theory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Queer theory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Disability inquiry</a:t>
            </a:r>
            <a:r>
              <a:rPr lang="cs-CZ" dirty="0" smtClean="0">
                <a:latin typeface="+mn-lt"/>
              </a:rPr>
              <a:t>…)</a:t>
            </a:r>
            <a:r>
              <a:rPr lang="en-GB" dirty="0" smtClean="0">
                <a:latin typeface="+mn-lt"/>
              </a:rPr>
              <a:t>… an outcome of the study… even may not be employed at all!“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39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Co je to hypotéza</a:t>
            </a:r>
            <a:r>
              <a:rPr lang="en-GB" dirty="0" smtClean="0">
                <a:latin typeface="+mn-lt"/>
              </a:rPr>
              <a:t>?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Předběžná odpověď na výzkumnou otázku</a:t>
            </a:r>
            <a:endParaRPr lang="cs-CZ" b="1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Vztah(y) které chceme testovat v našem výzkumu</a:t>
            </a:r>
          </a:p>
          <a:p>
            <a:r>
              <a:rPr lang="cs-CZ" dirty="0" smtClean="0">
                <a:latin typeface="+mn-lt"/>
              </a:rPr>
              <a:t>Domněnka o kauzálním a ne-kauzálním vztahu mezi jednou nebo víc nezávislými proměnnými a závisle proměnnou</a:t>
            </a:r>
          </a:p>
          <a:p>
            <a:r>
              <a:rPr lang="cs-CZ" dirty="0" smtClean="0">
                <a:latin typeface="+mn-lt"/>
              </a:rPr>
              <a:t>Typicky je hypotéza je napojena na širší konceptuální rámec/teorii (Brady, </a:t>
            </a:r>
            <a:r>
              <a:rPr lang="cs-CZ" dirty="0" err="1" smtClean="0">
                <a:latin typeface="+mn-lt"/>
              </a:rPr>
              <a:t>Collier</a:t>
            </a:r>
            <a:r>
              <a:rPr lang="cs-CZ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endParaRPr lang="cs-CZ" sz="1800" i="1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07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Potřebuji hypotézu?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+mn-lt"/>
              </a:rPr>
              <a:t>„</a:t>
            </a:r>
            <a:r>
              <a:rPr lang="en-US" dirty="0" smtClean="0">
                <a:latin typeface="+mn-lt"/>
              </a:rPr>
              <a:t>I </a:t>
            </a:r>
            <a:r>
              <a:rPr lang="en-US" dirty="0">
                <a:latin typeface="+mn-lt"/>
              </a:rPr>
              <a:t>believe that hypotheses should be used in research as and </a:t>
            </a:r>
            <a:r>
              <a:rPr lang="en-US" dirty="0" smtClean="0">
                <a:latin typeface="+mn-lt"/>
              </a:rPr>
              <a:t>when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appropriate</a:t>
            </a:r>
            <a:r>
              <a:rPr lang="en-US" dirty="0">
                <a:latin typeface="+mn-lt"/>
              </a:rPr>
              <a:t>, rather than in some mandatory or automatic way. That belief is based on the view that hypotheses </a:t>
            </a:r>
            <a:r>
              <a:rPr lang="en-US" dirty="0" smtClean="0">
                <a:latin typeface="+mn-lt"/>
              </a:rPr>
              <a:t>have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an </a:t>
            </a:r>
            <a:r>
              <a:rPr lang="en-US" dirty="0">
                <a:latin typeface="+mn-lt"/>
              </a:rPr>
              <a:t>important function in research when they can be deduced from a theory, or when they are explained by a </a:t>
            </a:r>
            <a:r>
              <a:rPr lang="en-US" dirty="0" smtClean="0">
                <a:latin typeface="+mn-lt"/>
              </a:rPr>
              <a:t>theory,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so </a:t>
            </a:r>
            <a:r>
              <a:rPr lang="en-US" dirty="0">
                <a:latin typeface="+mn-lt"/>
              </a:rPr>
              <a:t>that the research, in testing the hypotheses, is really testing the theory behind the hypotheses</a:t>
            </a:r>
            <a:r>
              <a:rPr lang="en-US" dirty="0" smtClean="0">
                <a:latin typeface="+mn-lt"/>
              </a:rPr>
              <a:t>.</a:t>
            </a:r>
            <a:r>
              <a:rPr lang="cs-CZ" dirty="0" smtClean="0">
                <a:latin typeface="+mn-lt"/>
              </a:rPr>
              <a:t>“</a:t>
            </a: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latin typeface="+mn-lt"/>
              </a:rPr>
              <a:t>K. </a:t>
            </a:r>
            <a:r>
              <a:rPr lang="en-GB" dirty="0" smtClean="0">
                <a:latin typeface="+mn-lt"/>
              </a:rPr>
              <a:t>Punch</a:t>
            </a:r>
            <a:r>
              <a:rPr lang="cs-CZ" dirty="0" smtClean="0">
                <a:latin typeface="+mn-lt"/>
              </a:rPr>
              <a:t> - </a:t>
            </a:r>
            <a:r>
              <a:rPr lang="en-US" i="1" dirty="0">
                <a:latin typeface="+mn-lt"/>
              </a:rPr>
              <a:t>Developing Effective Research Proposals Essential Resources </a:t>
            </a:r>
            <a:r>
              <a:rPr lang="en-US" i="1" dirty="0" smtClean="0">
                <a:latin typeface="+mn-lt"/>
              </a:rPr>
              <a:t>for</a:t>
            </a:r>
            <a:r>
              <a:rPr lang="cs-CZ" i="1" dirty="0" smtClean="0">
                <a:latin typeface="+mn-lt"/>
              </a:rPr>
              <a:t> </a:t>
            </a:r>
            <a:r>
              <a:rPr lang="en-GB" i="1" dirty="0" smtClean="0">
                <a:latin typeface="+mn-lt"/>
              </a:rPr>
              <a:t>Social</a:t>
            </a:r>
            <a:r>
              <a:rPr lang="cs-CZ" i="1" dirty="0" smtClean="0">
                <a:latin typeface="+mn-lt"/>
              </a:rPr>
              <a:t> </a:t>
            </a:r>
            <a:r>
              <a:rPr lang="en-GB" i="1" dirty="0" smtClean="0">
                <a:latin typeface="+mn-lt"/>
              </a:rPr>
              <a:t>Research</a:t>
            </a:r>
            <a:endParaRPr lang="en-GB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366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Hypotézy by měly: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Mít schopnost vysvětlovat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Formulovat očekávaný vztah (a jeho sílu)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Být ověřitelné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Být formulovány co možná nejjednodušeji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Vztahovat se k obecným, ne specifickým jevům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mtClean="0">
                <a:latin typeface="+mn-lt"/>
              </a:rPr>
              <a:t>Být věrohodné</a:t>
            </a:r>
            <a:endParaRPr lang="cs-CZ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58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1165</Words>
  <Application>Microsoft Office PowerPoint</Application>
  <PresentationFormat>Předvádění na obrazovce (4:3)</PresentationFormat>
  <Paragraphs>137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Výzkumný design</vt:lpstr>
      <vt:lpstr>Struktura přednášky</vt:lpstr>
      <vt:lpstr>Empirický výzkum</vt:lpstr>
      <vt:lpstr>Jak začít</vt:lpstr>
      <vt:lpstr>Mít nebo nemít hypotézy?</vt:lpstr>
      <vt:lpstr>Co je to teorie? (Creswell)</vt:lpstr>
      <vt:lpstr>Co je to hypotéza?</vt:lpstr>
      <vt:lpstr>Potřebuji hypotézu?</vt:lpstr>
      <vt:lpstr>Hypotézy by měly:</vt:lpstr>
      <vt:lpstr>Jak se výzkumná strategie vztahuje k výběru metod?</vt:lpstr>
      <vt:lpstr>Induktivní výzkumné strategie</vt:lpstr>
      <vt:lpstr>Induktivní výzkumné strategie</vt:lpstr>
      <vt:lpstr>Případová studie vs. Srovnávací analýza</vt:lpstr>
      <vt:lpstr>Případ</vt:lpstr>
      <vt:lpstr>Typy případových studií (Lijphart)</vt:lpstr>
      <vt:lpstr>Komparativní metoda</vt:lpstr>
      <vt:lpstr>Srovnávací analýza/metoda</vt:lpstr>
      <vt:lpstr>Srovnávací metoda</vt:lpstr>
      <vt:lpstr>Nejlepší postup?</vt:lpstr>
      <vt:lpstr>Hypoteticko-deduktivní strategie</vt:lpstr>
      <vt:lpstr>Vysvětlení</vt:lpstr>
      <vt:lpstr>Typy deduktivních strategií</vt:lpstr>
      <vt:lpstr>Mimo dělení kvanti/kvali: Mixed methods</vt:lpstr>
      <vt:lpstr>Zdroje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Navrátil Jiří</dc:creator>
  <cp:lastModifiedBy>Navrátil Jiří</cp:lastModifiedBy>
  <cp:revision>107</cp:revision>
  <cp:lastPrinted>2013-04-24T07:20:30Z</cp:lastPrinted>
  <dcterms:created xsi:type="dcterms:W3CDTF">2013-04-23T11:22:42Z</dcterms:created>
  <dcterms:modified xsi:type="dcterms:W3CDTF">2015-10-09T10:43:24Z</dcterms:modified>
</cp:coreProperties>
</file>