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66" r:id="rId6"/>
    <p:sldId id="312" r:id="rId7"/>
    <p:sldId id="313" r:id="rId8"/>
    <p:sldId id="314" r:id="rId9"/>
    <p:sldId id="267" r:id="rId10"/>
    <p:sldId id="268" r:id="rId11"/>
    <p:sldId id="262" r:id="rId12"/>
    <p:sldId id="298" r:id="rId13"/>
    <p:sldId id="269" r:id="rId14"/>
    <p:sldId id="315" r:id="rId15"/>
    <p:sldId id="274" r:id="rId16"/>
    <p:sldId id="295" r:id="rId17"/>
    <p:sldId id="273" r:id="rId18"/>
    <p:sldId id="299" r:id="rId19"/>
    <p:sldId id="275" r:id="rId20"/>
    <p:sldId id="291" r:id="rId21"/>
    <p:sldId id="258" r:id="rId22"/>
    <p:sldId id="276" r:id="rId23"/>
    <p:sldId id="277" r:id="rId24"/>
    <p:sldId id="278" r:id="rId25"/>
    <p:sldId id="279" r:id="rId26"/>
    <p:sldId id="280" r:id="rId27"/>
    <p:sldId id="281" r:id="rId28"/>
    <p:sldId id="300" r:id="rId29"/>
    <p:sldId id="297" r:id="rId30"/>
    <p:sldId id="282" r:id="rId31"/>
    <p:sldId id="301" r:id="rId32"/>
    <p:sldId id="283" r:id="rId33"/>
    <p:sldId id="284" r:id="rId34"/>
    <p:sldId id="285" r:id="rId35"/>
    <p:sldId id="286" r:id="rId36"/>
    <p:sldId id="302" r:id="rId37"/>
    <p:sldId id="303" r:id="rId38"/>
    <p:sldId id="287" r:id="rId39"/>
    <p:sldId id="308" r:id="rId40"/>
    <p:sldId id="304" r:id="rId41"/>
    <p:sldId id="260" r:id="rId42"/>
    <p:sldId id="305" r:id="rId43"/>
    <p:sldId id="306" r:id="rId44"/>
    <p:sldId id="307" r:id="rId45"/>
    <p:sldId id="309" r:id="rId46"/>
    <p:sldId id="31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94669" autoAdjust="0"/>
  </p:normalViewPr>
  <p:slideViewPr>
    <p:cSldViewPr>
      <p:cViewPr>
        <p:scale>
          <a:sx n="70" d="100"/>
          <a:sy n="70" d="100"/>
        </p:scale>
        <p:origin x="-1842" y="-4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Kliknutím lze upravit styl.</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DC811372-7533-4707-928E-697EFEC9114E}" type="datetimeFigureOut">
              <a:rPr lang="en-US" smtClean="0"/>
              <a:t>7/21/2015</a:t>
            </a:fld>
            <a:endParaRPr lang="en-US" dirty="0"/>
          </a:p>
        </p:txBody>
      </p:sp>
      <p:sp>
        <p:nvSpPr>
          <p:cNvPr id="17" name="Zástupný symbol pro zápatí 16"/>
          <p:cNvSpPr>
            <a:spLocks noGrp="1"/>
          </p:cNvSpPr>
          <p:nvPr>
            <p:ph type="ftr" sz="quarter" idx="11"/>
          </p:nvPr>
        </p:nvSpPr>
        <p:spPr>
          <a:xfrm>
            <a:off x="2898648" y="6355080"/>
            <a:ext cx="3474720" cy="365760"/>
          </a:xfrm>
        </p:spPr>
        <p:txBody>
          <a:bodyPr/>
          <a:lstStyle/>
          <a:p>
            <a:endParaRPr lang="en-US" dirty="0"/>
          </a:p>
        </p:txBody>
      </p:sp>
      <p:sp>
        <p:nvSpPr>
          <p:cNvPr id="29" name="Zástupný symbol pro číslo snímku 28"/>
          <p:cNvSpPr>
            <a:spLocks noGrp="1"/>
          </p:cNvSpPr>
          <p:nvPr>
            <p:ph type="sldNum" sz="quarter" idx="12"/>
          </p:nvPr>
        </p:nvSpPr>
        <p:spPr>
          <a:xfrm>
            <a:off x="1216152" y="6355080"/>
            <a:ext cx="1219200" cy="365760"/>
          </a:xfrm>
        </p:spPr>
        <p:txBody>
          <a:bodyPr/>
          <a:lstStyle/>
          <a:p>
            <a:fld id="{7FF25454-1DB3-4240-83A5-583A4B48DA13}" type="slidenum">
              <a:rPr lang="en-US" smtClean="0"/>
              <a:t>‹#›</a:t>
            </a:fld>
            <a:endParaRPr lang="en-US" dirty="0"/>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7FF25454-1DB3-4240-83A5-583A4B48DA1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7FF25454-1DB3-4240-83A5-583A4B48DA13}" type="slidenum">
              <a:rPr lang="en-US" smtClean="0"/>
              <a:t>‹#›</a:t>
            </a:fld>
            <a:endParaRPr lang="en-US" dirty="0"/>
          </a:p>
        </p:txBody>
      </p:sp>
      <p:sp>
        <p:nvSpPr>
          <p:cNvPr id="7" name="Přímá spojnice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Přímá spojnice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5" name="Zástupný symbol pro zápatí 4"/>
          <p:cNvSpPr>
            <a:spLocks noGrp="1"/>
          </p:cNvSpPr>
          <p:nvPr>
            <p:ph type="ftr" sz="quarter" idx="11"/>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7FF25454-1DB3-4240-83A5-583A4B48DA13}" type="slidenum">
              <a:rPr lang="en-US" smtClean="0"/>
              <a:t>‹#›</a:t>
            </a:fld>
            <a:endParaRPr lang="en-US" dirty="0"/>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DC811372-7533-4707-928E-697EFEC9114E}" type="datetimeFigureOut">
              <a:rPr lang="en-US" smtClean="0"/>
              <a:t>7/21/2015</a:t>
            </a:fld>
            <a:endParaRPr lang="en-US" dirty="0"/>
          </a:p>
        </p:txBody>
      </p:sp>
      <p:sp>
        <p:nvSpPr>
          <p:cNvPr id="5" name="Zástupný symbol pro zápatí 4"/>
          <p:cNvSpPr>
            <a:spLocks noGrp="1"/>
          </p:cNvSpPr>
          <p:nvPr>
            <p:ph type="ftr" sz="quarter" idx="11"/>
          </p:nvPr>
        </p:nvSpPr>
        <p:spPr>
          <a:xfrm>
            <a:off x="2898648" y="6355080"/>
            <a:ext cx="3474720" cy="365760"/>
          </a:xfrm>
        </p:spPr>
        <p:txBody>
          <a:bodyPr/>
          <a:lstStyle/>
          <a:p>
            <a:endParaRPr lang="en-US" dirty="0"/>
          </a:p>
        </p:txBody>
      </p:sp>
      <p:sp>
        <p:nvSpPr>
          <p:cNvPr id="6" name="Zástupný symbol pro číslo snímku 5"/>
          <p:cNvSpPr>
            <a:spLocks noGrp="1"/>
          </p:cNvSpPr>
          <p:nvPr>
            <p:ph type="sldNum" sz="quarter" idx="12"/>
          </p:nvPr>
        </p:nvSpPr>
        <p:spPr>
          <a:xfrm>
            <a:off x="1069848" y="6355080"/>
            <a:ext cx="1520952" cy="365760"/>
          </a:xfrm>
        </p:spPr>
        <p:txBody>
          <a:bodyPr/>
          <a:lstStyle/>
          <a:p>
            <a:fld id="{7FF25454-1DB3-4240-83A5-583A4B48DA13}" type="slidenum">
              <a:rPr lang="en-US" smtClean="0"/>
              <a:t>‹#›</a:t>
            </a:fld>
            <a:endParaRPr lang="en-US" dirty="0"/>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7FF25454-1DB3-4240-83A5-583A4B48DA13}" type="slidenum">
              <a:rPr lang="en-US" smtClean="0"/>
              <a:t>‹#›</a:t>
            </a:fld>
            <a:endParaRPr lang="en-US" dirty="0"/>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8" name="Zástupný symbol pro zápatí 7"/>
          <p:cNvSpPr>
            <a:spLocks noGrp="1"/>
          </p:cNvSpPr>
          <p:nvPr>
            <p:ph type="ftr" sz="quarter" idx="11"/>
          </p:nvPr>
        </p:nvSpPr>
        <p:spPr/>
        <p:txBody>
          <a:bodyPr/>
          <a:lstStyle/>
          <a:p>
            <a:endParaRPr lang="en-US" dirty="0"/>
          </a:p>
        </p:txBody>
      </p:sp>
      <p:sp>
        <p:nvSpPr>
          <p:cNvPr id="9" name="Zástupný symbol pro číslo snímku 8"/>
          <p:cNvSpPr>
            <a:spLocks noGrp="1"/>
          </p:cNvSpPr>
          <p:nvPr>
            <p:ph type="sldNum" sz="quarter" idx="12"/>
          </p:nvPr>
        </p:nvSpPr>
        <p:spPr/>
        <p:txBody>
          <a:bodyPr/>
          <a:lstStyle/>
          <a:p>
            <a:fld id="{7FF25454-1DB3-4240-83A5-583A4B48DA13}" type="slidenum">
              <a:rPr lang="en-US" smtClean="0"/>
              <a:t>‹#›</a:t>
            </a:fld>
            <a:endParaRPr lang="en-US" dirty="0"/>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4" name="Zástupný symbol pro zápatí 3"/>
          <p:cNvSpPr>
            <a:spLocks noGrp="1"/>
          </p:cNvSpPr>
          <p:nvPr>
            <p:ph type="ftr" sz="quarter" idx="11"/>
          </p:nvPr>
        </p:nvSpPr>
        <p:spPr/>
        <p:txBody>
          <a:bodyPr/>
          <a:lstStyle/>
          <a:p>
            <a:endParaRPr lang="en-US" dirty="0"/>
          </a:p>
        </p:txBody>
      </p:sp>
      <p:sp>
        <p:nvSpPr>
          <p:cNvPr id="5" name="Zástupný symbol pro číslo snímku 4"/>
          <p:cNvSpPr>
            <a:spLocks noGrp="1"/>
          </p:cNvSpPr>
          <p:nvPr>
            <p:ph type="sldNum" sz="quarter" idx="12"/>
          </p:nvPr>
        </p:nvSpPr>
        <p:spPr/>
        <p:txBody>
          <a:bodyPr/>
          <a:lstStyle/>
          <a:p>
            <a:fld id="{7FF25454-1DB3-4240-83A5-583A4B48DA13}" type="slidenum">
              <a:rPr lang="en-US" smtClean="0"/>
              <a:t>‹#›</a:t>
            </a:fld>
            <a:endParaRPr lang="en-US" dirty="0"/>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3" name="Zástupný symbol pro zápatí 2"/>
          <p:cNvSpPr>
            <a:spLocks noGrp="1"/>
          </p:cNvSpPr>
          <p:nvPr>
            <p:ph type="ftr" sz="quarter" idx="11"/>
          </p:nvPr>
        </p:nvSpPr>
        <p:spPr/>
        <p:txBody>
          <a:bodyPr/>
          <a:lstStyle/>
          <a:p>
            <a:endParaRPr lang="en-US" dirty="0"/>
          </a:p>
        </p:txBody>
      </p:sp>
      <p:sp>
        <p:nvSpPr>
          <p:cNvPr id="4" name="Zástupný symbol pro číslo snímku 3"/>
          <p:cNvSpPr>
            <a:spLocks noGrp="1"/>
          </p:cNvSpPr>
          <p:nvPr>
            <p:ph type="sldNum" sz="quarter" idx="12"/>
          </p:nvPr>
        </p:nvSpPr>
        <p:spPr/>
        <p:txBody>
          <a:bodyPr/>
          <a:lstStyle/>
          <a:p>
            <a:fld id="{7FF25454-1DB3-4240-83A5-583A4B48DA13}" type="slidenum">
              <a:rPr lang="en-US" smtClean="0"/>
              <a:t>‹#›</a:t>
            </a:fld>
            <a:endParaRPr lang="en-US" dirty="0"/>
          </a:p>
        </p:txBody>
      </p:sp>
      <p:sp>
        <p:nvSpPr>
          <p:cNvPr id="5" name="Přímá spojnice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7FF25454-1DB3-4240-83A5-583A4B48DA13}" type="slidenum">
              <a:rPr lang="en-US" smtClean="0"/>
              <a:t>‹#›</a:t>
            </a:fld>
            <a:endParaRPr lang="en-US" dirty="0"/>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Přímá spojnice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dirty="0" smtClean="0"/>
              <a:t>Kliknutím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DC811372-7533-4707-928E-697EFEC9114E}" type="datetimeFigureOut">
              <a:rPr lang="en-US" smtClean="0"/>
              <a:t>7/21/2015</a:t>
            </a:fld>
            <a:endParaRPr lang="en-US" dirty="0"/>
          </a:p>
        </p:txBody>
      </p:sp>
      <p:sp>
        <p:nvSpPr>
          <p:cNvPr id="6" name="Zástupný symbol pro zápatí 5"/>
          <p:cNvSpPr>
            <a:spLocks noGrp="1"/>
          </p:cNvSpPr>
          <p:nvPr>
            <p:ph type="ftr" sz="quarter" idx="11"/>
          </p:nvPr>
        </p:nvSpPr>
        <p:spPr/>
        <p:txBody>
          <a:bodyPr/>
          <a:lstStyle/>
          <a:p>
            <a:endParaRPr lang="en-US" dirty="0"/>
          </a:p>
        </p:txBody>
      </p:sp>
      <p:sp>
        <p:nvSpPr>
          <p:cNvPr id="7" name="Zástupný symbol pro číslo snímku 6"/>
          <p:cNvSpPr>
            <a:spLocks noGrp="1"/>
          </p:cNvSpPr>
          <p:nvPr>
            <p:ph type="sldNum" sz="quarter" idx="12"/>
          </p:nvPr>
        </p:nvSpPr>
        <p:spPr/>
        <p:txBody>
          <a:bodyPr/>
          <a:lstStyle/>
          <a:p>
            <a:fld id="{7FF25454-1DB3-4240-83A5-583A4B48DA13}" type="slidenum">
              <a:rPr lang="en-US" smtClean="0"/>
              <a:t>‹#›</a:t>
            </a:fld>
            <a:endParaRPr lang="en-US" dirty="0"/>
          </a:p>
        </p:txBody>
      </p:sp>
      <p:sp>
        <p:nvSpPr>
          <p:cNvPr id="8" name="Přímá spojnice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C811372-7533-4707-928E-697EFEC9114E}" type="datetimeFigureOut">
              <a:rPr lang="en-US" smtClean="0"/>
              <a:t>7/21/2015</a:t>
            </a:fld>
            <a:endParaRPr lang="en-US" dirty="0"/>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FF25454-1DB3-4240-83A5-583A4B48DA13}" type="slidenum">
              <a:rPr lang="en-US" smtClean="0"/>
              <a:t>‹#›</a:t>
            </a:fld>
            <a:endParaRPr lang="en-US" dirty="0"/>
          </a:p>
        </p:txBody>
      </p:sp>
      <p:sp>
        <p:nvSpPr>
          <p:cNvPr id="28" name="Přímá spojnice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Přímá spojnice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2.bin"/><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Word_Document2.docx"/></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package" Target="../embeddings/Microsoft_Word_Document3.docx"/></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package" Target="../embeddings/Microsoft_Word_Document4.docx"/></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package" Target="../embeddings/Microsoft_Word_Document5.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package" Target="../embeddings/Microsoft_Word_Document6.docx"/></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sz="3600" b="1" dirty="0" smtClean="0">
                <a:latin typeface="Calibri" panose="020F0502020204030204" pitchFamily="34" charset="0"/>
              </a:rPr>
              <a:t>1.  </a:t>
            </a:r>
            <a:r>
              <a:rPr lang="en-US" sz="3600" b="1" noProof="0" dirty="0" smtClean="0">
                <a:latin typeface="Calibri" panose="020F0502020204030204" pitchFamily="34" charset="0"/>
              </a:rPr>
              <a:t>TRANSPORT ECONOMICS</a:t>
            </a:r>
            <a:endParaRPr lang="en-US" sz="3600" b="1" noProof="0" dirty="0">
              <a:latin typeface="Calibri" panose="020F0502020204030204" pitchFamily="34" charset="0"/>
            </a:endParaRPr>
          </a:p>
        </p:txBody>
      </p:sp>
      <p:sp>
        <p:nvSpPr>
          <p:cNvPr id="3" name="Podnadpis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30761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Contact</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Zdeněk Tomeš</a:t>
            </a:r>
          </a:p>
          <a:p>
            <a:r>
              <a:rPr lang="en-US" noProof="0" dirty="0" smtClean="0">
                <a:latin typeface="Calibri" panose="020F0502020204030204" pitchFamily="34" charset="0"/>
              </a:rPr>
              <a:t>tomes@econ.muni.cz</a:t>
            </a:r>
            <a:endParaRPr lang="en-US" noProof="0" dirty="0">
              <a:latin typeface="Calibri" panose="020F0502020204030204" pitchFamily="34" charset="0"/>
            </a:endParaRPr>
          </a:p>
        </p:txBody>
      </p:sp>
    </p:spTree>
    <p:extLst>
      <p:ext uri="{BB962C8B-B14F-4D97-AF65-F5344CB8AC3E}">
        <p14:creationId xmlns:p14="http://schemas.microsoft.com/office/powerpoint/2010/main" val="2646543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US" noProof="0" dirty="0" smtClean="0">
                <a:latin typeface="Calibri" panose="020F0502020204030204" pitchFamily="34" charset="0"/>
              </a:rPr>
              <a:t>1.2. Transport and the Economy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noProof="0" dirty="0">
              <a:latin typeface="Calibri" panose="020F0502020204030204" pitchFamily="34" charset="0"/>
            </a:endParaRPr>
          </a:p>
        </p:txBody>
      </p:sp>
    </p:spTree>
    <p:extLst>
      <p:ext uri="{BB962C8B-B14F-4D97-AF65-F5344CB8AC3E}">
        <p14:creationId xmlns:p14="http://schemas.microsoft.com/office/powerpoint/2010/main" val="396831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What is transport economics?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Transport economics is an applied area of economics that is concerned with the efficient use of society’s scarce resources for the movement of people and goods from an origin to a destination. </a:t>
            </a:r>
            <a:endParaRPr lang="en-US" noProof="0" dirty="0">
              <a:latin typeface="Calibri" panose="020F0502020204030204" pitchFamily="34" charset="0"/>
            </a:endParaRPr>
          </a:p>
        </p:txBody>
      </p:sp>
    </p:spTree>
    <p:extLst>
      <p:ext uri="{BB962C8B-B14F-4D97-AF65-F5344CB8AC3E}">
        <p14:creationId xmlns:p14="http://schemas.microsoft.com/office/powerpoint/2010/main" val="1561631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Transport and GDP</a:t>
            </a:r>
            <a:endParaRPr lang="en-US" noProof="0" dirty="0">
              <a:latin typeface="Calibri" panose="020F0502020204030204" pitchFamily="34" charset="0"/>
            </a:endParaRPr>
          </a:p>
        </p:txBody>
      </p:sp>
      <p:pic>
        <p:nvPicPr>
          <p:cNvPr id="5122"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67544" y="1196752"/>
            <a:ext cx="329565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355976" y="1628800"/>
            <a:ext cx="4464496" cy="2215991"/>
          </a:xfrm>
          <a:prstGeom prst="rect">
            <a:avLst/>
          </a:prstGeom>
          <a:noFill/>
        </p:spPr>
        <p:txBody>
          <a:bodyPr wrap="square" rtlCol="0">
            <a:spAutoFit/>
          </a:bodyPr>
          <a:lstStyle/>
          <a:p>
            <a:pPr marL="285750" indent="-285750">
              <a:buFont typeface="Arial" panose="020B0604020202020204" pitchFamily="34" charset="0"/>
              <a:buChar char="•"/>
            </a:pPr>
            <a:r>
              <a:rPr lang="cs-CZ" sz="2400" dirty="0" err="1" smtClean="0">
                <a:latin typeface="Calibri" panose="020F0502020204030204" pitchFamily="34" charset="0"/>
              </a:rPr>
              <a:t>Decoupling</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economic</a:t>
            </a:r>
            <a:r>
              <a:rPr lang="cs-CZ" sz="2400" dirty="0" smtClean="0">
                <a:latin typeface="Calibri" panose="020F0502020204030204" pitchFamily="34" charset="0"/>
              </a:rPr>
              <a:t> and transport </a:t>
            </a:r>
            <a:r>
              <a:rPr lang="cs-CZ" sz="2400" dirty="0" err="1" smtClean="0">
                <a:latin typeface="Calibri" panose="020F0502020204030204" pitchFamily="34" charset="0"/>
              </a:rPr>
              <a:t>growth</a:t>
            </a:r>
            <a:endParaRPr lang="cs-CZ" sz="2400" dirty="0" smtClean="0">
              <a:latin typeface="Calibri" panose="020F0502020204030204" pitchFamily="34" charset="0"/>
            </a:endParaRPr>
          </a:p>
          <a:p>
            <a:pPr marL="285750" indent="-285750">
              <a:buFont typeface="Arial" panose="020B0604020202020204" pitchFamily="34" charset="0"/>
              <a:buChar char="•"/>
            </a:pPr>
            <a:r>
              <a:rPr lang="cs-CZ" sz="2400" dirty="0" err="1" smtClean="0">
                <a:latin typeface="Calibri" panose="020F0502020204030204" pitchFamily="34" charset="0"/>
              </a:rPr>
              <a:t>Freight</a:t>
            </a:r>
            <a:r>
              <a:rPr lang="cs-CZ" sz="2400" dirty="0" smtClean="0">
                <a:latin typeface="Calibri" panose="020F0502020204030204" pitchFamily="34" charset="0"/>
              </a:rPr>
              <a:t> and </a:t>
            </a:r>
            <a:r>
              <a:rPr lang="cs-CZ" sz="2400" dirty="0" err="1" smtClean="0">
                <a:latin typeface="Calibri" panose="020F0502020204030204" pitchFamily="34" charset="0"/>
              </a:rPr>
              <a:t>passenger</a:t>
            </a:r>
            <a:r>
              <a:rPr lang="cs-CZ" sz="2400" dirty="0" smtClean="0">
                <a:latin typeface="Calibri" panose="020F0502020204030204" pitchFamily="34" charset="0"/>
              </a:rPr>
              <a:t> </a:t>
            </a:r>
            <a:r>
              <a:rPr lang="cs-CZ" sz="2400" dirty="0" err="1" smtClean="0">
                <a:latin typeface="Calibri" panose="020F0502020204030204" pitchFamily="34" charset="0"/>
              </a:rPr>
              <a:t>traffic</a:t>
            </a:r>
            <a:r>
              <a:rPr lang="cs-CZ" sz="2400" dirty="0" smtClean="0">
                <a:latin typeface="Calibri" panose="020F0502020204030204" pitchFamily="34" charset="0"/>
              </a:rPr>
              <a:t> </a:t>
            </a:r>
            <a:r>
              <a:rPr lang="cs-CZ" sz="2400" dirty="0" err="1" smtClean="0">
                <a:latin typeface="Calibri" panose="020F0502020204030204" pitchFamily="34" charset="0"/>
              </a:rPr>
              <a:t>growth</a:t>
            </a:r>
            <a:endParaRPr lang="cs-CZ" sz="2400" dirty="0" smtClean="0">
              <a:latin typeface="Calibri" panose="020F0502020204030204" pitchFamily="34" charset="0"/>
            </a:endParaRPr>
          </a:p>
          <a:p>
            <a:pPr marL="285750" indent="-285750">
              <a:buFont typeface="Arial" panose="020B0604020202020204" pitchFamily="34" charset="0"/>
              <a:buChar char="•"/>
            </a:pP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impact</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world</a:t>
            </a:r>
            <a:r>
              <a:rPr lang="cs-CZ" sz="2400" dirty="0" smtClean="0">
                <a:latin typeface="Calibri" panose="020F0502020204030204" pitchFamily="34" charset="0"/>
              </a:rPr>
              <a:t> </a:t>
            </a:r>
            <a:r>
              <a:rPr lang="cs-CZ" sz="2400" dirty="0" err="1" smtClean="0">
                <a:latin typeface="Calibri" panose="020F0502020204030204" pitchFamily="34" charset="0"/>
              </a:rPr>
              <a:t>recession</a:t>
            </a:r>
            <a:endParaRPr lang="cs-CZ" sz="2400" dirty="0" smtClean="0">
              <a:latin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959289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Transport and Prices</a:t>
            </a:r>
            <a:endParaRPr lang="en-US" noProof="0" dirty="0">
              <a:latin typeface="Calibri" panose="020F0502020204030204" pitchFamily="34" charset="0"/>
            </a:endParaRPr>
          </a:p>
        </p:txBody>
      </p:sp>
      <p:pic>
        <p:nvPicPr>
          <p:cNvPr id="9219"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64088" y="1196752"/>
            <a:ext cx="338437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221088"/>
            <a:ext cx="3384376" cy="2075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11560" y="1700808"/>
            <a:ext cx="4464496" cy="1569660"/>
          </a:xfrm>
          <a:prstGeom prst="rect">
            <a:avLst/>
          </a:prstGeom>
          <a:noFill/>
        </p:spPr>
        <p:txBody>
          <a:bodyPr wrap="square" rtlCol="0">
            <a:spAutoFit/>
          </a:bodyPr>
          <a:lstStyle/>
          <a:p>
            <a:pPr marL="285750" indent="-285750">
              <a:buFont typeface="Arial" panose="020B0604020202020204" pitchFamily="34" charset="0"/>
              <a:buChar char="•"/>
            </a:pPr>
            <a:r>
              <a:rPr lang="cs-CZ" sz="2400" dirty="0" smtClean="0">
                <a:latin typeface="Calibri" panose="020F0502020204030204" pitchFamily="34" charset="0"/>
              </a:rPr>
              <a:t>Do transport </a:t>
            </a:r>
            <a:r>
              <a:rPr lang="cs-CZ" sz="2400" dirty="0" err="1" smtClean="0">
                <a:latin typeface="Calibri" panose="020F0502020204030204" pitchFamily="34" charset="0"/>
              </a:rPr>
              <a:t>prices</a:t>
            </a:r>
            <a:r>
              <a:rPr lang="cs-CZ" sz="2400" dirty="0" smtClean="0">
                <a:latin typeface="Calibri" panose="020F0502020204030204" pitchFamily="34" charset="0"/>
              </a:rPr>
              <a:t> </a:t>
            </a:r>
            <a:r>
              <a:rPr lang="cs-CZ" sz="2400" dirty="0" err="1" smtClean="0">
                <a:latin typeface="Calibri" panose="020F0502020204030204" pitchFamily="34" charset="0"/>
              </a:rPr>
              <a:t>grow</a:t>
            </a:r>
            <a:r>
              <a:rPr lang="cs-CZ" sz="2400" dirty="0" smtClean="0">
                <a:latin typeface="Calibri" panose="020F0502020204030204" pitchFamily="34" charset="0"/>
              </a:rPr>
              <a:t> more </a:t>
            </a:r>
            <a:r>
              <a:rPr lang="cs-CZ" sz="2400" dirty="0" err="1" smtClean="0">
                <a:latin typeface="Calibri" panose="020F0502020204030204" pitchFamily="34" charset="0"/>
              </a:rPr>
              <a:t>quickly</a:t>
            </a:r>
            <a:r>
              <a:rPr lang="cs-CZ" sz="2400" dirty="0" smtClean="0">
                <a:latin typeface="Calibri" panose="020F0502020204030204" pitchFamily="34" charset="0"/>
              </a:rPr>
              <a:t> </a:t>
            </a:r>
            <a:r>
              <a:rPr lang="cs-CZ" sz="2400" dirty="0" err="1" smtClean="0">
                <a:latin typeface="Calibri" panose="020F0502020204030204" pitchFamily="34" charset="0"/>
              </a:rPr>
              <a:t>than</a:t>
            </a:r>
            <a:r>
              <a:rPr lang="cs-CZ" sz="2400" dirty="0" smtClean="0">
                <a:latin typeface="Calibri" panose="020F0502020204030204" pitchFamily="34" charset="0"/>
              </a:rPr>
              <a:t> </a:t>
            </a:r>
            <a:r>
              <a:rPr lang="cs-CZ" sz="2400" dirty="0" err="1" smtClean="0">
                <a:latin typeface="Calibri" panose="020F0502020204030204" pitchFamily="34" charset="0"/>
              </a:rPr>
              <a:t>other</a:t>
            </a:r>
            <a:r>
              <a:rPr lang="cs-CZ" sz="2400" dirty="0" smtClean="0">
                <a:latin typeface="Calibri" panose="020F0502020204030204" pitchFamily="34" charset="0"/>
              </a:rPr>
              <a:t> </a:t>
            </a:r>
            <a:r>
              <a:rPr lang="cs-CZ" sz="2400" dirty="0" err="1" smtClean="0">
                <a:latin typeface="Calibri" panose="020F0502020204030204" pitchFamily="34" charset="0"/>
              </a:rPr>
              <a:t>prices</a:t>
            </a:r>
            <a:r>
              <a:rPr lang="cs-CZ" sz="2400" dirty="0" smtClean="0">
                <a:latin typeface="Calibri" panose="020F0502020204030204" pitchFamily="34" charset="0"/>
              </a:rPr>
              <a:t> in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economy</a:t>
            </a:r>
            <a:r>
              <a:rPr lang="cs-CZ" sz="2400" dirty="0" smtClean="0">
                <a:latin typeface="Calibri" panose="020F0502020204030204" pitchFamily="34" charset="0"/>
              </a:rPr>
              <a:t>?</a:t>
            </a:r>
          </a:p>
          <a:p>
            <a:pPr marL="285750" indent="-285750">
              <a:buFont typeface="Arial" panose="020B0604020202020204" pitchFamily="34" charset="0"/>
              <a:buChar char="•"/>
            </a:pPr>
            <a:r>
              <a:rPr lang="cs-CZ" sz="2400" dirty="0" err="1" smtClean="0">
                <a:latin typeface="Calibri" panose="020F0502020204030204" pitchFamily="34" charset="0"/>
              </a:rPr>
              <a:t>Why</a:t>
            </a:r>
            <a:r>
              <a:rPr lang="cs-CZ" sz="2400" dirty="0" smtClean="0">
                <a:latin typeface="Calibri" panose="020F0502020204030204" pitchFamily="34" charset="0"/>
              </a:rPr>
              <a:t>?</a:t>
            </a:r>
            <a:endParaRPr lang="en-US" sz="2400" dirty="0">
              <a:latin typeface="Calibri" panose="020F0502020204030204" pitchFamily="34" charset="0"/>
            </a:endParaRPr>
          </a:p>
        </p:txBody>
      </p:sp>
    </p:spTree>
    <p:extLst>
      <p:ext uri="{BB962C8B-B14F-4D97-AF65-F5344CB8AC3E}">
        <p14:creationId xmlns:p14="http://schemas.microsoft.com/office/powerpoint/2010/main" val="2407596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Transport Performance</a:t>
            </a:r>
            <a:endParaRPr lang="en-US" noProof="0" dirty="0">
              <a:latin typeface="Calibri" panose="020F0502020204030204" pitchFamily="34" charset="0"/>
            </a:endParaRPr>
          </a:p>
        </p:txBody>
      </p:sp>
      <p:pic>
        <p:nvPicPr>
          <p:cNvPr id="1028"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122151"/>
            <a:ext cx="3672408" cy="5505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4784"/>
            <a:ext cx="4103687" cy="47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436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World Comparison</a:t>
            </a:r>
            <a:endParaRPr lang="en-US" noProof="0" dirty="0">
              <a:latin typeface="Calibri" panose="020F0502020204030204" pitchFamily="34" charset="0"/>
            </a:endParaRPr>
          </a:p>
        </p:txBody>
      </p:sp>
      <p:pic>
        <p:nvPicPr>
          <p:cNvPr id="1024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076056" y="1217425"/>
            <a:ext cx="3103854" cy="493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85998"/>
            <a:ext cx="3312368"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891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Transport Infrastructure</a:t>
            </a:r>
            <a:endParaRPr lang="en-US" noProof="0" dirty="0">
              <a:latin typeface="Calibri" panose="020F0502020204030204" pitchFamily="34" charset="0"/>
            </a:endParaRPr>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888432"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467544" y="1852302"/>
            <a:ext cx="3888432" cy="3323987"/>
          </a:xfrm>
          <a:prstGeom prst="rect">
            <a:avLst/>
          </a:prstGeom>
          <a:noFill/>
        </p:spPr>
        <p:txBody>
          <a:bodyPr wrap="square" rtlCol="0">
            <a:spAutoFit/>
          </a:bodyPr>
          <a:lstStyle/>
          <a:p>
            <a:pPr marL="285750" indent="-285750">
              <a:buFont typeface="Arial" panose="020B0604020202020204" pitchFamily="34" charset="0"/>
              <a:buChar char="•"/>
            </a:pP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state</a:t>
            </a:r>
            <a:r>
              <a:rPr lang="cs-CZ" sz="2400" dirty="0" smtClean="0">
                <a:latin typeface="Calibri" panose="020F0502020204030204" pitchFamily="34" charset="0"/>
              </a:rPr>
              <a:t> </a:t>
            </a:r>
            <a:r>
              <a:rPr lang="cs-CZ" sz="2400" dirty="0" err="1" smtClean="0">
                <a:latin typeface="Calibri" panose="020F0502020204030204" pitchFamily="34" charset="0"/>
              </a:rPr>
              <a:t>must</a:t>
            </a:r>
            <a:r>
              <a:rPr lang="cs-CZ" sz="2400" dirty="0" smtClean="0">
                <a:latin typeface="Calibri" panose="020F0502020204030204" pitchFamily="34" charset="0"/>
              </a:rPr>
              <a:t> </a:t>
            </a:r>
            <a:r>
              <a:rPr lang="cs-CZ" sz="2400" dirty="0" err="1" smtClean="0">
                <a:latin typeface="Calibri" panose="020F0502020204030204" pitchFamily="34" charset="0"/>
              </a:rPr>
              <a:t>provide</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needed</a:t>
            </a:r>
            <a:r>
              <a:rPr lang="cs-CZ" sz="2400" dirty="0" smtClean="0">
                <a:latin typeface="Calibri" panose="020F0502020204030204" pitchFamily="34" charset="0"/>
              </a:rPr>
              <a:t> </a:t>
            </a:r>
            <a:r>
              <a:rPr lang="cs-CZ" sz="2400" dirty="0" err="1" smtClean="0">
                <a:latin typeface="Calibri" panose="020F0502020204030204" pitchFamily="34" charset="0"/>
              </a:rPr>
              <a:t>physical</a:t>
            </a:r>
            <a:r>
              <a:rPr lang="cs-CZ" sz="2400" dirty="0" smtClean="0">
                <a:latin typeface="Calibri" panose="020F0502020204030204" pitchFamily="34" charset="0"/>
              </a:rPr>
              <a:t> </a:t>
            </a:r>
            <a:r>
              <a:rPr lang="cs-CZ" sz="2400" dirty="0" err="1" smtClean="0">
                <a:latin typeface="Calibri" panose="020F0502020204030204" pitchFamily="34" charset="0"/>
              </a:rPr>
              <a:t>capital</a:t>
            </a:r>
            <a:r>
              <a:rPr lang="cs-CZ" sz="2400" dirty="0" smtClean="0">
                <a:latin typeface="Calibri" panose="020F0502020204030204" pitchFamily="34" charset="0"/>
              </a:rPr>
              <a:t> in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way</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roads</a:t>
            </a:r>
            <a:r>
              <a:rPr lang="cs-CZ" sz="2400" dirty="0" smtClean="0">
                <a:latin typeface="Calibri" panose="020F0502020204030204" pitchFamily="34" charset="0"/>
              </a:rPr>
              <a:t>, </a:t>
            </a:r>
            <a:r>
              <a:rPr lang="cs-CZ" sz="2400" dirty="0" err="1" smtClean="0">
                <a:latin typeface="Calibri" panose="020F0502020204030204" pitchFamily="34" charset="0"/>
              </a:rPr>
              <a:t>rail</a:t>
            </a:r>
            <a:r>
              <a:rPr lang="cs-CZ" sz="2400" dirty="0" smtClean="0">
                <a:latin typeface="Calibri" panose="020F0502020204030204" pitchFamily="34" charset="0"/>
              </a:rPr>
              <a:t> </a:t>
            </a:r>
            <a:r>
              <a:rPr lang="cs-CZ" sz="2400" dirty="0" err="1" smtClean="0">
                <a:latin typeface="Calibri" panose="020F0502020204030204" pitchFamily="34" charset="0"/>
              </a:rPr>
              <a:t>trackage</a:t>
            </a:r>
            <a:r>
              <a:rPr lang="cs-CZ" sz="2400" dirty="0" smtClean="0">
                <a:latin typeface="Calibri" panose="020F0502020204030204" pitchFamily="34" charset="0"/>
              </a:rPr>
              <a:t>, </a:t>
            </a:r>
            <a:r>
              <a:rPr lang="cs-CZ" sz="2400" dirty="0" err="1" smtClean="0">
                <a:latin typeface="Calibri" panose="020F0502020204030204" pitchFamily="34" charset="0"/>
              </a:rPr>
              <a:t>airports</a:t>
            </a:r>
            <a:r>
              <a:rPr lang="cs-CZ" sz="2400" dirty="0" smtClean="0">
                <a:latin typeface="Calibri" panose="020F0502020204030204" pitchFamily="34" charset="0"/>
              </a:rPr>
              <a:t>, </a:t>
            </a:r>
            <a:r>
              <a:rPr lang="cs-CZ" sz="2400" dirty="0" err="1" smtClean="0">
                <a:latin typeface="Calibri" panose="020F0502020204030204" pitchFamily="34" charset="0"/>
              </a:rPr>
              <a:t>ports</a:t>
            </a:r>
            <a:r>
              <a:rPr lang="cs-CZ" sz="2400" dirty="0" smtClean="0">
                <a:latin typeface="Calibri" panose="020F0502020204030204" pitchFamily="34" charset="0"/>
              </a:rPr>
              <a:t> and </a:t>
            </a:r>
            <a:r>
              <a:rPr lang="cs-CZ" sz="2400" dirty="0" err="1" smtClean="0">
                <a:latin typeface="Calibri" panose="020F0502020204030204" pitchFamily="34" charset="0"/>
              </a:rPr>
              <a:t>other</a:t>
            </a:r>
            <a:r>
              <a:rPr lang="cs-CZ" sz="2400" dirty="0" smtClean="0">
                <a:latin typeface="Calibri" panose="020F0502020204030204" pitchFamily="34" charset="0"/>
              </a:rPr>
              <a:t> </a:t>
            </a:r>
            <a:r>
              <a:rPr lang="cs-CZ" sz="2400" dirty="0" err="1" smtClean="0">
                <a:latin typeface="Calibri" panose="020F0502020204030204" pitchFamily="34" charset="0"/>
              </a:rPr>
              <a:t>infrastrucutre</a:t>
            </a:r>
            <a:r>
              <a:rPr lang="cs-CZ" sz="2400" dirty="0" smtClean="0">
                <a:latin typeface="Calibri" panose="020F0502020204030204" pitchFamily="34" charset="0"/>
              </a:rPr>
              <a:t> in </a:t>
            </a:r>
            <a:r>
              <a:rPr lang="cs-CZ" sz="2400" dirty="0" err="1" smtClean="0">
                <a:latin typeface="Calibri" panose="020F0502020204030204" pitchFamily="34" charset="0"/>
              </a:rPr>
              <a:t>order</a:t>
            </a:r>
            <a:r>
              <a:rPr lang="cs-CZ" sz="2400" dirty="0" smtClean="0">
                <a:latin typeface="Calibri" panose="020F0502020204030204" pitchFamily="34" charset="0"/>
              </a:rPr>
              <a:t> to </a:t>
            </a:r>
            <a:r>
              <a:rPr lang="cs-CZ" sz="2400" dirty="0" err="1" smtClean="0">
                <a:latin typeface="Calibri" panose="020F0502020204030204" pitchFamily="34" charset="0"/>
              </a:rPr>
              <a:t>facilitate</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movement</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people</a:t>
            </a:r>
            <a:r>
              <a:rPr lang="cs-CZ" sz="2400" dirty="0" smtClean="0">
                <a:latin typeface="Calibri" panose="020F0502020204030204" pitchFamily="34" charset="0"/>
              </a:rPr>
              <a:t> and </a:t>
            </a:r>
            <a:r>
              <a:rPr lang="cs-CZ" sz="2400" dirty="0" err="1" smtClean="0">
                <a:latin typeface="Calibri" panose="020F0502020204030204" pitchFamily="34" charset="0"/>
              </a:rPr>
              <a:t>goods</a:t>
            </a:r>
            <a:r>
              <a:rPr lang="cs-CZ" sz="2400" dirty="0" smtClean="0">
                <a:latin typeface="Calibri" panose="020F0502020204030204" pitchFamily="34" charset="0"/>
              </a:rPr>
              <a:t> </a:t>
            </a:r>
            <a:r>
              <a:rPr lang="cs-CZ" sz="2400" dirty="0" err="1" smtClean="0">
                <a:latin typeface="Calibri" panose="020F0502020204030204" pitchFamily="34" charset="0"/>
              </a:rPr>
              <a:t>across</a:t>
            </a:r>
            <a:r>
              <a:rPr lang="cs-CZ" sz="2400" dirty="0" smtClean="0">
                <a:latin typeface="Calibri" panose="020F0502020204030204" pitchFamily="34" charset="0"/>
              </a:rPr>
              <a:t> </a:t>
            </a:r>
            <a:r>
              <a:rPr lang="cs-CZ" sz="2400" dirty="0" err="1" smtClean="0">
                <a:latin typeface="Calibri" panose="020F0502020204030204" pitchFamily="34" charset="0"/>
              </a:rPr>
              <a:t>space</a:t>
            </a:r>
            <a:r>
              <a:rPr lang="cs-CZ" sz="2400" dirty="0" smtClean="0">
                <a:latin typeface="Calibri" panose="020F0502020204030204" pitchFamily="34" charset="0"/>
              </a:rPr>
              <a:t>.</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61182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Quality of transport infrastructure</a:t>
            </a:r>
            <a:endParaRPr lang="en-US" noProof="0" dirty="0">
              <a:latin typeface="Calibri" panose="020F0502020204030204" pitchFamily="34" charset="0"/>
            </a:endParaRP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932040" y="1268760"/>
            <a:ext cx="37376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251520" y="1556792"/>
            <a:ext cx="4536504" cy="4431983"/>
          </a:xfrm>
          <a:prstGeom prst="rect">
            <a:avLst/>
          </a:prstGeom>
          <a:noFill/>
        </p:spPr>
        <p:txBody>
          <a:bodyPr wrap="square" rtlCol="0">
            <a:spAutoFit/>
          </a:bodyPr>
          <a:lstStyle/>
          <a:p>
            <a:pPr marL="285750" indent="-285750">
              <a:buFont typeface="Arial" panose="020B0604020202020204" pitchFamily="34" charset="0"/>
              <a:buChar char="•"/>
            </a:pPr>
            <a:r>
              <a:rPr lang="cs-CZ" sz="2400" dirty="0" err="1" smtClean="0">
                <a:latin typeface="Calibri" panose="020F0502020204030204" pitchFamily="34" charset="0"/>
              </a:rPr>
              <a:t>How</a:t>
            </a:r>
            <a:r>
              <a:rPr lang="cs-CZ" sz="2400" dirty="0" smtClean="0">
                <a:latin typeface="Calibri" panose="020F0502020204030204" pitchFamily="34" charset="0"/>
              </a:rPr>
              <a:t> </a:t>
            </a:r>
            <a:r>
              <a:rPr lang="cs-CZ" sz="2400" dirty="0" err="1" smtClean="0">
                <a:latin typeface="Calibri" panose="020F0502020204030204" pitchFamily="34" charset="0"/>
              </a:rPr>
              <a:t>extensive</a:t>
            </a:r>
            <a:r>
              <a:rPr lang="cs-CZ" sz="2400" dirty="0" smtClean="0">
                <a:latin typeface="Calibri" panose="020F0502020204030204" pitchFamily="34" charset="0"/>
              </a:rPr>
              <a:t> are these </a:t>
            </a:r>
            <a:r>
              <a:rPr lang="cs-CZ" sz="2400" dirty="0" err="1" smtClean="0">
                <a:latin typeface="Calibri" panose="020F0502020204030204" pitchFamily="34" charset="0"/>
              </a:rPr>
              <a:t>networks</a:t>
            </a:r>
            <a:r>
              <a:rPr lang="cs-CZ" sz="2400" dirty="0" smtClean="0">
                <a:latin typeface="Calibri" panose="020F0502020204030204" pitchFamily="34" charset="0"/>
              </a:rPr>
              <a:t> and are </a:t>
            </a:r>
            <a:r>
              <a:rPr lang="cs-CZ" sz="2400" dirty="0" err="1" smtClean="0">
                <a:latin typeface="Calibri" panose="020F0502020204030204" pitchFamily="34" charset="0"/>
              </a:rPr>
              <a:t>they</a:t>
            </a:r>
            <a:r>
              <a:rPr lang="cs-CZ" sz="2400" dirty="0" smtClean="0">
                <a:latin typeface="Calibri" panose="020F0502020204030204" pitchFamily="34" charset="0"/>
              </a:rPr>
              <a:t> </a:t>
            </a:r>
            <a:r>
              <a:rPr lang="cs-CZ" sz="2400" dirty="0" err="1" smtClean="0">
                <a:latin typeface="Calibri" panose="020F0502020204030204" pitchFamily="34" charset="0"/>
              </a:rPr>
              <a:t>keeping</a:t>
            </a:r>
            <a:r>
              <a:rPr lang="cs-CZ" sz="2400" dirty="0" smtClean="0">
                <a:latin typeface="Calibri" panose="020F0502020204030204" pitchFamily="34" charset="0"/>
              </a:rPr>
              <a:t> up </a:t>
            </a:r>
            <a:r>
              <a:rPr lang="cs-CZ" sz="2400" dirty="0" err="1" smtClean="0">
                <a:latin typeface="Calibri" panose="020F0502020204030204" pitchFamily="34" charset="0"/>
              </a:rPr>
              <a:t>with</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transport </a:t>
            </a:r>
            <a:r>
              <a:rPr lang="cs-CZ" sz="2400" dirty="0" err="1" smtClean="0">
                <a:latin typeface="Calibri" panose="020F0502020204030204" pitchFamily="34" charset="0"/>
              </a:rPr>
              <a:t>demands</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public?</a:t>
            </a:r>
          </a:p>
          <a:p>
            <a:pPr marL="285750" indent="-285750">
              <a:buFont typeface="Arial" panose="020B0604020202020204" pitchFamily="34" charset="0"/>
              <a:buChar char="•"/>
            </a:pPr>
            <a:r>
              <a:rPr lang="cs-CZ" sz="2400" dirty="0" err="1" smtClean="0">
                <a:latin typeface="Calibri" panose="020F0502020204030204" pitchFamily="34" charset="0"/>
              </a:rPr>
              <a:t>How</a:t>
            </a:r>
            <a:r>
              <a:rPr lang="cs-CZ" sz="2400" dirty="0" smtClean="0">
                <a:latin typeface="Calibri" panose="020F0502020204030204" pitchFamily="34" charset="0"/>
              </a:rPr>
              <a:t> </a:t>
            </a:r>
            <a:r>
              <a:rPr lang="cs-CZ" sz="2400" dirty="0" err="1" smtClean="0">
                <a:latin typeface="Calibri" panose="020F0502020204030204" pitchFamily="34" charset="0"/>
              </a:rPr>
              <a:t>well</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nation</a:t>
            </a:r>
            <a:r>
              <a:rPr lang="en-US" sz="2400" dirty="0" smtClean="0">
                <a:latin typeface="Calibri" panose="020F0502020204030204" pitchFamily="34" charset="0"/>
              </a:rPr>
              <a:t>’</a:t>
            </a:r>
            <a:r>
              <a:rPr lang="cs-CZ" sz="2400" dirty="0" smtClean="0">
                <a:latin typeface="Calibri" panose="020F0502020204030204" pitchFamily="34" charset="0"/>
              </a:rPr>
              <a:t>s </a:t>
            </a:r>
            <a:r>
              <a:rPr lang="cs-CZ" sz="2400" dirty="0" err="1" smtClean="0">
                <a:latin typeface="Calibri" panose="020F0502020204030204" pitchFamily="34" charset="0"/>
              </a:rPr>
              <a:t>transportation</a:t>
            </a:r>
            <a:r>
              <a:rPr lang="cs-CZ" sz="2400" dirty="0" smtClean="0">
                <a:latin typeface="Calibri" panose="020F0502020204030204" pitchFamily="34" charset="0"/>
              </a:rPr>
              <a:t> network meeting </a:t>
            </a:r>
            <a:r>
              <a:rPr lang="cs-CZ" sz="2400" dirty="0" err="1" smtClean="0">
                <a:latin typeface="Calibri" panose="020F0502020204030204" pitchFamily="34" charset="0"/>
              </a:rPr>
              <a:t>the</a:t>
            </a:r>
            <a:r>
              <a:rPr lang="cs-CZ" sz="2400" dirty="0" smtClean="0">
                <a:latin typeface="Calibri" panose="020F0502020204030204" pitchFamily="34" charset="0"/>
              </a:rPr>
              <a:t> performance </a:t>
            </a:r>
            <a:r>
              <a:rPr lang="cs-CZ" sz="2400" dirty="0" err="1" smtClean="0">
                <a:latin typeface="Calibri" panose="020F0502020204030204" pitchFamily="34" charset="0"/>
              </a:rPr>
              <a:t>needs</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shippers</a:t>
            </a:r>
            <a:r>
              <a:rPr lang="cs-CZ" sz="2400" dirty="0" smtClean="0">
                <a:latin typeface="Calibri" panose="020F0502020204030204" pitchFamily="34" charset="0"/>
              </a:rPr>
              <a:t> and </a:t>
            </a:r>
            <a:r>
              <a:rPr lang="cs-CZ" sz="2400" dirty="0" err="1" smtClean="0">
                <a:latin typeface="Calibri" panose="020F0502020204030204" pitchFamily="34" charset="0"/>
              </a:rPr>
              <a:t>travelers</a:t>
            </a:r>
            <a:r>
              <a:rPr lang="cs-CZ" sz="2400" dirty="0" smtClean="0">
                <a:latin typeface="Calibri" panose="020F0502020204030204" pitchFamily="34" charset="0"/>
              </a:rPr>
              <a:t>?</a:t>
            </a:r>
          </a:p>
          <a:p>
            <a:pPr marL="285750" indent="-285750">
              <a:buFont typeface="Arial" panose="020B0604020202020204" pitchFamily="34" charset="0"/>
              <a:buChar char="•"/>
            </a:pPr>
            <a:r>
              <a:rPr lang="cs-CZ" sz="2400" dirty="0">
                <a:latin typeface="Calibri" panose="020F0502020204030204" pitchFamily="34" charset="0"/>
              </a:rPr>
              <a:t>Are </a:t>
            </a:r>
            <a:r>
              <a:rPr lang="cs-CZ" sz="2400" dirty="0" err="1">
                <a:latin typeface="Calibri" panose="020F0502020204030204" pitchFamily="34" charset="0"/>
              </a:rPr>
              <a:t>users</a:t>
            </a:r>
            <a:r>
              <a:rPr lang="cs-CZ" sz="2400" dirty="0">
                <a:latin typeface="Calibri" panose="020F0502020204030204" pitchFamily="34" charset="0"/>
              </a:rPr>
              <a:t> </a:t>
            </a:r>
            <a:r>
              <a:rPr lang="cs-CZ" sz="2400" dirty="0" err="1">
                <a:latin typeface="Calibri" panose="020F0502020204030204" pitchFamily="34" charset="0"/>
              </a:rPr>
              <a:t>receiving</a:t>
            </a:r>
            <a:r>
              <a:rPr lang="cs-CZ" sz="2400" dirty="0">
                <a:latin typeface="Calibri" panose="020F0502020204030204" pitchFamily="34" charset="0"/>
              </a:rPr>
              <a:t> </a:t>
            </a:r>
            <a:r>
              <a:rPr lang="cs-CZ" sz="2400" dirty="0" err="1">
                <a:latin typeface="Calibri" panose="020F0502020204030204" pitchFamily="34" charset="0"/>
              </a:rPr>
              <a:t>safe</a:t>
            </a:r>
            <a:r>
              <a:rPr lang="cs-CZ" sz="2400" dirty="0">
                <a:latin typeface="Calibri" panose="020F0502020204030204" pitchFamily="34" charset="0"/>
              </a:rPr>
              <a:t> and </a:t>
            </a:r>
            <a:r>
              <a:rPr lang="cs-CZ" sz="2400" dirty="0" err="1">
                <a:latin typeface="Calibri" panose="020F0502020204030204" pitchFamily="34" charset="0"/>
              </a:rPr>
              <a:t>reliable</a:t>
            </a:r>
            <a:r>
              <a:rPr lang="cs-CZ" sz="2400" dirty="0">
                <a:latin typeface="Calibri" panose="020F0502020204030204" pitchFamily="34" charset="0"/>
              </a:rPr>
              <a:t> </a:t>
            </a:r>
            <a:r>
              <a:rPr lang="cs-CZ" sz="2400" dirty="0" err="1">
                <a:latin typeface="Calibri" panose="020F0502020204030204" pitchFamily="34" charset="0"/>
              </a:rPr>
              <a:t>service</a:t>
            </a:r>
            <a:r>
              <a:rPr lang="cs-CZ" sz="2400" dirty="0">
                <a:latin typeface="Calibri" panose="020F0502020204030204" pitchFamily="34" charset="0"/>
              </a:rPr>
              <a:t> </a:t>
            </a:r>
            <a:r>
              <a:rPr lang="cs-CZ" sz="2400" dirty="0" err="1">
                <a:latin typeface="Calibri" panose="020F0502020204030204" pitchFamily="34" charset="0"/>
              </a:rPr>
              <a:t>or</a:t>
            </a:r>
            <a:r>
              <a:rPr lang="cs-CZ" sz="2400" dirty="0">
                <a:latin typeface="Calibri" panose="020F0502020204030204" pitchFamily="34" charset="0"/>
              </a:rPr>
              <a:t> </a:t>
            </a:r>
            <a:r>
              <a:rPr lang="cs-CZ" sz="2400" dirty="0" err="1">
                <a:latin typeface="Calibri" panose="020F0502020204030204" pitchFamily="34" charset="0"/>
              </a:rPr>
              <a:t>is</a:t>
            </a:r>
            <a:r>
              <a:rPr lang="cs-CZ" sz="2400" dirty="0">
                <a:latin typeface="Calibri" panose="020F0502020204030204" pitchFamily="34" charset="0"/>
              </a:rPr>
              <a:t> </a:t>
            </a:r>
            <a:r>
              <a:rPr lang="cs-CZ" sz="2400" dirty="0" err="1">
                <a:latin typeface="Calibri" panose="020F0502020204030204" pitchFamily="34" charset="0"/>
              </a:rPr>
              <a:t>the</a:t>
            </a:r>
            <a:r>
              <a:rPr lang="cs-CZ" sz="2400" dirty="0">
                <a:latin typeface="Calibri" panose="020F0502020204030204" pitchFamily="34" charset="0"/>
              </a:rPr>
              <a:t> </a:t>
            </a:r>
            <a:r>
              <a:rPr lang="cs-CZ" sz="2400" dirty="0" err="1">
                <a:latin typeface="Calibri" panose="020F0502020204030204" pitchFamily="34" charset="0"/>
              </a:rPr>
              <a:t>system</a:t>
            </a:r>
            <a:r>
              <a:rPr lang="cs-CZ" sz="2400" dirty="0">
                <a:latin typeface="Calibri" panose="020F0502020204030204" pitchFamily="34" charset="0"/>
              </a:rPr>
              <a:t> </a:t>
            </a:r>
            <a:r>
              <a:rPr lang="cs-CZ" sz="2400" dirty="0" err="1">
                <a:latin typeface="Calibri" panose="020F0502020204030204" pitchFamily="34" charset="0"/>
              </a:rPr>
              <a:t>providing</a:t>
            </a:r>
            <a:r>
              <a:rPr lang="cs-CZ" sz="2400" dirty="0">
                <a:latin typeface="Calibri" panose="020F0502020204030204" pitchFamily="34" charset="0"/>
              </a:rPr>
              <a:t> </a:t>
            </a:r>
            <a:r>
              <a:rPr lang="cs-CZ" sz="2400" dirty="0" err="1">
                <a:latin typeface="Calibri" panose="020F0502020204030204" pitchFamily="34" charset="0"/>
              </a:rPr>
              <a:t>deteriorating</a:t>
            </a:r>
            <a:r>
              <a:rPr lang="cs-CZ" sz="2400" dirty="0">
                <a:latin typeface="Calibri" panose="020F0502020204030204" pitchFamily="34" charset="0"/>
              </a:rPr>
              <a:t> </a:t>
            </a:r>
            <a:r>
              <a:rPr lang="cs-CZ" sz="2400" dirty="0" err="1">
                <a:latin typeface="Calibri" panose="020F0502020204030204" pitchFamily="34" charset="0"/>
              </a:rPr>
              <a:t>services</a:t>
            </a:r>
            <a:r>
              <a:rPr lang="cs-CZ" sz="2400" dirty="0">
                <a:latin typeface="Calibri" panose="020F0502020204030204" pitchFamily="34" charset="0"/>
              </a:rPr>
              <a:t>?</a:t>
            </a:r>
            <a:endParaRPr lang="en-US" sz="2400" dirty="0">
              <a:latin typeface="Calibri" panose="020F050202020403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65665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Transport and Energy</a:t>
            </a:r>
            <a:endParaRPr lang="en-US" noProof="0" dirty="0">
              <a:latin typeface="Calibri" panose="020F0502020204030204" pitchFamily="34" charset="0"/>
            </a:endParaRPr>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64088" y="620688"/>
            <a:ext cx="345638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293096"/>
            <a:ext cx="3483099"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6716" y="3717032"/>
            <a:ext cx="32766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539552" y="1844824"/>
            <a:ext cx="4464496" cy="3785652"/>
          </a:xfrm>
          <a:prstGeom prst="rect">
            <a:avLst/>
          </a:prstGeom>
          <a:noFill/>
        </p:spPr>
        <p:txBody>
          <a:bodyPr wrap="square" rtlCol="0">
            <a:spAutoFit/>
          </a:bodyPr>
          <a:lstStyle/>
          <a:p>
            <a:pPr marL="285750" indent="-285750">
              <a:buFont typeface="Arial" panose="020B0604020202020204" pitchFamily="34" charset="0"/>
              <a:buChar char="•"/>
            </a:pPr>
            <a:r>
              <a:rPr lang="cs-CZ" sz="2400" dirty="0" smtClean="0">
                <a:latin typeface="Calibri" panose="020F0502020204030204" pitchFamily="34" charset="0"/>
              </a:rPr>
              <a:t>In </a:t>
            </a:r>
            <a:r>
              <a:rPr lang="cs-CZ" sz="2400" dirty="0" err="1" smtClean="0">
                <a:latin typeface="Calibri" panose="020F0502020204030204" pitchFamily="34" charset="0"/>
              </a:rPr>
              <a:t>addition</a:t>
            </a:r>
            <a:r>
              <a:rPr lang="cs-CZ" sz="2400" dirty="0" smtClean="0">
                <a:latin typeface="Calibri" panose="020F0502020204030204" pitchFamily="34" charset="0"/>
              </a:rPr>
              <a:t> to </a:t>
            </a:r>
            <a:r>
              <a:rPr lang="cs-CZ" sz="2400" dirty="0" err="1" smtClean="0">
                <a:latin typeface="Calibri" panose="020F0502020204030204" pitchFamily="34" charset="0"/>
              </a:rPr>
              <a:t>its</a:t>
            </a:r>
            <a:r>
              <a:rPr lang="cs-CZ" sz="2400" dirty="0" smtClean="0">
                <a:latin typeface="Calibri" panose="020F0502020204030204" pitchFamily="34" charset="0"/>
              </a:rPr>
              <a:t> </a:t>
            </a:r>
            <a:r>
              <a:rPr lang="cs-CZ" sz="2400" dirty="0" err="1" smtClean="0">
                <a:latin typeface="Calibri" panose="020F0502020204030204" pitchFamily="34" charset="0"/>
              </a:rPr>
              <a:t>impact</a:t>
            </a:r>
            <a:r>
              <a:rPr lang="cs-CZ" sz="2400" dirty="0" smtClean="0">
                <a:latin typeface="Calibri" panose="020F0502020204030204" pitchFamily="34" charset="0"/>
              </a:rPr>
              <a:t> </a:t>
            </a:r>
            <a:r>
              <a:rPr lang="cs-CZ" sz="2400" dirty="0" err="1" smtClean="0">
                <a:latin typeface="Calibri" panose="020F0502020204030204" pitchFamily="34" charset="0"/>
              </a:rPr>
              <a:t>upon</a:t>
            </a:r>
            <a:r>
              <a:rPr lang="cs-CZ" sz="2400" dirty="0" smtClean="0">
                <a:latin typeface="Calibri" panose="020F0502020204030204" pitchFamily="34" charset="0"/>
              </a:rPr>
              <a:t> </a:t>
            </a: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economy</a:t>
            </a:r>
            <a:r>
              <a:rPr lang="cs-CZ" sz="2400" dirty="0" smtClean="0">
                <a:latin typeface="Calibri" panose="020F0502020204030204" pitchFamily="34" charset="0"/>
              </a:rPr>
              <a:t> and </a:t>
            </a:r>
            <a:r>
              <a:rPr lang="cs-CZ" sz="2400" dirty="0" err="1" smtClean="0">
                <a:latin typeface="Calibri" panose="020F0502020204030204" pitchFamily="34" charset="0"/>
              </a:rPr>
              <a:t>employment</a:t>
            </a:r>
            <a:r>
              <a:rPr lang="cs-CZ" sz="2400" dirty="0" smtClean="0">
                <a:latin typeface="Calibri" panose="020F0502020204030204" pitchFamily="34" charset="0"/>
              </a:rPr>
              <a:t>, </a:t>
            </a:r>
            <a:r>
              <a:rPr lang="cs-CZ" sz="2400" dirty="0" err="1" smtClean="0">
                <a:latin typeface="Calibri" panose="020F0502020204030204" pitchFamily="34" charset="0"/>
              </a:rPr>
              <a:t>transportation</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 major user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energy</a:t>
            </a:r>
            <a:endParaRPr lang="cs-CZ" sz="2400" dirty="0" smtClean="0">
              <a:latin typeface="Calibri" panose="020F0502020204030204" pitchFamily="34" charset="0"/>
            </a:endParaRPr>
          </a:p>
          <a:p>
            <a:pPr marL="285750" indent="-285750">
              <a:buFont typeface="Arial" panose="020B0604020202020204" pitchFamily="34" charset="0"/>
              <a:buChar char="•"/>
            </a:pPr>
            <a:endParaRPr lang="cs-CZ" sz="2400" dirty="0" smtClean="0">
              <a:latin typeface="Calibri" panose="020F0502020204030204" pitchFamily="34" charset="0"/>
            </a:endParaRPr>
          </a:p>
          <a:p>
            <a:pPr marL="285750" indent="-285750">
              <a:buFont typeface="Arial" panose="020B0604020202020204" pitchFamily="34" charset="0"/>
              <a:buChar char="•"/>
            </a:pPr>
            <a:r>
              <a:rPr lang="cs-CZ" sz="2400" dirty="0" err="1" smtClean="0">
                <a:latin typeface="Calibri" panose="020F0502020204030204" pitchFamily="34" charset="0"/>
              </a:rPr>
              <a:t>Although</a:t>
            </a:r>
            <a:r>
              <a:rPr lang="cs-CZ" sz="2400" dirty="0" smtClean="0">
                <a:latin typeface="Calibri" panose="020F0502020204030204" pitchFamily="34" charset="0"/>
              </a:rPr>
              <a:t> </a:t>
            </a:r>
            <a:r>
              <a:rPr lang="cs-CZ" sz="2400" dirty="0" err="1" smtClean="0">
                <a:latin typeface="Calibri" panose="020F0502020204030204" pitchFamily="34" charset="0"/>
              </a:rPr>
              <a:t>transportation</a:t>
            </a:r>
            <a:r>
              <a:rPr lang="cs-CZ" sz="2400" dirty="0" smtClean="0">
                <a:latin typeface="Calibri" panose="020F0502020204030204" pitchFamily="34" charset="0"/>
              </a:rPr>
              <a:t> </a:t>
            </a:r>
            <a:r>
              <a:rPr lang="cs-CZ" sz="2400" dirty="0" err="1" smtClean="0">
                <a:latin typeface="Calibri" panose="020F0502020204030204" pitchFamily="34" charset="0"/>
              </a:rPr>
              <a:t>is</a:t>
            </a:r>
            <a:r>
              <a:rPr lang="cs-CZ" sz="2400" dirty="0" smtClean="0">
                <a:latin typeface="Calibri" panose="020F0502020204030204" pitchFamily="34" charset="0"/>
              </a:rPr>
              <a:t> a </a:t>
            </a:r>
            <a:r>
              <a:rPr lang="cs-CZ" sz="2400" dirty="0" err="1" smtClean="0">
                <a:latin typeface="Calibri" panose="020F0502020204030204" pitchFamily="34" charset="0"/>
              </a:rPr>
              <a:t>huge</a:t>
            </a:r>
            <a:r>
              <a:rPr lang="cs-CZ" sz="2400" dirty="0" smtClean="0">
                <a:latin typeface="Calibri" panose="020F0502020204030204" pitchFamily="34" charset="0"/>
              </a:rPr>
              <a:t> </a:t>
            </a:r>
            <a:r>
              <a:rPr lang="cs-CZ" sz="2400" dirty="0" err="1" smtClean="0">
                <a:latin typeface="Calibri" panose="020F0502020204030204" pitchFamily="34" charset="0"/>
              </a:rPr>
              <a:t>consumer</a:t>
            </a:r>
            <a:r>
              <a:rPr lang="cs-CZ" sz="2400" dirty="0" smtClean="0">
                <a:latin typeface="Calibri" panose="020F0502020204030204" pitchFamily="34" charset="0"/>
              </a:rPr>
              <a:t> </a:t>
            </a:r>
            <a:r>
              <a:rPr lang="cs-CZ" sz="2400" dirty="0" err="1" smtClean="0">
                <a:latin typeface="Calibri" panose="020F0502020204030204" pitchFamily="34" charset="0"/>
              </a:rPr>
              <a:t>of</a:t>
            </a:r>
            <a:r>
              <a:rPr lang="cs-CZ" sz="2400" dirty="0" smtClean="0">
                <a:latin typeface="Calibri" panose="020F0502020204030204" pitchFamily="34" charset="0"/>
              </a:rPr>
              <a:t> </a:t>
            </a:r>
            <a:r>
              <a:rPr lang="cs-CZ" sz="2400" dirty="0" err="1" smtClean="0">
                <a:latin typeface="Calibri" panose="020F0502020204030204" pitchFamily="34" charset="0"/>
              </a:rPr>
              <a:t>fuels</a:t>
            </a:r>
            <a:r>
              <a:rPr lang="cs-CZ" sz="2400" dirty="0" smtClean="0">
                <a:latin typeface="Calibri" panose="020F0502020204030204" pitchFamily="34" charset="0"/>
              </a:rPr>
              <a:t>, </a:t>
            </a:r>
            <a:r>
              <a:rPr lang="cs-CZ" sz="2400" dirty="0" err="1" smtClean="0">
                <a:latin typeface="Calibri" panose="020F0502020204030204" pitchFamily="34" charset="0"/>
              </a:rPr>
              <a:t>there</a:t>
            </a:r>
            <a:r>
              <a:rPr lang="cs-CZ" sz="2400" dirty="0" smtClean="0">
                <a:latin typeface="Calibri" panose="020F0502020204030204" pitchFamily="34" charset="0"/>
              </a:rPr>
              <a:t> </a:t>
            </a:r>
            <a:r>
              <a:rPr lang="cs-CZ" sz="2400" dirty="0" err="1" smtClean="0">
                <a:latin typeface="Calibri" panose="020F0502020204030204" pitchFamily="34" charset="0"/>
              </a:rPr>
              <a:t>have</a:t>
            </a:r>
            <a:r>
              <a:rPr lang="cs-CZ" sz="2400" dirty="0" smtClean="0">
                <a:latin typeface="Calibri" panose="020F0502020204030204" pitchFamily="34" charset="0"/>
              </a:rPr>
              <a:t> </a:t>
            </a:r>
            <a:r>
              <a:rPr lang="cs-CZ" sz="2400" dirty="0" err="1" smtClean="0">
                <a:latin typeface="Calibri" panose="020F0502020204030204" pitchFamily="34" charset="0"/>
              </a:rPr>
              <a:t>been</a:t>
            </a:r>
            <a:r>
              <a:rPr lang="cs-CZ" sz="2400" dirty="0" smtClean="0">
                <a:latin typeface="Calibri" panose="020F0502020204030204" pitchFamily="34" charset="0"/>
              </a:rPr>
              <a:t> </a:t>
            </a:r>
            <a:r>
              <a:rPr lang="cs-CZ" sz="2400" dirty="0" err="1" smtClean="0">
                <a:latin typeface="Calibri" panose="020F0502020204030204" pitchFamily="34" charset="0"/>
              </a:rPr>
              <a:t>dramatical</a:t>
            </a:r>
            <a:r>
              <a:rPr lang="cs-CZ" sz="2400" dirty="0" smtClean="0">
                <a:latin typeface="Calibri" panose="020F0502020204030204" pitchFamily="34" charset="0"/>
              </a:rPr>
              <a:t> </a:t>
            </a:r>
            <a:r>
              <a:rPr lang="cs-CZ" sz="2400" dirty="0" err="1" smtClean="0">
                <a:latin typeface="Calibri" panose="020F0502020204030204" pitchFamily="34" charset="0"/>
              </a:rPr>
              <a:t>technological</a:t>
            </a:r>
            <a:r>
              <a:rPr lang="cs-CZ" sz="2400" dirty="0" smtClean="0">
                <a:latin typeface="Calibri" panose="020F0502020204030204" pitchFamily="34" charset="0"/>
              </a:rPr>
              <a:t> </a:t>
            </a:r>
            <a:r>
              <a:rPr lang="cs-CZ" sz="2400" dirty="0" err="1" smtClean="0">
                <a:latin typeface="Calibri" panose="020F0502020204030204" pitchFamily="34" charset="0"/>
              </a:rPr>
              <a:t>imrovements</a:t>
            </a:r>
            <a:r>
              <a:rPr lang="cs-CZ" sz="2400" dirty="0" smtClean="0">
                <a:latin typeface="Calibri" panose="020F0502020204030204" pitchFamily="34" charset="0"/>
              </a:rPr>
              <a:t> in </a:t>
            </a:r>
            <a:r>
              <a:rPr lang="cs-CZ" sz="2400" dirty="0" err="1" smtClean="0">
                <a:latin typeface="Calibri" panose="020F0502020204030204" pitchFamily="34" charset="0"/>
              </a:rPr>
              <a:t>energy</a:t>
            </a:r>
            <a:r>
              <a:rPr lang="cs-CZ" sz="2400" dirty="0" smtClean="0">
                <a:latin typeface="Calibri" panose="020F0502020204030204" pitchFamily="34" charset="0"/>
              </a:rPr>
              <a:t> </a:t>
            </a:r>
            <a:r>
              <a:rPr lang="cs-CZ" sz="2400" dirty="0" err="1" smtClean="0">
                <a:latin typeface="Calibri" panose="020F0502020204030204" pitchFamily="34" charset="0"/>
              </a:rPr>
              <a:t>efficiency</a:t>
            </a:r>
            <a:endParaRPr lang="en-US" sz="2400" dirty="0">
              <a:latin typeface="Calibri" panose="020F0502020204030204" pitchFamily="34" charset="0"/>
            </a:endParaRPr>
          </a:p>
        </p:txBody>
      </p:sp>
    </p:spTree>
    <p:extLst>
      <p:ext uri="{BB962C8B-B14F-4D97-AF65-F5344CB8AC3E}">
        <p14:creationId xmlns:p14="http://schemas.microsoft.com/office/powerpoint/2010/main" val="650956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en-US" noProof="0" dirty="0" smtClean="0">
                <a:latin typeface="Calibri" panose="020F0502020204030204" pitchFamily="34" charset="0"/>
              </a:rPr>
              <a:t>1.1. Organization</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noProof="0" dirty="0">
              <a:latin typeface="Calibri" panose="020F0502020204030204" pitchFamily="34" charset="0"/>
            </a:endParaRPr>
          </a:p>
        </p:txBody>
      </p:sp>
    </p:spTree>
    <p:extLst>
      <p:ext uri="{BB962C8B-B14F-4D97-AF65-F5344CB8AC3E}">
        <p14:creationId xmlns:p14="http://schemas.microsoft.com/office/powerpoint/2010/main" val="3801172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Transport Challenges</a:t>
            </a:r>
            <a:endParaRPr lang="en-US" noProof="0" dirty="0">
              <a:latin typeface="Calibri" panose="020F0502020204030204" pitchFamily="34" charset="0"/>
            </a:endParaRPr>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34099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789040"/>
            <a:ext cx="360040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67544" y="1412776"/>
            <a:ext cx="4392488" cy="1938992"/>
          </a:xfrm>
          <a:prstGeom prst="rect">
            <a:avLst/>
          </a:prstGeom>
          <a:noFill/>
        </p:spPr>
        <p:txBody>
          <a:bodyPr wrap="square" rtlCol="0">
            <a:spAutoFit/>
          </a:bodyPr>
          <a:lstStyle/>
          <a:p>
            <a:pPr marL="285750" indent="-285750">
              <a:buFont typeface="Arial" panose="020B0604020202020204" pitchFamily="34" charset="0"/>
              <a:buChar char="•"/>
            </a:pPr>
            <a:r>
              <a:rPr lang="cs-CZ" sz="2400" dirty="0" err="1" smtClean="0">
                <a:latin typeface="Calibri" panose="020F0502020204030204" pitchFamily="34" charset="0"/>
              </a:rPr>
              <a:t>Safety</a:t>
            </a:r>
            <a:endParaRPr lang="cs-CZ" sz="2400" dirty="0" smtClean="0">
              <a:latin typeface="Calibri" panose="020F0502020204030204" pitchFamily="34" charset="0"/>
            </a:endParaRPr>
          </a:p>
          <a:p>
            <a:pPr marL="285750" indent="-285750">
              <a:buFont typeface="Arial" panose="020B0604020202020204" pitchFamily="34" charset="0"/>
              <a:buChar char="•"/>
            </a:pPr>
            <a:r>
              <a:rPr lang="cs-CZ" sz="2400" dirty="0" smtClean="0">
                <a:latin typeface="Calibri" panose="020F0502020204030204" pitchFamily="34" charset="0"/>
              </a:rPr>
              <a:t>Mobility</a:t>
            </a:r>
          </a:p>
          <a:p>
            <a:pPr marL="285750" indent="-285750">
              <a:buFont typeface="Arial" panose="020B0604020202020204" pitchFamily="34" charset="0"/>
              <a:buChar char="•"/>
            </a:pPr>
            <a:r>
              <a:rPr lang="cs-CZ" sz="2400" dirty="0" err="1" smtClean="0">
                <a:latin typeface="Calibri" panose="020F0502020204030204" pitchFamily="34" charset="0"/>
              </a:rPr>
              <a:t>Economic</a:t>
            </a:r>
            <a:r>
              <a:rPr lang="cs-CZ" sz="2400" dirty="0" smtClean="0">
                <a:latin typeface="Calibri" panose="020F0502020204030204" pitchFamily="34" charset="0"/>
              </a:rPr>
              <a:t> </a:t>
            </a:r>
            <a:r>
              <a:rPr lang="cs-CZ" sz="2400" dirty="0" err="1" smtClean="0">
                <a:latin typeface="Calibri" panose="020F0502020204030204" pitchFamily="34" charset="0"/>
              </a:rPr>
              <a:t>growth</a:t>
            </a:r>
            <a:r>
              <a:rPr lang="cs-CZ" sz="2400" dirty="0" smtClean="0">
                <a:latin typeface="Calibri" panose="020F0502020204030204" pitchFamily="34" charset="0"/>
              </a:rPr>
              <a:t> and </a:t>
            </a:r>
            <a:r>
              <a:rPr lang="cs-CZ" sz="2400" dirty="0" err="1" smtClean="0">
                <a:latin typeface="Calibri" panose="020F0502020204030204" pitchFamily="34" charset="0"/>
              </a:rPr>
              <a:t>trade</a:t>
            </a:r>
            <a:endParaRPr lang="cs-CZ" sz="2400" dirty="0" smtClean="0">
              <a:latin typeface="Calibri" panose="020F0502020204030204" pitchFamily="34" charset="0"/>
            </a:endParaRPr>
          </a:p>
          <a:p>
            <a:pPr marL="285750" indent="-285750">
              <a:buFont typeface="Arial" panose="020B0604020202020204" pitchFamily="34" charset="0"/>
              <a:buChar char="•"/>
            </a:pPr>
            <a:r>
              <a:rPr lang="cs-CZ" sz="2400" dirty="0" err="1" smtClean="0">
                <a:latin typeface="Calibri" panose="020F0502020204030204" pitchFamily="34" charset="0"/>
              </a:rPr>
              <a:t>The</a:t>
            </a:r>
            <a:r>
              <a:rPr lang="cs-CZ" sz="2400" dirty="0" smtClean="0">
                <a:latin typeface="Calibri" panose="020F0502020204030204" pitchFamily="34" charset="0"/>
              </a:rPr>
              <a:t> </a:t>
            </a:r>
            <a:r>
              <a:rPr lang="cs-CZ" sz="2400" dirty="0" err="1" smtClean="0">
                <a:latin typeface="Calibri" panose="020F0502020204030204" pitchFamily="34" charset="0"/>
              </a:rPr>
              <a:t>human</a:t>
            </a:r>
            <a:r>
              <a:rPr lang="cs-CZ" sz="2400" dirty="0" smtClean="0">
                <a:latin typeface="Calibri" panose="020F0502020204030204" pitchFamily="34" charset="0"/>
              </a:rPr>
              <a:t> and natural </a:t>
            </a:r>
            <a:r>
              <a:rPr lang="cs-CZ" sz="2400" dirty="0" err="1" smtClean="0">
                <a:latin typeface="Calibri" panose="020F0502020204030204" pitchFamily="34" charset="0"/>
              </a:rPr>
              <a:t>enviroment</a:t>
            </a:r>
            <a:endParaRPr lang="en-US" sz="2400" dirty="0">
              <a:latin typeface="Calibri" panose="020F0502020204030204" pitchFamily="34" charset="0"/>
            </a:endParaRPr>
          </a:p>
        </p:txBody>
      </p:sp>
    </p:spTree>
    <p:extLst>
      <p:ext uri="{BB962C8B-B14F-4D97-AF65-F5344CB8AC3E}">
        <p14:creationId xmlns:p14="http://schemas.microsoft.com/office/powerpoint/2010/main" val="1842637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en-US" noProof="0" dirty="0" smtClean="0">
                <a:latin typeface="Calibri" panose="020F0502020204030204" pitchFamily="34" charset="0"/>
              </a:rPr>
              <a:t>1.3. The statistical analysis of economic relations</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noProof="0" dirty="0">
              <a:latin typeface="Calibri" panose="020F0502020204030204" pitchFamily="34" charset="0"/>
            </a:endParaRPr>
          </a:p>
        </p:txBody>
      </p:sp>
    </p:spTree>
    <p:extLst>
      <p:ext uri="{BB962C8B-B14F-4D97-AF65-F5344CB8AC3E}">
        <p14:creationId xmlns:p14="http://schemas.microsoft.com/office/powerpoint/2010/main" val="2269016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Economic model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Economic model – simplified description of behavior which purports to identify primary cause and effect relationships between economic variables</a:t>
            </a:r>
          </a:p>
          <a:p>
            <a:r>
              <a:rPr lang="en-US" noProof="0" dirty="0" smtClean="0">
                <a:latin typeface="Calibri" panose="020F0502020204030204" pitchFamily="34" charset="0"/>
              </a:rPr>
              <a:t>Economic models are:</a:t>
            </a:r>
          </a:p>
          <a:p>
            <a:pPr lvl="3"/>
            <a:r>
              <a:rPr lang="en-US" sz="2000" noProof="0" dirty="0" smtClean="0">
                <a:latin typeface="Calibri" panose="020F0502020204030204" pitchFamily="34" charset="0"/>
              </a:rPr>
              <a:t>Explanatory</a:t>
            </a:r>
          </a:p>
          <a:p>
            <a:pPr lvl="3"/>
            <a:r>
              <a:rPr lang="en-US" sz="2000" noProof="0" dirty="0" smtClean="0">
                <a:latin typeface="Calibri" panose="020F0502020204030204" pitchFamily="34" charset="0"/>
              </a:rPr>
              <a:t>Representative</a:t>
            </a:r>
          </a:p>
          <a:p>
            <a:pPr lvl="3"/>
            <a:r>
              <a:rPr lang="en-US" sz="2000" noProof="0" dirty="0" smtClean="0">
                <a:latin typeface="Calibri" panose="020F0502020204030204" pitchFamily="34" charset="0"/>
              </a:rPr>
              <a:t>Qualitative</a:t>
            </a:r>
          </a:p>
          <a:p>
            <a:r>
              <a:rPr lang="en-US" noProof="0" dirty="0" smtClean="0">
                <a:latin typeface="Calibri" panose="020F0502020204030204" pitchFamily="34" charset="0"/>
              </a:rPr>
              <a:t>Models are useful in formulation of policy because they identify the important causal linkages between economic variables.</a:t>
            </a:r>
          </a:p>
        </p:txBody>
      </p:sp>
    </p:spTree>
    <p:extLst>
      <p:ext uri="{BB962C8B-B14F-4D97-AF65-F5344CB8AC3E}">
        <p14:creationId xmlns:p14="http://schemas.microsoft.com/office/powerpoint/2010/main" val="2317010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Econometric model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An econometric model is a statistical specification of an economic model that enables the analyst to quantify the economic relationships identified in the theoretical framework. </a:t>
            </a:r>
          </a:p>
        </p:txBody>
      </p:sp>
    </p:spTree>
    <p:extLst>
      <p:ext uri="{BB962C8B-B14F-4D97-AF65-F5344CB8AC3E}">
        <p14:creationId xmlns:p14="http://schemas.microsoft.com/office/powerpoint/2010/main" val="997946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An Econometric Model of Airline Demand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To illustrate the relationship between an economic and econometric model, consider the following economic model of the demand for airline passenger miles:</a:t>
            </a:r>
          </a:p>
          <a:p>
            <a:pPr marL="0" indent="0">
              <a:buNone/>
            </a:pPr>
            <a:endParaRPr lang="en-US" sz="1400" noProof="0" dirty="0" smtClean="0">
              <a:latin typeface="Calibri" panose="020F0502020204030204" pitchFamily="34" charset="0"/>
            </a:endParaRPr>
          </a:p>
          <a:p>
            <a:pPr marL="0" indent="0">
              <a:buNone/>
            </a:pPr>
            <a:r>
              <a:rPr lang="en-US" noProof="0" dirty="0" smtClean="0">
                <a:latin typeface="Calibri" panose="020F0502020204030204" pitchFamily="34" charset="0"/>
              </a:rPr>
              <a:t>Miles = f(Price per Mile, Per Capita Income)</a:t>
            </a:r>
          </a:p>
          <a:p>
            <a:pPr marL="0" indent="0">
              <a:buNone/>
            </a:pPr>
            <a:r>
              <a:rPr lang="en-US" noProof="0" dirty="0" smtClean="0">
                <a:latin typeface="Calibri" panose="020F0502020204030204" pitchFamily="34" charset="0"/>
              </a:rPr>
              <a:t>         = β</a:t>
            </a:r>
            <a:r>
              <a:rPr lang="en-US" baseline="-25000" noProof="0" dirty="0" smtClean="0">
                <a:latin typeface="Calibri" panose="020F0502020204030204" pitchFamily="34" charset="0"/>
              </a:rPr>
              <a:t>1 </a:t>
            </a:r>
            <a:r>
              <a:rPr lang="en-US" noProof="0" dirty="0" smtClean="0">
                <a:latin typeface="Calibri" panose="020F0502020204030204" pitchFamily="34" charset="0"/>
              </a:rPr>
              <a:t> + β</a:t>
            </a:r>
            <a:r>
              <a:rPr lang="en-US" baseline="-25000" noProof="0" dirty="0" smtClean="0">
                <a:latin typeface="Calibri" panose="020F0502020204030204" pitchFamily="34" charset="0"/>
              </a:rPr>
              <a:t>2</a:t>
            </a:r>
            <a:r>
              <a:rPr lang="en-US" noProof="0" dirty="0" smtClean="0">
                <a:latin typeface="Calibri" panose="020F0502020204030204" pitchFamily="34" charset="0"/>
              </a:rPr>
              <a:t> Price Per Mile + β</a:t>
            </a:r>
            <a:r>
              <a:rPr lang="en-US" baseline="-25000" noProof="0" dirty="0" smtClean="0">
                <a:latin typeface="Calibri" panose="020F0502020204030204" pitchFamily="34" charset="0"/>
              </a:rPr>
              <a:t>3</a:t>
            </a:r>
            <a:r>
              <a:rPr lang="en-US" noProof="0" dirty="0" smtClean="0">
                <a:latin typeface="Calibri" panose="020F0502020204030204" pitchFamily="34" charset="0"/>
              </a:rPr>
              <a:t> Per Capita Income + </a:t>
            </a:r>
            <a:r>
              <a:rPr lang="en-US" noProof="0" dirty="0" err="1" smtClean="0">
                <a:latin typeface="Calibri" panose="020F0502020204030204" pitchFamily="34" charset="0"/>
              </a:rPr>
              <a:t>ε</a:t>
            </a:r>
            <a:endParaRPr lang="en-US" noProof="0" dirty="0" smtClean="0">
              <a:latin typeface="Calibri" panose="020F0502020204030204" pitchFamily="34" charset="0"/>
            </a:endParaRPr>
          </a:p>
          <a:p>
            <a:pPr marL="0" indent="0">
              <a:buNone/>
            </a:pPr>
            <a:endParaRPr lang="en-US" noProof="0" dirty="0">
              <a:latin typeface="Calibri" panose="020F0502020204030204" pitchFamily="34" charset="0"/>
            </a:endParaRPr>
          </a:p>
        </p:txBody>
      </p:sp>
    </p:spTree>
    <p:extLst>
      <p:ext uri="{BB962C8B-B14F-4D97-AF65-F5344CB8AC3E}">
        <p14:creationId xmlns:p14="http://schemas.microsoft.com/office/powerpoint/2010/main" val="138801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Least Squares Regression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The method of obtaining parameter estimates by minimizing the sum of squared residuals is referred to as the method of least squares.</a:t>
            </a:r>
          </a:p>
          <a:p>
            <a:r>
              <a:rPr lang="en-US" noProof="0" dirty="0" smtClean="0">
                <a:latin typeface="Calibri" panose="020F0502020204030204" pitchFamily="34" charset="0"/>
              </a:rPr>
              <a:t>The least squares estimator is the formula that is used to produce the least squares estimate. </a:t>
            </a:r>
          </a:p>
          <a:p>
            <a:r>
              <a:rPr lang="en-US" noProof="0" dirty="0" smtClean="0">
                <a:latin typeface="Calibri" panose="020F0502020204030204" pitchFamily="34" charset="0"/>
              </a:rPr>
              <a:t>OLS estimator is unbiased, consistent and efficient</a:t>
            </a:r>
            <a:endParaRPr lang="en-US" noProof="0" dirty="0">
              <a:latin typeface="Calibri" panose="020F0502020204030204" pitchFamily="34" charset="0"/>
            </a:endParaRPr>
          </a:p>
        </p:txBody>
      </p:sp>
    </p:spTree>
    <p:extLst>
      <p:ext uri="{BB962C8B-B14F-4D97-AF65-F5344CB8AC3E}">
        <p14:creationId xmlns:p14="http://schemas.microsoft.com/office/powerpoint/2010/main" val="3171588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noProof="0" dirty="0" smtClean="0">
                <a:latin typeface="Calibri" panose="020F0502020204030204" pitchFamily="34" charset="0"/>
              </a:rPr>
              <a:t>Estimating the Demand for Airline Travel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219200"/>
            <a:ext cx="8363272" cy="4937760"/>
          </a:xfrm>
        </p:spPr>
        <p:txBody>
          <a:bodyPr>
            <a:normAutofit/>
          </a:bodyPr>
          <a:lstStyle/>
          <a:p>
            <a:pPr marL="0" indent="0">
              <a:buNone/>
            </a:pPr>
            <a:r>
              <a:rPr lang="en-US" u="sng" noProof="0" dirty="0" smtClean="0">
                <a:latin typeface="Calibri" panose="020F0502020204030204" pitchFamily="34" charset="0"/>
              </a:rPr>
              <a:t>Hypotheses:</a:t>
            </a:r>
          </a:p>
          <a:p>
            <a:pPr marL="514350" indent="-514350">
              <a:buAutoNum type="arabicPeriod"/>
            </a:pPr>
            <a:r>
              <a:rPr lang="en-US" noProof="0" dirty="0" smtClean="0">
                <a:latin typeface="Calibri" panose="020F0502020204030204" pitchFamily="34" charset="0"/>
              </a:rPr>
              <a:t>All else constant, an increase in Price per Mile is expected to reduce the quantity of passenger miles demanded</a:t>
            </a:r>
          </a:p>
          <a:p>
            <a:pPr marL="514350" indent="-514350">
              <a:buAutoNum type="arabicPeriod"/>
            </a:pPr>
            <a:r>
              <a:rPr lang="en-US" noProof="0" dirty="0" smtClean="0">
                <a:latin typeface="Calibri" panose="020F0502020204030204" pitchFamily="34" charset="0"/>
              </a:rPr>
              <a:t>All else constant,  an increase in Per Capita Income is expected to increase the demand for airline travel </a:t>
            </a:r>
          </a:p>
          <a:p>
            <a:pPr marL="0" indent="0">
              <a:buNone/>
            </a:pPr>
            <a:endParaRPr lang="en-US" noProof="0" dirty="0" smtClean="0">
              <a:latin typeface="Calibri" panose="020F0502020204030204" pitchFamily="34" charset="0"/>
            </a:endParaRPr>
          </a:p>
          <a:p>
            <a:pPr marL="0" indent="0">
              <a:buNone/>
            </a:pPr>
            <a:r>
              <a:rPr lang="en-US" u="sng" noProof="0" dirty="0" smtClean="0">
                <a:latin typeface="Calibri" panose="020F0502020204030204" pitchFamily="34" charset="0"/>
              </a:rPr>
              <a:t>OLS estimation:</a:t>
            </a:r>
          </a:p>
          <a:p>
            <a:pPr marL="0" indent="0">
              <a:buNone/>
            </a:pPr>
            <a:endParaRPr lang="en-US" noProof="0" dirty="0" smtClean="0">
              <a:latin typeface="Calibri" panose="020F0502020204030204" pitchFamily="34" charset="0"/>
            </a:endParaRPr>
          </a:p>
          <a:p>
            <a:pPr marL="0" indent="0">
              <a:buNone/>
            </a:pPr>
            <a:r>
              <a:rPr lang="en-US" noProof="0" dirty="0" smtClean="0">
                <a:latin typeface="Calibri" panose="020F0502020204030204" pitchFamily="34" charset="0"/>
              </a:rPr>
              <a:t>Miles = 15.7</a:t>
            </a:r>
            <a:r>
              <a:rPr lang="en-US" baseline="-25000" noProof="0" dirty="0" smtClean="0">
                <a:latin typeface="Calibri" panose="020F0502020204030204" pitchFamily="34" charset="0"/>
              </a:rPr>
              <a:t> </a:t>
            </a:r>
            <a:r>
              <a:rPr lang="en-US" noProof="0" dirty="0" smtClean="0">
                <a:latin typeface="Calibri" panose="020F0502020204030204" pitchFamily="34" charset="0"/>
              </a:rPr>
              <a:t> - 8.7  Price Per Mile + 0.031 Per Capita Income </a:t>
            </a:r>
            <a:endParaRPr lang="en-US" baseline="-25000" noProof="0" dirty="0" smtClean="0">
              <a:latin typeface="Calibri" panose="020F0502020204030204" pitchFamily="34" charset="0"/>
            </a:endParaRPr>
          </a:p>
          <a:p>
            <a:pPr marL="0" indent="0">
              <a:buNone/>
            </a:pPr>
            <a:endParaRPr lang="en-US" noProof="0" dirty="0" smtClean="0">
              <a:latin typeface="Calibri" panose="020F0502020204030204" pitchFamily="34" charset="0"/>
            </a:endParaRPr>
          </a:p>
          <a:p>
            <a:endParaRPr lang="en-US" noProof="0" dirty="0">
              <a:latin typeface="Calibri" panose="020F0502020204030204" pitchFamily="34" charset="0"/>
            </a:endParaRPr>
          </a:p>
        </p:txBody>
      </p:sp>
      <p:cxnSp>
        <p:nvCxnSpPr>
          <p:cNvPr id="5" name="Přímá spojnice 4"/>
          <p:cNvCxnSpPr/>
          <p:nvPr/>
        </p:nvCxnSpPr>
        <p:spPr>
          <a:xfrm flipV="1">
            <a:off x="613653" y="5157192"/>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921279" y="5157192"/>
            <a:ext cx="288032"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371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Confidence Intervals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t>Each estimated coefficient is a random variable that has an associated probability distribution </a:t>
            </a:r>
          </a:p>
          <a:p>
            <a:r>
              <a:rPr lang="en-US" noProof="0" dirty="0" smtClean="0">
                <a:latin typeface="Calibri" panose="020F0502020204030204" pitchFamily="34" charset="0"/>
              </a:rPr>
              <a:t>A standard method that is used for </a:t>
            </a:r>
            <a:r>
              <a:rPr lang="en-US" noProof="0" dirty="0" err="1" smtClean="0">
                <a:latin typeface="Calibri" panose="020F0502020204030204" pitchFamily="34" charset="0"/>
              </a:rPr>
              <a:t>determing</a:t>
            </a:r>
            <a:r>
              <a:rPr lang="en-US" noProof="0" dirty="0" smtClean="0">
                <a:latin typeface="Calibri" panose="020F0502020204030204" pitchFamily="34" charset="0"/>
              </a:rPr>
              <a:t> how close each coefficient estimate is to the true parameter values is to construct a confidence interval around our estimate</a:t>
            </a:r>
            <a:endParaRPr lang="en-US" noProof="0" dirty="0" smtClean="0">
              <a:latin typeface="Calibri" panose="020F0502020204030204" pitchFamily="34" charset="0"/>
            </a:endParaRPr>
          </a:p>
        </p:txBody>
      </p:sp>
    </p:spTree>
    <p:extLst>
      <p:ext uri="{BB962C8B-B14F-4D97-AF65-F5344CB8AC3E}">
        <p14:creationId xmlns:p14="http://schemas.microsoft.com/office/powerpoint/2010/main" val="437646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 statistics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601216" y="1232274"/>
            <a:ext cx="8229600" cy="4937760"/>
          </a:xfrm>
        </p:spPr>
        <p:txBody>
          <a:bodyPr/>
          <a:lstStyle/>
          <a:p>
            <a:r>
              <a:rPr lang="en-US" dirty="0" smtClean="0"/>
              <a:t>It can be shown that statistics  (</a:t>
            </a:r>
            <a:r>
              <a:rPr lang="en-US" dirty="0" smtClean="0">
                <a:latin typeface="Calibri"/>
              </a:rPr>
              <a:t>β</a:t>
            </a:r>
            <a:r>
              <a:rPr lang="en-US" baseline="-25000" dirty="0" err="1" smtClean="0">
                <a:latin typeface="Calibri"/>
              </a:rPr>
              <a:t>i</a:t>
            </a:r>
            <a:r>
              <a:rPr lang="en-US" dirty="0" smtClean="0">
                <a:latin typeface="Calibri"/>
              </a:rPr>
              <a:t> – </a:t>
            </a:r>
            <a:r>
              <a:rPr lang="en-US" dirty="0" smtClean="0"/>
              <a:t>β</a:t>
            </a:r>
            <a:r>
              <a:rPr lang="en-US" baseline="-25000" dirty="0" err="1" smtClean="0">
                <a:latin typeface="Calibri"/>
              </a:rPr>
              <a:t>i</a:t>
            </a:r>
            <a:r>
              <a:rPr lang="en-US" dirty="0" smtClean="0">
                <a:latin typeface="Calibri"/>
              </a:rPr>
              <a:t>)/s</a:t>
            </a:r>
            <a:r>
              <a:rPr lang="en-US" baseline="-25000" dirty="0" smtClean="0"/>
              <a:t>β</a:t>
            </a:r>
            <a:r>
              <a:rPr lang="en-US" baseline="-25000" dirty="0" err="1" smtClean="0">
                <a:latin typeface="Calibri"/>
              </a:rPr>
              <a:t>i</a:t>
            </a:r>
            <a:r>
              <a:rPr lang="en-US" baseline="-25000" dirty="0" smtClean="0">
                <a:latin typeface="Calibri"/>
              </a:rPr>
              <a:t>    </a:t>
            </a:r>
            <a:r>
              <a:rPr lang="en-US" dirty="0" smtClean="0">
                <a:latin typeface="Calibri"/>
              </a:rPr>
              <a:t>has a t- distribution with degrees of freedom equal to the sample size minus the number of parameters estimated. </a:t>
            </a:r>
          </a:p>
          <a:p>
            <a:r>
              <a:rPr lang="en-US" dirty="0" smtClean="0">
                <a:latin typeface="Calibri"/>
              </a:rPr>
              <a:t>s</a:t>
            </a:r>
            <a:r>
              <a:rPr lang="en-US" baseline="-25000" dirty="0" smtClean="0"/>
              <a:t>β</a:t>
            </a:r>
            <a:r>
              <a:rPr lang="en-US" baseline="-25000" dirty="0" err="1" smtClean="0">
                <a:latin typeface="Calibri"/>
              </a:rPr>
              <a:t>i</a:t>
            </a:r>
            <a:r>
              <a:rPr lang="en-US" dirty="0" smtClean="0">
                <a:latin typeface="Calibri"/>
              </a:rPr>
              <a:t> is the square root of the estimated sample variance and is referred to as the standard error of the estimate.</a:t>
            </a:r>
          </a:p>
          <a:p>
            <a:r>
              <a:rPr lang="en-US" dirty="0" smtClean="0">
                <a:latin typeface="Calibri"/>
              </a:rPr>
              <a:t>If we want to construct a 95% confidence interval, than we want to identify lower and upper bound numbers for the true parameter value </a:t>
            </a:r>
            <a:endParaRPr lang="en-US" baseline="-25000" dirty="0" smtClean="0"/>
          </a:p>
        </p:txBody>
      </p:sp>
      <p:cxnSp>
        <p:nvCxnSpPr>
          <p:cNvPr id="5" name="Přímá spojnice 4"/>
          <p:cNvCxnSpPr/>
          <p:nvPr/>
        </p:nvCxnSpPr>
        <p:spPr>
          <a:xfrm flipV="1">
            <a:off x="5161079" y="1234116"/>
            <a:ext cx="7200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5252202" y="1234116"/>
            <a:ext cx="144016" cy="7200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5251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Confidence Intervals for Airline Travel</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219200"/>
            <a:ext cx="8363272" cy="4937760"/>
          </a:xfrm>
        </p:spPr>
        <p:txBody>
          <a:bodyPr/>
          <a:lstStyle/>
          <a:p>
            <a:pPr marL="0" indent="0">
              <a:buNone/>
            </a:pPr>
            <a:endParaRPr lang="en-US" sz="800" noProof="0" dirty="0" smtClean="0">
              <a:latin typeface="Calibri" panose="020F0502020204030204" pitchFamily="34" charset="0"/>
            </a:endParaRPr>
          </a:p>
          <a:p>
            <a:pPr marL="0" indent="0">
              <a:buNone/>
            </a:pPr>
            <a:r>
              <a:rPr lang="en-US" noProof="0" dirty="0" smtClean="0">
                <a:latin typeface="Calibri" panose="020F0502020204030204" pitchFamily="34" charset="0"/>
              </a:rPr>
              <a:t>Miles = 15.7</a:t>
            </a:r>
            <a:r>
              <a:rPr lang="en-US" baseline="-25000" noProof="0" dirty="0" smtClean="0">
                <a:latin typeface="Calibri" panose="020F0502020204030204" pitchFamily="34" charset="0"/>
              </a:rPr>
              <a:t> </a:t>
            </a:r>
            <a:r>
              <a:rPr lang="en-US" noProof="0" dirty="0" smtClean="0">
                <a:latin typeface="Calibri" panose="020F0502020204030204" pitchFamily="34" charset="0"/>
              </a:rPr>
              <a:t> - 8.7  Price Per Mile + 0.031 Per Capita Income </a:t>
            </a:r>
            <a:endParaRPr lang="en-US" baseline="-25000" noProof="0" dirty="0" smtClean="0">
              <a:latin typeface="Calibri" panose="020F0502020204030204" pitchFamily="34" charset="0"/>
            </a:endParaRPr>
          </a:p>
          <a:p>
            <a:pPr marL="0" indent="0">
              <a:buNone/>
            </a:pPr>
            <a:r>
              <a:rPr lang="en-US" sz="1800" noProof="0" dirty="0" smtClean="0">
                <a:latin typeface="Calibri" panose="020F0502020204030204" pitchFamily="34" charset="0"/>
              </a:rPr>
              <a:t>                                   (1.0)                                            (0.0013)                                         </a:t>
            </a:r>
          </a:p>
          <a:p>
            <a:pPr marL="0" indent="0">
              <a:buNone/>
            </a:pPr>
            <a:r>
              <a:rPr lang="en-US" sz="1800" noProof="0" dirty="0" smtClean="0">
                <a:latin typeface="Calibri" panose="020F0502020204030204" pitchFamily="34" charset="0"/>
              </a:rPr>
              <a:t>  </a:t>
            </a:r>
          </a:p>
          <a:p>
            <a:pPr marL="0" indent="0">
              <a:buNone/>
            </a:pPr>
            <a:endParaRPr lang="en-US" sz="2400" noProof="0" dirty="0" smtClean="0">
              <a:latin typeface="Calibri" panose="020F0502020204030204" pitchFamily="34" charset="0"/>
            </a:endParaRPr>
          </a:p>
          <a:p>
            <a:pPr marL="0" indent="0">
              <a:buNone/>
            </a:pPr>
            <a:r>
              <a:rPr lang="en-US" sz="2400" u="sng" noProof="0" dirty="0" smtClean="0">
                <a:latin typeface="Calibri" panose="020F0502020204030204" pitchFamily="34" charset="0"/>
              </a:rPr>
              <a:t>Confidence intervals:</a:t>
            </a:r>
          </a:p>
          <a:p>
            <a:pPr marL="0" indent="0">
              <a:buNone/>
            </a:pPr>
            <a:r>
              <a:rPr lang="en-US" sz="2400" noProof="0" dirty="0" smtClean="0">
                <a:latin typeface="Calibri" panose="020F0502020204030204" pitchFamily="34" charset="0"/>
              </a:rPr>
              <a:t>Price per Mile           (-10.80; -6.60)</a:t>
            </a:r>
          </a:p>
          <a:p>
            <a:pPr marL="0" indent="0">
              <a:buNone/>
            </a:pPr>
            <a:r>
              <a:rPr lang="en-US" sz="2400" noProof="0" dirty="0" smtClean="0">
                <a:latin typeface="Calibri" panose="020F0502020204030204" pitchFamily="34" charset="0"/>
              </a:rPr>
              <a:t>Per Capita Income   (0.0284; 0.0337)</a:t>
            </a:r>
            <a:endParaRPr lang="en-US" sz="2400" noProof="0" dirty="0">
              <a:latin typeface="Calibri" panose="020F0502020204030204" pitchFamily="34" charset="0"/>
            </a:endParaRPr>
          </a:p>
        </p:txBody>
      </p:sp>
      <p:cxnSp>
        <p:nvCxnSpPr>
          <p:cNvPr id="5" name="Přímá spojnice 4"/>
          <p:cNvCxnSpPr/>
          <p:nvPr/>
        </p:nvCxnSpPr>
        <p:spPr>
          <a:xfrm flipV="1">
            <a:off x="598015" y="1340768"/>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886047" y="1349509"/>
            <a:ext cx="216024"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831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Course</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Transportation Economics explores the efficient use of society’s scarce resources for the movement of people and goods. </a:t>
            </a:r>
          </a:p>
          <a:p>
            <a:r>
              <a:rPr lang="en-US" noProof="0" dirty="0" smtClean="0">
                <a:latin typeface="Calibri" panose="020F0502020204030204" pitchFamily="34" charset="0"/>
              </a:rPr>
              <a:t>This course carefully examines transportation markets and standard economic tools, how these resources are used, and how the allocation of society resources affects transportation activities. </a:t>
            </a:r>
            <a:endParaRPr lang="en-US" noProof="0" dirty="0">
              <a:latin typeface="Calibri" panose="020F0502020204030204" pitchFamily="34" charset="0"/>
            </a:endParaRPr>
          </a:p>
        </p:txBody>
      </p:sp>
    </p:spTree>
    <p:extLst>
      <p:ext uri="{BB962C8B-B14F-4D97-AF65-F5344CB8AC3E}">
        <p14:creationId xmlns:p14="http://schemas.microsoft.com/office/powerpoint/2010/main" val="2835710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Hypothesis tests</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A major objective of many empirical studies is to test hypothesis regarding the relationship between the dependent and independent variables. </a:t>
            </a:r>
          </a:p>
          <a:p>
            <a:r>
              <a:rPr lang="en-US" noProof="0" dirty="0" smtClean="0">
                <a:latin typeface="Calibri" panose="020F0502020204030204" pitchFamily="34" charset="0"/>
              </a:rPr>
              <a:t>The methodology for hypothesis testing first requires that we identify two hypotheses, a null hypothesis (H</a:t>
            </a:r>
            <a:r>
              <a:rPr lang="en-US" baseline="-25000" noProof="0" dirty="0" smtClean="0">
                <a:latin typeface="Calibri" panose="020F0502020204030204" pitchFamily="34" charset="0"/>
              </a:rPr>
              <a:t>o</a:t>
            </a:r>
            <a:r>
              <a:rPr lang="en-US" noProof="0" dirty="0" smtClean="0">
                <a:latin typeface="Calibri" panose="020F0502020204030204" pitchFamily="34" charset="0"/>
              </a:rPr>
              <a:t>) and an alternative hypothesis (H</a:t>
            </a:r>
            <a:r>
              <a:rPr lang="en-US" baseline="-25000" noProof="0" dirty="0" smtClean="0">
                <a:latin typeface="Calibri" panose="020F0502020204030204" pitchFamily="34" charset="0"/>
              </a:rPr>
              <a:t>a</a:t>
            </a:r>
            <a:r>
              <a:rPr lang="en-US" noProof="0" dirty="0" smtClean="0">
                <a:latin typeface="Calibri" panose="020F0502020204030204" pitchFamily="34" charset="0"/>
              </a:rPr>
              <a:t>)</a:t>
            </a:r>
          </a:p>
          <a:p>
            <a:pPr marL="0" indent="0">
              <a:buNone/>
            </a:pPr>
            <a:endParaRPr lang="en-US" noProof="0" dirty="0" smtClean="0">
              <a:latin typeface="Calibri" panose="020F0502020204030204" pitchFamily="34" charset="0"/>
            </a:endParaRPr>
          </a:p>
          <a:p>
            <a:pPr marL="0" indent="0">
              <a:buNone/>
            </a:pPr>
            <a:r>
              <a:rPr lang="en-US" noProof="0" dirty="0" smtClean="0">
                <a:latin typeface="Calibri" panose="020F0502020204030204" pitchFamily="34" charset="0"/>
              </a:rPr>
              <a:t>H</a:t>
            </a:r>
            <a:r>
              <a:rPr lang="en-US" baseline="-25000" noProof="0" dirty="0" smtClean="0">
                <a:latin typeface="Calibri" panose="020F0502020204030204" pitchFamily="34" charset="0"/>
              </a:rPr>
              <a:t>o</a:t>
            </a:r>
            <a:r>
              <a:rPr lang="en-US" noProof="0" dirty="0" smtClean="0">
                <a:latin typeface="Calibri" panose="020F0502020204030204" pitchFamily="34" charset="0"/>
              </a:rPr>
              <a:t>: </a:t>
            </a:r>
            <a:r>
              <a:rPr lang="en-US" noProof="0" dirty="0" smtClean="0">
                <a:latin typeface="Calibri" panose="020F0502020204030204" pitchFamily="34" charset="0"/>
                <a:cs typeface="Arial"/>
              </a:rPr>
              <a:t>β = 0</a:t>
            </a:r>
          </a:p>
          <a:p>
            <a:pPr marL="0" indent="0">
              <a:buNone/>
            </a:pPr>
            <a:r>
              <a:rPr lang="en-US" noProof="0" dirty="0" smtClean="0">
                <a:latin typeface="Calibri" panose="020F0502020204030204" pitchFamily="34" charset="0"/>
                <a:cs typeface="Arial"/>
              </a:rPr>
              <a:t>H</a:t>
            </a:r>
            <a:r>
              <a:rPr lang="en-US" baseline="-25000" noProof="0" dirty="0" smtClean="0">
                <a:latin typeface="Calibri" panose="020F0502020204030204" pitchFamily="34" charset="0"/>
                <a:cs typeface="Arial"/>
              </a:rPr>
              <a:t>a</a:t>
            </a:r>
            <a:r>
              <a:rPr lang="en-US" noProof="0" dirty="0" smtClean="0">
                <a:latin typeface="Calibri" panose="020F0502020204030204" pitchFamily="34" charset="0"/>
                <a:cs typeface="Arial"/>
              </a:rPr>
              <a:t>: β ≠ 0</a:t>
            </a:r>
            <a:endParaRPr lang="en-US" noProof="0" dirty="0" smtClean="0">
              <a:latin typeface="Calibri" panose="020F0502020204030204" pitchFamily="34" charset="0"/>
            </a:endParaRPr>
          </a:p>
          <a:p>
            <a:endParaRPr lang="en-US" noProof="0" dirty="0">
              <a:latin typeface="Calibri" panose="020F0502020204030204" pitchFamily="34" charset="0"/>
            </a:endParaRPr>
          </a:p>
        </p:txBody>
      </p:sp>
    </p:spTree>
    <p:extLst>
      <p:ext uri="{BB962C8B-B14F-4D97-AF65-F5344CB8AC3E}">
        <p14:creationId xmlns:p14="http://schemas.microsoft.com/office/powerpoint/2010/main" val="17583438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Issues in hypotheses testing</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One tail and two tail tests</a:t>
            </a:r>
          </a:p>
          <a:p>
            <a:r>
              <a:rPr lang="en-US" noProof="0" dirty="0" smtClean="0">
                <a:latin typeface="Calibri" panose="020F0502020204030204" pitchFamily="34" charset="0"/>
              </a:rPr>
              <a:t>Type I and Type II error</a:t>
            </a:r>
          </a:p>
          <a:p>
            <a:r>
              <a:rPr lang="en-US" noProof="0" dirty="0" smtClean="0">
                <a:latin typeface="Calibri" panose="020F0502020204030204" pitchFamily="34" charset="0"/>
              </a:rPr>
              <a:t>Significance level (1%; 5%; 10%)</a:t>
            </a:r>
          </a:p>
          <a:p>
            <a:r>
              <a:rPr lang="en-US" noProof="0" dirty="0" smtClean="0">
                <a:latin typeface="Calibri" panose="020F0502020204030204" pitchFamily="34" charset="0"/>
              </a:rPr>
              <a:t>Reject x Not reject null hypothesis</a:t>
            </a:r>
            <a:endParaRPr lang="en-US" noProof="0" dirty="0">
              <a:latin typeface="Calibri" panose="020F0502020204030204" pitchFamily="34" charset="0"/>
            </a:endParaRPr>
          </a:p>
        </p:txBody>
      </p:sp>
    </p:spTree>
    <p:extLst>
      <p:ext uri="{BB962C8B-B14F-4D97-AF65-F5344CB8AC3E}">
        <p14:creationId xmlns:p14="http://schemas.microsoft.com/office/powerpoint/2010/main" val="1927763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Goodness of fit and R2</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noProof="0" dirty="0" smtClean="0">
                <a:latin typeface="Calibri" panose="020F0502020204030204" pitchFamily="34" charset="0"/>
              </a:rPr>
              <a:t>In addition to examining whether our estimated model is consistent with the implications of economic theory, it is of interest to know how well model fits the data.</a:t>
            </a:r>
          </a:p>
          <a:p>
            <a:r>
              <a:rPr lang="en-US" u="sng" noProof="0" dirty="0" smtClean="0">
                <a:latin typeface="Calibri" panose="020F0502020204030204" pitchFamily="34" charset="0"/>
              </a:rPr>
              <a:t>R2 = goodness of fit </a:t>
            </a:r>
            <a:r>
              <a:rPr lang="en-US" noProof="0" dirty="0" smtClean="0">
                <a:latin typeface="Calibri" panose="020F0502020204030204" pitchFamily="34" charset="0"/>
              </a:rPr>
              <a:t>= the statistics that gives the proportion of variation in the dependent variable that is due to all of the explanatory variables in the model</a:t>
            </a:r>
            <a:endParaRPr lang="en-US" noProof="0" dirty="0">
              <a:latin typeface="Calibri" panose="020F0502020204030204" pitchFamily="34" charset="0"/>
            </a:endParaRPr>
          </a:p>
        </p:txBody>
      </p:sp>
    </p:spTree>
    <p:extLst>
      <p:ext uri="{BB962C8B-B14F-4D97-AF65-F5344CB8AC3E}">
        <p14:creationId xmlns:p14="http://schemas.microsoft.com/office/powerpoint/2010/main" val="869424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Cross section and time series data</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457200" y="1219200"/>
            <a:ext cx="8363272" cy="4937760"/>
          </a:xfrm>
        </p:spPr>
        <p:txBody>
          <a:bodyPr/>
          <a:lstStyle/>
          <a:p>
            <a:r>
              <a:rPr lang="en-US" noProof="0" dirty="0" smtClean="0">
                <a:latin typeface="Calibri" panose="020F0502020204030204" pitchFamily="34" charset="0"/>
              </a:rPr>
              <a:t>Cross section data reflect observation on individuals, households, firms, countries, or some other unit of analysis </a:t>
            </a:r>
            <a:r>
              <a:rPr lang="en-US" u="sng" noProof="0" dirty="0" smtClean="0">
                <a:latin typeface="Calibri" panose="020F0502020204030204" pitchFamily="34" charset="0"/>
              </a:rPr>
              <a:t>at a given point of time</a:t>
            </a:r>
            <a:r>
              <a:rPr lang="en-US" noProof="0" dirty="0" smtClean="0">
                <a:latin typeface="Calibri" panose="020F0502020204030204" pitchFamily="34" charset="0"/>
              </a:rPr>
              <a:t>. Usual problem: heteroscedasticity </a:t>
            </a:r>
            <a:r>
              <a:rPr lang="en-US" noProof="0" dirty="0" smtClean="0">
                <a:latin typeface="Calibri" panose="020F0502020204030204" pitchFamily="34" charset="0"/>
                <a:cs typeface="Arial"/>
              </a:rPr>
              <a:t>→ solution: robust standard errors. </a:t>
            </a:r>
            <a:r>
              <a:rPr lang="en-US" noProof="0" dirty="0" smtClean="0">
                <a:latin typeface="Calibri" panose="020F0502020204030204" pitchFamily="34" charset="0"/>
              </a:rPr>
              <a:t> </a:t>
            </a:r>
          </a:p>
          <a:p>
            <a:r>
              <a:rPr lang="en-US" noProof="0" dirty="0" smtClean="0">
                <a:latin typeface="Calibri" panose="020F0502020204030204" pitchFamily="34" charset="0"/>
              </a:rPr>
              <a:t>Time series data are different because each observation corresponds to a </a:t>
            </a:r>
            <a:r>
              <a:rPr lang="en-US" u="sng" noProof="0" dirty="0" smtClean="0">
                <a:latin typeface="Calibri" panose="020F0502020204030204" pitchFamily="34" charset="0"/>
              </a:rPr>
              <a:t>different time period</a:t>
            </a:r>
            <a:r>
              <a:rPr lang="en-US" noProof="0" dirty="0" smtClean="0">
                <a:latin typeface="Calibri" panose="020F0502020204030204" pitchFamily="34" charset="0"/>
              </a:rPr>
              <a:t>. Problem (1): autocorrelation </a:t>
            </a:r>
            <a:r>
              <a:rPr lang="en-US" noProof="0" dirty="0" smtClean="0">
                <a:latin typeface="Calibri" panose="020F0502020204030204" pitchFamily="34" charset="0"/>
                <a:cs typeface="Arial"/>
              </a:rPr>
              <a:t>→ solution: robust standard errors. Problem (2): unit roots → risk: spurious regression → solutions: trend inclusion; differencing, cointegration. </a:t>
            </a:r>
            <a:endParaRPr lang="en-US" noProof="0" dirty="0">
              <a:latin typeface="Calibri" panose="020F0502020204030204" pitchFamily="34" charset="0"/>
            </a:endParaRPr>
          </a:p>
        </p:txBody>
      </p:sp>
    </p:spTree>
    <p:extLst>
      <p:ext uri="{BB962C8B-B14F-4D97-AF65-F5344CB8AC3E}">
        <p14:creationId xmlns:p14="http://schemas.microsoft.com/office/powerpoint/2010/main" val="3103363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Model specification</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u="sng" noProof="0" dirty="0" smtClean="0">
                <a:latin typeface="Calibri" panose="020F0502020204030204" pitchFamily="34" charset="0"/>
              </a:rPr>
              <a:t>A time trend </a:t>
            </a:r>
            <a:r>
              <a:rPr lang="en-US" noProof="0" dirty="0" smtClean="0">
                <a:latin typeface="Calibri" panose="020F0502020204030204" pitchFamily="34" charset="0"/>
              </a:rPr>
              <a:t>is a variable that is included in time series models to capture the influence of factors that are correlated with time but are excluded  from the model because they are either unquantifiable or the data are unavailable.  A time trend is often use to reflect technological change. </a:t>
            </a:r>
          </a:p>
          <a:p>
            <a:r>
              <a:rPr lang="en-US" u="sng" noProof="0" dirty="0" smtClean="0">
                <a:latin typeface="Calibri" panose="020F0502020204030204" pitchFamily="34" charset="0"/>
              </a:rPr>
              <a:t>A dummy variable </a:t>
            </a:r>
            <a:r>
              <a:rPr lang="en-US" noProof="0" dirty="0" smtClean="0">
                <a:latin typeface="Calibri" panose="020F0502020204030204" pitchFamily="34" charset="0"/>
              </a:rPr>
              <a:t>is a variable that either has a value of 0 or a value of 1. It is often use for analysis of structural changes. </a:t>
            </a:r>
            <a:endParaRPr lang="en-US" noProof="0" dirty="0">
              <a:latin typeface="Calibri" panose="020F0502020204030204" pitchFamily="34" charset="0"/>
            </a:endParaRPr>
          </a:p>
        </p:txBody>
      </p:sp>
    </p:spTree>
    <p:extLst>
      <p:ext uri="{BB962C8B-B14F-4D97-AF65-F5344CB8AC3E}">
        <p14:creationId xmlns:p14="http://schemas.microsoft.com/office/powerpoint/2010/main" val="1376811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Functional Form</a:t>
            </a:r>
            <a:endParaRPr lang="en-US" noProof="0" dirty="0">
              <a:latin typeface="Calibri" panose="020F050202020403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81912705"/>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67"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14826075"/>
              </p:ext>
            </p:extLst>
          </p:nvPr>
        </p:nvGraphicFramePr>
        <p:xfrm>
          <a:off x="606425" y="1700808"/>
          <a:ext cx="8537575" cy="3181350"/>
        </p:xfrm>
        <a:graphic>
          <a:graphicData uri="http://schemas.openxmlformats.org/presentationml/2006/ole">
            <mc:AlternateContent xmlns:mc="http://schemas.openxmlformats.org/markup-compatibility/2006">
              <mc:Choice xmlns:v="urn:schemas-microsoft-com:vml" Requires="v">
                <p:oleObj spid="_x0000_s1068" name="Document" r:id="rId6" imgW="5270500" imgH="1968500" progId="Word.Document.12">
                  <p:embed/>
                </p:oleObj>
              </mc:Choice>
              <mc:Fallback>
                <p:oleObj name="Document" r:id="rId6" imgW="5270500" imgH="1968500" progId="Word.Document.12">
                  <p:embed/>
                  <p:pic>
                    <p:nvPicPr>
                      <p:cNvPr id="0" name=""/>
                      <p:cNvPicPr/>
                      <p:nvPr/>
                    </p:nvPicPr>
                    <p:blipFill>
                      <a:blip r:embed="rId7"/>
                      <a:stretch>
                        <a:fillRect/>
                      </a:stretch>
                    </p:blipFill>
                    <p:spPr>
                      <a:xfrm>
                        <a:off x="606425" y="1700808"/>
                        <a:ext cx="8537575" cy="3181350"/>
                      </a:xfrm>
                      <a:prstGeom prst="rect">
                        <a:avLst/>
                      </a:prstGeom>
                    </p:spPr>
                  </p:pic>
                </p:oleObj>
              </mc:Fallback>
            </mc:AlternateContent>
          </a:graphicData>
        </a:graphic>
      </p:graphicFrame>
    </p:spTree>
    <p:extLst>
      <p:ext uri="{BB962C8B-B14F-4D97-AF65-F5344CB8AC3E}">
        <p14:creationId xmlns:p14="http://schemas.microsoft.com/office/powerpoint/2010/main" val="815275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Marginal effects</a:t>
            </a:r>
            <a:endParaRPr lang="en-US" noProof="0" dirty="0">
              <a:latin typeface="Calibri" panose="020F0502020204030204" pitchFamily="34" charset="0"/>
            </a:endParaRPr>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3774698673"/>
              </p:ext>
            </p:extLst>
          </p:nvPr>
        </p:nvGraphicFramePr>
        <p:xfrm>
          <a:off x="467544" y="1916832"/>
          <a:ext cx="8208912" cy="3672408"/>
        </p:xfrm>
        <a:graphic>
          <a:graphicData uri="http://schemas.openxmlformats.org/presentationml/2006/ole">
            <mc:AlternateContent xmlns:mc="http://schemas.openxmlformats.org/markup-compatibility/2006">
              <mc:Choice xmlns:v="urn:schemas-microsoft-com:vml" Requires="v">
                <p:oleObj spid="_x0000_s2071" name="Document" r:id="rId4" imgW="8013700" imgH="3632200" progId="Word.Document.12">
                  <p:embed/>
                </p:oleObj>
              </mc:Choice>
              <mc:Fallback>
                <p:oleObj name="Document" r:id="rId4" imgW="8013700" imgH="3632200" progId="Word.Document.12">
                  <p:embed/>
                  <p:pic>
                    <p:nvPicPr>
                      <p:cNvPr id="0" name=""/>
                      <p:cNvPicPr/>
                      <p:nvPr/>
                    </p:nvPicPr>
                    <p:blipFill>
                      <a:blip r:embed="rId5"/>
                      <a:stretch>
                        <a:fillRect/>
                      </a:stretch>
                    </p:blipFill>
                    <p:spPr>
                      <a:xfrm>
                        <a:off x="467544" y="1916832"/>
                        <a:ext cx="8208912" cy="3672408"/>
                      </a:xfrm>
                      <a:prstGeom prst="rect">
                        <a:avLst/>
                      </a:prstGeom>
                    </p:spPr>
                  </p:pic>
                </p:oleObj>
              </mc:Fallback>
            </mc:AlternateContent>
          </a:graphicData>
        </a:graphic>
      </p:graphicFrame>
    </p:spTree>
    <p:extLst>
      <p:ext uri="{BB962C8B-B14F-4D97-AF65-F5344CB8AC3E}">
        <p14:creationId xmlns:p14="http://schemas.microsoft.com/office/powerpoint/2010/main" val="1304337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Elasticity measures</a:t>
            </a:r>
            <a:endParaRPr lang="en-US" noProof="0" dirty="0">
              <a:latin typeface="Calibri" panose="020F0502020204030204" pitchFamily="34" charset="0"/>
            </a:endParaRPr>
          </a:p>
        </p:txBody>
      </p:sp>
      <p:graphicFrame>
        <p:nvGraphicFramePr>
          <p:cNvPr id="5" name="Content Placeholder 3"/>
          <p:cNvGraphicFramePr>
            <a:graphicFrameLocks noChangeAspect="1"/>
          </p:cNvGraphicFramePr>
          <p:nvPr>
            <p:extLst>
              <p:ext uri="{D42A27DB-BD31-4B8C-83A1-F6EECF244321}">
                <p14:modId xmlns:p14="http://schemas.microsoft.com/office/powerpoint/2010/main" val="3949471983"/>
              </p:ext>
            </p:extLst>
          </p:nvPr>
        </p:nvGraphicFramePr>
        <p:xfrm>
          <a:off x="827584" y="1772816"/>
          <a:ext cx="7488832" cy="3829685"/>
        </p:xfrm>
        <a:graphic>
          <a:graphicData uri="http://schemas.openxmlformats.org/presentationml/2006/ole">
            <mc:AlternateContent xmlns:mc="http://schemas.openxmlformats.org/markup-compatibility/2006">
              <mc:Choice xmlns:v="urn:schemas-microsoft-com:vml" Requires="v">
                <p:oleObj spid="_x0000_s4112" name="Document" r:id="rId4" imgW="7010400" imgH="3632200" progId="Word.Document.12">
                  <p:embed/>
                </p:oleObj>
              </mc:Choice>
              <mc:Fallback>
                <p:oleObj name="Document" r:id="rId4" imgW="7010400" imgH="3632200" progId="Word.Document.12">
                  <p:embed/>
                  <p:pic>
                    <p:nvPicPr>
                      <p:cNvPr id="0" name=""/>
                      <p:cNvPicPr/>
                      <p:nvPr/>
                    </p:nvPicPr>
                    <p:blipFill>
                      <a:blip r:embed="rId5"/>
                      <a:stretch>
                        <a:fillRect/>
                      </a:stretch>
                    </p:blipFill>
                    <p:spPr>
                      <a:xfrm>
                        <a:off x="827584" y="1772816"/>
                        <a:ext cx="7488832" cy="3829685"/>
                      </a:xfrm>
                      <a:prstGeom prst="rect">
                        <a:avLst/>
                      </a:prstGeom>
                    </p:spPr>
                  </p:pic>
                </p:oleObj>
              </mc:Fallback>
            </mc:AlternateContent>
          </a:graphicData>
        </a:graphic>
      </p:graphicFrame>
    </p:spTree>
    <p:extLst>
      <p:ext uri="{BB962C8B-B14F-4D97-AF65-F5344CB8AC3E}">
        <p14:creationId xmlns:p14="http://schemas.microsoft.com/office/powerpoint/2010/main" val="1252530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The Airline Demand Model Revisited</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653172517"/>
              </p:ext>
            </p:extLst>
          </p:nvPr>
        </p:nvGraphicFramePr>
        <p:xfrm>
          <a:off x="439738" y="2085975"/>
          <a:ext cx="8264525" cy="3200400"/>
        </p:xfrm>
        <a:graphic>
          <a:graphicData uri="http://schemas.openxmlformats.org/presentationml/2006/ole">
            <mc:AlternateContent xmlns:mc="http://schemas.openxmlformats.org/markup-compatibility/2006">
              <mc:Choice xmlns:v="urn:schemas-microsoft-com:vml" Requires="v">
                <p:oleObj spid="_x0000_s5135" name="Document" r:id="rId4" imgW="7734300" imgH="3035300" progId="Word.Document.12">
                  <p:embed/>
                </p:oleObj>
              </mc:Choice>
              <mc:Fallback>
                <p:oleObj name="Document" r:id="rId4" imgW="7734300" imgH="3035300" progId="Word.Document.12">
                  <p:embed/>
                  <p:pic>
                    <p:nvPicPr>
                      <p:cNvPr id="0" name=""/>
                      <p:cNvPicPr/>
                      <p:nvPr/>
                    </p:nvPicPr>
                    <p:blipFill>
                      <a:blip r:embed="rId5"/>
                      <a:stretch>
                        <a:fillRect/>
                      </a:stretch>
                    </p:blipFill>
                    <p:spPr>
                      <a:xfrm>
                        <a:off x="439738" y="2085975"/>
                        <a:ext cx="8264525" cy="3200400"/>
                      </a:xfrm>
                      <a:prstGeom prst="rect">
                        <a:avLst/>
                      </a:prstGeom>
                    </p:spPr>
                  </p:pic>
                </p:oleObj>
              </mc:Fallback>
            </mc:AlternateContent>
          </a:graphicData>
        </a:graphic>
      </p:graphicFrame>
    </p:spTree>
    <p:extLst>
      <p:ext uri="{BB962C8B-B14F-4D97-AF65-F5344CB8AC3E}">
        <p14:creationId xmlns:p14="http://schemas.microsoft.com/office/powerpoint/2010/main" val="38250916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The Airline Demand Model Revisited</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3237452910"/>
              </p:ext>
            </p:extLst>
          </p:nvPr>
        </p:nvGraphicFramePr>
        <p:xfrm>
          <a:off x="439738" y="1892300"/>
          <a:ext cx="8264525" cy="3589338"/>
        </p:xfrm>
        <a:graphic>
          <a:graphicData uri="http://schemas.openxmlformats.org/presentationml/2006/ole">
            <mc:AlternateContent xmlns:mc="http://schemas.openxmlformats.org/markup-compatibility/2006">
              <mc:Choice xmlns:v="urn:schemas-microsoft-com:vml" Requires="v">
                <p:oleObj spid="_x0000_s6158" name="Document" r:id="rId4" imgW="7734300" imgH="3403600" progId="Word.Document.12">
                  <p:embed/>
                </p:oleObj>
              </mc:Choice>
              <mc:Fallback>
                <p:oleObj name="Document" r:id="rId4" imgW="7734300" imgH="3403600" progId="Word.Document.12">
                  <p:embed/>
                  <p:pic>
                    <p:nvPicPr>
                      <p:cNvPr id="0" name=""/>
                      <p:cNvPicPr/>
                      <p:nvPr/>
                    </p:nvPicPr>
                    <p:blipFill>
                      <a:blip r:embed="rId5"/>
                      <a:stretch>
                        <a:fillRect/>
                      </a:stretch>
                    </p:blipFill>
                    <p:spPr>
                      <a:xfrm>
                        <a:off x="439738" y="1892300"/>
                        <a:ext cx="8264525" cy="3589338"/>
                      </a:xfrm>
                      <a:prstGeom prst="rect">
                        <a:avLst/>
                      </a:prstGeom>
                    </p:spPr>
                  </p:pic>
                </p:oleObj>
              </mc:Fallback>
            </mc:AlternateContent>
          </a:graphicData>
        </a:graphic>
      </p:graphicFrame>
    </p:spTree>
    <p:extLst>
      <p:ext uri="{BB962C8B-B14F-4D97-AF65-F5344CB8AC3E}">
        <p14:creationId xmlns:p14="http://schemas.microsoft.com/office/powerpoint/2010/main" val="2306729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Method</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noProof="0" dirty="0" smtClean="0">
                <a:latin typeface="Calibri" panose="020F0502020204030204" pitchFamily="34" charset="0"/>
              </a:rPr>
              <a:t>This course is unique in that it uses a detailed analysis of econometric results from transportation literature to provide an integrated collection of theory and applications.</a:t>
            </a:r>
          </a:p>
          <a:p>
            <a:r>
              <a:rPr lang="en-US" noProof="0" dirty="0" smtClean="0">
                <a:latin typeface="Calibri" panose="020F0502020204030204" pitchFamily="34" charset="0"/>
              </a:rPr>
              <a:t>Its numerous case studies illustrate the economic principles, discuss testable hypothesis, analyze econometric results, and examine each study’s implications for public policy. </a:t>
            </a:r>
          </a:p>
          <a:p>
            <a:r>
              <a:rPr lang="en-US" noProof="0" dirty="0" smtClean="0">
                <a:latin typeface="Calibri" panose="020F0502020204030204" pitchFamily="34" charset="0"/>
              </a:rPr>
              <a:t>These features make this a well-developed introduction to the foundations of transportation economics. </a:t>
            </a:r>
          </a:p>
          <a:p>
            <a:endParaRPr lang="en-US" noProof="0" dirty="0">
              <a:latin typeface="Calibri" panose="020F0502020204030204" pitchFamily="34" charset="0"/>
            </a:endParaRPr>
          </a:p>
        </p:txBody>
      </p:sp>
    </p:spTree>
    <p:extLst>
      <p:ext uri="{BB962C8B-B14F-4D97-AF65-F5344CB8AC3E}">
        <p14:creationId xmlns:p14="http://schemas.microsoft.com/office/powerpoint/2010/main" val="1175647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Elasticity measures</a:t>
            </a:r>
            <a:endParaRPr lang="en-US" noProof="0" dirty="0">
              <a:latin typeface="Calibri" panose="020F0502020204030204" pitchFamily="34" charset="0"/>
            </a:endParaRPr>
          </a:p>
        </p:txBody>
      </p:sp>
      <p:graphicFrame>
        <p:nvGraphicFramePr>
          <p:cNvPr id="4" name="Content Placeholder 3"/>
          <p:cNvGraphicFramePr>
            <a:graphicFrameLocks noChangeAspect="1"/>
          </p:cNvGraphicFramePr>
          <p:nvPr>
            <p:extLst>
              <p:ext uri="{D42A27DB-BD31-4B8C-83A1-F6EECF244321}">
                <p14:modId xmlns:p14="http://schemas.microsoft.com/office/powerpoint/2010/main" val="1369301191"/>
              </p:ext>
            </p:extLst>
          </p:nvPr>
        </p:nvGraphicFramePr>
        <p:xfrm>
          <a:off x="981075" y="2448793"/>
          <a:ext cx="7180263" cy="2492375"/>
        </p:xfrm>
        <a:graphic>
          <a:graphicData uri="http://schemas.openxmlformats.org/presentationml/2006/ole">
            <mc:AlternateContent xmlns:mc="http://schemas.openxmlformats.org/markup-compatibility/2006">
              <mc:Choice xmlns:v="urn:schemas-microsoft-com:vml" Requires="v">
                <p:oleObj spid="_x0000_s7181" name="Dokument" r:id="rId4" imgW="7011861" imgH="2468880" progId="Word.Document.12">
                  <p:embed/>
                </p:oleObj>
              </mc:Choice>
              <mc:Fallback>
                <p:oleObj name="Dokument" r:id="rId4" imgW="7011861" imgH="2468880" progId="Word.Document.12">
                  <p:embed/>
                  <p:pic>
                    <p:nvPicPr>
                      <p:cNvPr id="0" name=""/>
                      <p:cNvPicPr/>
                      <p:nvPr/>
                    </p:nvPicPr>
                    <p:blipFill>
                      <a:blip r:embed="rId5"/>
                      <a:stretch>
                        <a:fillRect/>
                      </a:stretch>
                    </p:blipFill>
                    <p:spPr>
                      <a:xfrm>
                        <a:off x="981075" y="2448793"/>
                        <a:ext cx="7180263" cy="2492375"/>
                      </a:xfrm>
                      <a:prstGeom prst="rect">
                        <a:avLst/>
                      </a:prstGeom>
                    </p:spPr>
                  </p:pic>
                </p:oleObj>
              </mc:Fallback>
            </mc:AlternateContent>
          </a:graphicData>
        </a:graphic>
      </p:graphicFrame>
    </p:spTree>
    <p:extLst>
      <p:ext uri="{BB962C8B-B14F-4D97-AF65-F5344CB8AC3E}">
        <p14:creationId xmlns:p14="http://schemas.microsoft.com/office/powerpoint/2010/main" val="9235689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US" noProof="0" dirty="0" smtClean="0">
                <a:latin typeface="Calibri" panose="020F0502020204030204" pitchFamily="34" charset="0"/>
              </a:rPr>
              <a:t>1.4. Summary</a:t>
            </a:r>
            <a:endParaRPr lang="en-US" noProof="0" dirty="0">
              <a:latin typeface="Calibri" panose="020F0502020204030204" pitchFamily="34" charset="0"/>
            </a:endParaRPr>
          </a:p>
        </p:txBody>
      </p:sp>
      <p:sp>
        <p:nvSpPr>
          <p:cNvPr id="5" name="Podnadpis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7072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(1)</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latin typeface="Calibri" panose="020F0502020204030204" pitchFamily="34" charset="0"/>
              </a:rPr>
              <a:t>An economic model identifies the most important factors that explain the behavior of some underlying economic variable of interest. Economic models are explanatory, generally characterize average behavior, and identify the qualitative relationships between variables.</a:t>
            </a:r>
          </a:p>
          <a:p>
            <a:r>
              <a:rPr lang="en-US" dirty="0" smtClean="0">
                <a:latin typeface="Calibri" panose="020F0502020204030204" pitchFamily="34" charset="0"/>
              </a:rPr>
              <a:t>An econometric model is a statistical model that enables one to quantify the casual relationships identified in an economic model. Econometric models are used to make statistical inferences on the importance of “explanatory variables” in explaining the variation in the “dependent” variable.</a:t>
            </a:r>
            <a:endParaRPr lang="en-US" dirty="0">
              <a:latin typeface="Calibri" panose="020F0502020204030204" pitchFamily="34" charset="0"/>
            </a:endParaRPr>
          </a:p>
        </p:txBody>
      </p:sp>
    </p:spTree>
    <p:extLst>
      <p:ext uri="{BB962C8B-B14F-4D97-AF65-F5344CB8AC3E}">
        <p14:creationId xmlns:p14="http://schemas.microsoft.com/office/powerpoint/2010/main" val="38049789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(2)</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a:bodyPr>
          <a:lstStyle/>
          <a:p>
            <a:r>
              <a:rPr lang="en-US" dirty="0" smtClean="0">
                <a:latin typeface="Calibri"/>
                <a:cs typeface="Calibri"/>
              </a:rPr>
              <a:t>A common method for estimating parameters in an econometric model is the method of least squares. The “least-squares estimates” are estimates of an empirical model’s parameters obtained by minimizing the sum of squared errors from a sample of observations. Least-squares estimators are unbiased, consistent, and efficient.</a:t>
            </a:r>
          </a:p>
        </p:txBody>
      </p:sp>
    </p:spTree>
    <p:extLst>
      <p:ext uri="{BB962C8B-B14F-4D97-AF65-F5344CB8AC3E}">
        <p14:creationId xmlns:p14="http://schemas.microsoft.com/office/powerpoint/2010/main" val="18985248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(3)</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a:latin typeface="Calibri"/>
                <a:cs typeface="Calibri"/>
              </a:rPr>
              <a:t>Hypothesis tests are used to statistically determine whether variation in an explanatory variable explains at least part of the variation in a dependent variable. All hypothesis tests involve a null hypothesis, which identifies an hypothesized true value of the parameter, and an alternative hypothesis. If the alternative hypothesis specifies a two-sided effect (positive or negative), the hypothesis test is two-tailed; if the alternative hypothesis specifies a one-sided effect, the hypothesis test is one-tailed</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12588089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(4)</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r>
              <a:rPr lang="en-US" dirty="0" smtClean="0">
                <a:solidFill>
                  <a:srgbClr val="000000"/>
                </a:solidFill>
                <a:latin typeface="Calibri" panose="020F0502020204030204" pitchFamily="34" charset="0"/>
              </a:rPr>
              <a:t>In regression models, </a:t>
            </a:r>
            <a:r>
              <a:rPr lang="en-US" i="1" dirty="0" smtClean="0">
                <a:solidFill>
                  <a:srgbClr val="000000"/>
                </a:solidFill>
                <a:latin typeface="Calibri" panose="020F0502020204030204" pitchFamily="34" charset="0"/>
              </a:rPr>
              <a:t>t</a:t>
            </a:r>
            <a:r>
              <a:rPr lang="en-US" dirty="0" smtClean="0">
                <a:solidFill>
                  <a:srgbClr val="000000"/>
                </a:solidFill>
                <a:latin typeface="Calibri" panose="020F0502020204030204" pitchFamily="34" charset="0"/>
              </a:rPr>
              <a:t>-statistics are used to test hypotheses on the statistical significance of the explanatory variables. In large samples (more than 120 degrees of freedom), if the calculated </a:t>
            </a:r>
            <a:r>
              <a:rPr lang="en-US" i="1" dirty="0" smtClean="0">
                <a:solidFill>
                  <a:srgbClr val="000000"/>
                </a:solidFill>
                <a:latin typeface="Calibri" panose="020F0502020204030204" pitchFamily="34" charset="0"/>
              </a:rPr>
              <a:t>t</a:t>
            </a:r>
            <a:r>
              <a:rPr lang="en-US" dirty="0" smtClean="0">
                <a:solidFill>
                  <a:srgbClr val="000000"/>
                </a:solidFill>
                <a:latin typeface="Calibri" panose="020F0502020204030204" pitchFamily="34" charset="0"/>
              </a:rPr>
              <a:t>-statistic under the null hypothesis was greater than 1.960 (2.576) in absolute value, then we would reject the null hypothesis at a 0.05 (0.01) level of significance. On a one-tail test, we would reject the null hypothesis at a 0.05 (0.01) level of significance if the calculated </a:t>
            </a:r>
            <a:r>
              <a:rPr lang="en-US" i="1" dirty="0" smtClean="0">
                <a:solidFill>
                  <a:srgbClr val="000000"/>
                </a:solidFill>
                <a:latin typeface="Calibri" panose="020F0502020204030204" pitchFamily="34" charset="0"/>
              </a:rPr>
              <a:t>t</a:t>
            </a:r>
            <a:r>
              <a:rPr lang="en-US" dirty="0" smtClean="0">
                <a:solidFill>
                  <a:srgbClr val="000000"/>
                </a:solidFill>
                <a:latin typeface="Calibri" panose="020F0502020204030204" pitchFamily="34" charset="0"/>
              </a:rPr>
              <a:t>-statistic was greater than 1.645 (2.326) in absolute value.</a:t>
            </a:r>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99175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Summary (5)</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normAutofit lnSpcReduction="10000"/>
          </a:bodyPr>
          <a:lstStyle/>
          <a:p>
            <a:r>
              <a:rPr lang="en-US" dirty="0" smtClean="0">
                <a:latin typeface="Calibri"/>
                <a:cs typeface="Calibri"/>
              </a:rPr>
              <a:t>A regression model’s goodness of fit gives the proportion of variation in the dependent variable which is “explained” by explanatory variables included in the empirical model.</a:t>
            </a:r>
          </a:p>
          <a:p>
            <a:r>
              <a:rPr lang="en-US" dirty="0" smtClean="0">
                <a:latin typeface="Calibri"/>
                <a:cs typeface="Calibri"/>
              </a:rPr>
              <a:t>Cross-section and time series data are common forms of sample information used to estimate empirical models. Cross-section data provide information on observations units at a point in time. Time series data provide information on an observation unit over a period of time.</a:t>
            </a:r>
          </a:p>
          <a:p>
            <a:r>
              <a:rPr lang="en-US" dirty="0" smtClean="0">
                <a:latin typeface="Calibri"/>
                <a:cs typeface="Calibri"/>
              </a:rPr>
              <a:t>Common statistical specifications for estimating empirical models are testing hypotheses on economic relationships include the linear model, the log–linear model, the linear–log model, and the double–log model.</a:t>
            </a:r>
            <a:endParaRPr lang="en-US" dirty="0">
              <a:latin typeface="Calibri"/>
              <a:cs typeface="Calibri"/>
            </a:endParaRPr>
          </a:p>
        </p:txBody>
      </p:sp>
    </p:spTree>
    <p:extLst>
      <p:ext uri="{BB962C8B-B14F-4D97-AF65-F5344CB8AC3E}">
        <p14:creationId xmlns:p14="http://schemas.microsoft.com/office/powerpoint/2010/main" val="407919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Lectures and seminars (2/0 + 0/2)</a:t>
            </a:r>
            <a:endParaRPr lang="en-US" noProof="0" dirty="0">
              <a:latin typeface="Calibri" panose="020F0502020204030204" pitchFamily="34" charset="0"/>
            </a:endParaRPr>
          </a:p>
        </p:txBody>
      </p:sp>
      <p:sp>
        <p:nvSpPr>
          <p:cNvPr id="3" name="Zástupný symbol pro obsah 2"/>
          <p:cNvSpPr>
            <a:spLocks noGrp="1"/>
          </p:cNvSpPr>
          <p:nvPr>
            <p:ph sz="quarter" idx="1"/>
          </p:nvPr>
        </p:nvSpPr>
        <p:spPr>
          <a:xfrm>
            <a:off x="323528" y="1219200"/>
            <a:ext cx="8568952" cy="4937760"/>
          </a:xfrm>
        </p:spPr>
        <p:txBody>
          <a:bodyPr/>
          <a:lstStyle/>
          <a:p>
            <a:pPr marL="571500" indent="-571500">
              <a:buFont typeface="+mj-lt"/>
              <a:buAutoNum type="romanUcPeriod"/>
            </a:pPr>
            <a:r>
              <a:rPr lang="en-US" noProof="0" dirty="0" smtClean="0">
                <a:latin typeface="Calibri" panose="020F0502020204030204" pitchFamily="34" charset="0"/>
              </a:rPr>
              <a:t>Transport economics </a:t>
            </a:r>
          </a:p>
          <a:p>
            <a:pPr marL="571500" indent="-571500">
              <a:buFont typeface="+mj-lt"/>
              <a:buAutoNum type="romanUcPeriod"/>
            </a:pPr>
            <a:r>
              <a:rPr lang="en-US" noProof="0" dirty="0" smtClean="0">
                <a:latin typeface="Calibri" panose="020F0502020204030204" pitchFamily="34" charset="0"/>
              </a:rPr>
              <a:t>Transportation demand – the divisible goods case</a:t>
            </a:r>
          </a:p>
          <a:p>
            <a:pPr marL="571500" indent="-571500">
              <a:buFont typeface="+mj-lt"/>
              <a:buAutoNum type="romanUcPeriod"/>
            </a:pPr>
            <a:r>
              <a:rPr lang="en-US" noProof="0" dirty="0" smtClean="0">
                <a:latin typeface="Calibri" panose="020F0502020204030204" pitchFamily="34" charset="0"/>
              </a:rPr>
              <a:t>Transportation demand – the discrete goods case</a:t>
            </a:r>
          </a:p>
          <a:p>
            <a:pPr marL="571500" indent="-571500">
              <a:buFont typeface="+mj-lt"/>
              <a:buAutoNum type="romanUcPeriod"/>
            </a:pPr>
            <a:r>
              <a:rPr lang="en-US" noProof="0" dirty="0" smtClean="0">
                <a:latin typeface="Calibri" panose="020F0502020204030204" pitchFamily="34" charset="0"/>
              </a:rPr>
              <a:t>Firm production and cost in transport – the long run</a:t>
            </a:r>
          </a:p>
          <a:p>
            <a:pPr marL="571500" indent="-571500">
              <a:buFont typeface="+mj-lt"/>
              <a:buAutoNum type="romanUcPeriod"/>
            </a:pPr>
            <a:r>
              <a:rPr lang="en-US" noProof="0" dirty="0" smtClean="0">
                <a:latin typeface="Calibri" panose="020F0502020204030204" pitchFamily="34" charset="0"/>
              </a:rPr>
              <a:t>Firm production and cost in transport – the short run</a:t>
            </a:r>
          </a:p>
          <a:p>
            <a:pPr marL="571500" indent="-571500">
              <a:buFont typeface="+mj-lt"/>
              <a:buAutoNum type="romanUcPeriod"/>
            </a:pPr>
            <a:r>
              <a:rPr lang="en-US" noProof="0" dirty="0" smtClean="0">
                <a:latin typeface="Calibri" panose="020F0502020204030204" pitchFamily="34" charset="0"/>
              </a:rPr>
              <a:t>Competition, concentration and market power in transport</a:t>
            </a:r>
          </a:p>
          <a:p>
            <a:pPr marL="571500" indent="-571500">
              <a:buFont typeface="+mj-lt"/>
              <a:buAutoNum type="romanUcPeriod"/>
            </a:pPr>
            <a:endParaRPr lang="en-US" noProof="0" dirty="0" smtClean="0">
              <a:latin typeface="Calibri" panose="020F0502020204030204" pitchFamily="34" charset="0"/>
            </a:endParaRPr>
          </a:p>
          <a:p>
            <a:pPr marL="514350" indent="-514350">
              <a:buFont typeface="+mj-lt"/>
              <a:buAutoNum type="arabicPeriod"/>
            </a:pPr>
            <a:endParaRPr lang="en-US" noProof="0" dirty="0">
              <a:latin typeface="Calibri" panose="020F0502020204030204" pitchFamily="34" charset="0"/>
            </a:endParaRPr>
          </a:p>
        </p:txBody>
      </p:sp>
    </p:spTree>
    <p:extLst>
      <p:ext uri="{BB962C8B-B14F-4D97-AF65-F5344CB8AC3E}">
        <p14:creationId xmlns:p14="http://schemas.microsoft.com/office/powerpoint/2010/main" val="203924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Empirical Project</a:t>
            </a:r>
            <a:endParaRPr lang="en-US" dirty="0"/>
          </a:p>
        </p:txBody>
      </p:sp>
      <p:sp>
        <p:nvSpPr>
          <p:cNvPr id="3" name="Zástupný symbol pro obsah 2"/>
          <p:cNvSpPr>
            <a:spLocks noGrp="1"/>
          </p:cNvSpPr>
          <p:nvPr>
            <p:ph sz="quarter" idx="1"/>
          </p:nvPr>
        </p:nvSpPr>
        <p:spPr/>
        <p:txBody>
          <a:bodyPr/>
          <a:lstStyle/>
          <a:p>
            <a:r>
              <a:rPr lang="en-US" dirty="0" smtClean="0"/>
              <a:t>The major task will be to write an empirical project in transport economics.</a:t>
            </a:r>
          </a:p>
          <a:p>
            <a:r>
              <a:rPr lang="en-US" dirty="0" smtClean="0"/>
              <a:t>Deadlines:</a:t>
            </a:r>
          </a:p>
          <a:p>
            <a:pPr marL="0" indent="0">
              <a:buNone/>
            </a:pPr>
            <a:r>
              <a:rPr lang="en-US" dirty="0" smtClean="0"/>
              <a:t>     30th October ….        Proposal</a:t>
            </a:r>
          </a:p>
          <a:p>
            <a:pPr marL="0" indent="0">
              <a:buNone/>
            </a:pPr>
            <a:r>
              <a:rPr lang="en-US" dirty="0" smtClean="0"/>
              <a:t>     30th December   …..   Project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7931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Structure of proposal (</a:t>
            </a:r>
            <a:r>
              <a:rPr lang="en-US" sz="3600" dirty="0" smtClean="0"/>
              <a:t>recommended)</a:t>
            </a:r>
            <a:endParaRPr lang="en-US" dirty="0"/>
          </a:p>
        </p:txBody>
      </p:sp>
      <p:sp>
        <p:nvSpPr>
          <p:cNvPr id="3" name="Zástupný symbol pro obsah 2"/>
          <p:cNvSpPr>
            <a:spLocks noGrp="1"/>
          </p:cNvSpPr>
          <p:nvPr>
            <p:ph sz="quarter" idx="1"/>
          </p:nvPr>
        </p:nvSpPr>
        <p:spPr/>
        <p:txBody>
          <a:bodyPr/>
          <a:lstStyle/>
          <a:p>
            <a:pPr marL="514350" indent="-514350">
              <a:buAutoNum type="arabicPeriod"/>
            </a:pPr>
            <a:r>
              <a:rPr lang="en-US" dirty="0" smtClean="0"/>
              <a:t>A concise statement of the problem</a:t>
            </a:r>
          </a:p>
          <a:p>
            <a:pPr marL="514350" indent="-514350">
              <a:buAutoNum type="arabicPeriod"/>
            </a:pPr>
            <a:r>
              <a:rPr lang="en-US" dirty="0" smtClean="0"/>
              <a:t>Comments on the information that is available with one or two key references</a:t>
            </a:r>
          </a:p>
          <a:p>
            <a:pPr marL="514350" indent="-514350">
              <a:buAutoNum type="arabicPeriod"/>
            </a:pPr>
            <a:r>
              <a:rPr lang="en-US" dirty="0" smtClean="0"/>
              <a:t>A description of the research design that includes</a:t>
            </a:r>
          </a:p>
          <a:p>
            <a:pPr marL="0" indent="0">
              <a:buNone/>
            </a:pPr>
            <a:r>
              <a:rPr lang="en-US" dirty="0" smtClean="0"/>
              <a:t>       a) an economic model</a:t>
            </a:r>
          </a:p>
          <a:p>
            <a:pPr marL="0" indent="0">
              <a:buNone/>
            </a:pPr>
            <a:r>
              <a:rPr lang="en-US" dirty="0" smtClean="0"/>
              <a:t>       b) the econometric estimation and inference methods</a:t>
            </a:r>
          </a:p>
          <a:p>
            <a:pPr marL="0" indent="0">
              <a:buNone/>
            </a:pPr>
            <a:r>
              <a:rPr lang="en-US" dirty="0" smtClean="0"/>
              <a:t>       c) data sources</a:t>
            </a:r>
          </a:p>
          <a:p>
            <a:pPr marL="0" indent="0">
              <a:buNone/>
            </a:pPr>
            <a:r>
              <a:rPr lang="en-US" dirty="0" smtClean="0"/>
              <a:t>       d) estimation, hypothesis testing and prediction </a:t>
            </a:r>
          </a:p>
          <a:p>
            <a:pPr marL="514350" indent="-514350">
              <a:buFont typeface="+mj-lt"/>
              <a:buAutoNum type="arabicPeriod" startAt="4"/>
            </a:pPr>
            <a:r>
              <a:rPr lang="en-US" dirty="0" smtClean="0"/>
              <a:t>The potential contribution of the research</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445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Structure of project (recommended) </a:t>
            </a:r>
            <a:endParaRPr lang="en-US" dirty="0"/>
          </a:p>
        </p:txBody>
      </p:sp>
      <p:sp>
        <p:nvSpPr>
          <p:cNvPr id="3" name="Zástupný symbol pro obsah 2"/>
          <p:cNvSpPr>
            <a:spLocks noGrp="1"/>
          </p:cNvSpPr>
          <p:nvPr>
            <p:ph sz="quarter" idx="1"/>
          </p:nvPr>
        </p:nvSpPr>
        <p:spPr/>
        <p:txBody>
          <a:bodyPr/>
          <a:lstStyle/>
          <a:p>
            <a:pPr marL="514350" indent="-514350">
              <a:buAutoNum type="arabicPeriod"/>
            </a:pPr>
            <a:r>
              <a:rPr lang="en-US" dirty="0" smtClean="0"/>
              <a:t>Statement of the problem</a:t>
            </a:r>
          </a:p>
          <a:p>
            <a:pPr marL="514350" indent="-514350">
              <a:buAutoNum type="arabicPeriod"/>
            </a:pPr>
            <a:r>
              <a:rPr lang="en-US" dirty="0" smtClean="0"/>
              <a:t>Review of literature</a:t>
            </a:r>
          </a:p>
          <a:p>
            <a:pPr marL="514350" indent="-514350">
              <a:buAutoNum type="arabicPeriod"/>
            </a:pPr>
            <a:r>
              <a:rPr lang="en-US" dirty="0" smtClean="0"/>
              <a:t>The economic model</a:t>
            </a:r>
          </a:p>
          <a:p>
            <a:pPr marL="514350" indent="-514350">
              <a:buAutoNum type="arabicPeriod"/>
            </a:pPr>
            <a:r>
              <a:rPr lang="en-US" dirty="0" smtClean="0"/>
              <a:t>The econometric model</a:t>
            </a:r>
          </a:p>
          <a:p>
            <a:pPr marL="514350" indent="-514350">
              <a:buAutoNum type="arabicPeriod"/>
            </a:pPr>
            <a:r>
              <a:rPr lang="en-US" dirty="0" smtClean="0"/>
              <a:t>The data</a:t>
            </a:r>
          </a:p>
          <a:p>
            <a:pPr marL="514350" indent="-514350">
              <a:buAutoNum type="arabicPeriod"/>
            </a:pPr>
            <a:r>
              <a:rPr lang="en-US" dirty="0" smtClean="0"/>
              <a:t>The estimation and inference procedures</a:t>
            </a:r>
          </a:p>
          <a:p>
            <a:pPr marL="514350" indent="-514350">
              <a:buAutoNum type="arabicPeriod"/>
            </a:pPr>
            <a:r>
              <a:rPr lang="en-US" dirty="0" smtClean="0"/>
              <a:t>The empirical results and conclusions</a:t>
            </a:r>
          </a:p>
          <a:p>
            <a:pPr marL="514350" indent="-514350">
              <a:buAutoNum type="arabicPeriod"/>
            </a:pPr>
            <a:r>
              <a:rPr lang="en-US" dirty="0" smtClean="0"/>
              <a:t>Possible extensions and limitations of the study</a:t>
            </a:r>
          </a:p>
          <a:p>
            <a:pPr marL="514350" indent="-514350">
              <a:buAutoNum type="arabicPeriod"/>
            </a:pPr>
            <a:r>
              <a:rPr lang="en-US" dirty="0" smtClean="0"/>
              <a:t>Acknowledgements</a:t>
            </a:r>
          </a:p>
          <a:p>
            <a:pPr marL="514350" indent="-514350">
              <a:buAutoNum type="arabicPeriod"/>
            </a:pPr>
            <a:r>
              <a:rPr lang="en-US" dirty="0" smtClean="0"/>
              <a:t>References</a:t>
            </a:r>
          </a:p>
          <a:p>
            <a:pPr marL="514350" indent="-514350">
              <a:buAutoNum type="arabicPeriod"/>
            </a:pPr>
            <a:endParaRPr lang="en-US" dirty="0"/>
          </a:p>
        </p:txBody>
      </p:sp>
    </p:spTree>
    <p:extLst>
      <p:ext uri="{BB962C8B-B14F-4D97-AF65-F5344CB8AC3E}">
        <p14:creationId xmlns:p14="http://schemas.microsoft.com/office/powerpoint/2010/main" val="743053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noProof="0" dirty="0" smtClean="0">
                <a:latin typeface="Calibri" panose="020F0502020204030204" pitchFamily="34" charset="0"/>
              </a:rPr>
              <a:t>Exam</a:t>
            </a:r>
            <a:endParaRPr lang="en-US" noProof="0" dirty="0">
              <a:latin typeface="Calibri" panose="020F0502020204030204" pitchFamily="34" charset="0"/>
            </a:endParaRPr>
          </a:p>
        </p:txBody>
      </p:sp>
      <p:sp>
        <p:nvSpPr>
          <p:cNvPr id="3" name="Zástupný symbol pro obsah 2"/>
          <p:cNvSpPr>
            <a:spLocks noGrp="1"/>
          </p:cNvSpPr>
          <p:nvPr>
            <p:ph sz="quarter" idx="1"/>
          </p:nvPr>
        </p:nvSpPr>
        <p:spPr/>
        <p:txBody>
          <a:bodyPr/>
          <a:lstStyle/>
          <a:p>
            <a:pPr marL="0" indent="0">
              <a:buNone/>
            </a:pPr>
            <a:r>
              <a:rPr lang="en-US" u="sng" noProof="0" dirty="0" smtClean="0">
                <a:latin typeface="Calibri" panose="020F0502020204030204" pitchFamily="34" charset="0"/>
              </a:rPr>
              <a:t>Evaluation:</a:t>
            </a:r>
          </a:p>
          <a:p>
            <a:r>
              <a:rPr lang="en-US" noProof="0" dirty="0" smtClean="0">
                <a:latin typeface="Calibri" panose="020F0502020204030204" pitchFamily="34" charset="0"/>
              </a:rPr>
              <a:t>20% - seminar’s  activity</a:t>
            </a:r>
          </a:p>
          <a:p>
            <a:r>
              <a:rPr lang="en-US" noProof="0" dirty="0" smtClean="0">
                <a:latin typeface="Calibri" panose="020F0502020204030204" pitchFamily="34" charset="0"/>
              </a:rPr>
              <a:t>40% - defense of empirical project</a:t>
            </a:r>
          </a:p>
          <a:p>
            <a:r>
              <a:rPr lang="en-US" dirty="0" smtClean="0">
                <a:latin typeface="Calibri" panose="020F0502020204030204" pitchFamily="34" charset="0"/>
              </a:rPr>
              <a:t>4</a:t>
            </a:r>
            <a:r>
              <a:rPr lang="en-US" noProof="0" dirty="0" smtClean="0">
                <a:latin typeface="Calibri" panose="020F0502020204030204" pitchFamily="34" charset="0"/>
              </a:rPr>
              <a:t>0 % - exam from transport economics</a:t>
            </a:r>
            <a:endParaRPr lang="en-US" noProof="0" dirty="0">
              <a:latin typeface="Calibri" panose="020F0502020204030204" pitchFamily="34" charset="0"/>
            </a:endParaRPr>
          </a:p>
        </p:txBody>
      </p:sp>
    </p:spTree>
    <p:extLst>
      <p:ext uri="{BB962C8B-B14F-4D97-AF65-F5344CB8AC3E}">
        <p14:creationId xmlns:p14="http://schemas.microsoft.com/office/powerpoint/2010/main" val="15835461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551</TotalTime>
  <Words>1786</Words>
  <Application>Microsoft Office PowerPoint</Application>
  <PresentationFormat>Předvádění na obrazovce (4:3)</PresentationFormat>
  <Paragraphs>159</Paragraphs>
  <Slides>46</Slides>
  <Notes>0</Notes>
  <HiddenSlides>0</HiddenSlides>
  <MMClips>0</MMClips>
  <ScaleCrop>false</ScaleCrop>
  <HeadingPairs>
    <vt:vector size="6" baseType="variant">
      <vt:variant>
        <vt:lpstr>Motiv</vt:lpstr>
      </vt:variant>
      <vt:variant>
        <vt:i4>1</vt:i4>
      </vt:variant>
      <vt:variant>
        <vt:lpstr>Vložené servery OLE</vt:lpstr>
      </vt:variant>
      <vt:variant>
        <vt:i4>3</vt:i4>
      </vt:variant>
      <vt:variant>
        <vt:lpstr>Nadpisy snímků</vt:lpstr>
      </vt:variant>
      <vt:variant>
        <vt:i4>46</vt:i4>
      </vt:variant>
    </vt:vector>
  </HeadingPairs>
  <TitlesOfParts>
    <vt:vector size="50" baseType="lpstr">
      <vt:lpstr>Původ</vt:lpstr>
      <vt:lpstr>Equation</vt:lpstr>
      <vt:lpstr>Document</vt:lpstr>
      <vt:lpstr>Dokument</vt:lpstr>
      <vt:lpstr>1.  TRANSPORT ECONOMICS</vt:lpstr>
      <vt:lpstr>1.1. Organization</vt:lpstr>
      <vt:lpstr>Course</vt:lpstr>
      <vt:lpstr>Method</vt:lpstr>
      <vt:lpstr>Lectures and seminars (2/0 + 0/2)</vt:lpstr>
      <vt:lpstr>Empirical Project</vt:lpstr>
      <vt:lpstr>Structure of proposal (recommended)</vt:lpstr>
      <vt:lpstr>Structure of project (recommended) </vt:lpstr>
      <vt:lpstr>Exam</vt:lpstr>
      <vt:lpstr>Contact</vt:lpstr>
      <vt:lpstr>1.2. Transport and the Economy</vt:lpstr>
      <vt:lpstr>What is transport economics?</vt:lpstr>
      <vt:lpstr>Transport and GDP</vt:lpstr>
      <vt:lpstr>Transport and Prices</vt:lpstr>
      <vt:lpstr>Transport Performance</vt:lpstr>
      <vt:lpstr>World Comparison</vt:lpstr>
      <vt:lpstr>Transport Infrastructure</vt:lpstr>
      <vt:lpstr>Quality of transport infrastructure</vt:lpstr>
      <vt:lpstr>Transport and Energy</vt:lpstr>
      <vt:lpstr>Transport Challenges</vt:lpstr>
      <vt:lpstr>1.3. The statistical analysis of economic relations</vt:lpstr>
      <vt:lpstr>Economic model</vt:lpstr>
      <vt:lpstr>Econometric model</vt:lpstr>
      <vt:lpstr>An Econometric Model of Airline Demand</vt:lpstr>
      <vt:lpstr>Least Squares Regression</vt:lpstr>
      <vt:lpstr>Estimating the Demand for Airline Travel</vt:lpstr>
      <vt:lpstr>Confidence Intervals</vt:lpstr>
      <vt:lpstr>t statistics</vt:lpstr>
      <vt:lpstr>Confidence Intervals for Airline Travel</vt:lpstr>
      <vt:lpstr>Hypothesis tests</vt:lpstr>
      <vt:lpstr>Issues in hypotheses testing</vt:lpstr>
      <vt:lpstr>Goodness of fit and R2</vt:lpstr>
      <vt:lpstr>Cross section and time series data</vt:lpstr>
      <vt:lpstr>Model specification</vt:lpstr>
      <vt:lpstr>Functional Form</vt:lpstr>
      <vt:lpstr>Marginal effects</vt:lpstr>
      <vt:lpstr>Elasticity measures</vt:lpstr>
      <vt:lpstr>The Airline Demand Model Revisited</vt:lpstr>
      <vt:lpstr>The Airline Demand Model Revisited</vt:lpstr>
      <vt:lpstr>Elasticity measures</vt:lpstr>
      <vt:lpstr>1.4. Summary</vt:lpstr>
      <vt:lpstr>Summary (1)</vt:lpstr>
      <vt:lpstr>Summary (2)</vt:lpstr>
      <vt:lpstr>Summary (3)</vt:lpstr>
      <vt:lpstr>Summary (4)</vt:lpstr>
      <vt:lpstr>Summary (5)</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DOPRAVNÍ EKONOMIE</dc:title>
  <dc:creator>tomes</dc:creator>
  <cp:lastModifiedBy>Zdeněk</cp:lastModifiedBy>
  <cp:revision>57</cp:revision>
  <cp:lastPrinted>2015-07-02T01:51:09Z</cp:lastPrinted>
  <dcterms:created xsi:type="dcterms:W3CDTF">2015-02-24T07:15:41Z</dcterms:created>
  <dcterms:modified xsi:type="dcterms:W3CDTF">2015-07-21T11:53:24Z</dcterms:modified>
</cp:coreProperties>
</file>