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4"/>
  </p:notesMasterIdLst>
  <p:handoutMasterIdLst>
    <p:handoutMasterId r:id="rId55"/>
  </p:handoutMasterIdLst>
  <p:sldIdLst>
    <p:sldId id="256" r:id="rId2"/>
    <p:sldId id="257" r:id="rId3"/>
    <p:sldId id="271" r:id="rId4"/>
    <p:sldId id="272" r:id="rId5"/>
    <p:sldId id="297" r:id="rId6"/>
    <p:sldId id="273" r:id="rId7"/>
    <p:sldId id="258" r:id="rId8"/>
    <p:sldId id="262" r:id="rId9"/>
    <p:sldId id="263" r:id="rId10"/>
    <p:sldId id="309" r:id="rId11"/>
    <p:sldId id="264" r:id="rId12"/>
    <p:sldId id="265" r:id="rId13"/>
    <p:sldId id="266" r:id="rId14"/>
    <p:sldId id="267" r:id="rId15"/>
    <p:sldId id="268" r:id="rId16"/>
    <p:sldId id="269" r:id="rId17"/>
    <p:sldId id="270" r:id="rId18"/>
    <p:sldId id="298" r:id="rId19"/>
    <p:sldId id="308" r:id="rId20"/>
    <p:sldId id="299" r:id="rId21"/>
    <p:sldId id="300" r:id="rId22"/>
    <p:sldId id="260" r:id="rId23"/>
    <p:sldId id="275" r:id="rId24"/>
    <p:sldId id="276" r:id="rId25"/>
    <p:sldId id="301" r:id="rId26"/>
    <p:sldId id="302" r:id="rId27"/>
    <p:sldId id="277" r:id="rId28"/>
    <p:sldId id="278" r:id="rId29"/>
    <p:sldId id="279" r:id="rId30"/>
    <p:sldId id="280" r:id="rId31"/>
    <p:sldId id="281" r:id="rId32"/>
    <p:sldId id="282" r:id="rId33"/>
    <p:sldId id="283" r:id="rId34"/>
    <p:sldId id="284" r:id="rId35"/>
    <p:sldId id="259" r:id="rId36"/>
    <p:sldId id="285" r:id="rId37"/>
    <p:sldId id="286" r:id="rId38"/>
    <p:sldId id="287" r:id="rId39"/>
    <p:sldId id="288" r:id="rId40"/>
    <p:sldId id="310" r:id="rId41"/>
    <p:sldId id="289" r:id="rId42"/>
    <p:sldId id="303" r:id="rId43"/>
    <p:sldId id="290" r:id="rId44"/>
    <p:sldId id="291" r:id="rId45"/>
    <p:sldId id="292" r:id="rId46"/>
    <p:sldId id="261" r:id="rId47"/>
    <p:sldId id="294" r:id="rId48"/>
    <p:sldId id="295" r:id="rId49"/>
    <p:sldId id="304" r:id="rId50"/>
    <p:sldId id="305" r:id="rId51"/>
    <p:sldId id="306" r:id="rId52"/>
    <p:sldId id="30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6" autoAdjust="0"/>
    <p:restoredTop sz="96110" autoAdjust="0"/>
  </p:normalViewPr>
  <p:slideViewPr>
    <p:cSldViewPr>
      <p:cViewPr>
        <p:scale>
          <a:sx n="81" d="100"/>
          <a:sy n="81" d="100"/>
        </p:scale>
        <p:origin x="-1512" y="-24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185B64-AE3A-4286-BC5F-BEE9C0750C16}" type="datetimeFigureOut">
              <a:rPr lang="en-US" smtClean="0"/>
              <a:t>7/21/2015</a:t>
            </a:fld>
            <a:endParaRPr lang="en-US"/>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F2AFAD-37B2-479D-BEEE-AF1AC53B6B8E}" type="slidenum">
              <a:rPr lang="en-US" smtClean="0"/>
              <a:t>‹#›</a:t>
            </a:fld>
            <a:endParaRPr lang="en-US"/>
          </a:p>
        </p:txBody>
      </p:sp>
    </p:spTree>
    <p:extLst>
      <p:ext uri="{BB962C8B-B14F-4D97-AF65-F5344CB8AC3E}">
        <p14:creationId xmlns:p14="http://schemas.microsoft.com/office/powerpoint/2010/main" val="3027287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F7B27-7027-4605-B04B-D080FD4FB2C6}" type="datetimeFigureOut">
              <a:rPr lang="en-US" smtClean="0"/>
              <a:t>7/21/2015</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98CD5-B38F-4529-AAA2-190BC40654B6}" type="slidenum">
              <a:rPr lang="en-US" smtClean="0"/>
              <a:t>‹#›</a:t>
            </a:fld>
            <a:endParaRPr lang="en-US"/>
          </a:p>
        </p:txBody>
      </p:sp>
    </p:spTree>
    <p:extLst>
      <p:ext uri="{BB962C8B-B14F-4D97-AF65-F5344CB8AC3E}">
        <p14:creationId xmlns:p14="http://schemas.microsoft.com/office/powerpoint/2010/main" val="245137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35B98CD5-B38F-4529-AAA2-190BC40654B6}" type="slidenum">
              <a:rPr lang="en-US" smtClean="0"/>
              <a:t>8</a:t>
            </a:fld>
            <a:endParaRPr lang="en-US"/>
          </a:p>
        </p:txBody>
      </p:sp>
    </p:spTree>
    <p:extLst>
      <p:ext uri="{BB962C8B-B14F-4D97-AF65-F5344CB8AC3E}">
        <p14:creationId xmlns:p14="http://schemas.microsoft.com/office/powerpoint/2010/main" val="343013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5B98CD5-B38F-4529-AAA2-190BC40654B6}" type="slidenum">
              <a:rPr lang="en-US" smtClean="0"/>
              <a:t>14</a:t>
            </a:fld>
            <a:endParaRPr lang="en-US"/>
          </a:p>
        </p:txBody>
      </p:sp>
    </p:spTree>
    <p:extLst>
      <p:ext uri="{BB962C8B-B14F-4D97-AF65-F5344CB8AC3E}">
        <p14:creationId xmlns:p14="http://schemas.microsoft.com/office/powerpoint/2010/main" val="138491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smtClean="0"/>
              <a:t>Kliknutím lze upravit styl.</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0D1C4963-521B-44FE-8135-62ABF0C57BD0}" type="datetimeFigureOut">
              <a:rPr lang="en-US" smtClean="0"/>
              <a:t>7/21/2015</a:t>
            </a:fld>
            <a:endParaRPr lang="en-US" dirty="0"/>
          </a:p>
        </p:txBody>
      </p:sp>
      <p:sp>
        <p:nvSpPr>
          <p:cNvPr id="17" name="Zástupný symbol pro zápatí 16"/>
          <p:cNvSpPr>
            <a:spLocks noGrp="1"/>
          </p:cNvSpPr>
          <p:nvPr>
            <p:ph type="ftr" sz="quarter" idx="11"/>
          </p:nvPr>
        </p:nvSpPr>
        <p:spPr>
          <a:xfrm>
            <a:off x="2898648" y="6355080"/>
            <a:ext cx="3474720" cy="365760"/>
          </a:xfrm>
        </p:spPr>
        <p:txBody>
          <a:bodyPr/>
          <a:lstStyle/>
          <a:p>
            <a:endParaRPr lang="en-US" dirty="0"/>
          </a:p>
        </p:txBody>
      </p:sp>
      <p:sp>
        <p:nvSpPr>
          <p:cNvPr id="29" name="Zástupný symbol pro číslo snímku 28"/>
          <p:cNvSpPr>
            <a:spLocks noGrp="1"/>
          </p:cNvSpPr>
          <p:nvPr>
            <p:ph type="sldNum" sz="quarter" idx="12"/>
          </p:nvPr>
        </p:nvSpPr>
        <p:spPr>
          <a:xfrm>
            <a:off x="1216152" y="6355080"/>
            <a:ext cx="1219200" cy="365760"/>
          </a:xfrm>
        </p:spPr>
        <p:txBody>
          <a:bodyPr/>
          <a:lstStyle/>
          <a:p>
            <a:fld id="{BD265BBC-2695-4044-8E47-EBDFF5626235}" type="slidenum">
              <a:rPr lang="en-US" smtClean="0"/>
              <a:t>‹#›</a:t>
            </a:fld>
            <a:endParaRPr lang="en-US" dirty="0"/>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D1C4963-521B-44FE-8135-62ABF0C57BD0}" type="datetimeFigureOut">
              <a:rPr lang="en-US" smtClean="0"/>
              <a:t>7/21/2015</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BD265BBC-2695-4044-8E47-EBDFF562623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D1C4963-521B-44FE-8135-62ABF0C57BD0}" type="datetimeFigureOut">
              <a:rPr lang="en-US" smtClean="0"/>
              <a:t>7/21/2015</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BD265BBC-2695-4044-8E47-EBDFF5626235}" type="slidenum">
              <a:rPr lang="en-US" smtClean="0"/>
              <a:t>‹#›</a:t>
            </a:fld>
            <a:endParaRPr lang="en-US" dirty="0"/>
          </a:p>
        </p:txBody>
      </p:sp>
      <p:sp>
        <p:nvSpPr>
          <p:cNvPr id="7" name="Přímá spojnice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Přímá spojnice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0D1C4963-521B-44FE-8135-62ABF0C57BD0}" type="datetimeFigureOut">
              <a:rPr lang="en-US" smtClean="0"/>
              <a:t>7/21/2015</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BD265BBC-2695-4044-8E47-EBDFF5626235}" type="slidenum">
              <a:rPr lang="en-US" smtClean="0"/>
              <a:t>‹#›</a:t>
            </a:fld>
            <a:endParaRPr lang="en-US" dirty="0"/>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0D1C4963-521B-44FE-8135-62ABF0C57BD0}" type="datetimeFigureOut">
              <a:rPr lang="en-US" smtClean="0"/>
              <a:t>7/21/2015</a:t>
            </a:fld>
            <a:endParaRPr lang="en-US" dirty="0"/>
          </a:p>
        </p:txBody>
      </p:sp>
      <p:sp>
        <p:nvSpPr>
          <p:cNvPr id="5" name="Zástupný symbol pro zápatí 4"/>
          <p:cNvSpPr>
            <a:spLocks noGrp="1"/>
          </p:cNvSpPr>
          <p:nvPr>
            <p:ph type="ftr" sz="quarter" idx="11"/>
          </p:nvPr>
        </p:nvSpPr>
        <p:spPr>
          <a:xfrm>
            <a:off x="2898648" y="6355080"/>
            <a:ext cx="3474720" cy="365760"/>
          </a:xfrm>
        </p:spPr>
        <p:txBody>
          <a:bodyPr/>
          <a:lstStyle/>
          <a:p>
            <a:endParaRPr lang="en-US" dirty="0"/>
          </a:p>
        </p:txBody>
      </p:sp>
      <p:sp>
        <p:nvSpPr>
          <p:cNvPr id="6" name="Zástupný symbol pro číslo snímku 5"/>
          <p:cNvSpPr>
            <a:spLocks noGrp="1"/>
          </p:cNvSpPr>
          <p:nvPr>
            <p:ph type="sldNum" sz="quarter" idx="12"/>
          </p:nvPr>
        </p:nvSpPr>
        <p:spPr>
          <a:xfrm>
            <a:off x="1069848" y="6355080"/>
            <a:ext cx="1520952" cy="365760"/>
          </a:xfrm>
        </p:spPr>
        <p:txBody>
          <a:bodyPr/>
          <a:lstStyle/>
          <a:p>
            <a:fld id="{BD265BBC-2695-4044-8E47-EBDFF5626235}" type="slidenum">
              <a:rPr lang="en-US" smtClean="0"/>
              <a:t>‹#›</a:t>
            </a:fld>
            <a:endParaRPr lang="en-US" dirty="0"/>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0D1C4963-521B-44FE-8135-62ABF0C57BD0}" type="datetimeFigureOut">
              <a:rPr lang="en-US" smtClean="0"/>
              <a:t>7/21/2015</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BD265BBC-2695-4044-8E47-EBDFF5626235}" type="slidenum">
              <a:rPr lang="en-US" smtClean="0"/>
              <a:t>‹#›</a:t>
            </a:fld>
            <a:endParaRPr lang="en-US" dirty="0"/>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0D1C4963-521B-44FE-8135-62ABF0C57BD0}" type="datetimeFigureOut">
              <a:rPr lang="en-US" smtClean="0"/>
              <a:t>7/21/2015</a:t>
            </a:fld>
            <a:endParaRPr lang="en-US" dirty="0"/>
          </a:p>
        </p:txBody>
      </p:sp>
      <p:sp>
        <p:nvSpPr>
          <p:cNvPr id="8" name="Zástupný symbol pro zápatí 7"/>
          <p:cNvSpPr>
            <a:spLocks noGrp="1"/>
          </p:cNvSpPr>
          <p:nvPr>
            <p:ph type="ftr" sz="quarter" idx="11"/>
          </p:nvPr>
        </p:nvSpPr>
        <p:spPr/>
        <p:txBody>
          <a:bodyPr/>
          <a:lstStyle/>
          <a:p>
            <a:endParaRPr lang="en-US" dirty="0"/>
          </a:p>
        </p:txBody>
      </p:sp>
      <p:sp>
        <p:nvSpPr>
          <p:cNvPr id="9" name="Zástupný symbol pro číslo snímku 8"/>
          <p:cNvSpPr>
            <a:spLocks noGrp="1"/>
          </p:cNvSpPr>
          <p:nvPr>
            <p:ph type="sldNum" sz="quarter" idx="12"/>
          </p:nvPr>
        </p:nvSpPr>
        <p:spPr/>
        <p:txBody>
          <a:bodyPr/>
          <a:lstStyle/>
          <a:p>
            <a:fld id="{BD265BBC-2695-4044-8E47-EBDFF5626235}" type="slidenum">
              <a:rPr lang="en-US" smtClean="0"/>
              <a:t>‹#›</a:t>
            </a:fld>
            <a:endParaRPr lang="en-US" dirty="0"/>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0D1C4963-521B-44FE-8135-62ABF0C57BD0}" type="datetimeFigureOut">
              <a:rPr lang="en-US" smtClean="0"/>
              <a:t>7/21/2015</a:t>
            </a:fld>
            <a:endParaRPr lang="en-US" dirty="0"/>
          </a:p>
        </p:txBody>
      </p:sp>
      <p:sp>
        <p:nvSpPr>
          <p:cNvPr id="4" name="Zástupný symbol pro zápatí 3"/>
          <p:cNvSpPr>
            <a:spLocks noGrp="1"/>
          </p:cNvSpPr>
          <p:nvPr>
            <p:ph type="ftr" sz="quarter" idx="11"/>
          </p:nvPr>
        </p:nvSpPr>
        <p:spPr/>
        <p:txBody>
          <a:bodyPr/>
          <a:lstStyle/>
          <a:p>
            <a:endParaRPr lang="en-US" dirty="0"/>
          </a:p>
        </p:txBody>
      </p:sp>
      <p:sp>
        <p:nvSpPr>
          <p:cNvPr id="5" name="Zástupný symbol pro číslo snímku 4"/>
          <p:cNvSpPr>
            <a:spLocks noGrp="1"/>
          </p:cNvSpPr>
          <p:nvPr>
            <p:ph type="sldNum" sz="quarter" idx="12"/>
          </p:nvPr>
        </p:nvSpPr>
        <p:spPr/>
        <p:txBody>
          <a:bodyPr/>
          <a:lstStyle/>
          <a:p>
            <a:fld id="{BD265BBC-2695-4044-8E47-EBDFF5626235}" type="slidenum">
              <a:rPr lang="en-US" smtClean="0"/>
              <a:t>‹#›</a:t>
            </a:fld>
            <a:endParaRPr lang="en-US" dirty="0"/>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D1C4963-521B-44FE-8135-62ABF0C57BD0}" type="datetimeFigureOut">
              <a:rPr lang="en-US" smtClean="0"/>
              <a:t>7/21/2015</a:t>
            </a:fld>
            <a:endParaRPr lang="en-US" dirty="0"/>
          </a:p>
        </p:txBody>
      </p:sp>
      <p:sp>
        <p:nvSpPr>
          <p:cNvPr id="3" name="Zástupný symbol pro zápatí 2"/>
          <p:cNvSpPr>
            <a:spLocks noGrp="1"/>
          </p:cNvSpPr>
          <p:nvPr>
            <p:ph type="ftr" sz="quarter" idx="11"/>
          </p:nvPr>
        </p:nvSpPr>
        <p:spPr/>
        <p:txBody>
          <a:bodyPr/>
          <a:lstStyle/>
          <a:p>
            <a:endParaRPr lang="en-US" dirty="0"/>
          </a:p>
        </p:txBody>
      </p:sp>
      <p:sp>
        <p:nvSpPr>
          <p:cNvPr id="4" name="Zástupný symbol pro číslo snímku 3"/>
          <p:cNvSpPr>
            <a:spLocks noGrp="1"/>
          </p:cNvSpPr>
          <p:nvPr>
            <p:ph type="sldNum" sz="quarter" idx="12"/>
          </p:nvPr>
        </p:nvSpPr>
        <p:spPr/>
        <p:txBody>
          <a:bodyPr/>
          <a:lstStyle/>
          <a:p>
            <a:fld id="{BD265BBC-2695-4044-8E47-EBDFF5626235}" type="slidenum">
              <a:rPr lang="en-US" smtClean="0"/>
              <a:t>‹#›</a:t>
            </a:fld>
            <a:endParaRPr lang="en-US" dirty="0"/>
          </a:p>
        </p:txBody>
      </p:sp>
      <p:sp>
        <p:nvSpPr>
          <p:cNvPr id="5" name="Přímá spojnice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0D1C4963-521B-44FE-8135-62ABF0C57BD0}" type="datetimeFigureOut">
              <a:rPr lang="en-US" smtClean="0"/>
              <a:t>7/21/2015</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BD265BBC-2695-4044-8E47-EBDFF5626235}" type="slidenum">
              <a:rPr lang="en-US" smtClean="0"/>
              <a:t>‹#›</a:t>
            </a:fld>
            <a:endParaRPr lang="en-US" dirty="0"/>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Přímá spojnice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dirty="0" smtClean="0"/>
              <a:t>Kliknutím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0D1C4963-521B-44FE-8135-62ABF0C57BD0}" type="datetimeFigureOut">
              <a:rPr lang="en-US" smtClean="0"/>
              <a:t>7/21/2015</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BD265BBC-2695-4044-8E47-EBDFF5626235}" type="slidenum">
              <a:rPr lang="en-US" smtClean="0"/>
              <a:t>‹#›</a:t>
            </a:fld>
            <a:endParaRPr lang="en-US" dirty="0"/>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D1C4963-521B-44FE-8135-62ABF0C57BD0}" type="datetimeFigureOut">
              <a:rPr lang="en-US" smtClean="0"/>
              <a:t>7/21/2015</a:t>
            </a:fld>
            <a:endParaRPr lang="en-US" dirty="0"/>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D265BBC-2695-4044-8E47-EBDFF5626235}" type="slidenum">
              <a:rPr lang="en-US" smtClean="0"/>
              <a:t>‹#›</a:t>
            </a:fld>
            <a:endParaRPr lang="en-US" dirty="0"/>
          </a:p>
        </p:txBody>
      </p:sp>
      <p:sp>
        <p:nvSpPr>
          <p:cNvPr id="28" name="Přímá spojnice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Přímá spojnice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Word_Document2.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Microsoft_Word_Document3.doc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package" Target="../embeddings/Microsoft_Word_Document4.docx"/></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package" Target="../embeddings/Microsoft_Word_Document5.docx"/></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package" Target="../embeddings/Microsoft_Word_Document6.doc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package" Target="../embeddings/Microsoft_Word_Document7.docx"/></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9.emf"/><Relationship Id="rId4" Type="http://schemas.openxmlformats.org/officeDocument/2006/relationships/package" Target="../embeddings/Microsoft_Word_Document8.doc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package" Target="../embeddings/Microsoft_Word_Document9.docx"/></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1.emf"/><Relationship Id="rId4" Type="http://schemas.openxmlformats.org/officeDocument/2006/relationships/package" Target="../embeddings/Microsoft_Word_Document10.docx"/></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11.bin"/><Relationship Id="rId7" Type="http://schemas.openxmlformats.org/officeDocument/2006/relationships/package" Target="../embeddings/Microsoft_Word_Document12.docx"/><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image" Target="../media/image12.emf"/><Relationship Id="rId4" Type="http://schemas.openxmlformats.org/officeDocument/2006/relationships/package" Target="../embeddings/Microsoft_Word_Document11.docx"/></Relationships>
</file>

<file path=ppt/slides/_rels/slide3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13.bin"/><Relationship Id="rId7" Type="http://schemas.openxmlformats.org/officeDocument/2006/relationships/package" Target="../embeddings/Microsoft_Word_Document14.docx"/><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4.bin"/><Relationship Id="rId5" Type="http://schemas.openxmlformats.org/officeDocument/2006/relationships/image" Target="../media/image14.emf"/><Relationship Id="rId4" Type="http://schemas.openxmlformats.org/officeDocument/2006/relationships/package" Target="../embeddings/Microsoft_Word_Document13.docx"/></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package" Target="../embeddings/Microsoft_Word_Document15.docx"/></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package" Target="../embeddings/Microsoft_Word_Document16.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package" Target="../embeddings/Microsoft_Word_Document17.docx"/></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US" sz="3600" b="1" dirty="0" smtClean="0">
                <a:latin typeface="Calibri" panose="020F0502020204030204" pitchFamily="34" charset="0"/>
              </a:rPr>
              <a:t>2</a:t>
            </a:r>
            <a:r>
              <a:rPr lang="en-US" sz="3600" b="1" noProof="0" dirty="0" smtClean="0">
                <a:latin typeface="Calibri" panose="020F0502020204030204" pitchFamily="34" charset="0"/>
              </a:rPr>
              <a:t>. </a:t>
            </a:r>
            <a:r>
              <a:rPr lang="en-US" sz="3600" b="1" noProof="0" dirty="0" smtClean="0">
                <a:latin typeface="Calibri" panose="020F0502020204030204" pitchFamily="34" charset="0"/>
                <a:cs typeface="Arial" panose="020B0604020202020204" pitchFamily="34" charset="0"/>
              </a:rPr>
              <a:t>TRANSPORTATION DEMAND  </a:t>
            </a:r>
            <a:endParaRPr lang="en-US" sz="3600" b="1" noProof="0" dirty="0">
              <a:latin typeface="Calibri" panose="020F0502020204030204" pitchFamily="34" charset="0"/>
              <a:cs typeface="Arial" panose="020B0604020202020204" pitchFamily="34" charset="0"/>
            </a:endParaRPr>
          </a:p>
        </p:txBody>
      </p:sp>
      <p:sp>
        <p:nvSpPr>
          <p:cNvPr id="3" name="Podnadpis 2"/>
          <p:cNvSpPr>
            <a:spLocks noGrp="1"/>
          </p:cNvSpPr>
          <p:nvPr>
            <p:ph type="subTitle" idx="1"/>
          </p:nvPr>
        </p:nvSpPr>
        <p:spPr/>
        <p:txBody>
          <a:bodyPr/>
          <a:lstStyle/>
          <a:p>
            <a:r>
              <a:rPr lang="en-US" noProof="0" dirty="0" smtClean="0">
                <a:latin typeface="Calibri" panose="020F0502020204030204" pitchFamily="34" charset="0"/>
                <a:cs typeface="Arial" panose="020B0604020202020204" pitchFamily="34" charset="0"/>
              </a:rPr>
              <a:t>The Divisible Goods Case</a:t>
            </a:r>
            <a:endParaRPr lang="en-US" noProof="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0136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Research question</a:t>
            </a:r>
            <a:endParaRPr lang="en-US"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dirty="0" smtClean="0"/>
              <a:t>A related question concerns governmental policy that alters the manner in which gasoline is allocated.</a:t>
            </a:r>
          </a:p>
          <a:p>
            <a:r>
              <a:rPr lang="en-US" dirty="0" smtClean="0"/>
              <a:t>By the mid-1970s, price controls on oil were still in effect. </a:t>
            </a:r>
          </a:p>
          <a:p>
            <a:r>
              <a:rPr lang="en-US" dirty="0" smtClean="0"/>
              <a:t>Because price controls prevent the monetary price of gasoline from rising, what impact did the price controls have on the opportunity cost of gasoline when the 1973-4 oil crisis hit?</a:t>
            </a:r>
          </a:p>
          <a:p>
            <a:pPr marL="0" indent="0">
              <a:buNone/>
            </a:pPr>
            <a:endParaRPr lang="en-US" dirty="0"/>
          </a:p>
        </p:txBody>
      </p:sp>
    </p:spTree>
    <p:extLst>
      <p:ext uri="{BB962C8B-B14F-4D97-AF65-F5344CB8AC3E}">
        <p14:creationId xmlns:p14="http://schemas.microsoft.com/office/powerpoint/2010/main" val="2879602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The demand for gasoline in California</a:t>
            </a:r>
            <a:endParaRPr lang="en-US" noProof="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Grp="1" noChangeAspect="1"/>
          </p:cNvGraphicFramePr>
          <p:nvPr>
            <p:ph sz="quarter" idx="1"/>
            <p:extLst>
              <p:ext uri="{D42A27DB-BD31-4B8C-83A1-F6EECF244321}">
                <p14:modId xmlns:p14="http://schemas.microsoft.com/office/powerpoint/2010/main" val="2602284713"/>
              </p:ext>
            </p:extLst>
          </p:nvPr>
        </p:nvGraphicFramePr>
        <p:xfrm>
          <a:off x="683568" y="3717032"/>
          <a:ext cx="8826500" cy="1466850"/>
        </p:xfrm>
        <a:graphic>
          <a:graphicData uri="http://schemas.openxmlformats.org/presentationml/2006/ole">
            <mc:AlternateContent xmlns:mc="http://schemas.openxmlformats.org/markup-compatibility/2006">
              <mc:Choice xmlns:v="urn:schemas-microsoft-com:vml" Requires="v">
                <p:oleObj spid="_x0000_s2076" name="Document" r:id="rId4" imgW="5270500" imgH="876300" progId="Word.Document.12">
                  <p:embed/>
                </p:oleObj>
              </mc:Choice>
              <mc:Fallback>
                <p:oleObj name="Document" r:id="rId4" imgW="5270500" imgH="876300" progId="Word.Document.12">
                  <p:embed/>
                  <p:pic>
                    <p:nvPicPr>
                      <p:cNvPr id="0" name=""/>
                      <p:cNvPicPr/>
                      <p:nvPr/>
                    </p:nvPicPr>
                    <p:blipFill>
                      <a:blip r:embed="rId5"/>
                      <a:stretch>
                        <a:fillRect/>
                      </a:stretch>
                    </p:blipFill>
                    <p:spPr>
                      <a:xfrm>
                        <a:off x="683568" y="3717032"/>
                        <a:ext cx="8826500" cy="1466850"/>
                      </a:xfrm>
                      <a:prstGeom prst="rect">
                        <a:avLst/>
                      </a:prstGeom>
                    </p:spPr>
                  </p:pic>
                </p:oleObj>
              </mc:Fallback>
            </mc:AlternateContent>
          </a:graphicData>
        </a:graphic>
      </p:graphicFrame>
      <p:sp>
        <p:nvSpPr>
          <p:cNvPr id="3" name="TextovéPole 2"/>
          <p:cNvSpPr txBox="1"/>
          <p:nvPr/>
        </p:nvSpPr>
        <p:spPr>
          <a:xfrm>
            <a:off x="683568" y="1340767"/>
            <a:ext cx="6840760" cy="1938992"/>
          </a:xfrm>
          <a:prstGeom prst="rect">
            <a:avLst/>
          </a:prstGeom>
          <a:noFill/>
        </p:spPr>
        <p:txBody>
          <a:bodyPr wrap="square" rtlCol="0">
            <a:spAutoFit/>
          </a:bodyPr>
          <a:lstStyle/>
          <a:p>
            <a:pPr algn="just"/>
            <a:r>
              <a:rPr lang="en-US" sz="2400" dirty="0" smtClean="0">
                <a:latin typeface="Calibri" panose="020F0502020204030204" pitchFamily="34" charset="0"/>
              </a:rPr>
              <a:t>To answer these questions, the demand for gasoline must be estimated. In a study on monthly gasoline demands and automobile travel in California, Lee (1980) assumed the market demand for gasoline in California, G</a:t>
            </a:r>
            <a:r>
              <a:rPr lang="en-US" sz="2400" baseline="-25000" dirty="0" smtClean="0">
                <a:latin typeface="Calibri" panose="020F0502020204030204" pitchFamily="34" charset="0"/>
              </a:rPr>
              <a:t>t</a:t>
            </a:r>
            <a:r>
              <a:rPr lang="en-US" sz="2400" dirty="0" smtClean="0">
                <a:latin typeface="Calibri" panose="020F0502020204030204" pitchFamily="34" charset="0"/>
              </a:rPr>
              <a:t>, to be:</a:t>
            </a:r>
            <a:endParaRPr lang="en-US" sz="2400" dirty="0">
              <a:latin typeface="Calibri" panose="020F0502020204030204" pitchFamily="34" charset="0"/>
            </a:endParaRPr>
          </a:p>
        </p:txBody>
      </p:sp>
    </p:spTree>
    <p:extLst>
      <p:ext uri="{BB962C8B-B14F-4D97-AF65-F5344CB8AC3E}">
        <p14:creationId xmlns:p14="http://schemas.microsoft.com/office/powerpoint/2010/main" val="3950957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cs typeface="Arial" panose="020B0604020202020204" pitchFamily="34" charset="0"/>
              </a:rPr>
              <a:t>Hypotheses</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pPr marL="514350" indent="-514350">
              <a:buAutoNum type="arabicParenBoth"/>
            </a:pPr>
            <a:r>
              <a:rPr lang="en-US" dirty="0" smtClean="0">
                <a:latin typeface="Calibri" panose="020F0502020204030204" pitchFamily="34" charset="0"/>
                <a:cs typeface="Arial" panose="020B0604020202020204" pitchFamily="34" charset="0"/>
              </a:rPr>
              <a:t>By the law of demand β</a:t>
            </a:r>
            <a:r>
              <a:rPr lang="en-US" baseline="-25000" dirty="0" smtClean="0">
                <a:latin typeface="Calibri" panose="020F0502020204030204" pitchFamily="34" charset="0"/>
                <a:cs typeface="Arial" panose="020B0604020202020204" pitchFamily="34" charset="0"/>
              </a:rPr>
              <a:t>1</a:t>
            </a:r>
            <a:r>
              <a:rPr lang="en-US" dirty="0" smtClean="0">
                <a:latin typeface="Calibri" panose="020F0502020204030204" pitchFamily="34" charset="0"/>
                <a:cs typeface="Arial" panose="020B0604020202020204" pitchFamily="34" charset="0"/>
              </a:rPr>
              <a:t>is expected to be negative</a:t>
            </a:r>
          </a:p>
          <a:p>
            <a:pPr marL="514350" indent="-514350">
              <a:buAutoNum type="arabicParenBoth"/>
            </a:pPr>
            <a:r>
              <a:rPr lang="en-US" dirty="0" smtClean="0">
                <a:latin typeface="Calibri" panose="020F0502020204030204" pitchFamily="34" charset="0"/>
                <a:cs typeface="Arial" panose="020B0604020202020204" pitchFamily="34" charset="0"/>
              </a:rPr>
              <a:t>Each of the gasoline crisis variables reduces the consumption of gasoline, all else hold constant</a:t>
            </a:r>
          </a:p>
          <a:p>
            <a:pPr marL="514350" indent="-514350">
              <a:buAutoNum type="arabicParenBoth"/>
            </a:pPr>
            <a:r>
              <a:rPr lang="en-US" dirty="0" smtClean="0">
                <a:latin typeface="Calibri" panose="020F0502020204030204" pitchFamily="34" charset="0"/>
                <a:cs typeface="Arial" panose="020B0604020202020204" pitchFamily="34" charset="0"/>
              </a:rPr>
              <a:t>Estimated effect of gasoline crisis on the opportunity costs of gasoline is positive</a:t>
            </a:r>
          </a:p>
          <a:p>
            <a:pPr marL="514350" indent="-514350">
              <a:buAutoNum type="arabicParenBoth"/>
            </a:pPr>
            <a:r>
              <a:rPr lang="en-US" dirty="0" smtClean="0">
                <a:latin typeface="Calibri" panose="020F0502020204030204" pitchFamily="34" charset="0"/>
                <a:cs typeface="Arial" panose="020B0604020202020204" pitchFamily="34" charset="0"/>
              </a:rPr>
              <a:t>Gasoline is a normal good → β</a:t>
            </a:r>
            <a:r>
              <a:rPr lang="en-US" baseline="-25000" dirty="0" smtClean="0">
                <a:latin typeface="Calibri" panose="020F0502020204030204" pitchFamily="34" charset="0"/>
                <a:cs typeface="Arial" panose="020B0604020202020204" pitchFamily="34" charset="0"/>
              </a:rPr>
              <a:t>2 </a:t>
            </a:r>
            <a:r>
              <a:rPr lang="en-US" dirty="0" smtClean="0">
                <a:latin typeface="Calibri" panose="020F0502020204030204" pitchFamily="34" charset="0"/>
                <a:cs typeface="Arial" panose="020B0604020202020204" pitchFamily="34" charset="0"/>
              </a:rPr>
              <a:t>&gt; 0</a:t>
            </a:r>
          </a:p>
          <a:p>
            <a:pPr marL="514350" indent="-514350">
              <a:buFont typeface="Wingdings 3"/>
              <a:buAutoNum type="arabicParenBoth"/>
            </a:pPr>
            <a:r>
              <a:rPr lang="en-US" dirty="0" smtClean="0">
                <a:latin typeface="Calibri" panose="020F0502020204030204" pitchFamily="34" charset="0"/>
                <a:cs typeface="Arial" panose="020B0604020202020204" pitchFamily="34" charset="0"/>
              </a:rPr>
              <a:t> β</a:t>
            </a:r>
            <a:r>
              <a:rPr lang="en-US" baseline="-25000" dirty="0" smtClean="0">
                <a:latin typeface="Calibri" panose="020F0502020204030204" pitchFamily="34" charset="0"/>
                <a:cs typeface="Arial" panose="020B0604020202020204" pitchFamily="34" charset="0"/>
              </a:rPr>
              <a:t>3 </a:t>
            </a:r>
            <a:r>
              <a:rPr lang="en-US" dirty="0" smtClean="0">
                <a:latin typeface="Calibri" panose="020F0502020204030204" pitchFamily="34" charset="0"/>
                <a:cs typeface="Arial" panose="020B0604020202020204" pitchFamily="34" charset="0"/>
              </a:rPr>
              <a:t>&gt; 0</a:t>
            </a:r>
          </a:p>
          <a:p>
            <a:pPr marL="514350" indent="-514350">
              <a:buAutoNum type="arabicParenBoth"/>
            </a:pPr>
            <a:endParaRPr lang="en-US"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4582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Estimation results</a:t>
            </a:r>
            <a:endParaRPr lang="en-US" noProof="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2135939921"/>
              </p:ext>
            </p:extLst>
          </p:nvPr>
        </p:nvGraphicFramePr>
        <p:xfrm>
          <a:off x="468313" y="1412776"/>
          <a:ext cx="8207375" cy="4638675"/>
        </p:xfrm>
        <a:graphic>
          <a:graphicData uri="http://schemas.openxmlformats.org/presentationml/2006/ole">
            <mc:AlternateContent xmlns:mc="http://schemas.openxmlformats.org/markup-compatibility/2006">
              <mc:Choice xmlns:v="urn:schemas-microsoft-com:vml" Requires="v">
                <p:oleObj spid="_x0000_s3100" name="Document" r:id="rId4" imgW="8013700" imgH="4584700" progId="Word.Document.12">
                  <p:embed/>
                </p:oleObj>
              </mc:Choice>
              <mc:Fallback>
                <p:oleObj name="Document" r:id="rId4" imgW="8013700" imgH="4584700" progId="Word.Document.12">
                  <p:embed/>
                  <p:pic>
                    <p:nvPicPr>
                      <p:cNvPr id="0" name=""/>
                      <p:cNvPicPr/>
                      <p:nvPr/>
                    </p:nvPicPr>
                    <p:blipFill>
                      <a:blip r:embed="rId5"/>
                      <a:stretch>
                        <a:fillRect/>
                      </a:stretch>
                    </p:blipFill>
                    <p:spPr>
                      <a:xfrm>
                        <a:off x="468313" y="1412776"/>
                        <a:ext cx="8207375" cy="4638675"/>
                      </a:xfrm>
                      <a:prstGeom prst="rect">
                        <a:avLst/>
                      </a:prstGeom>
                    </p:spPr>
                  </p:pic>
                </p:oleObj>
              </mc:Fallback>
            </mc:AlternateContent>
          </a:graphicData>
        </a:graphic>
      </p:graphicFrame>
    </p:spTree>
    <p:extLst>
      <p:ext uri="{BB962C8B-B14F-4D97-AF65-F5344CB8AC3E}">
        <p14:creationId xmlns:p14="http://schemas.microsoft.com/office/powerpoint/2010/main" val="1424421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Demand curve</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pPr marL="0" indent="0">
              <a:buNone/>
            </a:pPr>
            <a:r>
              <a:rPr lang="en-US" u="sng" dirty="0" smtClean="0">
                <a:latin typeface="Calibri" panose="020F0502020204030204" pitchFamily="34" charset="0"/>
                <a:cs typeface="Arial" panose="020B0604020202020204" pitchFamily="34" charset="0"/>
              </a:rPr>
              <a:t>Hypothesis 1</a:t>
            </a:r>
          </a:p>
          <a:p>
            <a:r>
              <a:rPr lang="en-US" dirty="0" smtClean="0">
                <a:latin typeface="Calibri" panose="020F0502020204030204" pitchFamily="34" charset="0"/>
                <a:cs typeface="Arial" panose="020B0604020202020204" pitchFamily="34" charset="0"/>
              </a:rPr>
              <a:t>Estimated coefficient for β</a:t>
            </a:r>
            <a:r>
              <a:rPr lang="en-US" baseline="-25000" dirty="0" smtClean="0">
                <a:latin typeface="Calibri" panose="020F0502020204030204" pitchFamily="34" charset="0"/>
                <a:cs typeface="Arial" panose="020B0604020202020204" pitchFamily="34" charset="0"/>
              </a:rPr>
              <a:t>1</a:t>
            </a:r>
            <a:r>
              <a:rPr lang="en-US" dirty="0" smtClean="0">
                <a:latin typeface="Calibri" panose="020F0502020204030204" pitchFamily="34" charset="0"/>
                <a:cs typeface="Arial" panose="020B0604020202020204" pitchFamily="34" charset="0"/>
              </a:rPr>
              <a:t> is negative and significant → downward slope of demand curve.</a:t>
            </a:r>
          </a:p>
          <a:p>
            <a:r>
              <a:rPr lang="en-US" dirty="0" smtClean="0">
                <a:latin typeface="Calibri" panose="020F0502020204030204" pitchFamily="34" charset="0"/>
                <a:cs typeface="Arial" panose="020B0604020202020204" pitchFamily="34" charset="0"/>
              </a:rPr>
              <a:t>95 % confidence interval for β</a:t>
            </a:r>
            <a:r>
              <a:rPr lang="en-US" baseline="-25000" dirty="0" smtClean="0">
                <a:latin typeface="Calibri" panose="020F0502020204030204" pitchFamily="34" charset="0"/>
                <a:cs typeface="Arial" panose="020B0604020202020204" pitchFamily="34" charset="0"/>
              </a:rPr>
              <a:t>1</a:t>
            </a:r>
            <a:r>
              <a:rPr lang="en-US" dirty="0" smtClean="0">
                <a:latin typeface="Calibri" panose="020F0502020204030204" pitchFamily="34" charset="0"/>
                <a:cs typeface="Arial" panose="020B0604020202020204" pitchFamily="34" charset="0"/>
              </a:rPr>
              <a:t> is (-25,8; -11,3) </a:t>
            </a:r>
          </a:p>
          <a:p>
            <a:endParaRPr lang="en-US" dirty="0" smtClean="0">
              <a:latin typeface="Calibri" panose="020F0502020204030204" pitchFamily="34" charset="0"/>
              <a:cs typeface="Arial" panose="020B0604020202020204" pitchFamily="34" charset="0"/>
            </a:endParaRPr>
          </a:p>
          <a:p>
            <a:pPr marL="0" indent="0">
              <a:buNone/>
            </a:pPr>
            <a:r>
              <a:rPr lang="en-US" u="sng" dirty="0" smtClean="0">
                <a:latin typeface="Calibri" panose="020F0502020204030204" pitchFamily="34" charset="0"/>
                <a:cs typeface="Arial" panose="020B0604020202020204" pitchFamily="34" charset="0"/>
              </a:rPr>
              <a:t>Hypothesis 2</a:t>
            </a:r>
          </a:p>
          <a:p>
            <a:pPr marL="0" indent="0">
              <a:buNone/>
            </a:pPr>
            <a:r>
              <a:rPr lang="en-US" dirty="0" smtClean="0">
                <a:latin typeface="Calibri" panose="020F0502020204030204" pitchFamily="34" charset="0"/>
                <a:cs typeface="Arial" panose="020B0604020202020204" pitchFamily="34" charset="0"/>
              </a:rPr>
              <a:t>Because of the increased time cost, brought on by the gasoline crisis, average daily consumption fell by 1,8 million gallons.</a:t>
            </a:r>
            <a:endParaRPr lang="en-US"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7721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Change in the demand</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normAutofit fontScale="92500" lnSpcReduction="10000"/>
          </a:bodyPr>
          <a:lstStyle/>
          <a:p>
            <a:pPr marL="0" indent="0">
              <a:buNone/>
            </a:pPr>
            <a:r>
              <a:rPr lang="en-US" u="sng" dirty="0" smtClean="0">
                <a:latin typeface="Calibri" panose="020F0502020204030204" pitchFamily="34" charset="0"/>
                <a:cs typeface="Arial" panose="020B0604020202020204" pitchFamily="34" charset="0"/>
              </a:rPr>
              <a:t>Hypothesis 3</a:t>
            </a:r>
          </a:p>
          <a:p>
            <a:pPr marL="0" indent="0">
              <a:buNone/>
            </a:pPr>
            <a:r>
              <a:rPr lang="en-US" dirty="0" smtClean="0">
                <a:latin typeface="Calibri" panose="020F0502020204030204" pitchFamily="34" charset="0"/>
                <a:cs typeface="Arial" panose="020B0604020202020204" pitchFamily="34" charset="0"/>
              </a:rPr>
              <a:t>Given that average daily consumption was approximately 25 million gallons, the results indicate that in march 1974, the gasoline crisis resulted in a 10% reduction in gasoline consumption.</a:t>
            </a:r>
          </a:p>
          <a:p>
            <a:pPr marL="0" indent="0">
              <a:buNone/>
            </a:pPr>
            <a:endParaRPr lang="en-US" dirty="0" smtClean="0">
              <a:latin typeface="Calibri" panose="020F0502020204030204" pitchFamily="34" charset="0"/>
              <a:cs typeface="Arial" panose="020B0604020202020204" pitchFamily="34" charset="0"/>
            </a:endParaRPr>
          </a:p>
          <a:p>
            <a:pPr marL="0" indent="0">
              <a:buNone/>
            </a:pPr>
            <a:r>
              <a:rPr lang="en-US" u="sng" dirty="0" smtClean="0">
                <a:latin typeface="Calibri" panose="020F0502020204030204" pitchFamily="34" charset="0"/>
                <a:cs typeface="Arial" panose="020B0604020202020204" pitchFamily="34" charset="0"/>
              </a:rPr>
              <a:t>Hypothesis 4</a:t>
            </a:r>
          </a:p>
          <a:p>
            <a:pPr marL="0" indent="0">
              <a:buNone/>
            </a:pPr>
            <a:r>
              <a:rPr lang="en-US" dirty="0" smtClean="0">
                <a:latin typeface="Calibri" panose="020F0502020204030204" pitchFamily="34" charset="0"/>
                <a:cs typeface="Arial" panose="020B0604020202020204" pitchFamily="34" charset="0"/>
              </a:rPr>
              <a:t>A 1 billion dollar increase in real personal income leads to a 277000 gallon increase in average daily gasoline consumption. </a:t>
            </a:r>
          </a:p>
          <a:p>
            <a:pPr marL="0" indent="0">
              <a:buNone/>
            </a:pPr>
            <a:endParaRPr lang="en-US" dirty="0" smtClean="0">
              <a:latin typeface="Calibri" panose="020F0502020204030204" pitchFamily="34" charset="0"/>
              <a:cs typeface="Arial" panose="020B0604020202020204" pitchFamily="34" charset="0"/>
            </a:endParaRPr>
          </a:p>
          <a:p>
            <a:pPr marL="0" indent="0">
              <a:buNone/>
            </a:pPr>
            <a:r>
              <a:rPr lang="en-US" u="sng" dirty="0" smtClean="0">
                <a:latin typeface="Calibri" panose="020F0502020204030204" pitchFamily="34" charset="0"/>
                <a:cs typeface="Arial" panose="020B0604020202020204" pitchFamily="34" charset="0"/>
              </a:rPr>
              <a:t>Hypothesis 5</a:t>
            </a:r>
          </a:p>
          <a:p>
            <a:pPr marL="0" indent="0">
              <a:buNone/>
            </a:pPr>
            <a:r>
              <a:rPr lang="en-US" dirty="0" smtClean="0">
                <a:latin typeface="Calibri" panose="020F0502020204030204" pitchFamily="34" charset="0"/>
                <a:cs typeface="Arial" panose="020B0604020202020204" pitchFamily="34" charset="0"/>
              </a:rPr>
              <a:t>Additional person increases daily demand by a bit more than one and half gallons per day. </a:t>
            </a:r>
            <a:endParaRPr lang="en-US"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9348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Elasticities</a:t>
            </a:r>
            <a:endParaRPr lang="en-US" noProof="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Grp="1" noChangeAspect="1"/>
          </p:cNvGraphicFramePr>
          <p:nvPr>
            <p:ph sz="quarter" idx="1"/>
            <p:extLst>
              <p:ext uri="{D42A27DB-BD31-4B8C-83A1-F6EECF244321}">
                <p14:modId xmlns:p14="http://schemas.microsoft.com/office/powerpoint/2010/main" val="283038089"/>
              </p:ext>
            </p:extLst>
          </p:nvPr>
        </p:nvGraphicFramePr>
        <p:xfrm>
          <a:off x="-1548680" y="2060848"/>
          <a:ext cx="11722100" cy="879475"/>
        </p:xfrm>
        <a:graphic>
          <a:graphicData uri="http://schemas.openxmlformats.org/presentationml/2006/ole">
            <mc:AlternateContent xmlns:mc="http://schemas.openxmlformats.org/markup-compatibility/2006">
              <mc:Choice xmlns:v="urn:schemas-microsoft-com:vml" Requires="v">
                <p:oleObj spid="_x0000_s4123" name="Dokument" r:id="rId4" imgW="5269087" imgH="395910" progId="Word.Document.12">
                  <p:embed/>
                </p:oleObj>
              </mc:Choice>
              <mc:Fallback>
                <p:oleObj name="Dokument" r:id="rId4" imgW="5269087" imgH="395910" progId="Word.Document.12">
                  <p:embed/>
                  <p:pic>
                    <p:nvPicPr>
                      <p:cNvPr id="0" name=""/>
                      <p:cNvPicPr/>
                      <p:nvPr/>
                    </p:nvPicPr>
                    <p:blipFill>
                      <a:blip r:embed="rId5"/>
                      <a:stretch>
                        <a:fillRect/>
                      </a:stretch>
                    </p:blipFill>
                    <p:spPr>
                      <a:xfrm>
                        <a:off x="-1548680" y="2060848"/>
                        <a:ext cx="11722100" cy="879475"/>
                      </a:xfrm>
                      <a:prstGeom prst="rect">
                        <a:avLst/>
                      </a:prstGeom>
                    </p:spPr>
                  </p:pic>
                </p:oleObj>
              </mc:Fallback>
            </mc:AlternateContent>
          </a:graphicData>
        </a:graphic>
      </p:graphicFrame>
      <p:sp>
        <p:nvSpPr>
          <p:cNvPr id="5" name="TextovéPole 4"/>
          <p:cNvSpPr txBox="1"/>
          <p:nvPr/>
        </p:nvSpPr>
        <p:spPr>
          <a:xfrm>
            <a:off x="899592" y="1307794"/>
            <a:ext cx="6336704" cy="400110"/>
          </a:xfrm>
          <a:prstGeom prst="rect">
            <a:avLst/>
          </a:prstGeom>
          <a:noFill/>
        </p:spPr>
        <p:txBody>
          <a:bodyPr wrap="square" rtlCol="0">
            <a:spAutoFit/>
          </a:bodyPr>
          <a:lstStyle/>
          <a:p>
            <a:r>
              <a:rPr lang="cs-CZ" sz="2000" dirty="0" err="1" smtClean="0">
                <a:latin typeface="Calibri" panose="020F0502020204030204" pitchFamily="34" charset="0"/>
              </a:rPr>
              <a:t>The</a:t>
            </a:r>
            <a:r>
              <a:rPr lang="cs-CZ" sz="2000" dirty="0" smtClean="0">
                <a:latin typeface="Calibri" panose="020F0502020204030204" pitchFamily="34" charset="0"/>
              </a:rPr>
              <a:t> </a:t>
            </a:r>
            <a:r>
              <a:rPr lang="cs-CZ" sz="2000" dirty="0" err="1" smtClean="0">
                <a:latin typeface="Calibri" panose="020F0502020204030204" pitchFamily="34" charset="0"/>
              </a:rPr>
              <a:t>price</a:t>
            </a:r>
            <a:r>
              <a:rPr lang="cs-CZ" sz="2000" dirty="0" smtClean="0">
                <a:latin typeface="Calibri" panose="020F0502020204030204" pitchFamily="34" charset="0"/>
              </a:rPr>
              <a:t> elasticity </a:t>
            </a:r>
            <a:r>
              <a:rPr lang="cs-CZ" sz="2000" dirty="0" err="1" smtClean="0">
                <a:latin typeface="Calibri" panose="020F0502020204030204" pitchFamily="34" charset="0"/>
              </a:rPr>
              <a:t>of</a:t>
            </a:r>
            <a:r>
              <a:rPr lang="cs-CZ" sz="2000" dirty="0" smtClean="0">
                <a:latin typeface="Calibri" panose="020F0502020204030204" pitchFamily="34" charset="0"/>
              </a:rPr>
              <a:t> </a:t>
            </a:r>
            <a:r>
              <a:rPr lang="cs-CZ" sz="2000" dirty="0" err="1" smtClean="0">
                <a:latin typeface="Calibri" panose="020F0502020204030204" pitchFamily="34" charset="0"/>
              </a:rPr>
              <a:t>demand</a:t>
            </a:r>
            <a:r>
              <a:rPr lang="cs-CZ" sz="2000" dirty="0" smtClean="0">
                <a:latin typeface="Calibri" panose="020F0502020204030204" pitchFamily="34" charset="0"/>
              </a:rPr>
              <a:t> </a:t>
            </a:r>
            <a:r>
              <a:rPr lang="cs-CZ" sz="2000" dirty="0" err="1" smtClean="0">
                <a:latin typeface="Calibri" panose="020F0502020204030204" pitchFamily="34" charset="0"/>
              </a:rPr>
              <a:t>is</a:t>
            </a:r>
            <a:r>
              <a:rPr lang="cs-CZ" sz="2000" dirty="0" smtClean="0">
                <a:latin typeface="Calibri" panose="020F0502020204030204" pitchFamily="34" charset="0"/>
              </a:rPr>
              <a:t> </a:t>
            </a:r>
            <a:r>
              <a:rPr lang="cs-CZ" sz="2000" dirty="0" err="1" smtClean="0">
                <a:latin typeface="Calibri" panose="020F0502020204030204" pitchFamily="34" charset="0"/>
              </a:rPr>
              <a:t>defined</a:t>
            </a:r>
            <a:r>
              <a:rPr lang="cs-CZ" sz="2000" dirty="0" smtClean="0">
                <a:latin typeface="Calibri" panose="020F0502020204030204" pitchFamily="34" charset="0"/>
              </a:rPr>
              <a:t> as: </a:t>
            </a:r>
            <a:endParaRPr lang="cs-CZ" sz="2000" dirty="0">
              <a:latin typeface="Calibri" panose="020F0502020204030204" pitchFamily="34" charset="0"/>
            </a:endParaRPr>
          </a:p>
        </p:txBody>
      </p:sp>
      <p:sp>
        <p:nvSpPr>
          <p:cNvPr id="6" name="TextovéPole 5"/>
          <p:cNvSpPr txBox="1"/>
          <p:nvPr/>
        </p:nvSpPr>
        <p:spPr>
          <a:xfrm>
            <a:off x="755576" y="3429000"/>
            <a:ext cx="7920880" cy="2739211"/>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smtClean="0">
                <a:latin typeface="Calibri" panose="020F0502020204030204" pitchFamily="34" charset="0"/>
              </a:rPr>
              <a:t>Replacing β</a:t>
            </a:r>
            <a:r>
              <a:rPr lang="en-US" sz="2000" baseline="-25000" dirty="0" smtClean="0">
                <a:latin typeface="Calibri" panose="020F0502020204030204" pitchFamily="34" charset="0"/>
              </a:rPr>
              <a:t>1</a:t>
            </a:r>
            <a:r>
              <a:rPr lang="en-US" sz="2000" dirty="0" smtClean="0">
                <a:latin typeface="Calibri" panose="020F0502020204030204" pitchFamily="34" charset="0"/>
              </a:rPr>
              <a:t> with 18,552 and RPG and G with their respective sample means, Lee calculated the gasoline price elasticity of demand to be – 0.216 </a:t>
            </a:r>
            <a:r>
              <a:rPr lang="en-US" sz="2000" dirty="0" smtClean="0">
                <a:latin typeface="Calibri" panose="020F0502020204030204" pitchFamily="34" charset="0"/>
                <a:cs typeface="Arial" panose="020B0604020202020204" pitchFamily="34" charset="0"/>
              </a:rPr>
              <a:t>→ the demand for gasoline is inelastic. </a:t>
            </a:r>
          </a:p>
          <a:p>
            <a:pPr marL="285750" indent="-285750" algn="just">
              <a:buFont typeface="Arial" panose="020B0604020202020204" pitchFamily="34" charset="0"/>
              <a:buChar char="•"/>
            </a:pPr>
            <a:r>
              <a:rPr lang="en-US" sz="2000" dirty="0" smtClean="0">
                <a:latin typeface="Calibri" panose="020F0502020204030204" pitchFamily="34" charset="0"/>
                <a:cs typeface="Arial" panose="020B0604020202020204" pitchFamily="34" charset="0"/>
              </a:rPr>
              <a:t>The data are monthly, covering five year period, the rice elasticity is short run. Long run price elasticity of demand are considerably higher and have been estimated to be around -0.8. </a:t>
            </a:r>
          </a:p>
          <a:p>
            <a:pPr marL="285750" indent="-285750" algn="just">
              <a:buFont typeface="Arial" panose="020B0604020202020204" pitchFamily="34" charset="0"/>
              <a:buChar char="•"/>
            </a:pPr>
            <a:r>
              <a:rPr lang="en-US" sz="2000" dirty="0" smtClean="0">
                <a:latin typeface="Calibri" panose="020F0502020204030204" pitchFamily="34" charset="0"/>
                <a:cs typeface="Arial" panose="020B0604020202020204" pitchFamily="34" charset="0"/>
              </a:rPr>
              <a:t>Employing a similar procedure, the income elasticity of the demand for gasoline was calculated to be 0.876 → gasoline is a normal good. </a:t>
            </a:r>
          </a:p>
          <a:p>
            <a:pPr marL="285750" indent="-285750" algn="just">
              <a:buFont typeface="Arial" panose="020B0604020202020204" pitchFamily="34" charset="0"/>
              <a:buChar char="•"/>
            </a:pPr>
            <a:endParaRPr lang="cs-CZ" baseline="-25000" dirty="0">
              <a:latin typeface="Calibri" panose="020F0502020204030204" pitchFamily="34" charset="0"/>
            </a:endParaRPr>
          </a:p>
        </p:txBody>
      </p:sp>
    </p:spTree>
    <p:extLst>
      <p:ext uri="{BB962C8B-B14F-4D97-AF65-F5344CB8AC3E}">
        <p14:creationId xmlns:p14="http://schemas.microsoft.com/office/powerpoint/2010/main" val="1126945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Queuing cost </a:t>
            </a:r>
            <a:r>
              <a:rPr lang="en-US" dirty="0" err="1" smtClean="0">
                <a:latin typeface="Calibri" panose="020F0502020204030204" pitchFamily="34" charset="0"/>
                <a:cs typeface="Arial" panose="020B0604020202020204" pitchFamily="34" charset="0"/>
              </a:rPr>
              <a:t>premia</a:t>
            </a:r>
            <a:endParaRPr lang="en-US" noProof="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Grp="1" noChangeAspect="1"/>
          </p:cNvGraphicFramePr>
          <p:nvPr>
            <p:ph sz="quarter" idx="1"/>
            <p:extLst>
              <p:ext uri="{D42A27DB-BD31-4B8C-83A1-F6EECF244321}">
                <p14:modId xmlns:p14="http://schemas.microsoft.com/office/powerpoint/2010/main" val="73824924"/>
              </p:ext>
            </p:extLst>
          </p:nvPr>
        </p:nvGraphicFramePr>
        <p:xfrm>
          <a:off x="1187624" y="3789040"/>
          <a:ext cx="6835775" cy="2303463"/>
        </p:xfrm>
        <a:graphic>
          <a:graphicData uri="http://schemas.openxmlformats.org/presentationml/2006/ole">
            <mc:AlternateContent xmlns:mc="http://schemas.openxmlformats.org/markup-compatibility/2006">
              <mc:Choice xmlns:v="urn:schemas-microsoft-com:vml" Requires="v">
                <p:oleObj spid="_x0000_s5148" name="Document" r:id="rId4" imgW="7010400" imgH="2362200" progId="Word.Document.12">
                  <p:embed/>
                </p:oleObj>
              </mc:Choice>
              <mc:Fallback>
                <p:oleObj name="Document" r:id="rId4" imgW="7010400" imgH="2362200" progId="Word.Document.12">
                  <p:embed/>
                  <p:pic>
                    <p:nvPicPr>
                      <p:cNvPr id="0" name=""/>
                      <p:cNvPicPr/>
                      <p:nvPr/>
                    </p:nvPicPr>
                    <p:blipFill>
                      <a:blip r:embed="rId5"/>
                      <a:stretch>
                        <a:fillRect/>
                      </a:stretch>
                    </p:blipFill>
                    <p:spPr>
                      <a:xfrm>
                        <a:off x="1187624" y="3789040"/>
                        <a:ext cx="6835775" cy="2303463"/>
                      </a:xfrm>
                      <a:prstGeom prst="rect">
                        <a:avLst/>
                      </a:prstGeom>
                    </p:spPr>
                  </p:pic>
                </p:oleObj>
              </mc:Fallback>
            </mc:AlternateContent>
          </a:graphicData>
        </a:graphic>
      </p:graphicFrame>
      <p:sp>
        <p:nvSpPr>
          <p:cNvPr id="3" name="TextovéPole 2"/>
          <p:cNvSpPr txBox="1"/>
          <p:nvPr/>
        </p:nvSpPr>
        <p:spPr>
          <a:xfrm>
            <a:off x="395536" y="1340768"/>
            <a:ext cx="8568952"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What was the queuing cost associated with the gasoline crisis?</a:t>
            </a:r>
          </a:p>
          <a:p>
            <a:pPr marL="285750" indent="-285750">
              <a:buFont typeface="Arial" panose="020B0604020202020204" pitchFamily="34" charset="0"/>
              <a:buChar char="•"/>
            </a:pPr>
            <a:r>
              <a:rPr lang="en-US" sz="2000" dirty="0" smtClean="0">
                <a:latin typeface="Calibri" panose="020F0502020204030204" pitchFamily="34" charset="0"/>
              </a:rPr>
              <a:t>From estimation results, an estimate of queuing prices for each month of the crises can be obtained by dividing the month’s coefficient by β</a:t>
            </a:r>
            <a:r>
              <a:rPr lang="en-US" sz="2000" baseline="-25000" dirty="0" smtClean="0">
                <a:latin typeface="Calibri" panose="020F0502020204030204" pitchFamily="34" charset="0"/>
              </a:rPr>
              <a:t>1</a:t>
            </a:r>
            <a:r>
              <a:rPr lang="en-US" sz="2000" dirty="0" smtClean="0">
                <a:latin typeface="Calibri" panose="020F0502020204030204" pitchFamily="34" charset="0"/>
              </a:rPr>
              <a:t>. </a:t>
            </a:r>
          </a:p>
          <a:p>
            <a:pPr marL="285750" indent="-285750">
              <a:buFont typeface="Arial" panose="020B0604020202020204" pitchFamily="34" charset="0"/>
              <a:buChar char="•"/>
            </a:pPr>
            <a:r>
              <a:rPr lang="en-US" sz="2000" dirty="0" smtClean="0">
                <a:latin typeface="Calibri" panose="020F0502020204030204" pitchFamily="34" charset="0"/>
              </a:rPr>
              <a:t>Table reports these estimates which are positive and consistent with hypothesis 3.</a:t>
            </a:r>
          </a:p>
          <a:p>
            <a:pPr marL="285750" indent="-285750">
              <a:buFont typeface="Arial" panose="020B0604020202020204" pitchFamily="34" charset="0"/>
              <a:buChar char="•"/>
            </a:pPr>
            <a:r>
              <a:rPr lang="en-US" sz="2000" dirty="0" smtClean="0">
                <a:latin typeface="Calibri" panose="020F0502020204030204" pitchFamily="34" charset="0"/>
              </a:rPr>
              <a:t>The queuing cost represent a significant portion of the total opportunity cost. </a:t>
            </a:r>
            <a:endParaRPr lang="en-US" sz="2000" dirty="0">
              <a:latin typeface="Calibri" panose="020F0502020204030204" pitchFamily="34" charset="0"/>
            </a:endParaRPr>
          </a:p>
        </p:txBody>
      </p:sp>
    </p:spTree>
    <p:extLst>
      <p:ext uri="{BB962C8B-B14F-4D97-AF65-F5344CB8AC3E}">
        <p14:creationId xmlns:p14="http://schemas.microsoft.com/office/powerpoint/2010/main" val="781852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The demand for trips</a:t>
            </a:r>
            <a:endParaRPr lang="en-US" dirty="0">
              <a:latin typeface="Calibri" panose="020F0502020204030204" pitchFamily="34" charset="0"/>
              <a:cs typeface="Arial" panose="020B0604020202020204" pitchFamily="34" charset="0"/>
            </a:endParaRPr>
          </a:p>
        </p:txBody>
      </p:sp>
      <p:sp>
        <p:nvSpPr>
          <p:cNvPr id="4" name="TextBox 3"/>
          <p:cNvSpPr txBox="1"/>
          <p:nvPr/>
        </p:nvSpPr>
        <p:spPr>
          <a:xfrm>
            <a:off x="2085130" y="1865909"/>
            <a:ext cx="184666" cy="369332"/>
          </a:xfrm>
          <a:prstGeom prst="rect">
            <a:avLst/>
          </a:prstGeom>
          <a:noFill/>
        </p:spPr>
        <p:txBody>
          <a:bodyPr wrap="none" rtlCol="0">
            <a:spAutoFit/>
          </a:bodyPr>
          <a:lstStyle/>
          <a:p>
            <a:endParaRPr lang="cs-CZ" dirty="0"/>
          </a:p>
        </p:txBody>
      </p:sp>
      <p:graphicFrame>
        <p:nvGraphicFramePr>
          <p:cNvPr id="5" name="Content Placeholder 3"/>
          <p:cNvGraphicFramePr>
            <a:graphicFrameLocks noGrp="1"/>
          </p:cNvGraphicFramePr>
          <p:nvPr>
            <p:ph sz="quarter" idx="1"/>
            <p:extLst>
              <p:ext uri="{D42A27DB-BD31-4B8C-83A1-F6EECF244321}">
                <p14:modId xmlns:p14="http://schemas.microsoft.com/office/powerpoint/2010/main" val="1478546166"/>
              </p:ext>
            </p:extLst>
          </p:nvPr>
        </p:nvGraphicFramePr>
        <p:xfrm>
          <a:off x="544513" y="1412875"/>
          <a:ext cx="8054975" cy="4608513"/>
        </p:xfrm>
        <a:graphic>
          <a:graphicData uri="http://schemas.openxmlformats.org/presentationml/2006/ole">
            <mc:AlternateContent xmlns:mc="http://schemas.openxmlformats.org/markup-compatibility/2006">
              <mc:Choice xmlns:v="urn:schemas-microsoft-com:vml" Requires="v">
                <p:oleObj spid="_x0000_s6171" name="Document" r:id="rId4" imgW="8013700" imgH="4584700" progId="Word.Document.12">
                  <p:embed/>
                </p:oleObj>
              </mc:Choice>
              <mc:Fallback>
                <p:oleObj name="Document" r:id="rId4" imgW="8013700" imgH="4584700" progId="Word.Document.12">
                  <p:embed/>
                  <p:pic>
                    <p:nvPicPr>
                      <p:cNvPr id="0" name=""/>
                      <p:cNvPicPr/>
                      <p:nvPr/>
                    </p:nvPicPr>
                    <p:blipFill>
                      <a:blip r:embed="rId5"/>
                      <a:stretch>
                        <a:fillRect/>
                      </a:stretch>
                    </p:blipFill>
                    <p:spPr>
                      <a:xfrm>
                        <a:off x="544513" y="1412875"/>
                        <a:ext cx="8054975" cy="4608513"/>
                      </a:xfrm>
                      <a:prstGeom prst="rect">
                        <a:avLst/>
                      </a:prstGeom>
                    </p:spPr>
                  </p:pic>
                </p:oleObj>
              </mc:Fallback>
            </mc:AlternateContent>
          </a:graphicData>
        </a:graphic>
      </p:graphicFrame>
    </p:spTree>
    <p:extLst>
      <p:ext uri="{BB962C8B-B14F-4D97-AF65-F5344CB8AC3E}">
        <p14:creationId xmlns:p14="http://schemas.microsoft.com/office/powerpoint/2010/main" val="3221320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The demand for gasoline x trips</a:t>
            </a:r>
            <a:endParaRPr lang="en-US" dirty="0"/>
          </a:p>
        </p:txBody>
      </p:sp>
      <p:sp>
        <p:nvSpPr>
          <p:cNvPr id="3" name="Zástupný symbol pro obsah 2"/>
          <p:cNvSpPr>
            <a:spLocks noGrp="1"/>
          </p:cNvSpPr>
          <p:nvPr>
            <p:ph sz="quarter" idx="1"/>
          </p:nvPr>
        </p:nvSpPr>
        <p:spPr/>
        <p:txBody>
          <a:bodyPr/>
          <a:lstStyle/>
          <a:p>
            <a:r>
              <a:rPr lang="en-US" dirty="0" smtClean="0"/>
              <a:t>The impact of price, income and population was same and significant.</a:t>
            </a:r>
          </a:p>
          <a:p>
            <a:r>
              <a:rPr lang="en-US" dirty="0" smtClean="0"/>
              <a:t>However gasoline crisis variables were stronger in demand for gasoline than for trips. Why?</a:t>
            </a:r>
          </a:p>
          <a:p>
            <a:r>
              <a:rPr lang="en-US" dirty="0" smtClean="0"/>
              <a:t>We would expect demand for trips to be less responsive to gasoline price increases than for gasoline because, in the shirt run, there re more substitution opportunities for reducing fuel than for reducing the number of trips. </a:t>
            </a:r>
            <a:endParaRPr lang="en-US" dirty="0"/>
          </a:p>
        </p:txBody>
      </p:sp>
    </p:spTree>
    <p:extLst>
      <p:ext uri="{BB962C8B-B14F-4D97-AF65-F5344CB8AC3E}">
        <p14:creationId xmlns:p14="http://schemas.microsoft.com/office/powerpoint/2010/main" val="1184213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US" noProof="0" dirty="0" smtClean="0">
                <a:latin typeface="Calibri" panose="020F0502020204030204" pitchFamily="34" charset="0"/>
                <a:cs typeface="Arial" panose="020B0604020202020204" pitchFamily="34" charset="0"/>
              </a:rPr>
              <a:t>2.1.Theory</a:t>
            </a:r>
            <a:endParaRPr lang="en-US" noProof="0" dirty="0">
              <a:latin typeface="Calibri" panose="020F0502020204030204" pitchFamily="34" charset="0"/>
              <a:cs typeface="Arial" panose="020B0604020202020204" pitchFamily="34" charset="0"/>
            </a:endParaRPr>
          </a:p>
        </p:txBody>
      </p:sp>
      <p:sp>
        <p:nvSpPr>
          <p:cNvPr id="5" name="Podnadpis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86722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The 1993 gasoline tax increase</a:t>
            </a:r>
            <a:endParaRPr lang="en-US"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normAutofit fontScale="92500" lnSpcReduction="10000"/>
          </a:bodyPr>
          <a:lstStyle/>
          <a:p>
            <a:r>
              <a:rPr lang="en-US" dirty="0" smtClean="0">
                <a:latin typeface="Calibri" panose="020F0502020204030204" pitchFamily="34" charset="0"/>
              </a:rPr>
              <a:t>According to the 1993 Deficit Reduction Bill, passed in late 1993, the federal gasoline tax increased by 4.3 cents per gallon. With average per gallon price equal to USD 1.06, this represents an approximate 4% increase in the 1993 real price of gasoline. </a:t>
            </a:r>
          </a:p>
          <a:p>
            <a:r>
              <a:rPr lang="en-US" dirty="0" smtClean="0">
                <a:latin typeface="Calibri" panose="020F0502020204030204" pitchFamily="34" charset="0"/>
              </a:rPr>
              <a:t>The above results found price elasticity of demand for gasoline to be – 0.216 and for trips -0.236. </a:t>
            </a:r>
          </a:p>
          <a:p>
            <a:r>
              <a:rPr lang="en-US" dirty="0" smtClean="0">
                <a:latin typeface="Calibri" panose="020F0502020204030204" pitchFamily="34" charset="0"/>
              </a:rPr>
              <a:t>The federal gasoline tax increase can be expected to have reduced the quantity of gasoline demanded by 0.86% and average daily trips by 0.94%. </a:t>
            </a:r>
          </a:p>
          <a:p>
            <a:r>
              <a:rPr lang="en-US" dirty="0" smtClean="0">
                <a:latin typeface="Calibri" panose="020F0502020204030204" pitchFamily="34" charset="0"/>
              </a:rPr>
              <a:t>At the national level, this translates into a 1.74 million gallon daily reduction in the demand for gasoline and 5.68 fewer automobile trips per day. </a:t>
            </a:r>
            <a:endParaRPr lang="en-US" dirty="0">
              <a:latin typeface="Calibri" panose="020F0502020204030204" pitchFamily="34" charset="0"/>
            </a:endParaRPr>
          </a:p>
        </p:txBody>
      </p:sp>
    </p:spTree>
    <p:extLst>
      <p:ext uri="{BB962C8B-B14F-4D97-AF65-F5344CB8AC3E}">
        <p14:creationId xmlns:p14="http://schemas.microsoft.com/office/powerpoint/2010/main" val="701958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Comments</a:t>
            </a:r>
            <a:endParaRPr lang="en-US"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dirty="0" smtClean="0"/>
              <a:t>A potential deficiency of the model is the lack of information on relevant alternatives. Economic theory tells us that demand depends on price of substitutes. </a:t>
            </a:r>
          </a:p>
          <a:p>
            <a:r>
              <a:rPr lang="en-US" dirty="0" smtClean="0"/>
              <a:t>Is this important? Possibly, but not necessarily. </a:t>
            </a:r>
            <a:endParaRPr lang="en-US" dirty="0"/>
          </a:p>
        </p:txBody>
      </p:sp>
    </p:spTree>
    <p:extLst>
      <p:ext uri="{BB962C8B-B14F-4D97-AF65-F5344CB8AC3E}">
        <p14:creationId xmlns:p14="http://schemas.microsoft.com/office/powerpoint/2010/main" val="1202128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r>
              <a:rPr lang="en-US" noProof="0" dirty="0" smtClean="0">
                <a:latin typeface="Calibri" panose="020F0502020204030204" pitchFamily="34" charset="0"/>
                <a:cs typeface="Arial" panose="020B0604020202020204" pitchFamily="34" charset="0"/>
              </a:rPr>
              <a:t>2.3. </a:t>
            </a:r>
            <a:r>
              <a:rPr lang="en-US" dirty="0" smtClean="0">
                <a:latin typeface="Calibri" panose="020F0502020204030204" pitchFamily="34" charset="0"/>
                <a:cs typeface="Arial" panose="020B0604020202020204" pitchFamily="34" charset="0"/>
              </a:rPr>
              <a:t>The demand for urban rail rapid transit</a:t>
            </a:r>
            <a:endParaRPr lang="en-US" noProof="0" dirty="0">
              <a:latin typeface="Calibri" panose="020F0502020204030204" pitchFamily="34" charset="0"/>
              <a:cs typeface="Arial" panose="020B0604020202020204" pitchFamily="34" charset="0"/>
            </a:endParaRPr>
          </a:p>
        </p:txBody>
      </p:sp>
      <p:sp>
        <p:nvSpPr>
          <p:cNvPr id="5" name="Podnadpis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48627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Background</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dirty="0" smtClean="0">
                <a:latin typeface="Calibri" panose="020F0502020204030204" pitchFamily="34" charset="0"/>
                <a:cs typeface="Arial" panose="020B0604020202020204" pitchFamily="34" charset="0"/>
              </a:rPr>
              <a:t>Heavy rail public transport systems = high-speed electric railways that carry high traffic volumes on multi-car trains and have separate rights of way</a:t>
            </a:r>
          </a:p>
          <a:p>
            <a:r>
              <a:rPr lang="en-US" dirty="0" smtClean="0">
                <a:latin typeface="Calibri" panose="020F0502020204030204" pitchFamily="34" charset="0"/>
                <a:cs typeface="Arial" panose="020B0604020202020204" pitchFamily="34" charset="0"/>
              </a:rPr>
              <a:t>Their advantage over conventional bus systems is the more competitive line haul speeds and grater comfort. At the same time, by their very nature, heavy rail systems are fixed in place and, accordingly, less able to accommodate changing business and residential land-use patterns.</a:t>
            </a:r>
          </a:p>
          <a:p>
            <a:r>
              <a:rPr lang="en-US" dirty="0" smtClean="0">
                <a:latin typeface="Calibri" panose="020F0502020204030204" pitchFamily="34" charset="0"/>
                <a:cs typeface="Arial" panose="020B0604020202020204" pitchFamily="34" charset="0"/>
              </a:rPr>
              <a:t>In addition, they are very capital intensive</a:t>
            </a:r>
            <a:endParaRPr lang="en-US"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2885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Heavy rail transit systems, USA 1991</a:t>
            </a:r>
            <a:endParaRPr lang="en-US" noProof="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Grp="1" noChangeAspect="1"/>
          </p:cNvGraphicFramePr>
          <p:nvPr>
            <p:ph sz="quarter" idx="1"/>
            <p:extLst>
              <p:ext uri="{D42A27DB-BD31-4B8C-83A1-F6EECF244321}">
                <p14:modId xmlns:p14="http://schemas.microsoft.com/office/powerpoint/2010/main" val="2405744726"/>
              </p:ext>
            </p:extLst>
          </p:nvPr>
        </p:nvGraphicFramePr>
        <p:xfrm>
          <a:off x="488950" y="1196975"/>
          <a:ext cx="8166100" cy="5124450"/>
        </p:xfrm>
        <a:graphic>
          <a:graphicData uri="http://schemas.openxmlformats.org/presentationml/2006/ole">
            <mc:AlternateContent xmlns:mc="http://schemas.openxmlformats.org/markup-compatibility/2006">
              <mc:Choice xmlns:v="urn:schemas-microsoft-com:vml" Requires="v">
                <p:oleObj spid="_x0000_s7192" name="Document" r:id="rId4" imgW="8013700" imgH="5029200" progId="Word.Document.12">
                  <p:embed/>
                </p:oleObj>
              </mc:Choice>
              <mc:Fallback>
                <p:oleObj name="Document" r:id="rId4" imgW="8013700" imgH="5029200" progId="Word.Document.12">
                  <p:embed/>
                  <p:pic>
                    <p:nvPicPr>
                      <p:cNvPr id="0" name=""/>
                      <p:cNvPicPr/>
                      <p:nvPr/>
                    </p:nvPicPr>
                    <p:blipFill>
                      <a:blip r:embed="rId5"/>
                      <a:stretch>
                        <a:fillRect/>
                      </a:stretch>
                    </p:blipFill>
                    <p:spPr>
                      <a:xfrm>
                        <a:off x="488950" y="1196975"/>
                        <a:ext cx="8166100" cy="5124450"/>
                      </a:xfrm>
                      <a:prstGeom prst="rect">
                        <a:avLst/>
                      </a:prstGeom>
                    </p:spPr>
                  </p:pic>
                </p:oleObj>
              </mc:Fallback>
            </mc:AlternateContent>
          </a:graphicData>
        </a:graphic>
      </p:graphicFrame>
    </p:spTree>
    <p:extLst>
      <p:ext uri="{BB962C8B-B14F-4D97-AF65-F5344CB8AC3E}">
        <p14:creationId xmlns:p14="http://schemas.microsoft.com/office/powerpoint/2010/main" val="3437028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latin typeface="Calibri" panose="020F0502020204030204" pitchFamily="34" charset="0"/>
                <a:cs typeface="Arial" panose="020B0604020202020204" pitchFamily="34" charset="0"/>
              </a:rPr>
              <a:t>Trends in heavy rail transit ridership, 1980 - 1990</a:t>
            </a:r>
            <a:endParaRPr lang="en-US"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82077137"/>
              </p:ext>
            </p:extLst>
          </p:nvPr>
        </p:nvGraphicFramePr>
        <p:xfrm>
          <a:off x="520700" y="2214190"/>
          <a:ext cx="8210600" cy="3087018"/>
        </p:xfrm>
        <a:graphic>
          <a:graphicData uri="http://schemas.openxmlformats.org/presentationml/2006/ole">
            <mc:AlternateContent xmlns:mc="http://schemas.openxmlformats.org/markup-compatibility/2006">
              <mc:Choice xmlns:v="urn:schemas-microsoft-com:vml" Requires="v">
                <p:oleObj spid="_x0000_s8216" name="Document" r:id="rId4" imgW="7912100" imgH="2971800" progId="Word.Document.12">
                  <p:embed/>
                </p:oleObj>
              </mc:Choice>
              <mc:Fallback>
                <p:oleObj name="Document" r:id="rId4" imgW="7912100" imgH="2971800" progId="Word.Document.12">
                  <p:embed/>
                  <p:pic>
                    <p:nvPicPr>
                      <p:cNvPr id="0" name=""/>
                      <p:cNvPicPr/>
                      <p:nvPr/>
                    </p:nvPicPr>
                    <p:blipFill>
                      <a:blip r:embed="rId5"/>
                      <a:stretch>
                        <a:fillRect/>
                      </a:stretch>
                    </p:blipFill>
                    <p:spPr>
                      <a:xfrm>
                        <a:off x="520700" y="2214190"/>
                        <a:ext cx="8210600" cy="3087018"/>
                      </a:xfrm>
                      <a:prstGeom prst="rect">
                        <a:avLst/>
                      </a:prstGeom>
                    </p:spPr>
                  </p:pic>
                </p:oleObj>
              </mc:Fallback>
            </mc:AlternateContent>
          </a:graphicData>
        </a:graphic>
      </p:graphicFrame>
    </p:spTree>
    <p:extLst>
      <p:ext uri="{BB962C8B-B14F-4D97-AF65-F5344CB8AC3E}">
        <p14:creationId xmlns:p14="http://schemas.microsoft.com/office/powerpoint/2010/main" val="1325445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Research question</a:t>
            </a:r>
            <a:endParaRPr lang="en-US"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dirty="0" smtClean="0">
                <a:latin typeface="Calibri" panose="020F0502020204030204" pitchFamily="34" charset="0"/>
                <a:cs typeface="Arial" panose="020B0604020202020204" pitchFamily="34" charset="0"/>
              </a:rPr>
              <a:t>The people moving capabilities of heavy rail systems emphasize the role that these systems play in alleviating congestion in our nations major urban centers and reducing motor vehicle emissions and air pollution</a:t>
            </a:r>
          </a:p>
          <a:p>
            <a:r>
              <a:rPr lang="en-US" dirty="0" smtClean="0">
                <a:latin typeface="Calibri" panose="020F0502020204030204" pitchFamily="34" charset="0"/>
                <a:cs typeface="Arial" panose="020B0604020202020204" pitchFamily="34" charset="0"/>
              </a:rPr>
              <a:t>But before we can develop urban transit policies to induce travelers on to heavy rail systems, we must identify what factors determine a travelers decision to use a heavy rail system</a:t>
            </a:r>
            <a:endParaRPr lang="en-US"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4877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Case study</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dirty="0" err="1" smtClean="0">
                <a:latin typeface="Calibri" panose="020F0502020204030204" pitchFamily="34" charset="0"/>
                <a:cs typeface="Arial" panose="020B0604020202020204" pitchFamily="34" charset="0"/>
              </a:rPr>
              <a:t>Doi</a:t>
            </a:r>
            <a:r>
              <a:rPr lang="en-US" dirty="0" smtClean="0">
                <a:latin typeface="Calibri" panose="020F0502020204030204" pitchFamily="34" charset="0"/>
                <a:cs typeface="Arial" panose="020B0604020202020204" pitchFamily="34" charset="0"/>
              </a:rPr>
              <a:t> and Allen (1986) analyzed the demand for rapid rail transit trips in Philadelphia for a particular rapid rail link (HS, 14.2 mile) between southern New Jersey and downtown Philadelphia.</a:t>
            </a:r>
          </a:p>
          <a:p>
            <a:r>
              <a:rPr lang="en-US" dirty="0" smtClean="0">
                <a:latin typeface="Calibri" panose="020F0502020204030204" pitchFamily="34" charset="0"/>
                <a:cs typeface="Arial" panose="020B0604020202020204" pitchFamily="34" charset="0"/>
              </a:rPr>
              <a:t>At the time of the study, transit services were provided 24 hours a day, 7 days a week, with an average daily ridership of 38.000 – 40.000.</a:t>
            </a:r>
          </a:p>
          <a:p>
            <a:r>
              <a:rPr lang="en-US" dirty="0" smtClean="0">
                <a:latin typeface="Calibri" panose="020F0502020204030204" pitchFamily="34" charset="0"/>
                <a:cs typeface="Arial" panose="020B0604020202020204" pitchFamily="34" charset="0"/>
              </a:rPr>
              <a:t>For this particular link, bus services are not a relevant alternative, but automobile travel is.</a:t>
            </a:r>
            <a:endParaRPr lang="en-US"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5530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Demand</a:t>
            </a:r>
            <a:endParaRPr lang="en-US" noProof="0" dirty="0">
              <a:latin typeface="Calibri" panose="020F0502020204030204" pitchFamily="34" charset="0"/>
              <a:cs typeface="Arial" panose="020B0604020202020204" pitchFamily="34" charset="0"/>
            </a:endParaRPr>
          </a:p>
        </p:txBody>
      </p:sp>
      <p:graphicFrame>
        <p:nvGraphicFramePr>
          <p:cNvPr id="5" name="Content Placeholder 3"/>
          <p:cNvGraphicFramePr>
            <a:graphicFrameLocks noGrp="1" noChangeAspect="1"/>
          </p:cNvGraphicFramePr>
          <p:nvPr>
            <p:ph sz="quarter" idx="1"/>
            <p:extLst>
              <p:ext uri="{D42A27DB-BD31-4B8C-83A1-F6EECF244321}">
                <p14:modId xmlns:p14="http://schemas.microsoft.com/office/powerpoint/2010/main" val="1352828839"/>
              </p:ext>
            </p:extLst>
          </p:nvPr>
        </p:nvGraphicFramePr>
        <p:xfrm>
          <a:off x="-1052513" y="2579688"/>
          <a:ext cx="10955338" cy="1125537"/>
        </p:xfrm>
        <a:graphic>
          <a:graphicData uri="http://schemas.openxmlformats.org/presentationml/2006/ole">
            <mc:AlternateContent xmlns:mc="http://schemas.openxmlformats.org/markup-compatibility/2006">
              <mc:Choice xmlns:v="urn:schemas-microsoft-com:vml" Requires="v">
                <p:oleObj spid="_x0000_s9241" name="Dokument" r:id="rId4" imgW="5269087" imgH="541582" progId="Word.Document.12">
                  <p:embed/>
                </p:oleObj>
              </mc:Choice>
              <mc:Fallback>
                <p:oleObj name="Dokument" r:id="rId4" imgW="5269087" imgH="541582" progId="Word.Document.12">
                  <p:embed/>
                  <p:pic>
                    <p:nvPicPr>
                      <p:cNvPr id="0" name=""/>
                      <p:cNvPicPr/>
                      <p:nvPr/>
                    </p:nvPicPr>
                    <p:blipFill>
                      <a:blip r:embed="rId5"/>
                      <a:stretch>
                        <a:fillRect/>
                      </a:stretch>
                    </p:blipFill>
                    <p:spPr>
                      <a:xfrm>
                        <a:off x="-1052513" y="2579688"/>
                        <a:ext cx="10955338" cy="1125537"/>
                      </a:xfrm>
                      <a:prstGeom prst="rect">
                        <a:avLst/>
                      </a:prstGeom>
                    </p:spPr>
                  </p:pic>
                </p:oleObj>
              </mc:Fallback>
            </mc:AlternateContent>
          </a:graphicData>
        </a:graphic>
      </p:graphicFrame>
      <p:sp>
        <p:nvSpPr>
          <p:cNvPr id="3" name="TextovéPole 2"/>
          <p:cNvSpPr txBox="1"/>
          <p:nvPr/>
        </p:nvSpPr>
        <p:spPr>
          <a:xfrm>
            <a:off x="395536" y="1268760"/>
            <a:ext cx="8424936" cy="1015663"/>
          </a:xfrm>
          <a:prstGeom prst="rect">
            <a:avLst/>
          </a:prstGeom>
          <a:noFill/>
        </p:spPr>
        <p:txBody>
          <a:bodyPr wrap="square" rtlCol="0">
            <a:spAutoFit/>
          </a:bodyPr>
          <a:lstStyle/>
          <a:p>
            <a:r>
              <a:rPr lang="en-US" sz="2000" dirty="0" smtClean="0">
                <a:latin typeface="Calibri" panose="020F0502020204030204" pitchFamily="34" charset="0"/>
              </a:rPr>
              <a:t>The demand for this high-speed line was expressed as a linear function of its own price, prices associated with the primary alternative mode, and seasonal variables. In particular, </a:t>
            </a:r>
            <a:endParaRPr lang="en-US" sz="20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 name="TextovéPole 5"/>
              <p:cNvSpPr txBox="1"/>
              <p:nvPr/>
            </p:nvSpPr>
            <p:spPr>
              <a:xfrm>
                <a:off x="395536" y="3756087"/>
                <a:ext cx="8208912" cy="2608984"/>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Sup>
                      <m:sSubSupPr>
                        <m:ctrlPr>
                          <a:rPr lang="en-US" i="1" smtClean="0">
                            <a:latin typeface="Cambria Math"/>
                          </a:rPr>
                        </m:ctrlPr>
                      </m:sSubSupPr>
                      <m:e>
                        <m:r>
                          <a:rPr lang="en-US" i="1">
                            <a:latin typeface="Cambria Math"/>
                          </a:rPr>
                          <m:t>𝑅𝑅</m:t>
                        </m:r>
                      </m:e>
                      <m:sub>
                        <m:r>
                          <a:rPr lang="en-US" i="1">
                            <a:latin typeface="Cambria Math"/>
                          </a:rPr>
                          <m:t>𝑡</m:t>
                        </m:r>
                      </m:sub>
                      <m:sup>
                        <m:r>
                          <a:rPr lang="en-US" i="1">
                            <a:latin typeface="Cambria Math"/>
                          </a:rPr>
                          <m:t>0</m:t>
                        </m:r>
                      </m:sup>
                    </m:sSubSup>
                  </m:oMath>
                </a14:m>
                <a:r>
                  <a:rPr lang="en-US" dirty="0" smtClean="0"/>
                  <a:t> is observed rapid rail transit ridership in month t.</a:t>
                </a:r>
              </a:p>
              <a:p>
                <a:pPr marL="285750" indent="-285750">
                  <a:buFont typeface="Arial" panose="020B0604020202020204" pitchFamily="34" charset="0"/>
                  <a:buChar char="•"/>
                </a:pPr>
                <a:r>
                  <a:rPr lang="en-US" dirty="0" smtClean="0"/>
                  <a:t>Real transit fare (dollars) is the price of an average trip on the line.</a:t>
                </a:r>
              </a:p>
              <a:p>
                <a:pPr marL="285750" indent="-285750">
                  <a:buFont typeface="Arial" panose="020B0604020202020204" pitchFamily="34" charset="0"/>
                  <a:buChar char="•"/>
                </a:pPr>
                <a:r>
                  <a:rPr lang="en-US" dirty="0" smtClean="0"/>
                  <a:t>Real Gasoline Price (dollars per gallon) and Real Bridge Toll (dollars per crossing) correspond to the price by the most relative alternative – automobile. </a:t>
                </a:r>
              </a:p>
              <a:p>
                <a:pPr marL="285750" indent="-285750">
                  <a:buFont typeface="Arial" panose="020B0604020202020204" pitchFamily="34" charset="0"/>
                  <a:buChar char="•"/>
                </a:pPr>
                <a:r>
                  <a:rPr lang="en-US" dirty="0" smtClean="0"/>
                  <a:t>Summer months is a dummy variable (May – September) to capture a seasonal downturn due to school and family vacations.</a:t>
                </a:r>
              </a:p>
              <a:p>
                <a:pPr marL="285750" indent="-285750">
                  <a:buFont typeface="Arial" panose="020B0604020202020204" pitchFamily="34" charset="0"/>
                  <a:buChar char="•"/>
                </a:pPr>
                <a:r>
                  <a:rPr lang="en-US" dirty="0" smtClean="0"/>
                  <a:t>October captures various sports and cultural events combined with absence of national holidays producing an increase in ridership in this month. </a:t>
                </a:r>
              </a:p>
              <a:p>
                <a:pPr marL="285750" indent="-285750">
                  <a:buFont typeface="Arial" panose="020B0604020202020204" pitchFamily="34" charset="0"/>
                  <a:buChar char="•"/>
                </a:pPr>
                <a:r>
                  <a:rPr lang="en-US" dirty="0" smtClean="0"/>
                  <a:t>Closure captured the effect of one closed station for reconstruction. </a:t>
                </a:r>
                <a:endParaRPr lang="en-US"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395536" y="3756087"/>
                <a:ext cx="8208912" cy="2608984"/>
              </a:xfrm>
              <a:prstGeom prst="rect">
                <a:avLst/>
              </a:prstGeom>
              <a:blipFill rotWithShape="1">
                <a:blip r:embed="rId6"/>
                <a:stretch>
                  <a:fillRect l="-520" t="-935" b="-2103"/>
                </a:stretch>
              </a:blipFill>
            </p:spPr>
            <p:txBody>
              <a:bodyPr/>
              <a:lstStyle/>
              <a:p>
                <a:r>
                  <a:rPr lang="cs-CZ">
                    <a:noFill/>
                  </a:rPr>
                  <a:t> </a:t>
                </a:r>
              </a:p>
            </p:txBody>
          </p:sp>
        </mc:Fallback>
      </mc:AlternateContent>
    </p:spTree>
    <p:extLst>
      <p:ext uri="{BB962C8B-B14F-4D97-AF65-F5344CB8AC3E}">
        <p14:creationId xmlns:p14="http://schemas.microsoft.com/office/powerpoint/2010/main" val="762932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cs typeface="Arial" panose="020B0604020202020204" pitchFamily="34" charset="0"/>
              </a:rPr>
              <a:t>Hypotheses</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pPr marL="514350" indent="-514350">
              <a:buAutoNum type="arabicParenBoth"/>
            </a:pPr>
            <a:r>
              <a:rPr lang="en-US" dirty="0" smtClean="0">
                <a:latin typeface="Calibri" panose="020F0502020204030204" pitchFamily="34" charset="0"/>
                <a:cs typeface="Arial" panose="020B0604020202020204" pitchFamily="34" charset="0"/>
              </a:rPr>
              <a:t>β</a:t>
            </a:r>
            <a:r>
              <a:rPr lang="en-US" baseline="-25000" dirty="0" smtClean="0">
                <a:latin typeface="Calibri" panose="020F0502020204030204" pitchFamily="34" charset="0"/>
                <a:cs typeface="Arial" panose="020B0604020202020204" pitchFamily="34" charset="0"/>
              </a:rPr>
              <a:t>1 </a:t>
            </a:r>
            <a:r>
              <a:rPr lang="en-US" dirty="0" smtClean="0">
                <a:latin typeface="Calibri" panose="020F0502020204030204" pitchFamily="34" charset="0"/>
                <a:cs typeface="Arial" panose="020B0604020202020204" pitchFamily="34" charset="0"/>
              </a:rPr>
              <a:t>&lt; 0   (the law of demand)</a:t>
            </a:r>
          </a:p>
          <a:p>
            <a:pPr marL="514350" indent="-514350">
              <a:buFont typeface="Wingdings 3"/>
              <a:buAutoNum type="arabicParenBoth"/>
            </a:pPr>
            <a:r>
              <a:rPr lang="en-US" dirty="0" smtClean="0">
                <a:latin typeface="Calibri" panose="020F0502020204030204" pitchFamily="34" charset="0"/>
                <a:cs typeface="Arial" panose="020B0604020202020204" pitchFamily="34" charset="0"/>
              </a:rPr>
              <a:t>β</a:t>
            </a:r>
            <a:r>
              <a:rPr lang="en-US" baseline="-25000" dirty="0" smtClean="0">
                <a:latin typeface="Calibri" panose="020F0502020204030204" pitchFamily="34" charset="0"/>
                <a:cs typeface="Arial" panose="020B0604020202020204" pitchFamily="34" charset="0"/>
              </a:rPr>
              <a:t>2 </a:t>
            </a:r>
            <a:r>
              <a:rPr lang="en-US" dirty="0" smtClean="0">
                <a:latin typeface="Calibri" panose="020F0502020204030204" pitchFamily="34" charset="0"/>
                <a:cs typeface="Arial" panose="020B0604020202020204" pitchFamily="34" charset="0"/>
              </a:rPr>
              <a:t>&gt; 0    β</a:t>
            </a:r>
            <a:r>
              <a:rPr lang="en-US" baseline="-25000" dirty="0" smtClean="0">
                <a:latin typeface="Calibri" panose="020F0502020204030204" pitchFamily="34" charset="0"/>
                <a:cs typeface="Arial" panose="020B0604020202020204" pitchFamily="34" charset="0"/>
              </a:rPr>
              <a:t>3 </a:t>
            </a:r>
            <a:r>
              <a:rPr lang="en-US" dirty="0" smtClean="0">
                <a:latin typeface="Calibri" panose="020F0502020204030204" pitchFamily="34" charset="0"/>
                <a:cs typeface="Arial" panose="020B0604020202020204" pitchFamily="34" charset="0"/>
              </a:rPr>
              <a:t>&gt; 0  (assumed substitution between rail and automobile)</a:t>
            </a:r>
          </a:p>
          <a:p>
            <a:pPr marL="514350" indent="-514350">
              <a:buFont typeface="Wingdings 3"/>
              <a:buAutoNum type="arabicParenBoth"/>
            </a:pPr>
            <a:r>
              <a:rPr lang="en-US" dirty="0" smtClean="0">
                <a:latin typeface="Calibri" panose="020F0502020204030204" pitchFamily="34" charset="0"/>
                <a:cs typeface="Arial" panose="020B0604020202020204" pitchFamily="34" charset="0"/>
              </a:rPr>
              <a:t>Τ</a:t>
            </a:r>
            <a:r>
              <a:rPr lang="en-US" baseline="-25000" dirty="0" smtClean="0">
                <a:latin typeface="Calibri" panose="020F0502020204030204" pitchFamily="34" charset="0"/>
                <a:cs typeface="Arial" panose="020B0604020202020204" pitchFamily="34" charset="0"/>
              </a:rPr>
              <a:t>3</a:t>
            </a:r>
            <a:r>
              <a:rPr lang="en-US" dirty="0" smtClean="0">
                <a:latin typeface="Calibri" panose="020F0502020204030204" pitchFamily="34" charset="0"/>
                <a:cs typeface="Arial" panose="020B0604020202020204" pitchFamily="34" charset="0"/>
              </a:rPr>
              <a:t> &lt; 0   (opportunity costs)</a:t>
            </a:r>
          </a:p>
          <a:p>
            <a:pPr marL="514350" indent="-514350">
              <a:buFont typeface="Wingdings 3"/>
              <a:buAutoNum type="arabicParenBoth"/>
            </a:pPr>
            <a:endParaRPr lang="en-US" dirty="0" smtClean="0">
              <a:latin typeface="Calibri" panose="020F0502020204030204" pitchFamily="34" charset="0"/>
              <a:cs typeface="Arial" panose="020B0604020202020204" pitchFamily="34" charset="0"/>
            </a:endParaRPr>
          </a:p>
          <a:p>
            <a:pPr marL="514350" indent="-514350">
              <a:buAutoNum type="arabicParenBoth"/>
            </a:pPr>
            <a:endParaRPr lang="en-US" dirty="0" smtClean="0">
              <a:latin typeface="Calibri" panose="020F0502020204030204" pitchFamily="34" charset="0"/>
              <a:cs typeface="Arial" panose="020B0604020202020204" pitchFamily="34" charset="0"/>
            </a:endParaRPr>
          </a:p>
          <a:p>
            <a:pPr marL="514350" indent="-514350">
              <a:buAutoNum type="arabicParenBoth"/>
            </a:pPr>
            <a:endParaRPr lang="en-US" dirty="0" smtClean="0">
              <a:latin typeface="Calibri" panose="020F0502020204030204" pitchFamily="34" charset="0"/>
              <a:cs typeface="Arial" panose="020B0604020202020204" pitchFamily="34" charset="0"/>
            </a:endParaRPr>
          </a:p>
          <a:p>
            <a:pPr marL="0" indent="0">
              <a:buNone/>
            </a:pP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1901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cs typeface="Arial" panose="020B0604020202020204" pitchFamily="34" charset="0"/>
              </a:rPr>
              <a:t>The theory of consumer demand</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cs typeface="Arial" panose="020B0604020202020204" pitchFamily="34" charset="0"/>
              </a:rPr>
              <a:t>Assumptions (complete, transitive and nonsatiable preferences)</a:t>
            </a:r>
          </a:p>
          <a:p>
            <a:r>
              <a:rPr lang="en-US" noProof="0" dirty="0" smtClean="0">
                <a:latin typeface="Calibri" panose="020F0502020204030204" pitchFamily="34" charset="0"/>
                <a:cs typeface="Arial" panose="020B0604020202020204" pitchFamily="34" charset="0"/>
              </a:rPr>
              <a:t>Indifference curves </a:t>
            </a:r>
          </a:p>
          <a:p>
            <a:r>
              <a:rPr lang="en-US" noProof="0" dirty="0" smtClean="0">
                <a:latin typeface="Calibri" panose="020F0502020204030204" pitchFamily="34" charset="0"/>
                <a:cs typeface="Arial" panose="020B0604020202020204" pitchFamily="34" charset="0"/>
              </a:rPr>
              <a:t>Budget constraint</a:t>
            </a:r>
          </a:p>
          <a:p>
            <a:r>
              <a:rPr lang="en-US" noProof="0" dirty="0" smtClean="0">
                <a:latin typeface="Calibri" panose="020F0502020204030204" pitchFamily="34" charset="0"/>
                <a:cs typeface="Arial" panose="020B0604020202020204" pitchFamily="34" charset="0"/>
              </a:rPr>
              <a:t>Consumer equilibrium</a:t>
            </a:r>
            <a:endParaRPr lang="en-US" noProof="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0579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Estimation results</a:t>
            </a:r>
            <a:endParaRPr lang="en-US" noProof="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Grp="1" noChangeAspect="1"/>
          </p:cNvGraphicFramePr>
          <p:nvPr>
            <p:ph sz="quarter" idx="1"/>
            <p:extLst>
              <p:ext uri="{D42A27DB-BD31-4B8C-83A1-F6EECF244321}">
                <p14:modId xmlns:p14="http://schemas.microsoft.com/office/powerpoint/2010/main" val="1231348043"/>
              </p:ext>
            </p:extLst>
          </p:nvPr>
        </p:nvGraphicFramePr>
        <p:xfrm>
          <a:off x="522288" y="1844675"/>
          <a:ext cx="8099425" cy="3735388"/>
        </p:xfrm>
        <a:graphic>
          <a:graphicData uri="http://schemas.openxmlformats.org/presentationml/2006/ole">
            <mc:AlternateContent xmlns:mc="http://schemas.openxmlformats.org/markup-compatibility/2006">
              <mc:Choice xmlns:v="urn:schemas-microsoft-com:vml" Requires="v">
                <p:oleObj spid="_x0000_s10264" name="Document" r:id="rId4" imgW="8013700" imgH="3695700" progId="Word.Document.12">
                  <p:embed/>
                </p:oleObj>
              </mc:Choice>
              <mc:Fallback>
                <p:oleObj name="Document" r:id="rId4" imgW="8013700" imgH="3695700" progId="Word.Document.12">
                  <p:embed/>
                  <p:pic>
                    <p:nvPicPr>
                      <p:cNvPr id="0" name=""/>
                      <p:cNvPicPr/>
                      <p:nvPr/>
                    </p:nvPicPr>
                    <p:blipFill>
                      <a:blip r:embed="rId5"/>
                      <a:stretch>
                        <a:fillRect/>
                      </a:stretch>
                    </p:blipFill>
                    <p:spPr>
                      <a:xfrm>
                        <a:off x="522288" y="1844675"/>
                        <a:ext cx="8099425" cy="3735388"/>
                      </a:xfrm>
                      <a:prstGeom prst="rect">
                        <a:avLst/>
                      </a:prstGeom>
                    </p:spPr>
                  </p:pic>
                </p:oleObj>
              </mc:Fallback>
            </mc:AlternateContent>
          </a:graphicData>
        </a:graphic>
      </p:graphicFrame>
    </p:spTree>
    <p:extLst>
      <p:ext uri="{BB962C8B-B14F-4D97-AF65-F5344CB8AC3E}">
        <p14:creationId xmlns:p14="http://schemas.microsoft.com/office/powerpoint/2010/main" val="1795043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Demand</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dirty="0" smtClean="0">
                <a:latin typeface="Calibri" panose="020F0502020204030204" pitchFamily="34" charset="0"/>
              </a:rPr>
              <a:t>Consistent with law of demand, an increase in the price of rapid rail transit trips decrease the quantity of rapid rail trips demanded.</a:t>
            </a:r>
          </a:p>
          <a:p>
            <a:r>
              <a:rPr lang="en-US" dirty="0" smtClean="0">
                <a:latin typeface="Calibri" panose="020F0502020204030204" pitchFamily="34" charset="0"/>
              </a:rPr>
              <a:t>A dollar increase in the per gallon price of gasoline produces a rightward shift in the demand curve for rail transit, increasing monthly trips by 234.048.</a:t>
            </a:r>
          </a:p>
          <a:p>
            <a:r>
              <a:rPr lang="en-US" dirty="0" smtClean="0">
                <a:latin typeface="Calibri" panose="020F0502020204030204" pitchFamily="34" charset="0"/>
              </a:rPr>
              <a:t>A dollar increase in the bridge toll increase transit trips but the effect is nearly quadruple. </a:t>
            </a:r>
            <a:endParaRPr lang="en-US" dirty="0">
              <a:latin typeface="Calibri" panose="020F0502020204030204" pitchFamily="34" charset="0"/>
            </a:endParaRPr>
          </a:p>
        </p:txBody>
      </p:sp>
    </p:spTree>
    <p:extLst>
      <p:ext uri="{BB962C8B-B14F-4D97-AF65-F5344CB8AC3E}">
        <p14:creationId xmlns:p14="http://schemas.microsoft.com/office/powerpoint/2010/main" val="4291178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Closure and opportunity costs</a:t>
            </a:r>
            <a:endParaRPr lang="en-US" noProof="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144738457"/>
              </p:ext>
            </p:extLst>
          </p:nvPr>
        </p:nvGraphicFramePr>
        <p:xfrm>
          <a:off x="-1116632" y="2408114"/>
          <a:ext cx="11006138" cy="1169988"/>
        </p:xfrm>
        <a:graphic>
          <a:graphicData uri="http://schemas.openxmlformats.org/presentationml/2006/ole">
            <mc:AlternateContent xmlns:mc="http://schemas.openxmlformats.org/markup-compatibility/2006">
              <mc:Choice xmlns:v="urn:schemas-microsoft-com:vml" Requires="v">
                <p:oleObj spid="_x0000_s11310" name="Dokument" r:id="rId4" imgW="5269087" imgH="559611" progId="Word.Document.12">
                  <p:embed/>
                </p:oleObj>
              </mc:Choice>
              <mc:Fallback>
                <p:oleObj name="Dokument" r:id="rId4" imgW="5269087" imgH="559611" progId="Word.Document.12">
                  <p:embed/>
                  <p:pic>
                    <p:nvPicPr>
                      <p:cNvPr id="0" name=""/>
                      <p:cNvPicPr/>
                      <p:nvPr/>
                    </p:nvPicPr>
                    <p:blipFill>
                      <a:blip r:embed="rId5"/>
                      <a:stretch>
                        <a:fillRect/>
                      </a:stretch>
                    </p:blipFill>
                    <p:spPr>
                      <a:xfrm>
                        <a:off x="-1116632" y="2408114"/>
                        <a:ext cx="11006138" cy="1169988"/>
                      </a:xfrm>
                      <a:prstGeom prst="rect">
                        <a:avLst/>
                      </a:prstGeom>
                    </p:spPr>
                  </p:pic>
                </p:oleObj>
              </mc:Fallback>
            </mc:AlternateContent>
          </a:graphicData>
        </a:graphic>
      </p:graphicFrame>
      <p:graphicFrame>
        <p:nvGraphicFramePr>
          <p:cNvPr id="6" name="Content Placeholder 3"/>
          <p:cNvGraphicFramePr>
            <a:graphicFrameLocks noChangeAspect="1"/>
          </p:cNvGraphicFramePr>
          <p:nvPr>
            <p:extLst>
              <p:ext uri="{D42A27DB-BD31-4B8C-83A1-F6EECF244321}">
                <p14:modId xmlns:p14="http://schemas.microsoft.com/office/powerpoint/2010/main" val="1508080650"/>
              </p:ext>
            </p:extLst>
          </p:nvPr>
        </p:nvGraphicFramePr>
        <p:xfrm>
          <a:off x="-1332656" y="3429000"/>
          <a:ext cx="10961688" cy="1441450"/>
        </p:xfrm>
        <a:graphic>
          <a:graphicData uri="http://schemas.openxmlformats.org/presentationml/2006/ole">
            <mc:AlternateContent xmlns:mc="http://schemas.openxmlformats.org/markup-compatibility/2006">
              <mc:Choice xmlns:v="urn:schemas-microsoft-com:vml" Requires="v">
                <p:oleObj spid="_x0000_s11311" name="Dokument" r:id="rId7" imgW="5269087" imgH="699514" progId="Word.Document.12">
                  <p:embed/>
                </p:oleObj>
              </mc:Choice>
              <mc:Fallback>
                <p:oleObj name="Dokument" r:id="rId7" imgW="5269087" imgH="699514" progId="Word.Document.12">
                  <p:embed/>
                  <p:pic>
                    <p:nvPicPr>
                      <p:cNvPr id="0" name=""/>
                      <p:cNvPicPr/>
                      <p:nvPr/>
                    </p:nvPicPr>
                    <p:blipFill>
                      <a:blip r:embed="rId8"/>
                      <a:stretch>
                        <a:fillRect/>
                      </a:stretch>
                    </p:blipFill>
                    <p:spPr>
                      <a:xfrm>
                        <a:off x="-1332656" y="3429000"/>
                        <a:ext cx="10961688" cy="1441450"/>
                      </a:xfrm>
                      <a:prstGeom prst="rect">
                        <a:avLst/>
                      </a:prstGeom>
                    </p:spPr>
                  </p:pic>
                </p:oleObj>
              </mc:Fallback>
            </mc:AlternateContent>
          </a:graphicData>
        </a:graphic>
      </p:graphicFrame>
      <p:sp>
        <p:nvSpPr>
          <p:cNvPr id="3" name="TextovéPole 2"/>
          <p:cNvSpPr txBox="1"/>
          <p:nvPr/>
        </p:nvSpPr>
        <p:spPr>
          <a:xfrm>
            <a:off x="395536" y="1268760"/>
            <a:ext cx="828092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Closing a stations was expected to decrease the demand by raising the opportunity cost. </a:t>
            </a:r>
          </a:p>
          <a:p>
            <a:pPr marL="285750" indent="-285750">
              <a:buFont typeface="Arial" panose="020B0604020202020204" pitchFamily="34" charset="0"/>
              <a:buChar char="•"/>
            </a:pPr>
            <a:r>
              <a:rPr lang="en-US" sz="2000" dirty="0" smtClean="0">
                <a:latin typeface="Calibri" panose="020F0502020204030204" pitchFamily="34" charset="0"/>
              </a:rPr>
              <a:t>Coefficient – 20.783 represents the monthly loss in rapid transit patronage. </a:t>
            </a:r>
          </a:p>
          <a:p>
            <a:pPr marL="285750" indent="-285750">
              <a:buFont typeface="Arial" panose="020B0604020202020204" pitchFamily="34" charset="0"/>
              <a:buChar char="•"/>
            </a:pPr>
            <a:r>
              <a:rPr lang="en-US" sz="2000" dirty="0" smtClean="0">
                <a:latin typeface="Calibri" panose="020F0502020204030204" pitchFamily="34" charset="0"/>
              </a:rPr>
              <a:t>It is possible to estimate the impact of station closure on opportunity cost:</a:t>
            </a:r>
            <a:endParaRPr lang="en-US" sz="2000" dirty="0">
              <a:latin typeface="Calibri" panose="020F0502020204030204" pitchFamily="34" charset="0"/>
            </a:endParaRPr>
          </a:p>
        </p:txBody>
      </p:sp>
      <p:sp>
        <p:nvSpPr>
          <p:cNvPr id="5" name="TextovéPole 4"/>
          <p:cNvSpPr txBox="1"/>
          <p:nvPr/>
        </p:nvSpPr>
        <p:spPr>
          <a:xfrm>
            <a:off x="611560" y="4725144"/>
            <a:ext cx="7920880" cy="1877437"/>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From estimation results can be calculated the estimated increase in rail rapid cost (-20.783/-383.499) = 0.054 dollars.</a:t>
            </a:r>
          </a:p>
          <a:p>
            <a:pPr marL="285750" indent="-285750">
              <a:buFont typeface="Arial" panose="020B0604020202020204" pitchFamily="34" charset="0"/>
              <a:buChar char="•"/>
            </a:pPr>
            <a:r>
              <a:rPr lang="en-US" sz="2000" dirty="0" smtClean="0">
                <a:latin typeface="Calibri" panose="020F0502020204030204" pitchFamily="34" charset="0"/>
              </a:rPr>
              <a:t>That is, closure of the rail rapid stations imposed an additional 5.4 cents on the opportunity cost of rapid rail travel</a:t>
            </a:r>
            <a:r>
              <a:rPr lang="cs-CZ" sz="2000" dirty="0" smtClean="0">
                <a:latin typeface="Calibri" panose="020F0502020204030204" pitchFamily="34" charset="0"/>
              </a:rPr>
              <a:t>.</a:t>
            </a:r>
            <a:endParaRPr lang="en-US" sz="2000" dirty="0" smtClean="0">
              <a:latin typeface="Calibri" panose="020F0502020204030204" pitchFamily="34" charset="0"/>
            </a:endParaRPr>
          </a:p>
          <a:p>
            <a:pPr marL="285750" indent="-285750">
              <a:buFont typeface="Arial" panose="020B0604020202020204" pitchFamily="34" charset="0"/>
              <a:buChar char="•"/>
            </a:pPr>
            <a:endParaRPr lang="cs-CZ" dirty="0" smtClean="0"/>
          </a:p>
          <a:p>
            <a:endParaRPr lang="cs-CZ" dirty="0"/>
          </a:p>
        </p:txBody>
      </p:sp>
    </p:spTree>
    <p:extLst>
      <p:ext uri="{BB962C8B-B14F-4D97-AF65-F5344CB8AC3E}">
        <p14:creationId xmlns:p14="http://schemas.microsoft.com/office/powerpoint/2010/main" val="3584795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Own and cross-price elasticities</a:t>
            </a:r>
            <a:endParaRPr lang="en-US" noProof="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Grp="1" noChangeAspect="1"/>
          </p:cNvGraphicFramePr>
          <p:nvPr>
            <p:ph sz="quarter" idx="1"/>
            <p:extLst>
              <p:ext uri="{D42A27DB-BD31-4B8C-83A1-F6EECF244321}">
                <p14:modId xmlns:p14="http://schemas.microsoft.com/office/powerpoint/2010/main" val="4280036705"/>
              </p:ext>
            </p:extLst>
          </p:nvPr>
        </p:nvGraphicFramePr>
        <p:xfrm>
          <a:off x="-962534" y="1360494"/>
          <a:ext cx="11141076" cy="1171575"/>
        </p:xfrm>
        <a:graphic>
          <a:graphicData uri="http://schemas.openxmlformats.org/presentationml/2006/ole">
            <mc:AlternateContent xmlns:mc="http://schemas.openxmlformats.org/markup-compatibility/2006">
              <mc:Choice xmlns:v="urn:schemas-microsoft-com:vml" Requires="v">
                <p:oleObj spid="_x0000_s12334" name="Dokument" r:id="rId4" imgW="5269087" imgH="554202" progId="Word.Document.12">
                  <p:embed/>
                </p:oleObj>
              </mc:Choice>
              <mc:Fallback>
                <p:oleObj name="Dokument" r:id="rId4" imgW="5269087" imgH="554202" progId="Word.Document.12">
                  <p:embed/>
                  <p:pic>
                    <p:nvPicPr>
                      <p:cNvPr id="0" name=""/>
                      <p:cNvPicPr/>
                      <p:nvPr/>
                    </p:nvPicPr>
                    <p:blipFill>
                      <a:blip r:embed="rId5"/>
                      <a:stretch>
                        <a:fillRect/>
                      </a:stretch>
                    </p:blipFill>
                    <p:spPr>
                      <a:xfrm>
                        <a:off x="-962534" y="1360494"/>
                        <a:ext cx="11141076" cy="1171575"/>
                      </a:xfrm>
                      <a:prstGeom prst="rect">
                        <a:avLst/>
                      </a:prstGeom>
                    </p:spPr>
                  </p:pic>
                </p:oleObj>
              </mc:Fallback>
            </mc:AlternateContent>
          </a:graphicData>
        </a:graphic>
      </p:graphicFrame>
      <p:graphicFrame>
        <p:nvGraphicFramePr>
          <p:cNvPr id="5" name="Content Placeholder 3"/>
          <p:cNvGraphicFramePr>
            <a:graphicFrameLocks noChangeAspect="1"/>
          </p:cNvGraphicFramePr>
          <p:nvPr>
            <p:extLst>
              <p:ext uri="{D42A27DB-BD31-4B8C-83A1-F6EECF244321}">
                <p14:modId xmlns:p14="http://schemas.microsoft.com/office/powerpoint/2010/main" val="3412885517"/>
              </p:ext>
            </p:extLst>
          </p:nvPr>
        </p:nvGraphicFramePr>
        <p:xfrm>
          <a:off x="-872840" y="3861048"/>
          <a:ext cx="10961688" cy="1125538"/>
        </p:xfrm>
        <a:graphic>
          <a:graphicData uri="http://schemas.openxmlformats.org/presentationml/2006/ole">
            <mc:AlternateContent xmlns:mc="http://schemas.openxmlformats.org/markup-compatibility/2006">
              <mc:Choice xmlns:v="urn:schemas-microsoft-com:vml" Requires="v">
                <p:oleObj spid="_x0000_s12335" name="Dokument" r:id="rId7" imgW="5269087" imgH="541582" progId="Word.Document.12">
                  <p:embed/>
                </p:oleObj>
              </mc:Choice>
              <mc:Fallback>
                <p:oleObj name="Dokument" r:id="rId7" imgW="5269087" imgH="541582" progId="Word.Document.12">
                  <p:embed/>
                  <p:pic>
                    <p:nvPicPr>
                      <p:cNvPr id="0" name=""/>
                      <p:cNvPicPr/>
                      <p:nvPr/>
                    </p:nvPicPr>
                    <p:blipFill>
                      <a:blip r:embed="rId8"/>
                      <a:stretch>
                        <a:fillRect/>
                      </a:stretch>
                    </p:blipFill>
                    <p:spPr>
                      <a:xfrm>
                        <a:off x="-872840" y="3861048"/>
                        <a:ext cx="10961688" cy="1125538"/>
                      </a:xfrm>
                      <a:prstGeom prst="rect">
                        <a:avLst/>
                      </a:prstGeom>
                    </p:spPr>
                  </p:pic>
                </p:oleObj>
              </mc:Fallback>
            </mc:AlternateContent>
          </a:graphicData>
        </a:graphic>
      </p:graphicFrame>
      <p:sp>
        <p:nvSpPr>
          <p:cNvPr id="3" name="TextovéPole 2"/>
          <p:cNvSpPr txBox="1"/>
          <p:nvPr/>
        </p:nvSpPr>
        <p:spPr>
          <a:xfrm>
            <a:off x="755576" y="1160439"/>
            <a:ext cx="7704856" cy="400110"/>
          </a:xfrm>
          <a:prstGeom prst="rect">
            <a:avLst/>
          </a:prstGeom>
          <a:noFill/>
        </p:spPr>
        <p:txBody>
          <a:bodyPr wrap="square" rtlCol="0">
            <a:spAutoFit/>
          </a:bodyPr>
          <a:lstStyle/>
          <a:p>
            <a:r>
              <a:rPr lang="cs-CZ" sz="2000" dirty="0" err="1" smtClean="0">
                <a:latin typeface="Calibri" panose="020F0502020204030204" pitchFamily="34" charset="0"/>
              </a:rPr>
              <a:t>The</a:t>
            </a:r>
            <a:r>
              <a:rPr lang="cs-CZ" sz="2000" dirty="0" smtClean="0">
                <a:latin typeface="Calibri" panose="020F0502020204030204" pitchFamily="34" charset="0"/>
              </a:rPr>
              <a:t> </a:t>
            </a:r>
            <a:r>
              <a:rPr lang="cs-CZ" sz="2000" dirty="0" err="1" smtClean="0">
                <a:latin typeface="Calibri" panose="020F0502020204030204" pitchFamily="34" charset="0"/>
              </a:rPr>
              <a:t>own</a:t>
            </a:r>
            <a:r>
              <a:rPr lang="cs-CZ" sz="2000" dirty="0" smtClean="0">
                <a:latin typeface="Calibri" panose="020F0502020204030204" pitchFamily="34" charset="0"/>
              </a:rPr>
              <a:t> </a:t>
            </a:r>
            <a:r>
              <a:rPr lang="cs-CZ" sz="2000" dirty="0" err="1" smtClean="0">
                <a:latin typeface="Calibri" panose="020F0502020204030204" pitchFamily="34" charset="0"/>
              </a:rPr>
              <a:t>price</a:t>
            </a:r>
            <a:r>
              <a:rPr lang="cs-CZ" sz="2000" dirty="0" smtClean="0">
                <a:latin typeface="Calibri" panose="020F0502020204030204" pitchFamily="34" charset="0"/>
              </a:rPr>
              <a:t> elasticity </a:t>
            </a:r>
            <a:r>
              <a:rPr lang="cs-CZ" sz="2000" dirty="0" err="1" smtClean="0">
                <a:latin typeface="Calibri" panose="020F0502020204030204" pitchFamily="34" charset="0"/>
              </a:rPr>
              <a:t>of</a:t>
            </a:r>
            <a:r>
              <a:rPr lang="cs-CZ" sz="2000" dirty="0" smtClean="0">
                <a:latin typeface="Calibri" panose="020F0502020204030204" pitchFamily="34" charset="0"/>
              </a:rPr>
              <a:t> </a:t>
            </a:r>
            <a:r>
              <a:rPr lang="cs-CZ" sz="2000" dirty="0" err="1" smtClean="0">
                <a:latin typeface="Calibri" panose="020F0502020204030204" pitchFamily="34" charset="0"/>
              </a:rPr>
              <a:t>the</a:t>
            </a:r>
            <a:r>
              <a:rPr lang="cs-CZ" sz="2000" dirty="0" smtClean="0">
                <a:latin typeface="Calibri" panose="020F0502020204030204" pitchFamily="34" charset="0"/>
              </a:rPr>
              <a:t> </a:t>
            </a:r>
            <a:r>
              <a:rPr lang="cs-CZ" sz="2000" dirty="0" err="1" smtClean="0">
                <a:latin typeface="Calibri" panose="020F0502020204030204" pitchFamily="34" charset="0"/>
              </a:rPr>
              <a:t>demand</a:t>
            </a:r>
            <a:r>
              <a:rPr lang="cs-CZ" sz="2000" dirty="0" smtClean="0">
                <a:latin typeface="Calibri" panose="020F0502020204030204" pitchFamily="34" charset="0"/>
              </a:rPr>
              <a:t>:</a:t>
            </a:r>
            <a:endParaRPr lang="cs-CZ" sz="2000" dirty="0">
              <a:latin typeface="Calibri" panose="020F0502020204030204" pitchFamily="34" charset="0"/>
            </a:endParaRPr>
          </a:p>
        </p:txBody>
      </p:sp>
      <p:sp>
        <p:nvSpPr>
          <p:cNvPr id="7" name="TextovéPole 6"/>
          <p:cNvSpPr txBox="1"/>
          <p:nvPr/>
        </p:nvSpPr>
        <p:spPr>
          <a:xfrm>
            <a:off x="827584" y="2708920"/>
            <a:ext cx="7200800" cy="1323439"/>
          </a:xfrm>
          <a:prstGeom prst="rect">
            <a:avLst/>
          </a:prstGeom>
          <a:noFill/>
        </p:spPr>
        <p:txBody>
          <a:bodyPr wrap="square" rtlCol="0">
            <a:spAutoFit/>
          </a:bodyPr>
          <a:lstStyle/>
          <a:p>
            <a:r>
              <a:rPr lang="en-US" dirty="0" smtClean="0"/>
              <a:t>,</a:t>
            </a:r>
            <a:r>
              <a:rPr lang="en-US" sz="2000" dirty="0" smtClean="0">
                <a:latin typeface="Calibri" panose="020F0502020204030204" pitchFamily="34" charset="0"/>
              </a:rPr>
              <a:t>where Fare and RR are replaced by their sample averages.  The own price elasticity was estimated as -0.233 </a:t>
            </a:r>
            <a:r>
              <a:rPr lang="en-US" sz="2000" dirty="0" smtClean="0">
                <a:latin typeface="Calibri" panose="020F0502020204030204" pitchFamily="34" charset="0"/>
                <a:cs typeface="Arial" panose="020B0604020202020204" pitchFamily="34" charset="0"/>
              </a:rPr>
              <a:t>→ demand is price inelastic. </a:t>
            </a:r>
            <a:r>
              <a:rPr lang="en-US" sz="2000" dirty="0" smtClean="0">
                <a:latin typeface="Calibri" panose="020F0502020204030204" pitchFamily="34" charset="0"/>
              </a:rPr>
              <a:t> </a:t>
            </a:r>
          </a:p>
          <a:p>
            <a:r>
              <a:rPr lang="en-US" sz="2000" dirty="0" smtClean="0">
                <a:latin typeface="Calibri" panose="020F0502020204030204" pitchFamily="34" charset="0"/>
              </a:rPr>
              <a:t>The cross price elasticity for demand for rapid rail with respect to the price of gasoline is defined as: </a:t>
            </a:r>
            <a:endParaRPr lang="en-US" sz="2000" dirty="0">
              <a:latin typeface="Calibri" panose="020F0502020204030204" pitchFamily="34" charset="0"/>
            </a:endParaRPr>
          </a:p>
        </p:txBody>
      </p:sp>
      <p:sp>
        <p:nvSpPr>
          <p:cNvPr id="8" name="TextovéPole 7"/>
          <p:cNvSpPr txBox="1"/>
          <p:nvPr/>
        </p:nvSpPr>
        <p:spPr>
          <a:xfrm>
            <a:off x="827584" y="5085184"/>
            <a:ext cx="7704856" cy="1015663"/>
          </a:xfrm>
          <a:prstGeom prst="rect">
            <a:avLst/>
          </a:prstGeom>
          <a:noFill/>
        </p:spPr>
        <p:txBody>
          <a:bodyPr wrap="square" rtlCol="0">
            <a:spAutoFit/>
          </a:bodyPr>
          <a:lstStyle/>
          <a:p>
            <a:r>
              <a:rPr lang="en-US" sz="2000" dirty="0" smtClean="0">
                <a:latin typeface="Calibri" panose="020F0502020204030204" pitchFamily="34" charset="0"/>
              </a:rPr>
              <a:t>Using sample averages, the cross price elasticity was found to be 0.113. Similarly, the cross price elasticity of demand with respect to bridge </a:t>
            </a:r>
            <a:r>
              <a:rPr lang="cs-CZ" sz="2000" dirty="0" smtClean="0">
                <a:latin typeface="Calibri" panose="020F0502020204030204" pitchFamily="34" charset="0"/>
              </a:rPr>
              <a:t>t</a:t>
            </a:r>
            <a:r>
              <a:rPr lang="en-US" sz="2000" dirty="0" err="1" smtClean="0">
                <a:latin typeface="Calibri" panose="020F0502020204030204" pitchFamily="34" charset="0"/>
              </a:rPr>
              <a:t>olls</a:t>
            </a:r>
            <a:r>
              <a:rPr lang="en-US" sz="2000" dirty="0" smtClean="0">
                <a:latin typeface="Calibri" panose="020F0502020204030204" pitchFamily="34" charset="0"/>
              </a:rPr>
              <a:t> was found to be 0.167. </a:t>
            </a:r>
            <a:endParaRPr lang="en-US" sz="2000" dirty="0">
              <a:latin typeface="Calibri" panose="020F0502020204030204" pitchFamily="34" charset="0"/>
            </a:endParaRPr>
          </a:p>
        </p:txBody>
      </p:sp>
    </p:spTree>
    <p:extLst>
      <p:ext uri="{BB962C8B-B14F-4D97-AF65-F5344CB8AC3E}">
        <p14:creationId xmlns:p14="http://schemas.microsoft.com/office/powerpoint/2010/main" val="1885060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The 1993 gasoline tax increase revisited</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dirty="0" smtClean="0">
                <a:latin typeface="Calibri" panose="020F0502020204030204" pitchFamily="34" charset="0"/>
              </a:rPr>
              <a:t>We return to the predicted effects of the 4.3 cent rise in the federal gasoline tax.</a:t>
            </a:r>
          </a:p>
          <a:p>
            <a:r>
              <a:rPr lang="en-US" dirty="0" smtClean="0">
                <a:latin typeface="Calibri" panose="020F0502020204030204" pitchFamily="34" charset="0"/>
              </a:rPr>
              <a:t>Assume that 0.113 is representative of all rapid rail trips. </a:t>
            </a:r>
          </a:p>
          <a:p>
            <a:r>
              <a:rPr lang="en-US" dirty="0" smtClean="0">
                <a:latin typeface="Calibri" panose="020F0502020204030204" pitchFamily="34" charset="0"/>
              </a:rPr>
              <a:t>Since increase of tax represent an approximate 4% increase in the price of gasoline this implies (4)(0.114) = 0.452% increase in ridership. </a:t>
            </a:r>
            <a:endParaRPr lang="en-US" dirty="0">
              <a:latin typeface="Calibri" panose="020F0502020204030204" pitchFamily="34" charset="0"/>
            </a:endParaRPr>
          </a:p>
        </p:txBody>
      </p:sp>
    </p:spTree>
    <p:extLst>
      <p:ext uri="{BB962C8B-B14F-4D97-AF65-F5344CB8AC3E}">
        <p14:creationId xmlns:p14="http://schemas.microsoft.com/office/powerpoint/2010/main" val="3233601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p:txBody>
          <a:bodyPr>
            <a:normAutofit fontScale="90000"/>
          </a:bodyPr>
          <a:lstStyle/>
          <a:p>
            <a:r>
              <a:rPr lang="en-US" noProof="0" dirty="0" smtClean="0">
                <a:latin typeface="Calibri" panose="020F0502020204030204" pitchFamily="34" charset="0"/>
                <a:cs typeface="Arial" panose="020B0604020202020204" pitchFamily="34" charset="0"/>
              </a:rPr>
              <a:t>2.4. </a:t>
            </a:r>
            <a:r>
              <a:rPr lang="en-US" dirty="0" smtClean="0">
                <a:latin typeface="Calibri" panose="020F0502020204030204" pitchFamily="34" charset="0"/>
                <a:cs typeface="Arial" panose="020B0604020202020204" pitchFamily="34" charset="0"/>
              </a:rPr>
              <a:t>The demand for short – haul air services</a:t>
            </a:r>
            <a:endParaRPr lang="en-US" noProof="0" dirty="0">
              <a:latin typeface="Calibri" panose="020F0502020204030204" pitchFamily="34" charset="0"/>
              <a:cs typeface="Arial" panose="020B0604020202020204" pitchFamily="34" charset="0"/>
            </a:endParaRPr>
          </a:p>
        </p:txBody>
      </p:sp>
      <p:sp>
        <p:nvSpPr>
          <p:cNvPr id="7" name="Podnadpis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52684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Intercity domestic travel</a:t>
            </a:r>
            <a:endParaRPr lang="en-US" noProof="0" dirty="0">
              <a:latin typeface="Calibri" panose="020F0502020204030204" pitchFamily="34" charset="0"/>
              <a:cs typeface="Arial" panose="020B0604020202020204" pitchFamily="34" charset="0"/>
            </a:endParaRPr>
          </a:p>
        </p:txBody>
      </p:sp>
      <p:graphicFrame>
        <p:nvGraphicFramePr>
          <p:cNvPr id="5" name="Content Placeholder 3"/>
          <p:cNvGraphicFramePr>
            <a:graphicFrameLocks noGrp="1" noChangeAspect="1"/>
          </p:cNvGraphicFramePr>
          <p:nvPr>
            <p:ph sz="quarter" idx="1"/>
            <p:extLst>
              <p:ext uri="{D42A27DB-BD31-4B8C-83A1-F6EECF244321}">
                <p14:modId xmlns:p14="http://schemas.microsoft.com/office/powerpoint/2010/main" val="692508817"/>
              </p:ext>
            </p:extLst>
          </p:nvPr>
        </p:nvGraphicFramePr>
        <p:xfrm>
          <a:off x="468000" y="1844751"/>
          <a:ext cx="8208000" cy="3733003"/>
        </p:xfrm>
        <a:graphic>
          <a:graphicData uri="http://schemas.openxmlformats.org/presentationml/2006/ole">
            <mc:AlternateContent xmlns:mc="http://schemas.openxmlformats.org/markup-compatibility/2006">
              <mc:Choice xmlns:v="urn:schemas-microsoft-com:vml" Requires="v">
                <p:oleObj spid="_x0000_s13332" name="Document" r:id="rId4" imgW="8039100" imgH="3657600" progId="Word.Document.12">
                  <p:embed/>
                </p:oleObj>
              </mc:Choice>
              <mc:Fallback>
                <p:oleObj name="Document" r:id="rId4" imgW="8039100" imgH="3657600" progId="Word.Document.12">
                  <p:embed/>
                  <p:pic>
                    <p:nvPicPr>
                      <p:cNvPr id="0" name=""/>
                      <p:cNvPicPr/>
                      <p:nvPr/>
                    </p:nvPicPr>
                    <p:blipFill>
                      <a:blip r:embed="rId5"/>
                      <a:stretch>
                        <a:fillRect/>
                      </a:stretch>
                    </p:blipFill>
                    <p:spPr>
                      <a:xfrm>
                        <a:off x="468000" y="1844751"/>
                        <a:ext cx="8208000" cy="3733003"/>
                      </a:xfrm>
                      <a:prstGeom prst="rect">
                        <a:avLst/>
                      </a:prstGeom>
                    </p:spPr>
                  </p:pic>
                </p:oleObj>
              </mc:Fallback>
            </mc:AlternateContent>
          </a:graphicData>
        </a:graphic>
      </p:graphicFrame>
    </p:spTree>
    <p:extLst>
      <p:ext uri="{BB962C8B-B14F-4D97-AF65-F5344CB8AC3E}">
        <p14:creationId xmlns:p14="http://schemas.microsoft.com/office/powerpoint/2010/main" val="100494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Background</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dirty="0" smtClean="0">
                <a:latin typeface="Calibri" panose="020F0502020204030204" pitchFamily="34" charset="0"/>
                <a:cs typeface="Arial" panose="020B0604020202020204" pitchFamily="34" charset="0"/>
              </a:rPr>
              <a:t>Airline Deregulation Act of 1978</a:t>
            </a:r>
          </a:p>
          <a:p>
            <a:r>
              <a:rPr lang="en-US" dirty="0" smtClean="0">
                <a:latin typeface="Calibri" panose="020F0502020204030204" pitchFamily="34" charset="0"/>
                <a:cs typeface="Arial" panose="020B0604020202020204" pitchFamily="34" charset="0"/>
              </a:rPr>
              <a:t>Result of deregulation – hub and spoke orientation of airlines</a:t>
            </a:r>
          </a:p>
          <a:p>
            <a:r>
              <a:rPr lang="en-US" dirty="0" smtClean="0">
                <a:latin typeface="Calibri" panose="020F0502020204030204" pitchFamily="34" charset="0"/>
                <a:cs typeface="Arial" panose="020B0604020202020204" pitchFamily="34" charset="0"/>
              </a:rPr>
              <a:t>Hub and spoke system = lower costs, lower revenues (opportunity costs)</a:t>
            </a:r>
          </a:p>
          <a:p>
            <a:r>
              <a:rPr lang="en-US" dirty="0" smtClean="0">
                <a:latin typeface="Calibri" panose="020F0502020204030204" pitchFamily="34" charset="0"/>
                <a:cs typeface="Arial" panose="020B0604020202020204" pitchFamily="34" charset="0"/>
              </a:rPr>
              <a:t>Niche market = short haul commuter market linking </a:t>
            </a:r>
            <a:r>
              <a:rPr lang="en-US" dirty="0" err="1" smtClean="0">
                <a:latin typeface="Calibri" panose="020F0502020204030204" pitchFamily="34" charset="0"/>
                <a:cs typeface="Arial" panose="020B0604020202020204" pitchFamily="34" charset="0"/>
              </a:rPr>
              <a:t>nonhub</a:t>
            </a:r>
            <a:r>
              <a:rPr lang="en-US" dirty="0" smtClean="0">
                <a:latin typeface="Calibri" panose="020F0502020204030204" pitchFamily="34" charset="0"/>
                <a:cs typeface="Arial" panose="020B0604020202020204" pitchFamily="34" charset="0"/>
              </a:rPr>
              <a:t> smaller communities to the nearest largest hub city</a:t>
            </a:r>
            <a:endParaRPr lang="en-US"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423924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Research question </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dirty="0" smtClean="0">
                <a:latin typeface="Calibri" panose="020F0502020204030204" pitchFamily="34" charset="0"/>
                <a:cs typeface="Arial" panose="020B0604020202020204" pitchFamily="34" charset="0"/>
              </a:rPr>
              <a:t>Although many such niches may exist, the airline must determine whether there is sufficient demand for profitable services</a:t>
            </a:r>
          </a:p>
          <a:p>
            <a:r>
              <a:rPr lang="en-US" dirty="0" err="1" smtClean="0">
                <a:latin typeface="Calibri" panose="020F0502020204030204" pitchFamily="34" charset="0"/>
                <a:cs typeface="Arial" panose="020B0604020202020204" pitchFamily="34" charset="0"/>
              </a:rPr>
              <a:t>Pickrell</a:t>
            </a:r>
            <a:r>
              <a:rPr lang="en-US" dirty="0" smtClean="0">
                <a:latin typeface="Calibri" panose="020F0502020204030204" pitchFamily="34" charset="0"/>
                <a:cs typeface="Arial" panose="020B0604020202020204" pitchFamily="34" charset="0"/>
              </a:rPr>
              <a:t> (1984) investigated this problem and specified the market demand function for short haul commuter trips between a smaller </a:t>
            </a:r>
            <a:r>
              <a:rPr lang="en-US" dirty="0" err="1" smtClean="0">
                <a:latin typeface="Calibri" panose="020F0502020204030204" pitchFamily="34" charset="0"/>
                <a:cs typeface="Arial" panose="020B0604020202020204" pitchFamily="34" charset="0"/>
              </a:rPr>
              <a:t>nonhub</a:t>
            </a:r>
            <a:r>
              <a:rPr lang="en-US" dirty="0" smtClean="0">
                <a:latin typeface="Calibri" panose="020F0502020204030204" pitchFamily="34" charset="0"/>
                <a:cs typeface="Arial" panose="020B0604020202020204" pitchFamily="34" charset="0"/>
              </a:rPr>
              <a:t> community and the nearest airline hub city as:</a:t>
            </a:r>
            <a:endParaRPr lang="en-US"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1377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Demand</a:t>
            </a:r>
            <a:endParaRPr lang="en-US" noProof="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081305999"/>
              </p:ext>
            </p:extLst>
          </p:nvPr>
        </p:nvGraphicFramePr>
        <p:xfrm>
          <a:off x="-1188640" y="1340768"/>
          <a:ext cx="11006138" cy="1884362"/>
        </p:xfrm>
        <a:graphic>
          <a:graphicData uri="http://schemas.openxmlformats.org/presentationml/2006/ole">
            <mc:AlternateContent xmlns:mc="http://schemas.openxmlformats.org/markup-compatibility/2006">
              <mc:Choice xmlns:v="urn:schemas-microsoft-com:vml" Requires="v">
                <p:oleObj spid="_x0000_s14352" name="Document" r:id="rId4" imgW="5270500" imgH="901700" progId="Word.Document.12">
                  <p:embed/>
                </p:oleObj>
              </mc:Choice>
              <mc:Fallback>
                <p:oleObj name="Document" r:id="rId4" imgW="5270500" imgH="901700" progId="Word.Document.12">
                  <p:embed/>
                  <p:pic>
                    <p:nvPicPr>
                      <p:cNvPr id="0" name=""/>
                      <p:cNvPicPr/>
                      <p:nvPr/>
                    </p:nvPicPr>
                    <p:blipFill>
                      <a:blip r:embed="rId5"/>
                      <a:stretch>
                        <a:fillRect/>
                      </a:stretch>
                    </p:blipFill>
                    <p:spPr>
                      <a:xfrm>
                        <a:off x="-1188640" y="1340768"/>
                        <a:ext cx="11006138" cy="1884362"/>
                      </a:xfrm>
                      <a:prstGeom prst="rect">
                        <a:avLst/>
                      </a:prstGeom>
                    </p:spPr>
                  </p:pic>
                </p:oleObj>
              </mc:Fallback>
            </mc:AlternateContent>
          </a:graphicData>
        </a:graphic>
      </p:graphicFrame>
      <p:sp>
        <p:nvSpPr>
          <p:cNvPr id="3" name="TextovéPole 2"/>
          <p:cNvSpPr txBox="1"/>
          <p:nvPr/>
        </p:nvSpPr>
        <p:spPr>
          <a:xfrm>
            <a:off x="395536" y="3573016"/>
            <a:ext cx="8496944" cy="2585323"/>
          </a:xfrm>
          <a:prstGeom prst="rect">
            <a:avLst/>
          </a:prstGeom>
          <a:noFill/>
        </p:spPr>
        <p:txBody>
          <a:bodyPr wrap="square" rtlCol="0">
            <a:spAutoFit/>
          </a:bodyPr>
          <a:lstStyle/>
          <a:p>
            <a:r>
              <a:rPr lang="cs-CZ" i="1" dirty="0" err="1" smtClean="0">
                <a:latin typeface="Calibri" panose="020F0502020204030204" pitchFamily="34" charset="0"/>
              </a:rPr>
              <a:t>Trips</a:t>
            </a:r>
            <a:r>
              <a:rPr lang="cs-CZ" i="1" dirty="0" smtClean="0">
                <a:latin typeface="Calibri" panose="020F0502020204030204" pitchFamily="34" charset="0"/>
              </a:rPr>
              <a:t> </a:t>
            </a:r>
            <a:r>
              <a:rPr lang="cs-CZ" i="1" dirty="0" err="1" smtClean="0">
                <a:latin typeface="Calibri" panose="020F0502020204030204" pitchFamily="34" charset="0"/>
              </a:rPr>
              <a:t>is</a:t>
            </a:r>
            <a:r>
              <a:rPr lang="cs-CZ" i="1" dirty="0" smtClean="0">
                <a:latin typeface="Calibri" panose="020F0502020204030204" pitchFamily="34" charset="0"/>
              </a:rPr>
              <a:t>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number</a:t>
            </a:r>
            <a:r>
              <a:rPr lang="cs-CZ" i="1" dirty="0" smtClean="0">
                <a:latin typeface="Calibri" panose="020F0502020204030204" pitchFamily="34" charset="0"/>
              </a:rPr>
              <a:t> </a:t>
            </a:r>
            <a:r>
              <a:rPr lang="cs-CZ" i="1" dirty="0" err="1" smtClean="0">
                <a:latin typeface="Calibri" panose="020F0502020204030204" pitchFamily="34" charset="0"/>
              </a:rPr>
              <a:t>of</a:t>
            </a:r>
            <a:r>
              <a:rPr lang="cs-CZ" i="1" dirty="0" smtClean="0">
                <a:latin typeface="Calibri" panose="020F0502020204030204" pitchFamily="34" charset="0"/>
              </a:rPr>
              <a:t> </a:t>
            </a:r>
            <a:r>
              <a:rPr lang="cs-CZ" i="1" dirty="0" err="1" smtClean="0">
                <a:latin typeface="Calibri" panose="020F0502020204030204" pitchFamily="34" charset="0"/>
              </a:rPr>
              <a:t>one</a:t>
            </a:r>
            <a:r>
              <a:rPr lang="cs-CZ" i="1" dirty="0" smtClean="0">
                <a:latin typeface="Calibri" panose="020F0502020204030204" pitchFamily="34" charset="0"/>
              </a:rPr>
              <a:t> </a:t>
            </a:r>
            <a:r>
              <a:rPr lang="cs-CZ" i="1" dirty="0" err="1" smtClean="0">
                <a:latin typeface="Calibri" panose="020F0502020204030204" pitchFamily="34" charset="0"/>
              </a:rPr>
              <a:t>way</a:t>
            </a:r>
            <a:r>
              <a:rPr lang="cs-CZ" i="1" dirty="0" smtClean="0">
                <a:latin typeface="Calibri" panose="020F0502020204030204" pitchFamily="34" charset="0"/>
              </a:rPr>
              <a:t> </a:t>
            </a:r>
            <a:r>
              <a:rPr lang="cs-CZ" i="1" dirty="0" err="1" smtClean="0">
                <a:latin typeface="Calibri" panose="020F0502020204030204" pitchFamily="34" charset="0"/>
              </a:rPr>
              <a:t>trips</a:t>
            </a:r>
            <a:r>
              <a:rPr lang="cs-CZ" i="1" dirty="0" smtClean="0">
                <a:latin typeface="Calibri" panose="020F0502020204030204" pitchFamily="34" charset="0"/>
              </a:rPr>
              <a:t> </a:t>
            </a:r>
            <a:r>
              <a:rPr lang="cs-CZ" i="1" dirty="0" err="1" smtClean="0">
                <a:latin typeface="Calibri" panose="020F0502020204030204" pitchFamily="34" charset="0"/>
              </a:rPr>
              <a:t>from</a:t>
            </a:r>
            <a:r>
              <a:rPr lang="cs-CZ" i="1" dirty="0" smtClean="0">
                <a:latin typeface="Calibri" panose="020F0502020204030204" pitchFamily="34" charset="0"/>
              </a:rPr>
              <a:t>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smaller</a:t>
            </a:r>
            <a:r>
              <a:rPr lang="cs-CZ" i="1" dirty="0" smtClean="0">
                <a:latin typeface="Calibri" panose="020F0502020204030204" pitchFamily="34" charset="0"/>
              </a:rPr>
              <a:t> </a:t>
            </a:r>
            <a:r>
              <a:rPr lang="cs-CZ" i="1" dirty="0" err="1" smtClean="0">
                <a:latin typeface="Calibri" panose="020F0502020204030204" pitchFamily="34" charset="0"/>
              </a:rPr>
              <a:t>nonhub</a:t>
            </a:r>
            <a:r>
              <a:rPr lang="cs-CZ" i="1" dirty="0" smtClean="0">
                <a:latin typeface="Calibri" panose="020F0502020204030204" pitchFamily="34" charset="0"/>
              </a:rPr>
              <a:t> city to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larger</a:t>
            </a:r>
            <a:r>
              <a:rPr lang="cs-CZ" i="1" dirty="0" smtClean="0">
                <a:latin typeface="Calibri" panose="020F0502020204030204" pitchFamily="34" charset="0"/>
              </a:rPr>
              <a:t> hub city. </a:t>
            </a:r>
            <a:r>
              <a:rPr lang="cs-CZ" i="1" dirty="0" err="1" smtClean="0">
                <a:latin typeface="Calibri" panose="020F0502020204030204" pitchFamily="34" charset="0"/>
              </a:rPr>
              <a:t>Fare</a:t>
            </a:r>
            <a:r>
              <a:rPr lang="cs-CZ" i="1" dirty="0" smtClean="0">
                <a:latin typeface="Calibri" panose="020F0502020204030204" pitchFamily="34" charset="0"/>
              </a:rPr>
              <a:t> </a:t>
            </a:r>
            <a:r>
              <a:rPr lang="cs-CZ" i="1" dirty="0" err="1" smtClean="0">
                <a:latin typeface="Calibri" panose="020F0502020204030204" pitchFamily="34" charset="0"/>
              </a:rPr>
              <a:t>is</a:t>
            </a:r>
            <a:r>
              <a:rPr lang="cs-CZ" i="1" dirty="0" smtClean="0">
                <a:latin typeface="Calibri" panose="020F0502020204030204" pitchFamily="34" charset="0"/>
              </a:rPr>
              <a:t>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published</a:t>
            </a:r>
            <a:r>
              <a:rPr lang="cs-CZ" i="1" dirty="0" smtClean="0">
                <a:latin typeface="Calibri" panose="020F0502020204030204" pitchFamily="34" charset="0"/>
              </a:rPr>
              <a:t> air </a:t>
            </a:r>
            <a:r>
              <a:rPr lang="cs-CZ" i="1" dirty="0" err="1" smtClean="0">
                <a:latin typeface="Calibri" panose="020F0502020204030204" pitchFamily="34" charset="0"/>
              </a:rPr>
              <a:t>fare</a:t>
            </a:r>
            <a:r>
              <a:rPr lang="cs-CZ" i="1" dirty="0" smtClean="0">
                <a:latin typeface="Calibri" panose="020F0502020204030204" pitchFamily="34" charset="0"/>
              </a:rPr>
              <a:t> </a:t>
            </a:r>
            <a:r>
              <a:rPr lang="cs-CZ" i="1" dirty="0" err="1" smtClean="0">
                <a:latin typeface="Calibri" panose="020F0502020204030204" pitchFamily="34" charset="0"/>
              </a:rPr>
              <a:t>for</a:t>
            </a:r>
            <a:r>
              <a:rPr lang="cs-CZ" i="1" dirty="0" smtClean="0">
                <a:latin typeface="Calibri" panose="020F0502020204030204" pitchFamily="34" charset="0"/>
              </a:rPr>
              <a:t> a </a:t>
            </a:r>
            <a:r>
              <a:rPr lang="cs-CZ" i="1" dirty="0" err="1" smtClean="0">
                <a:latin typeface="Calibri" panose="020F0502020204030204" pitchFamily="34" charset="0"/>
              </a:rPr>
              <a:t>trip</a:t>
            </a:r>
            <a:r>
              <a:rPr lang="cs-CZ" i="1" dirty="0" smtClean="0">
                <a:latin typeface="Calibri" panose="020F0502020204030204" pitchFamily="34" charset="0"/>
              </a:rPr>
              <a:t>. </a:t>
            </a:r>
            <a:r>
              <a:rPr lang="cs-CZ" i="1" dirty="0" err="1" smtClean="0">
                <a:latin typeface="Calibri" panose="020F0502020204030204" pitchFamily="34" charset="0"/>
              </a:rPr>
              <a:t>Flytime</a:t>
            </a:r>
            <a:r>
              <a:rPr lang="cs-CZ" i="1" dirty="0" smtClean="0">
                <a:latin typeface="Calibri" panose="020F0502020204030204" pitchFamily="34" charset="0"/>
              </a:rPr>
              <a:t> </a:t>
            </a:r>
            <a:r>
              <a:rPr lang="cs-CZ" i="1" dirty="0" err="1" smtClean="0">
                <a:latin typeface="Calibri" panose="020F0502020204030204" pitchFamily="34" charset="0"/>
              </a:rPr>
              <a:t>is</a:t>
            </a:r>
            <a:r>
              <a:rPr lang="cs-CZ" i="1" dirty="0" smtClean="0">
                <a:latin typeface="Calibri" panose="020F0502020204030204" pitchFamily="34" charset="0"/>
              </a:rPr>
              <a:t>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scheduled</a:t>
            </a:r>
            <a:r>
              <a:rPr lang="cs-CZ" i="1" dirty="0" smtClean="0">
                <a:latin typeface="Calibri" panose="020F0502020204030204" pitchFamily="34" charset="0"/>
              </a:rPr>
              <a:t> </a:t>
            </a:r>
            <a:r>
              <a:rPr lang="cs-CZ" i="1" dirty="0" err="1" smtClean="0">
                <a:latin typeface="Calibri" panose="020F0502020204030204" pitchFamily="34" charset="0"/>
              </a:rPr>
              <a:t>flying</a:t>
            </a:r>
            <a:r>
              <a:rPr lang="cs-CZ" i="1" dirty="0" smtClean="0">
                <a:latin typeface="Calibri" panose="020F0502020204030204" pitchFamily="34" charset="0"/>
              </a:rPr>
              <a:t> </a:t>
            </a:r>
            <a:r>
              <a:rPr lang="cs-CZ" i="1" dirty="0" err="1" smtClean="0">
                <a:latin typeface="Calibri" panose="020F0502020204030204" pitchFamily="34" charset="0"/>
              </a:rPr>
              <a:t>time</a:t>
            </a:r>
            <a:r>
              <a:rPr lang="cs-CZ" i="1" dirty="0" smtClean="0">
                <a:latin typeface="Calibri" panose="020F0502020204030204" pitchFamily="34" charset="0"/>
              </a:rPr>
              <a:t>. </a:t>
            </a:r>
            <a:r>
              <a:rPr lang="cs-CZ" i="1" dirty="0" err="1" smtClean="0">
                <a:latin typeface="Calibri" panose="020F0502020204030204" pitchFamily="34" charset="0"/>
              </a:rPr>
              <a:t>Freq</a:t>
            </a:r>
            <a:r>
              <a:rPr lang="cs-CZ" i="1" dirty="0" smtClean="0">
                <a:latin typeface="Calibri" panose="020F0502020204030204" pitchFamily="34" charset="0"/>
              </a:rPr>
              <a:t> </a:t>
            </a:r>
            <a:r>
              <a:rPr lang="cs-CZ" i="1" dirty="0" err="1" smtClean="0">
                <a:latin typeface="Calibri" panose="020F0502020204030204" pitchFamily="34" charset="0"/>
              </a:rPr>
              <a:t>is</a:t>
            </a:r>
            <a:r>
              <a:rPr lang="cs-CZ" i="1" dirty="0" smtClean="0">
                <a:latin typeface="Calibri" panose="020F0502020204030204" pitchFamily="34" charset="0"/>
              </a:rPr>
              <a:t>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number</a:t>
            </a:r>
            <a:r>
              <a:rPr lang="cs-CZ" i="1" dirty="0" smtClean="0">
                <a:latin typeface="Calibri" panose="020F0502020204030204" pitchFamily="34" charset="0"/>
              </a:rPr>
              <a:t> </a:t>
            </a:r>
            <a:r>
              <a:rPr lang="cs-CZ" i="1" dirty="0" err="1" smtClean="0">
                <a:latin typeface="Calibri" panose="020F0502020204030204" pitchFamily="34" charset="0"/>
              </a:rPr>
              <a:t>of</a:t>
            </a:r>
            <a:r>
              <a:rPr lang="cs-CZ" i="1" dirty="0" smtClean="0">
                <a:latin typeface="Calibri" panose="020F0502020204030204" pitchFamily="34" charset="0"/>
              </a:rPr>
              <a:t> </a:t>
            </a:r>
            <a:r>
              <a:rPr lang="cs-CZ" i="1" dirty="0" err="1" smtClean="0">
                <a:latin typeface="Calibri" panose="020F0502020204030204" pitchFamily="34" charset="0"/>
              </a:rPr>
              <a:t>weekly</a:t>
            </a:r>
            <a:r>
              <a:rPr lang="cs-CZ" i="1" dirty="0" smtClean="0">
                <a:latin typeface="Calibri" panose="020F0502020204030204" pitchFamily="34" charset="0"/>
              </a:rPr>
              <a:t> </a:t>
            </a:r>
            <a:r>
              <a:rPr lang="cs-CZ" i="1" dirty="0" err="1" smtClean="0">
                <a:latin typeface="Calibri" panose="020F0502020204030204" pitchFamily="34" charset="0"/>
              </a:rPr>
              <a:t>departures</a:t>
            </a:r>
            <a:r>
              <a:rPr lang="cs-CZ" i="1" dirty="0" smtClean="0">
                <a:latin typeface="Calibri" panose="020F0502020204030204" pitchFamily="34" charset="0"/>
              </a:rPr>
              <a:t> </a:t>
            </a:r>
            <a:r>
              <a:rPr lang="cs-CZ" i="1" dirty="0" err="1" smtClean="0">
                <a:latin typeface="Calibri" panose="020F0502020204030204" pitchFamily="34" charset="0"/>
              </a:rPr>
              <a:t>form</a:t>
            </a:r>
            <a:r>
              <a:rPr lang="cs-CZ" i="1" dirty="0" smtClean="0">
                <a:latin typeface="Calibri" panose="020F0502020204030204" pitchFamily="34" charset="0"/>
              </a:rPr>
              <a:t>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origin</a:t>
            </a:r>
            <a:r>
              <a:rPr lang="cs-CZ" i="1" dirty="0" smtClean="0">
                <a:latin typeface="Calibri" panose="020F0502020204030204" pitchFamily="34" charset="0"/>
              </a:rPr>
              <a:t> to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destination</a:t>
            </a:r>
            <a:r>
              <a:rPr lang="cs-CZ" i="1" dirty="0" smtClean="0">
                <a:latin typeface="Calibri" panose="020F0502020204030204" pitchFamily="34" charset="0"/>
              </a:rPr>
              <a:t>. </a:t>
            </a:r>
            <a:r>
              <a:rPr lang="cs-CZ" i="1" dirty="0" err="1" smtClean="0">
                <a:latin typeface="Calibri" panose="020F0502020204030204" pitchFamily="34" charset="0"/>
              </a:rPr>
              <a:t>Seats</a:t>
            </a:r>
            <a:r>
              <a:rPr lang="cs-CZ" i="1" dirty="0" smtClean="0">
                <a:latin typeface="Calibri" panose="020F0502020204030204" pitchFamily="34" charset="0"/>
              </a:rPr>
              <a:t> </a:t>
            </a:r>
            <a:r>
              <a:rPr lang="cs-CZ" i="1" dirty="0" err="1" smtClean="0">
                <a:latin typeface="Calibri" panose="020F0502020204030204" pitchFamily="34" charset="0"/>
              </a:rPr>
              <a:t>is</a:t>
            </a:r>
            <a:r>
              <a:rPr lang="cs-CZ" i="1" dirty="0" smtClean="0">
                <a:latin typeface="Calibri" panose="020F0502020204030204" pitchFamily="34" charset="0"/>
              </a:rPr>
              <a:t>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average</a:t>
            </a:r>
            <a:r>
              <a:rPr lang="cs-CZ" i="1" dirty="0" smtClean="0">
                <a:latin typeface="Calibri" panose="020F0502020204030204" pitchFamily="34" charset="0"/>
              </a:rPr>
              <a:t> </a:t>
            </a:r>
            <a:r>
              <a:rPr lang="cs-CZ" i="1" dirty="0" err="1" smtClean="0">
                <a:latin typeface="Calibri" panose="020F0502020204030204" pitchFamily="34" charset="0"/>
              </a:rPr>
              <a:t>seating</a:t>
            </a:r>
            <a:r>
              <a:rPr lang="cs-CZ" i="1" dirty="0" smtClean="0">
                <a:latin typeface="Calibri" panose="020F0502020204030204" pitchFamily="34" charset="0"/>
              </a:rPr>
              <a:t> </a:t>
            </a:r>
            <a:r>
              <a:rPr lang="cs-CZ" i="1" dirty="0" err="1" smtClean="0">
                <a:latin typeface="Calibri" panose="020F0502020204030204" pitchFamily="34" charset="0"/>
              </a:rPr>
              <a:t>capacity</a:t>
            </a:r>
            <a:r>
              <a:rPr lang="cs-CZ" i="1" dirty="0" smtClean="0">
                <a:latin typeface="Calibri" panose="020F0502020204030204" pitchFamily="34" charset="0"/>
              </a:rPr>
              <a:t> per </a:t>
            </a:r>
            <a:r>
              <a:rPr lang="cs-CZ" i="1" dirty="0" err="1" smtClean="0">
                <a:latin typeface="Calibri" panose="020F0502020204030204" pitchFamily="34" charset="0"/>
              </a:rPr>
              <a:t>departure</a:t>
            </a:r>
            <a:r>
              <a:rPr lang="cs-CZ" i="1" dirty="0" smtClean="0">
                <a:latin typeface="Calibri" panose="020F0502020204030204" pitchFamily="34" charset="0"/>
              </a:rPr>
              <a:t>. </a:t>
            </a:r>
            <a:r>
              <a:rPr lang="cs-CZ" i="1" dirty="0" err="1" smtClean="0">
                <a:latin typeface="Calibri" panose="020F0502020204030204" pitchFamily="34" charset="0"/>
              </a:rPr>
              <a:t>Enplanements</a:t>
            </a:r>
            <a:r>
              <a:rPr lang="cs-CZ" i="1" dirty="0" smtClean="0">
                <a:latin typeface="Calibri" panose="020F0502020204030204" pitchFamily="34" charset="0"/>
              </a:rPr>
              <a:t> </a:t>
            </a:r>
            <a:r>
              <a:rPr lang="cs-CZ" i="1" dirty="0" err="1" smtClean="0">
                <a:latin typeface="Calibri" panose="020F0502020204030204" pitchFamily="34" charset="0"/>
              </a:rPr>
              <a:t>is</a:t>
            </a:r>
            <a:r>
              <a:rPr lang="cs-CZ" i="1" dirty="0" smtClean="0">
                <a:latin typeface="Calibri" panose="020F0502020204030204" pitchFamily="34" charset="0"/>
              </a:rPr>
              <a:t>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total</a:t>
            </a:r>
            <a:r>
              <a:rPr lang="cs-CZ" i="1" dirty="0" smtClean="0">
                <a:latin typeface="Calibri" panose="020F0502020204030204" pitchFamily="34" charset="0"/>
              </a:rPr>
              <a:t> </a:t>
            </a:r>
            <a:r>
              <a:rPr lang="cs-CZ" i="1" dirty="0" err="1" smtClean="0">
                <a:latin typeface="Calibri" panose="020F0502020204030204" pitchFamily="34" charset="0"/>
              </a:rPr>
              <a:t>number</a:t>
            </a:r>
            <a:r>
              <a:rPr lang="cs-CZ" i="1" dirty="0" smtClean="0">
                <a:latin typeface="Calibri" panose="020F0502020204030204" pitchFamily="34" charset="0"/>
              </a:rPr>
              <a:t> </a:t>
            </a:r>
            <a:r>
              <a:rPr lang="cs-CZ" i="1" dirty="0" err="1" smtClean="0">
                <a:latin typeface="Calibri" panose="020F0502020204030204" pitchFamily="34" charset="0"/>
              </a:rPr>
              <a:t>of</a:t>
            </a:r>
            <a:r>
              <a:rPr lang="cs-CZ" i="1" dirty="0" smtClean="0">
                <a:latin typeface="Calibri" panose="020F0502020204030204" pitchFamily="34" charset="0"/>
              </a:rPr>
              <a:t> </a:t>
            </a:r>
            <a:r>
              <a:rPr lang="cs-CZ" i="1" dirty="0" err="1" smtClean="0">
                <a:latin typeface="Calibri" panose="020F0502020204030204" pitchFamily="34" charset="0"/>
              </a:rPr>
              <a:t>passneger</a:t>
            </a:r>
            <a:r>
              <a:rPr lang="cs-CZ" i="1" dirty="0" smtClean="0">
                <a:latin typeface="Calibri" panose="020F0502020204030204" pitchFamily="34" charset="0"/>
              </a:rPr>
              <a:t> </a:t>
            </a:r>
            <a:r>
              <a:rPr lang="cs-CZ" i="1" dirty="0" err="1" smtClean="0">
                <a:latin typeface="Calibri" panose="020F0502020204030204" pitchFamily="34" charset="0"/>
              </a:rPr>
              <a:t>enplanements</a:t>
            </a:r>
            <a:r>
              <a:rPr lang="cs-CZ" i="1" dirty="0" smtClean="0">
                <a:latin typeface="Calibri" panose="020F0502020204030204" pitchFamily="34" charset="0"/>
              </a:rPr>
              <a:t> </a:t>
            </a:r>
            <a:r>
              <a:rPr lang="cs-CZ" i="1" dirty="0" err="1" smtClean="0">
                <a:latin typeface="Calibri" panose="020F0502020204030204" pitchFamily="34" charset="0"/>
              </a:rPr>
              <a:t>at</a:t>
            </a:r>
            <a:r>
              <a:rPr lang="cs-CZ" i="1" dirty="0" smtClean="0">
                <a:latin typeface="Calibri" panose="020F0502020204030204" pitchFamily="34" charset="0"/>
              </a:rPr>
              <a:t> </a:t>
            </a:r>
            <a:r>
              <a:rPr lang="cs-CZ" i="1" dirty="0" err="1" smtClean="0">
                <a:latin typeface="Calibri" panose="020F0502020204030204" pitchFamily="34" charset="0"/>
              </a:rPr>
              <a:t>the</a:t>
            </a:r>
            <a:r>
              <a:rPr lang="cs-CZ" i="1" dirty="0" smtClean="0">
                <a:latin typeface="Calibri" panose="020F0502020204030204" pitchFamily="34" charset="0"/>
              </a:rPr>
              <a:t> hub city. </a:t>
            </a:r>
            <a:r>
              <a:rPr lang="cs-CZ" i="1" dirty="0" err="1" smtClean="0">
                <a:latin typeface="Calibri" panose="020F0502020204030204" pitchFamily="34" charset="0"/>
              </a:rPr>
              <a:t>Drvcost</a:t>
            </a:r>
            <a:r>
              <a:rPr lang="cs-CZ" i="1" dirty="0" smtClean="0">
                <a:latin typeface="Calibri" panose="020F0502020204030204" pitchFamily="34" charset="0"/>
              </a:rPr>
              <a:t> </a:t>
            </a:r>
            <a:r>
              <a:rPr lang="cs-CZ" i="1" dirty="0" err="1" smtClean="0">
                <a:latin typeface="Calibri" panose="020F0502020204030204" pitchFamily="34" charset="0"/>
              </a:rPr>
              <a:t>is</a:t>
            </a:r>
            <a:r>
              <a:rPr lang="cs-CZ" i="1" dirty="0" smtClean="0">
                <a:latin typeface="Calibri" panose="020F0502020204030204" pitchFamily="34" charset="0"/>
              </a:rPr>
              <a:t>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estimated</a:t>
            </a:r>
            <a:r>
              <a:rPr lang="cs-CZ" i="1" dirty="0" smtClean="0">
                <a:latin typeface="Calibri" panose="020F0502020204030204" pitchFamily="34" charset="0"/>
              </a:rPr>
              <a:t> </a:t>
            </a:r>
            <a:r>
              <a:rPr lang="cs-CZ" i="1" dirty="0" err="1" smtClean="0">
                <a:latin typeface="Calibri" panose="020F0502020204030204" pitchFamily="34" charset="0"/>
              </a:rPr>
              <a:t>out</a:t>
            </a:r>
            <a:r>
              <a:rPr lang="cs-CZ" i="1" dirty="0" smtClean="0">
                <a:latin typeface="Calibri" panose="020F0502020204030204" pitchFamily="34" charset="0"/>
              </a:rPr>
              <a:t> </a:t>
            </a:r>
            <a:r>
              <a:rPr lang="cs-CZ" i="1" dirty="0" err="1" smtClean="0">
                <a:latin typeface="Calibri" panose="020F0502020204030204" pitchFamily="34" charset="0"/>
              </a:rPr>
              <a:t>of</a:t>
            </a:r>
            <a:r>
              <a:rPr lang="cs-CZ" i="1" dirty="0" smtClean="0">
                <a:latin typeface="Calibri" panose="020F0502020204030204" pitchFamily="34" charset="0"/>
              </a:rPr>
              <a:t> </a:t>
            </a:r>
            <a:r>
              <a:rPr lang="cs-CZ" i="1" dirty="0" err="1" smtClean="0">
                <a:latin typeface="Calibri" panose="020F0502020204030204" pitchFamily="34" charset="0"/>
              </a:rPr>
              <a:t>pocket</a:t>
            </a:r>
            <a:r>
              <a:rPr lang="cs-CZ" i="1" dirty="0" smtClean="0">
                <a:latin typeface="Calibri" panose="020F0502020204030204" pitchFamily="34" charset="0"/>
              </a:rPr>
              <a:t> </a:t>
            </a:r>
            <a:r>
              <a:rPr lang="cs-CZ" i="1" dirty="0" err="1" smtClean="0">
                <a:latin typeface="Calibri" panose="020F0502020204030204" pitchFamily="34" charset="0"/>
              </a:rPr>
              <a:t>expenses</a:t>
            </a:r>
            <a:r>
              <a:rPr lang="cs-CZ" i="1" dirty="0" smtClean="0">
                <a:latin typeface="Calibri" panose="020F0502020204030204" pitchFamily="34" charset="0"/>
              </a:rPr>
              <a:t> </a:t>
            </a:r>
            <a:r>
              <a:rPr lang="cs-CZ" i="1" dirty="0" err="1" smtClean="0">
                <a:latin typeface="Calibri" panose="020F0502020204030204" pitchFamily="34" charset="0"/>
              </a:rPr>
              <a:t>if</a:t>
            </a:r>
            <a:r>
              <a:rPr lang="cs-CZ" i="1" dirty="0" smtClean="0">
                <a:latin typeface="Calibri" panose="020F0502020204030204" pitchFamily="34" charset="0"/>
              </a:rPr>
              <a:t>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trip</a:t>
            </a:r>
            <a:r>
              <a:rPr lang="cs-CZ" i="1" dirty="0" smtClean="0">
                <a:latin typeface="Calibri" panose="020F0502020204030204" pitchFamily="34" charset="0"/>
              </a:rPr>
              <a:t> </a:t>
            </a:r>
            <a:r>
              <a:rPr lang="cs-CZ" i="1" dirty="0" err="1" smtClean="0">
                <a:latin typeface="Calibri" panose="020F0502020204030204" pitchFamily="34" charset="0"/>
              </a:rPr>
              <a:t>were</a:t>
            </a:r>
            <a:r>
              <a:rPr lang="cs-CZ" i="1" dirty="0" smtClean="0">
                <a:latin typeface="Calibri" panose="020F0502020204030204" pitchFamily="34" charset="0"/>
              </a:rPr>
              <a:t> made by automobile. </a:t>
            </a:r>
            <a:r>
              <a:rPr lang="cs-CZ" i="1" dirty="0" err="1" smtClean="0">
                <a:latin typeface="Calibri" panose="020F0502020204030204" pitchFamily="34" charset="0"/>
              </a:rPr>
              <a:t>Drvtime</a:t>
            </a:r>
            <a:r>
              <a:rPr lang="cs-CZ" i="1" dirty="0" smtClean="0">
                <a:latin typeface="Calibri" panose="020F0502020204030204" pitchFamily="34" charset="0"/>
              </a:rPr>
              <a:t> </a:t>
            </a:r>
            <a:r>
              <a:rPr lang="cs-CZ" i="1" dirty="0" err="1" smtClean="0">
                <a:latin typeface="Calibri" panose="020F0502020204030204" pitchFamily="34" charset="0"/>
              </a:rPr>
              <a:t>is</a:t>
            </a:r>
            <a:r>
              <a:rPr lang="cs-CZ" i="1" dirty="0" smtClean="0">
                <a:latin typeface="Calibri" panose="020F0502020204030204" pitchFamily="34" charset="0"/>
              </a:rPr>
              <a:t>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estimated</a:t>
            </a:r>
            <a:r>
              <a:rPr lang="cs-CZ" i="1" dirty="0" smtClean="0">
                <a:latin typeface="Calibri" panose="020F0502020204030204" pitchFamily="34" charset="0"/>
              </a:rPr>
              <a:t> </a:t>
            </a:r>
            <a:r>
              <a:rPr lang="cs-CZ" i="1" dirty="0" err="1" smtClean="0">
                <a:latin typeface="Calibri" panose="020F0502020204030204" pitchFamily="34" charset="0"/>
              </a:rPr>
              <a:t>travel</a:t>
            </a:r>
            <a:r>
              <a:rPr lang="cs-CZ" i="1" dirty="0" smtClean="0">
                <a:latin typeface="Calibri" panose="020F0502020204030204" pitchFamily="34" charset="0"/>
              </a:rPr>
              <a:t> </a:t>
            </a:r>
            <a:r>
              <a:rPr lang="cs-CZ" i="1" dirty="0" err="1" smtClean="0">
                <a:latin typeface="Calibri" panose="020F0502020204030204" pitchFamily="34" charset="0"/>
              </a:rPr>
              <a:t>time</a:t>
            </a:r>
            <a:r>
              <a:rPr lang="cs-CZ" i="1" dirty="0" smtClean="0">
                <a:latin typeface="Calibri" panose="020F0502020204030204" pitchFamily="34" charset="0"/>
              </a:rPr>
              <a:t> </a:t>
            </a:r>
            <a:r>
              <a:rPr lang="cs-CZ" i="1" dirty="0" err="1" smtClean="0">
                <a:latin typeface="Calibri" panose="020F0502020204030204" pitchFamily="34" charset="0"/>
              </a:rPr>
              <a:t>of</a:t>
            </a:r>
            <a:r>
              <a:rPr lang="cs-CZ" i="1" dirty="0" smtClean="0">
                <a:latin typeface="Calibri" panose="020F0502020204030204" pitchFamily="34" charset="0"/>
              </a:rPr>
              <a:t>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trip</a:t>
            </a:r>
            <a:r>
              <a:rPr lang="cs-CZ" i="1" dirty="0" smtClean="0">
                <a:latin typeface="Calibri" panose="020F0502020204030204" pitchFamily="34" charset="0"/>
              </a:rPr>
              <a:t> by </a:t>
            </a:r>
            <a:r>
              <a:rPr lang="cs-CZ" i="1" dirty="0" err="1" smtClean="0">
                <a:latin typeface="Calibri" panose="020F0502020204030204" pitchFamily="34" charset="0"/>
              </a:rPr>
              <a:t>the</a:t>
            </a:r>
            <a:r>
              <a:rPr lang="cs-CZ" i="1" dirty="0" smtClean="0">
                <a:latin typeface="Calibri" panose="020F0502020204030204" pitchFamily="34" charset="0"/>
              </a:rPr>
              <a:t> automobile. </a:t>
            </a:r>
            <a:r>
              <a:rPr lang="cs-CZ" i="1" dirty="0" err="1" smtClean="0">
                <a:latin typeface="Calibri" panose="020F0502020204030204" pitchFamily="34" charset="0"/>
              </a:rPr>
              <a:t>Population</a:t>
            </a:r>
            <a:r>
              <a:rPr lang="cs-CZ" i="1" dirty="0" smtClean="0">
                <a:latin typeface="Calibri" panose="020F0502020204030204" pitchFamily="34" charset="0"/>
              </a:rPr>
              <a:t> </a:t>
            </a:r>
            <a:r>
              <a:rPr lang="cs-CZ" i="1" dirty="0" err="1" smtClean="0">
                <a:latin typeface="Calibri" panose="020F0502020204030204" pitchFamily="34" charset="0"/>
              </a:rPr>
              <a:t>is</a:t>
            </a:r>
            <a:r>
              <a:rPr lang="cs-CZ" i="1" dirty="0" smtClean="0">
                <a:latin typeface="Calibri" panose="020F0502020204030204" pitchFamily="34" charset="0"/>
              </a:rPr>
              <a:t>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poulation</a:t>
            </a:r>
            <a:r>
              <a:rPr lang="cs-CZ" i="1" dirty="0" smtClean="0">
                <a:latin typeface="Calibri" panose="020F0502020204030204" pitchFamily="34" charset="0"/>
              </a:rPr>
              <a:t> in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community</a:t>
            </a:r>
            <a:r>
              <a:rPr lang="cs-CZ" i="1" dirty="0" smtClean="0">
                <a:latin typeface="Calibri" panose="020F0502020204030204" pitchFamily="34" charset="0"/>
              </a:rPr>
              <a:t> </a:t>
            </a:r>
            <a:r>
              <a:rPr lang="cs-CZ" i="1" dirty="0" err="1" smtClean="0">
                <a:latin typeface="Calibri" panose="020F0502020204030204" pitchFamily="34" charset="0"/>
              </a:rPr>
              <a:t>from</a:t>
            </a:r>
            <a:r>
              <a:rPr lang="cs-CZ" i="1" dirty="0" smtClean="0">
                <a:latin typeface="Calibri" panose="020F0502020204030204" pitchFamily="34" charset="0"/>
              </a:rPr>
              <a:t> </a:t>
            </a:r>
            <a:r>
              <a:rPr lang="cs-CZ" i="1" dirty="0" err="1" smtClean="0">
                <a:latin typeface="Calibri" panose="020F0502020204030204" pitchFamily="34" charset="0"/>
              </a:rPr>
              <a:t>which</a:t>
            </a:r>
            <a:r>
              <a:rPr lang="cs-CZ" i="1" dirty="0" smtClean="0">
                <a:latin typeface="Calibri" panose="020F0502020204030204" pitchFamily="34" charset="0"/>
              </a:rPr>
              <a:t>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trip</a:t>
            </a:r>
            <a:r>
              <a:rPr lang="cs-CZ" i="1" dirty="0" smtClean="0">
                <a:latin typeface="Calibri" panose="020F0502020204030204" pitchFamily="34" charset="0"/>
              </a:rPr>
              <a:t> </a:t>
            </a:r>
            <a:r>
              <a:rPr lang="cs-CZ" i="1" dirty="0" err="1" smtClean="0">
                <a:latin typeface="Calibri" panose="020F0502020204030204" pitchFamily="34" charset="0"/>
              </a:rPr>
              <a:t>originate</a:t>
            </a:r>
            <a:r>
              <a:rPr lang="cs-CZ" i="1" dirty="0" smtClean="0">
                <a:latin typeface="Calibri" panose="020F0502020204030204" pitchFamily="34" charset="0"/>
              </a:rPr>
              <a:t> and </a:t>
            </a:r>
            <a:r>
              <a:rPr lang="cs-CZ" i="1" dirty="0" err="1" smtClean="0">
                <a:latin typeface="Calibri" panose="020F0502020204030204" pitchFamily="34" charset="0"/>
              </a:rPr>
              <a:t>Cert</a:t>
            </a:r>
            <a:r>
              <a:rPr lang="cs-CZ" i="1" dirty="0" smtClean="0">
                <a:latin typeface="Calibri" panose="020F0502020204030204" pitchFamily="34" charset="0"/>
              </a:rPr>
              <a:t> </a:t>
            </a:r>
            <a:r>
              <a:rPr lang="cs-CZ" i="1" dirty="0" err="1" smtClean="0">
                <a:latin typeface="Calibri" panose="020F0502020204030204" pitchFamily="34" charset="0"/>
              </a:rPr>
              <a:t>is</a:t>
            </a:r>
            <a:r>
              <a:rPr lang="cs-CZ" i="1" dirty="0" smtClean="0">
                <a:latin typeface="Calibri" panose="020F0502020204030204" pitchFamily="34" charset="0"/>
              </a:rPr>
              <a:t> a dumy </a:t>
            </a:r>
            <a:r>
              <a:rPr lang="cs-CZ" i="1" dirty="0" err="1" smtClean="0">
                <a:latin typeface="Calibri" panose="020F0502020204030204" pitchFamily="34" charset="0"/>
              </a:rPr>
              <a:t>variable</a:t>
            </a:r>
            <a:r>
              <a:rPr lang="cs-CZ" i="1" dirty="0" smtClean="0">
                <a:latin typeface="Calibri" panose="020F0502020204030204" pitchFamily="34" charset="0"/>
              </a:rPr>
              <a:t> </a:t>
            </a:r>
            <a:r>
              <a:rPr lang="cs-CZ" i="1" dirty="0" err="1" smtClean="0">
                <a:latin typeface="Calibri" panose="020F0502020204030204" pitchFamily="34" charset="0"/>
              </a:rPr>
              <a:t>that</a:t>
            </a:r>
            <a:r>
              <a:rPr lang="cs-CZ" i="1" dirty="0" smtClean="0">
                <a:latin typeface="Calibri" panose="020F0502020204030204" pitchFamily="34" charset="0"/>
              </a:rPr>
              <a:t> </a:t>
            </a:r>
            <a:r>
              <a:rPr lang="cs-CZ" i="1" dirty="0" err="1" smtClean="0">
                <a:latin typeface="Calibri" panose="020F0502020204030204" pitchFamily="34" charset="0"/>
              </a:rPr>
              <a:t>equals</a:t>
            </a:r>
            <a:r>
              <a:rPr lang="cs-CZ" i="1" dirty="0" smtClean="0">
                <a:latin typeface="Calibri" panose="020F0502020204030204" pitchFamily="34" charset="0"/>
              </a:rPr>
              <a:t> </a:t>
            </a:r>
            <a:r>
              <a:rPr lang="cs-CZ" i="1" dirty="0" err="1" smtClean="0">
                <a:latin typeface="Calibri" panose="020F0502020204030204" pitchFamily="34" charset="0"/>
              </a:rPr>
              <a:t>one</a:t>
            </a:r>
            <a:r>
              <a:rPr lang="cs-CZ" i="1" dirty="0" smtClean="0">
                <a:latin typeface="Calibri" panose="020F0502020204030204" pitchFamily="34" charset="0"/>
              </a:rPr>
              <a:t> </a:t>
            </a:r>
            <a:r>
              <a:rPr lang="cs-CZ" i="1" dirty="0" err="1" smtClean="0">
                <a:latin typeface="Calibri" panose="020F0502020204030204" pitchFamily="34" charset="0"/>
              </a:rPr>
              <a:t>if</a:t>
            </a:r>
            <a:r>
              <a:rPr lang="cs-CZ" i="1" dirty="0" smtClean="0">
                <a:latin typeface="Calibri" panose="020F0502020204030204" pitchFamily="34" charset="0"/>
              </a:rPr>
              <a:t> </a:t>
            </a:r>
            <a:r>
              <a:rPr lang="cs-CZ" i="1" dirty="0" err="1" smtClean="0">
                <a:latin typeface="Calibri" panose="020F0502020204030204" pitchFamily="34" charset="0"/>
              </a:rPr>
              <a:t>the</a:t>
            </a:r>
            <a:r>
              <a:rPr lang="cs-CZ" i="1" dirty="0" smtClean="0">
                <a:latin typeface="Calibri" panose="020F0502020204030204" pitchFamily="34" charset="0"/>
              </a:rPr>
              <a:t> </a:t>
            </a:r>
            <a:r>
              <a:rPr lang="cs-CZ" i="1" dirty="0" err="1" smtClean="0">
                <a:latin typeface="Calibri" panose="020F0502020204030204" pitchFamily="34" charset="0"/>
              </a:rPr>
              <a:t>route</a:t>
            </a:r>
            <a:r>
              <a:rPr lang="cs-CZ" i="1" dirty="0" smtClean="0">
                <a:latin typeface="Calibri" panose="020F0502020204030204" pitchFamily="34" charset="0"/>
              </a:rPr>
              <a:t> </a:t>
            </a:r>
            <a:r>
              <a:rPr lang="cs-CZ" i="1" dirty="0" err="1" smtClean="0">
                <a:latin typeface="Calibri" panose="020F0502020204030204" pitchFamily="34" charset="0"/>
              </a:rPr>
              <a:t>is</a:t>
            </a:r>
            <a:r>
              <a:rPr lang="cs-CZ" i="1" dirty="0" smtClean="0">
                <a:latin typeface="Calibri" panose="020F0502020204030204" pitchFamily="34" charset="0"/>
              </a:rPr>
              <a:t> </a:t>
            </a:r>
            <a:r>
              <a:rPr lang="cs-CZ" i="1" dirty="0" err="1" smtClean="0">
                <a:latin typeface="Calibri" panose="020F0502020204030204" pitchFamily="34" charset="0"/>
              </a:rPr>
              <a:t>serviced</a:t>
            </a:r>
            <a:r>
              <a:rPr lang="cs-CZ" i="1" dirty="0" smtClean="0">
                <a:latin typeface="Calibri" panose="020F0502020204030204" pitchFamily="34" charset="0"/>
              </a:rPr>
              <a:t> by a Civil </a:t>
            </a:r>
            <a:r>
              <a:rPr lang="cs-CZ" i="1" dirty="0" err="1" smtClean="0">
                <a:latin typeface="Calibri" panose="020F0502020204030204" pitchFamily="34" charset="0"/>
              </a:rPr>
              <a:t>Aeronautic</a:t>
            </a:r>
            <a:r>
              <a:rPr lang="cs-CZ" i="1" dirty="0" smtClean="0">
                <a:latin typeface="Calibri" panose="020F0502020204030204" pitchFamily="34" charset="0"/>
              </a:rPr>
              <a:t> </a:t>
            </a:r>
            <a:r>
              <a:rPr lang="cs-CZ" i="1" dirty="0" err="1" smtClean="0">
                <a:latin typeface="Calibri" panose="020F0502020204030204" pitchFamily="34" charset="0"/>
              </a:rPr>
              <a:t>Board</a:t>
            </a:r>
            <a:r>
              <a:rPr lang="cs-CZ" i="1" dirty="0" smtClean="0">
                <a:latin typeface="Calibri" panose="020F0502020204030204" pitchFamily="34" charset="0"/>
              </a:rPr>
              <a:t> (CAB) </a:t>
            </a:r>
            <a:r>
              <a:rPr lang="cs-CZ" i="1" dirty="0" err="1" smtClean="0">
                <a:latin typeface="Calibri" panose="020F0502020204030204" pitchFamily="34" charset="0"/>
              </a:rPr>
              <a:t>certificated</a:t>
            </a:r>
            <a:r>
              <a:rPr lang="cs-CZ" i="1" dirty="0" smtClean="0">
                <a:latin typeface="Calibri" panose="020F0502020204030204" pitchFamily="34" charset="0"/>
              </a:rPr>
              <a:t> </a:t>
            </a:r>
            <a:r>
              <a:rPr lang="cs-CZ" i="1" dirty="0" err="1" smtClean="0">
                <a:latin typeface="Calibri" panose="020F0502020204030204" pitchFamily="34" charset="0"/>
              </a:rPr>
              <a:t>airline</a:t>
            </a:r>
            <a:r>
              <a:rPr lang="cs-CZ" i="1" dirty="0" smtClean="0">
                <a:latin typeface="Calibri" panose="020F0502020204030204" pitchFamily="34" charset="0"/>
              </a:rPr>
              <a:t> and </a:t>
            </a:r>
            <a:r>
              <a:rPr lang="cs-CZ" i="1" dirty="0" err="1" smtClean="0">
                <a:latin typeface="Calibri" panose="020F0502020204030204" pitchFamily="34" charset="0"/>
              </a:rPr>
              <a:t>zero</a:t>
            </a:r>
            <a:r>
              <a:rPr lang="cs-CZ" i="1" dirty="0" smtClean="0">
                <a:latin typeface="Calibri" panose="020F0502020204030204" pitchFamily="34" charset="0"/>
              </a:rPr>
              <a:t> </a:t>
            </a:r>
            <a:r>
              <a:rPr lang="cs-CZ" i="1" dirty="0" err="1" smtClean="0">
                <a:latin typeface="Calibri" panose="020F0502020204030204" pitchFamily="34" charset="0"/>
              </a:rPr>
              <a:t>otherwise</a:t>
            </a:r>
            <a:r>
              <a:rPr lang="cs-CZ" i="1" dirty="0" smtClean="0">
                <a:latin typeface="Calibri" panose="020F0502020204030204" pitchFamily="34" charset="0"/>
              </a:rPr>
              <a:t>.  </a:t>
            </a:r>
            <a:endParaRPr lang="cs-CZ" i="1" dirty="0">
              <a:latin typeface="Calibri" panose="020F0502020204030204" pitchFamily="34" charset="0"/>
            </a:endParaRPr>
          </a:p>
        </p:txBody>
      </p:sp>
    </p:spTree>
    <p:extLst>
      <p:ext uri="{BB962C8B-B14F-4D97-AF65-F5344CB8AC3E}">
        <p14:creationId xmlns:p14="http://schemas.microsoft.com/office/powerpoint/2010/main" val="335109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cs typeface="Arial" panose="020B0604020202020204" pitchFamily="34" charset="0"/>
              </a:rPr>
              <a:t>Demand function</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cs typeface="Arial" panose="020B0604020202020204" pitchFamily="34" charset="0"/>
              </a:rPr>
              <a:t>Indifference curves and demand function</a:t>
            </a:r>
          </a:p>
          <a:p>
            <a:r>
              <a:rPr lang="en-US" noProof="0" dirty="0" smtClean="0">
                <a:latin typeface="Calibri" panose="020F0502020204030204" pitchFamily="34" charset="0"/>
                <a:cs typeface="Arial" panose="020B0604020202020204" pitchFamily="34" charset="0"/>
              </a:rPr>
              <a:t>Individual demand function</a:t>
            </a:r>
          </a:p>
          <a:p>
            <a:r>
              <a:rPr lang="en-US" noProof="0" dirty="0" smtClean="0">
                <a:latin typeface="Calibri" panose="020F0502020204030204" pitchFamily="34" charset="0"/>
                <a:cs typeface="Arial" panose="020B0604020202020204" pitchFamily="34" charset="0"/>
              </a:rPr>
              <a:t>Market demand function</a:t>
            </a:r>
            <a:endParaRPr lang="en-US" noProof="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49193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Logarithmic form</a:t>
            </a:r>
            <a:endParaRPr lang="en-US" dirty="0"/>
          </a:p>
        </p:txBody>
      </p:sp>
      <p:sp>
        <p:nvSpPr>
          <p:cNvPr id="3" name="Zástupný symbol pro obsah 2"/>
          <p:cNvSpPr>
            <a:spLocks noGrp="1"/>
          </p:cNvSpPr>
          <p:nvPr>
            <p:ph sz="quarter" idx="1"/>
          </p:nvPr>
        </p:nvSpPr>
        <p:spPr/>
        <p:txBody>
          <a:bodyPr/>
          <a:lstStyle/>
          <a:p>
            <a:r>
              <a:rPr lang="en-US" dirty="0" smtClean="0"/>
              <a:t>In contrast to the examples for automobile travel and rapid rail transit, all variables except for the constant term and Cert are specified in logarithmic form</a:t>
            </a:r>
          </a:p>
          <a:p>
            <a:r>
              <a:rPr lang="en-US" dirty="0" smtClean="0"/>
              <a:t>This in no way alters the interpretation of specification as a market demand function for shirt haul commuter trips</a:t>
            </a:r>
          </a:p>
          <a:p>
            <a:r>
              <a:rPr lang="en-US" dirty="0" smtClean="0"/>
              <a:t>However, it does assume that he determinants of short haul air travel interact multiplicatively in forming demands and that elasticities of demand are constant.</a:t>
            </a:r>
          </a:p>
          <a:p>
            <a:r>
              <a:rPr lang="en-US" dirty="0" smtClean="0"/>
              <a:t>This latter point becomes clear once we recall that the parameters estimates in double log model are elasticities</a:t>
            </a:r>
          </a:p>
          <a:p>
            <a:endParaRPr lang="en-US" dirty="0"/>
          </a:p>
        </p:txBody>
      </p:sp>
    </p:spTree>
    <p:extLst>
      <p:ext uri="{BB962C8B-B14F-4D97-AF65-F5344CB8AC3E}">
        <p14:creationId xmlns:p14="http://schemas.microsoft.com/office/powerpoint/2010/main" val="3069810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cs typeface="Arial" panose="020B0604020202020204" pitchFamily="34" charset="0"/>
              </a:rPr>
              <a:t>Hypotheses</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normAutofit/>
          </a:bodyPr>
          <a:lstStyle/>
          <a:p>
            <a:pPr marL="0" indent="0">
              <a:buNone/>
            </a:pPr>
            <a:r>
              <a:rPr lang="en-US" sz="2400" dirty="0" smtClean="0">
                <a:latin typeface="Calibri" panose="020F0502020204030204" pitchFamily="34" charset="0"/>
                <a:cs typeface="Arial" panose="020B0604020202020204" pitchFamily="34" charset="0"/>
              </a:rPr>
              <a:t>(1) Since increases in airline fares and time related costs raise the opportunity costs of air travel, by the law of demand it is expected that β</a:t>
            </a:r>
            <a:r>
              <a:rPr lang="en-US" sz="2400" baseline="-25000" dirty="0" smtClean="0">
                <a:latin typeface="Calibri" panose="020F0502020204030204" pitchFamily="34" charset="0"/>
                <a:cs typeface="Arial" panose="020B0604020202020204" pitchFamily="34" charset="0"/>
              </a:rPr>
              <a:t>1 </a:t>
            </a:r>
            <a:r>
              <a:rPr lang="en-US" sz="2400" dirty="0" smtClean="0">
                <a:latin typeface="Calibri" panose="020F0502020204030204" pitchFamily="34" charset="0"/>
                <a:cs typeface="Arial" panose="020B0604020202020204" pitchFamily="34" charset="0"/>
              </a:rPr>
              <a:t>&lt; 0  β</a:t>
            </a:r>
            <a:r>
              <a:rPr lang="en-US" sz="2400" baseline="-25000" dirty="0" smtClean="0">
                <a:latin typeface="Calibri" panose="020F0502020204030204" pitchFamily="34" charset="0"/>
                <a:cs typeface="Arial" panose="020B0604020202020204" pitchFamily="34" charset="0"/>
              </a:rPr>
              <a:t>2 </a:t>
            </a:r>
            <a:r>
              <a:rPr lang="en-US" sz="2400" dirty="0" smtClean="0">
                <a:latin typeface="Calibri" panose="020F0502020204030204" pitchFamily="34" charset="0"/>
                <a:cs typeface="Arial" panose="020B0604020202020204" pitchFamily="34" charset="0"/>
              </a:rPr>
              <a:t>&lt; 0 β</a:t>
            </a:r>
            <a:r>
              <a:rPr lang="en-US" sz="2400" baseline="-25000" dirty="0" smtClean="0">
                <a:latin typeface="Calibri" panose="020F0502020204030204" pitchFamily="34" charset="0"/>
                <a:cs typeface="Arial" panose="020B0604020202020204" pitchFamily="34" charset="0"/>
              </a:rPr>
              <a:t>3 </a:t>
            </a:r>
            <a:r>
              <a:rPr lang="en-US" sz="2400" dirty="0" smtClean="0">
                <a:latin typeface="Calibri" panose="020F0502020204030204" pitchFamily="34" charset="0"/>
                <a:cs typeface="Arial" panose="020B0604020202020204" pitchFamily="34" charset="0"/>
              </a:rPr>
              <a:t>&lt; 0. Larger aircraft is usually more comfortable, therefore: β</a:t>
            </a:r>
            <a:r>
              <a:rPr lang="en-US" sz="2400" baseline="-25000" dirty="0" smtClean="0">
                <a:latin typeface="Calibri" panose="020F0502020204030204" pitchFamily="34" charset="0"/>
                <a:cs typeface="Arial" panose="020B0604020202020204" pitchFamily="34" charset="0"/>
              </a:rPr>
              <a:t>4 </a:t>
            </a:r>
            <a:r>
              <a:rPr lang="en-US" sz="2400" dirty="0" smtClean="0">
                <a:latin typeface="Calibri" panose="020F0502020204030204" pitchFamily="34" charset="0"/>
                <a:cs typeface="Arial" panose="020B0604020202020204" pitchFamily="34" charset="0"/>
              </a:rPr>
              <a:t>&gt; 0.</a:t>
            </a:r>
          </a:p>
          <a:p>
            <a:pPr marL="0" indent="0">
              <a:buNone/>
            </a:pPr>
            <a:r>
              <a:rPr lang="en-US" sz="2400" dirty="0" smtClean="0">
                <a:latin typeface="Calibri" panose="020F0502020204030204" pitchFamily="34" charset="0"/>
                <a:cs typeface="Arial" panose="020B0604020202020204" pitchFamily="34" charset="0"/>
              </a:rPr>
              <a:t>(2) A higher number of enplanements at the destination city reflects a greater level of economic activity as well as improved opportunities for connecting flights. Therefore: β</a:t>
            </a:r>
            <a:r>
              <a:rPr lang="en-US" sz="2400" baseline="-25000" dirty="0" smtClean="0">
                <a:latin typeface="Calibri" panose="020F0502020204030204" pitchFamily="34" charset="0"/>
                <a:cs typeface="Arial" panose="020B0604020202020204" pitchFamily="34" charset="0"/>
              </a:rPr>
              <a:t>5 </a:t>
            </a:r>
            <a:r>
              <a:rPr lang="en-US" sz="2400" dirty="0" smtClean="0">
                <a:latin typeface="Calibri" panose="020F0502020204030204" pitchFamily="34" charset="0"/>
                <a:cs typeface="Arial" panose="020B0604020202020204" pitchFamily="34" charset="0"/>
              </a:rPr>
              <a:t>&gt; 0. CAB certificate reflects underlying preferences of consumers and it is expected: β</a:t>
            </a:r>
            <a:r>
              <a:rPr lang="en-US" sz="2400" baseline="-25000" dirty="0" smtClean="0">
                <a:latin typeface="Calibri" panose="020F0502020204030204" pitchFamily="34" charset="0"/>
                <a:cs typeface="Arial" panose="020B0604020202020204" pitchFamily="34" charset="0"/>
              </a:rPr>
              <a:t>9 </a:t>
            </a:r>
            <a:r>
              <a:rPr lang="en-US" sz="2400" dirty="0" smtClean="0">
                <a:latin typeface="Calibri" panose="020F0502020204030204" pitchFamily="34" charset="0"/>
                <a:cs typeface="Arial" panose="020B0604020202020204" pitchFamily="34" charset="0"/>
              </a:rPr>
              <a:t>&gt; 0</a:t>
            </a:r>
          </a:p>
        </p:txBody>
      </p:sp>
    </p:spTree>
    <p:extLst>
      <p:ext uri="{BB962C8B-B14F-4D97-AF65-F5344CB8AC3E}">
        <p14:creationId xmlns:p14="http://schemas.microsoft.com/office/powerpoint/2010/main" val="4045018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Hypotheses</a:t>
            </a:r>
            <a:endParaRPr lang="en-US" dirty="0">
              <a:latin typeface="Calibri" panose="020F0502020204030204" pitchFamily="34" charset="0"/>
            </a:endParaRPr>
          </a:p>
        </p:txBody>
      </p:sp>
      <p:sp>
        <p:nvSpPr>
          <p:cNvPr id="3" name="Zástupný symbol pro obsah 2"/>
          <p:cNvSpPr>
            <a:spLocks noGrp="1"/>
          </p:cNvSpPr>
          <p:nvPr>
            <p:ph sz="quarter" idx="1"/>
          </p:nvPr>
        </p:nvSpPr>
        <p:spPr/>
        <p:txBody>
          <a:bodyPr/>
          <a:lstStyle/>
          <a:p>
            <a:pPr marL="0" indent="0">
              <a:buNone/>
            </a:pPr>
            <a:r>
              <a:rPr lang="en-US" dirty="0" smtClean="0">
                <a:latin typeface="Calibri" panose="020F0502020204030204" pitchFamily="34" charset="0"/>
              </a:rPr>
              <a:t>(3) Cities with larger populations are expected to have more consumers of short – haul air travel, increases in population are expected to shift the demand for short haul trips rightward, all else constant. Thus, it is expected: </a:t>
            </a:r>
            <a:r>
              <a:rPr lang="en-US" dirty="0" smtClean="0">
                <a:latin typeface="Calibri" panose="020F0502020204030204" pitchFamily="34" charset="0"/>
                <a:cs typeface="Arial" panose="020B0604020202020204" pitchFamily="34" charset="0"/>
              </a:rPr>
              <a:t>β</a:t>
            </a:r>
            <a:r>
              <a:rPr lang="en-US" baseline="-25000" dirty="0" smtClean="0">
                <a:latin typeface="Calibri" panose="020F0502020204030204" pitchFamily="34" charset="0"/>
                <a:cs typeface="Arial" panose="020B0604020202020204" pitchFamily="34" charset="0"/>
              </a:rPr>
              <a:t>8 </a:t>
            </a:r>
            <a:r>
              <a:rPr lang="en-US" dirty="0" smtClean="0">
                <a:latin typeface="Calibri" panose="020F0502020204030204" pitchFamily="34" charset="0"/>
                <a:cs typeface="Arial" panose="020B0604020202020204" pitchFamily="34" charset="0"/>
              </a:rPr>
              <a:t>&gt; 0.</a:t>
            </a:r>
          </a:p>
          <a:p>
            <a:pPr marL="0" indent="0">
              <a:buNone/>
            </a:pPr>
            <a:r>
              <a:rPr lang="en-US" dirty="0" smtClean="0">
                <a:latin typeface="Calibri" panose="020F0502020204030204" pitchFamily="34" charset="0"/>
                <a:cs typeface="Arial" panose="020B0604020202020204" pitchFamily="34" charset="0"/>
              </a:rPr>
              <a:t>(4) </a:t>
            </a:r>
            <a:r>
              <a:rPr lang="en-US" dirty="0" err="1" smtClean="0">
                <a:latin typeface="Calibri" panose="020F0502020204030204" pitchFamily="34" charset="0"/>
                <a:cs typeface="Arial" panose="020B0604020202020204" pitchFamily="34" charset="0"/>
              </a:rPr>
              <a:t>Drvcost</a:t>
            </a:r>
            <a:r>
              <a:rPr lang="en-US" dirty="0" smtClean="0">
                <a:latin typeface="Calibri" panose="020F0502020204030204" pitchFamily="34" charset="0"/>
                <a:cs typeface="Arial" panose="020B0604020202020204" pitchFamily="34" charset="0"/>
              </a:rPr>
              <a:t> and </a:t>
            </a:r>
            <a:r>
              <a:rPr lang="en-US" dirty="0" err="1" smtClean="0">
                <a:latin typeface="Calibri" panose="020F0502020204030204" pitchFamily="34" charset="0"/>
                <a:cs typeface="Arial" panose="020B0604020202020204" pitchFamily="34" charset="0"/>
              </a:rPr>
              <a:t>Drvtime</a:t>
            </a:r>
            <a:r>
              <a:rPr lang="en-US" dirty="0" smtClean="0">
                <a:latin typeface="Calibri" panose="020F0502020204030204" pitchFamily="34" charset="0"/>
                <a:cs typeface="Arial" panose="020B0604020202020204" pitchFamily="34" charset="0"/>
              </a:rPr>
              <a:t> are included to reflect the opportunity cost of an automobile trip:</a:t>
            </a:r>
            <a:r>
              <a:rPr lang="en-US" sz="2800" dirty="0" smtClean="0">
                <a:latin typeface="Calibri" panose="020F0502020204030204" pitchFamily="34" charset="0"/>
                <a:cs typeface="Arial" panose="020B0604020202020204" pitchFamily="34" charset="0"/>
              </a:rPr>
              <a:t> β</a:t>
            </a:r>
            <a:r>
              <a:rPr lang="en-US" sz="2800" baseline="-25000" dirty="0" smtClean="0">
                <a:latin typeface="Calibri" panose="020F0502020204030204" pitchFamily="34" charset="0"/>
                <a:cs typeface="Arial" panose="020B0604020202020204" pitchFamily="34" charset="0"/>
              </a:rPr>
              <a:t>6 </a:t>
            </a:r>
            <a:r>
              <a:rPr lang="en-US" sz="2800" dirty="0" smtClean="0">
                <a:latin typeface="Calibri" panose="020F0502020204030204" pitchFamily="34" charset="0"/>
                <a:cs typeface="Arial" panose="020B0604020202020204" pitchFamily="34" charset="0"/>
              </a:rPr>
              <a:t>&gt; 0 β</a:t>
            </a:r>
            <a:r>
              <a:rPr lang="en-US" sz="2800" baseline="-25000" dirty="0" smtClean="0">
                <a:latin typeface="Calibri" panose="020F0502020204030204" pitchFamily="34" charset="0"/>
                <a:cs typeface="Arial" panose="020B0604020202020204" pitchFamily="34" charset="0"/>
              </a:rPr>
              <a:t>7 </a:t>
            </a:r>
            <a:r>
              <a:rPr lang="en-US" sz="2800" dirty="0" smtClean="0">
                <a:latin typeface="Calibri" panose="020F0502020204030204" pitchFamily="34" charset="0"/>
                <a:cs typeface="Arial" panose="020B0604020202020204" pitchFamily="34" charset="0"/>
              </a:rPr>
              <a:t>&gt; 0</a:t>
            </a:r>
            <a:endParaRPr lang="en-US" dirty="0">
              <a:latin typeface="Calibri" panose="020F0502020204030204" pitchFamily="34" charset="0"/>
            </a:endParaRPr>
          </a:p>
        </p:txBody>
      </p:sp>
    </p:spTree>
    <p:extLst>
      <p:ext uri="{BB962C8B-B14F-4D97-AF65-F5344CB8AC3E}">
        <p14:creationId xmlns:p14="http://schemas.microsoft.com/office/powerpoint/2010/main" val="995206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Estimation results</a:t>
            </a:r>
            <a:endParaRPr lang="en-US" noProof="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502532754"/>
              </p:ext>
            </p:extLst>
          </p:nvPr>
        </p:nvGraphicFramePr>
        <p:xfrm>
          <a:off x="468313" y="1244600"/>
          <a:ext cx="8207375" cy="5008563"/>
        </p:xfrm>
        <a:graphic>
          <a:graphicData uri="http://schemas.openxmlformats.org/presentationml/2006/ole">
            <mc:AlternateContent xmlns:mc="http://schemas.openxmlformats.org/markup-compatibility/2006">
              <mc:Choice xmlns:v="urn:schemas-microsoft-com:vml" Requires="v">
                <p:oleObj spid="_x0000_s15376" name="Document" r:id="rId4" imgW="8013700" imgH="4889500" progId="Word.Document.12">
                  <p:embed/>
                </p:oleObj>
              </mc:Choice>
              <mc:Fallback>
                <p:oleObj name="Document" r:id="rId4" imgW="8013700" imgH="4889500" progId="Word.Document.12">
                  <p:embed/>
                  <p:pic>
                    <p:nvPicPr>
                      <p:cNvPr id="0" name=""/>
                      <p:cNvPicPr/>
                      <p:nvPr/>
                    </p:nvPicPr>
                    <p:blipFill>
                      <a:blip r:embed="rId5"/>
                      <a:stretch>
                        <a:fillRect/>
                      </a:stretch>
                    </p:blipFill>
                    <p:spPr>
                      <a:xfrm>
                        <a:off x="468313" y="1244600"/>
                        <a:ext cx="8207375" cy="5008563"/>
                      </a:xfrm>
                      <a:prstGeom prst="rect">
                        <a:avLst/>
                      </a:prstGeom>
                    </p:spPr>
                  </p:pic>
                </p:oleObj>
              </mc:Fallback>
            </mc:AlternateContent>
          </a:graphicData>
        </a:graphic>
      </p:graphicFrame>
    </p:spTree>
    <p:extLst>
      <p:ext uri="{BB962C8B-B14F-4D97-AF65-F5344CB8AC3E}">
        <p14:creationId xmlns:p14="http://schemas.microsoft.com/office/powerpoint/2010/main" val="8869577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Size x frequency</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dirty="0" smtClean="0">
                <a:latin typeface="Calibri" panose="020F0502020204030204" pitchFamily="34" charset="0"/>
              </a:rPr>
              <a:t>An interesting implication of the results relates to decisions regarding the frequency of service and size of aircraft. </a:t>
            </a:r>
          </a:p>
          <a:p>
            <a:r>
              <a:rPr lang="en-US" dirty="0" smtClean="0">
                <a:latin typeface="Calibri" panose="020F0502020204030204" pitchFamily="34" charset="0"/>
              </a:rPr>
              <a:t>Should an air carrier provide fewer departures per week and use larger aircraft or increase weekly departure frequency but use smaller aircraft? </a:t>
            </a:r>
          </a:p>
          <a:p>
            <a:r>
              <a:rPr lang="en-US" dirty="0" smtClean="0">
                <a:latin typeface="Calibri" panose="020F0502020204030204" pitchFamily="34" charset="0"/>
              </a:rPr>
              <a:t>Seats </a:t>
            </a:r>
            <a:r>
              <a:rPr lang="en-US" dirty="0" smtClean="0">
                <a:latin typeface="Calibri" panose="020F0502020204030204" pitchFamily="34" charset="0"/>
                <a:cs typeface="Arial" panose="020B0604020202020204" pitchFamily="34" charset="0"/>
              </a:rPr>
              <a:t>→ positive, but insignificant.</a:t>
            </a:r>
          </a:p>
          <a:p>
            <a:r>
              <a:rPr lang="en-US" dirty="0" smtClean="0">
                <a:latin typeface="Calibri" panose="020F0502020204030204" pitchFamily="34" charset="0"/>
                <a:cs typeface="Arial" panose="020B0604020202020204" pitchFamily="34" charset="0"/>
              </a:rPr>
              <a:t>Frequency → positive and significant. The increased frequency should increase ridership. </a:t>
            </a:r>
            <a:endParaRPr lang="en-US" dirty="0">
              <a:latin typeface="Calibri" panose="020F0502020204030204" pitchFamily="34" charset="0"/>
            </a:endParaRPr>
          </a:p>
        </p:txBody>
      </p:sp>
    </p:spTree>
    <p:extLst>
      <p:ext uri="{BB962C8B-B14F-4D97-AF65-F5344CB8AC3E}">
        <p14:creationId xmlns:p14="http://schemas.microsoft.com/office/powerpoint/2010/main" val="898096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Demand determinants</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dirty="0" err="1" smtClean="0"/>
              <a:t>Drvcost</a:t>
            </a:r>
            <a:r>
              <a:rPr lang="en-US" dirty="0" smtClean="0"/>
              <a:t> does not include airport parking costs.</a:t>
            </a:r>
          </a:p>
          <a:p>
            <a:r>
              <a:rPr lang="en-US" dirty="0" smtClean="0"/>
              <a:t>In absolute terms, the coefficient for driving time is almost identical to the coefficient of flying time </a:t>
            </a:r>
            <a:r>
              <a:rPr lang="en-US" dirty="0" smtClean="0">
                <a:latin typeface="Calibri" panose="020F0502020204030204" pitchFamily="34" charset="0"/>
                <a:cs typeface="Arial" panose="020B0604020202020204" pitchFamily="34" charset="0"/>
              </a:rPr>
              <a:t>→ travel time is an important determinant and in this case equally sensitive.</a:t>
            </a:r>
          </a:p>
          <a:p>
            <a:r>
              <a:rPr lang="en-US" dirty="0" smtClean="0">
                <a:latin typeface="Calibri" panose="020F0502020204030204" pitchFamily="34" charset="0"/>
                <a:cs typeface="Arial" panose="020B0604020202020204" pitchFamily="34" charset="0"/>
              </a:rPr>
              <a:t>Population is insignificant, therefore employment could be a better variable.</a:t>
            </a:r>
          </a:p>
          <a:p>
            <a:r>
              <a:rPr lang="en-US" dirty="0" smtClean="0">
                <a:latin typeface="Calibri" panose="020F0502020204030204" pitchFamily="34" charset="0"/>
                <a:cs typeface="Arial" panose="020B0604020202020204" pitchFamily="34" charset="0"/>
              </a:rPr>
              <a:t>Price elasticity is close to unity.</a:t>
            </a:r>
          </a:p>
          <a:p>
            <a:endParaRPr lang="en-US" dirty="0"/>
          </a:p>
        </p:txBody>
      </p:sp>
    </p:spTree>
    <p:extLst>
      <p:ext uri="{BB962C8B-B14F-4D97-AF65-F5344CB8AC3E}">
        <p14:creationId xmlns:p14="http://schemas.microsoft.com/office/powerpoint/2010/main" val="234996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p:txBody>
          <a:bodyPr/>
          <a:lstStyle/>
          <a:p>
            <a:r>
              <a:rPr lang="en-US" noProof="0" dirty="0" smtClean="0">
                <a:latin typeface="Calibri" panose="020F0502020204030204" pitchFamily="34" charset="0"/>
                <a:cs typeface="Arial" panose="020B0604020202020204" pitchFamily="34" charset="0"/>
              </a:rPr>
              <a:t>2.5. Summary</a:t>
            </a:r>
            <a:endParaRPr lang="en-US" noProof="0" dirty="0">
              <a:latin typeface="Calibri" panose="020F0502020204030204" pitchFamily="34" charset="0"/>
              <a:cs typeface="Arial" panose="020B0604020202020204" pitchFamily="34" charset="0"/>
            </a:endParaRPr>
          </a:p>
        </p:txBody>
      </p:sp>
      <p:sp>
        <p:nvSpPr>
          <p:cNvPr id="7" name="Podnadpis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461331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cs typeface="Arial" panose="020B0604020202020204" pitchFamily="34" charset="0"/>
              </a:rPr>
              <a:t>Summary (1)</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normAutofit/>
          </a:bodyPr>
          <a:lstStyle/>
          <a:p>
            <a:r>
              <a:rPr lang="en-US" dirty="0" smtClean="0">
                <a:latin typeface="Calibri" panose="020F0502020204030204" pitchFamily="34" charset="0"/>
              </a:rPr>
              <a:t>A consumer’s utility function describes the level of economic welfare that the consumer receives from alternative bundles of commodities. The utility function also depends upon the consumer’s preferences, which are assumed to be complete, transitive, and nonsatiable.</a:t>
            </a:r>
          </a:p>
        </p:txBody>
      </p:sp>
    </p:spTree>
    <p:extLst>
      <p:ext uri="{BB962C8B-B14F-4D97-AF65-F5344CB8AC3E}">
        <p14:creationId xmlns:p14="http://schemas.microsoft.com/office/powerpoint/2010/main" val="1552272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cs typeface="Arial" panose="020B0604020202020204" pitchFamily="34" charset="0"/>
              </a:rPr>
              <a:t>Summary (2)</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dirty="0">
                <a:latin typeface="Calibri" panose="020F0502020204030204" pitchFamily="34" charset="0"/>
              </a:rPr>
              <a:t>An indifference curve is a locus of points that reflects alternative commodity bundles which provide a consumer with equal amount of economic welfare. Typically, a consumer’s set of indifference curves are convex to the origin, indicating that the more a consumer has of one good the fewer other goods he or she is willing to give up to obtain an additional unit of the good. This reflects the principal of diminishing marginal rate of commodity substitution</a:t>
            </a:r>
            <a:r>
              <a:rPr lang="en-US" dirty="0" smtClean="0">
                <a:latin typeface="Calibri" panose="020F0502020204030204" pitchFamily="34" charset="0"/>
              </a:rPr>
              <a:t>.</a:t>
            </a:r>
            <a:endParaRPr lang="en-US" dirty="0">
              <a:latin typeface="Calibri" panose="020F0502020204030204" pitchFamily="34" charset="0"/>
            </a:endParaRPr>
          </a:p>
        </p:txBody>
      </p:sp>
    </p:spTree>
    <p:extLst>
      <p:ext uri="{BB962C8B-B14F-4D97-AF65-F5344CB8AC3E}">
        <p14:creationId xmlns:p14="http://schemas.microsoft.com/office/powerpoint/2010/main" val="39958190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cs typeface="Arial" panose="020B0604020202020204" pitchFamily="34" charset="0"/>
              </a:rPr>
              <a:t>Summary (3)</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dirty="0" smtClean="0">
                <a:latin typeface="Calibri" panose="020F0502020204030204" pitchFamily="34" charset="0"/>
              </a:rPr>
              <a:t>If a consumer optimally allocates his or her limited resources among competing goods, then for each pair of commodities consumed, the marginal rate of commodity substitution equals the commodity’s relative price. In equilibrium, a consumer’s demand for each commodity depends upon relative prices, income, and preferences. Changes in the economic environment cause individuals to alter their consumption of goods at the intensive margin.</a:t>
            </a:r>
            <a:endParaRPr lang="en-US" dirty="0">
              <a:latin typeface="Calibri" panose="020F0502020204030204" pitchFamily="34" charset="0"/>
            </a:endParaRPr>
          </a:p>
        </p:txBody>
      </p:sp>
    </p:spTree>
    <p:extLst>
      <p:ext uri="{BB962C8B-B14F-4D97-AF65-F5344CB8AC3E}">
        <p14:creationId xmlns:p14="http://schemas.microsoft.com/office/powerpoint/2010/main" val="641764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noProof="0" dirty="0" smtClean="0">
                <a:latin typeface="Calibri" panose="020F0502020204030204" pitchFamily="34" charset="0"/>
                <a:cs typeface="Arial" panose="020B0604020202020204" pitchFamily="34" charset="0"/>
              </a:rPr>
              <a:t>Change in quantity demanded versus change in demand </a:t>
            </a:r>
            <a:endParaRPr lang="en-US" noProof="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Grp="1" noChangeAspect="1"/>
          </p:cNvGraphicFramePr>
          <p:nvPr>
            <p:ph sz="quarter" idx="1"/>
            <p:extLst>
              <p:ext uri="{D42A27DB-BD31-4B8C-83A1-F6EECF244321}">
                <p14:modId xmlns:p14="http://schemas.microsoft.com/office/powerpoint/2010/main" val="4260613348"/>
              </p:ext>
            </p:extLst>
          </p:nvPr>
        </p:nvGraphicFramePr>
        <p:xfrm>
          <a:off x="623888" y="2205038"/>
          <a:ext cx="7818437" cy="3095625"/>
        </p:xfrm>
        <a:graphic>
          <a:graphicData uri="http://schemas.openxmlformats.org/presentationml/2006/ole">
            <mc:AlternateContent xmlns:mc="http://schemas.openxmlformats.org/markup-compatibility/2006">
              <mc:Choice xmlns:v="urn:schemas-microsoft-com:vml" Requires="v">
                <p:oleObj spid="_x0000_s1051" name="Dokument" r:id="rId4" imgW="7466387" imgH="2956168" progId="Word.Document.12">
                  <p:embed/>
                </p:oleObj>
              </mc:Choice>
              <mc:Fallback>
                <p:oleObj name="Dokument" r:id="rId4" imgW="7466387" imgH="2956168" progId="Word.Document.12">
                  <p:embed/>
                  <p:pic>
                    <p:nvPicPr>
                      <p:cNvPr id="0" name=""/>
                      <p:cNvPicPr/>
                      <p:nvPr/>
                    </p:nvPicPr>
                    <p:blipFill>
                      <a:blip r:embed="rId5"/>
                      <a:stretch>
                        <a:fillRect/>
                      </a:stretch>
                    </p:blipFill>
                    <p:spPr>
                      <a:xfrm>
                        <a:off x="623888" y="2205038"/>
                        <a:ext cx="7818437" cy="3095625"/>
                      </a:xfrm>
                      <a:prstGeom prst="rect">
                        <a:avLst/>
                      </a:prstGeom>
                    </p:spPr>
                  </p:pic>
                </p:oleObj>
              </mc:Fallback>
            </mc:AlternateContent>
          </a:graphicData>
        </a:graphic>
      </p:graphicFrame>
    </p:spTree>
    <p:extLst>
      <p:ext uri="{BB962C8B-B14F-4D97-AF65-F5344CB8AC3E}">
        <p14:creationId xmlns:p14="http://schemas.microsoft.com/office/powerpoint/2010/main" val="24077030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cs typeface="Arial" panose="020B0604020202020204" pitchFamily="34" charset="0"/>
              </a:rPr>
              <a:t>Summary (4)</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normAutofit fontScale="92500"/>
          </a:bodyPr>
          <a:lstStyle/>
          <a:p>
            <a:r>
              <a:rPr lang="en-US" dirty="0" smtClean="0">
                <a:latin typeface="Calibri" panose="020F0502020204030204" pitchFamily="34" charset="0"/>
              </a:rPr>
              <a:t>The market demand for transportation is the horizontal summation of individual demands for transportation. A change in the price of transportation leads to a change in the quantity of transportation demanded. A change in any other determinant of transportation leads to a change in demand.</a:t>
            </a:r>
          </a:p>
          <a:p>
            <a:r>
              <a:rPr lang="en-US" dirty="0" smtClean="0">
                <a:latin typeface="Calibri" panose="020F0502020204030204" pitchFamily="34" charset="0"/>
              </a:rPr>
              <a:t>Goods that are consumed together are complements in consumption. A rise in the price of one good decreases the market demand for the other good. Goods that compete with one another in consumption are substitutes. A rise in the price of a substitute good increases the market demand for the other good. A good whose consumption increases (decreases) with increases in income is a normal (inferior) good.</a:t>
            </a:r>
            <a:endParaRPr lang="en-US" dirty="0">
              <a:latin typeface="Calibri" panose="020F0502020204030204" pitchFamily="34" charset="0"/>
            </a:endParaRPr>
          </a:p>
        </p:txBody>
      </p:sp>
    </p:spTree>
    <p:extLst>
      <p:ext uri="{BB962C8B-B14F-4D97-AF65-F5344CB8AC3E}">
        <p14:creationId xmlns:p14="http://schemas.microsoft.com/office/powerpoint/2010/main" val="6417644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cs typeface="Arial" panose="020B0604020202020204" pitchFamily="34" charset="0"/>
              </a:rPr>
              <a:t>Summary (5)</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dirty="0" smtClean="0">
                <a:latin typeface="Calibri" panose="020F0502020204030204" pitchFamily="34" charset="0"/>
              </a:rPr>
              <a:t>For continuous or divisible transportation commodities, observed transportation demands are approximated by a linear-in-parameters empirical model. Ideally, the explanatory variables of the model include the price of the transportation good, the prices of related goods, and income. Socioeconomic characteristics are included in the empirical model in order to capture preference differences among demanders. Differences between observed transportation demands and predicted demands reflect consumer optimization or measurement errors.</a:t>
            </a:r>
            <a:endParaRPr lang="en-US" dirty="0">
              <a:latin typeface="Calibri" panose="020F0502020204030204" pitchFamily="34" charset="0"/>
            </a:endParaRPr>
          </a:p>
        </p:txBody>
      </p:sp>
    </p:spTree>
    <p:extLst>
      <p:ext uri="{BB962C8B-B14F-4D97-AF65-F5344CB8AC3E}">
        <p14:creationId xmlns:p14="http://schemas.microsoft.com/office/powerpoint/2010/main" val="6417644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noProof="0" dirty="0" smtClean="0">
                <a:latin typeface="Calibri" panose="020F0502020204030204" pitchFamily="34" charset="0"/>
                <a:cs typeface="Arial" panose="020B0604020202020204" pitchFamily="34" charset="0"/>
              </a:rPr>
              <a:t>Summary (6)</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normAutofit fontScale="92500" lnSpcReduction="10000"/>
          </a:bodyPr>
          <a:lstStyle/>
          <a:p>
            <a:r>
              <a:rPr lang="en-US" dirty="0" smtClean="0">
                <a:latin typeface="Calibri" panose="020F0502020204030204" pitchFamily="34" charset="0"/>
              </a:rPr>
              <a:t>Because transportation trips involve the movement of people or goods over space, the opportunity cost of transportation includes both a monetary cost and a time cost. Increases in each component of cost is expected to reduce the quantity of transportation demanded. Case studies for energy and automobile trip demands in California, urban transit trips in Philadelphia, and short-haul commuter airline trips are consistent with these expectations.</a:t>
            </a:r>
          </a:p>
          <a:p>
            <a:r>
              <a:rPr lang="en-US" dirty="0" smtClean="0">
                <a:latin typeface="Calibri" panose="020F0502020204030204" pitchFamily="34" charset="0"/>
              </a:rPr>
              <a:t>Empirical models of transportation demands not only identify relevant determinants of demand but also provide estimates on the magnitude of the effects that changes in the economic environment will have upon demands. This information facilitates improved public and private decision-making in the transportation sector.</a:t>
            </a:r>
            <a:endParaRPr lang="en-US" dirty="0">
              <a:latin typeface="Calibri" panose="020F0502020204030204" pitchFamily="34" charset="0"/>
            </a:endParaRPr>
          </a:p>
        </p:txBody>
      </p:sp>
    </p:spTree>
    <p:extLst>
      <p:ext uri="{BB962C8B-B14F-4D97-AF65-F5344CB8AC3E}">
        <p14:creationId xmlns:p14="http://schemas.microsoft.com/office/powerpoint/2010/main" val="1338300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noProof="0" dirty="0" smtClean="0">
                <a:latin typeface="Calibri" panose="020F0502020204030204" pitchFamily="34" charset="0"/>
                <a:cs typeface="Arial" panose="020B0604020202020204" pitchFamily="34" charset="0"/>
              </a:rPr>
              <a:t>Demand for transportation - estimation</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cs typeface="Arial" panose="020B0604020202020204" pitchFamily="34" charset="0"/>
              </a:rPr>
              <a:t>Identical customers</a:t>
            </a:r>
          </a:p>
          <a:p>
            <a:r>
              <a:rPr lang="en-US" noProof="0" dirty="0" smtClean="0">
                <a:latin typeface="Calibri" panose="020F0502020204030204" pitchFamily="34" charset="0"/>
                <a:cs typeface="Arial" panose="020B0604020202020204" pitchFamily="34" charset="0"/>
              </a:rPr>
              <a:t>Non-identical customers</a:t>
            </a:r>
            <a:endParaRPr lang="en-US" noProof="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6543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US" noProof="0" dirty="0" smtClean="0">
                <a:latin typeface="Calibri" panose="020F0502020204030204" pitchFamily="34" charset="0"/>
                <a:cs typeface="Arial" panose="020B0604020202020204" pitchFamily="34" charset="0"/>
              </a:rPr>
              <a:t>2.2. The demand for gasoline </a:t>
            </a:r>
            <a:endParaRPr lang="en-US" noProof="0" dirty="0">
              <a:latin typeface="Calibri" panose="020F0502020204030204" pitchFamily="34" charset="0"/>
              <a:cs typeface="Arial" panose="020B060402020202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3563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cs typeface="Arial" panose="020B0604020202020204" pitchFamily="34" charset="0"/>
              </a:rPr>
              <a:t>Background</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cs typeface="Arial" panose="020B0604020202020204" pitchFamily="34" charset="0"/>
              </a:rPr>
              <a:t>94% of all motor vehicle trips in USA were taken in private transportation</a:t>
            </a:r>
          </a:p>
          <a:p>
            <a:r>
              <a:rPr lang="en-US" noProof="0" dirty="0" smtClean="0">
                <a:latin typeface="Calibri" panose="020F0502020204030204" pitchFamily="34" charset="0"/>
                <a:cs typeface="Arial" panose="020B0604020202020204" pitchFamily="34" charset="0"/>
              </a:rPr>
              <a:t>80,7 % of total intercity travel was done in passenger cars</a:t>
            </a:r>
          </a:p>
          <a:p>
            <a:r>
              <a:rPr lang="en-US" noProof="0" dirty="0" smtClean="0">
                <a:latin typeface="Calibri" panose="020F0502020204030204" pitchFamily="34" charset="0"/>
                <a:cs typeface="Arial" panose="020B0604020202020204" pitchFamily="34" charset="0"/>
              </a:rPr>
              <a:t>45,7 % of all petroleum consumption is by personal cars</a:t>
            </a:r>
            <a:endParaRPr lang="en-US" noProof="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8389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cs typeface="Arial" panose="020B0604020202020204" pitchFamily="34" charset="0"/>
              </a:rPr>
              <a:t>Research question</a:t>
            </a:r>
            <a:endParaRPr lang="en-US"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US" dirty="0" smtClean="0">
                <a:latin typeface="Calibri" panose="020F0502020204030204" pitchFamily="34" charset="0"/>
                <a:cs typeface="Arial" panose="020B0604020202020204" pitchFamily="34" charset="0"/>
              </a:rPr>
              <a:t>Given the dominance of motor vehicle travel in the USA, are consumers sensitive to changes in its price?</a:t>
            </a:r>
          </a:p>
          <a:p>
            <a:r>
              <a:rPr lang="en-US" dirty="0" smtClean="0">
                <a:latin typeface="Calibri" panose="020F0502020204030204" pitchFamily="34" charset="0"/>
                <a:cs typeface="Arial" panose="020B0604020202020204" pitchFamily="34" charset="0"/>
              </a:rPr>
              <a:t>In the 1993 national budget discussions, there was a considerable interest in raising the gasoline tax, both for its effect on deficit reduction and for its potential in reducing urban congestion and pollution.</a:t>
            </a:r>
          </a:p>
          <a:p>
            <a:r>
              <a:rPr lang="en-US" dirty="0" smtClean="0">
                <a:latin typeface="Calibri" panose="020F0502020204030204" pitchFamily="34" charset="0"/>
                <a:cs typeface="Arial" panose="020B0604020202020204" pitchFamily="34" charset="0"/>
              </a:rPr>
              <a:t>Holding all else constant, an increase in the federal gasoline tax is expected to reduce the quantity of gasoline consumed. But by how much? Is the demand for gasoline price elastic or price inelastic?</a:t>
            </a:r>
          </a:p>
          <a:p>
            <a:endParaRPr lang="en-US"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68464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1167</TotalTime>
  <Words>2870</Words>
  <Application>Microsoft Office PowerPoint</Application>
  <PresentationFormat>Předvádění na obrazovce (4:3)</PresentationFormat>
  <Paragraphs>178</Paragraphs>
  <Slides>52</Slides>
  <Notes>2</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52</vt:i4>
      </vt:variant>
    </vt:vector>
  </HeadingPairs>
  <TitlesOfParts>
    <vt:vector size="55" baseType="lpstr">
      <vt:lpstr>Původ</vt:lpstr>
      <vt:lpstr>Dokument</vt:lpstr>
      <vt:lpstr>Document</vt:lpstr>
      <vt:lpstr>2. TRANSPORTATION DEMAND  </vt:lpstr>
      <vt:lpstr>2.1.Theory</vt:lpstr>
      <vt:lpstr>The theory of consumer demand</vt:lpstr>
      <vt:lpstr>Demand function</vt:lpstr>
      <vt:lpstr>Change in quantity demanded versus change in demand </vt:lpstr>
      <vt:lpstr>Demand for transportation - estimation</vt:lpstr>
      <vt:lpstr>2.2. The demand for gasoline </vt:lpstr>
      <vt:lpstr>Background</vt:lpstr>
      <vt:lpstr>Research question</vt:lpstr>
      <vt:lpstr>Research question</vt:lpstr>
      <vt:lpstr>The demand for gasoline in California</vt:lpstr>
      <vt:lpstr>Hypotheses</vt:lpstr>
      <vt:lpstr>Estimation results</vt:lpstr>
      <vt:lpstr>Demand curve</vt:lpstr>
      <vt:lpstr>Change in the demand</vt:lpstr>
      <vt:lpstr>Elasticities</vt:lpstr>
      <vt:lpstr>Queuing cost premia</vt:lpstr>
      <vt:lpstr>The demand for trips</vt:lpstr>
      <vt:lpstr>The demand for gasoline x trips</vt:lpstr>
      <vt:lpstr>The 1993 gasoline tax increase</vt:lpstr>
      <vt:lpstr>Comments</vt:lpstr>
      <vt:lpstr>2.3. The demand for urban rail rapid transit</vt:lpstr>
      <vt:lpstr>Background</vt:lpstr>
      <vt:lpstr>Heavy rail transit systems, USA 1991</vt:lpstr>
      <vt:lpstr>Trends in heavy rail transit ridership, 1980 - 1990</vt:lpstr>
      <vt:lpstr>Research question</vt:lpstr>
      <vt:lpstr>Case study</vt:lpstr>
      <vt:lpstr>Demand</vt:lpstr>
      <vt:lpstr>Hypotheses</vt:lpstr>
      <vt:lpstr>Estimation results</vt:lpstr>
      <vt:lpstr>Demand</vt:lpstr>
      <vt:lpstr>Closure and opportunity costs</vt:lpstr>
      <vt:lpstr>Own and cross-price elasticities</vt:lpstr>
      <vt:lpstr>The 1993 gasoline tax increase revisited</vt:lpstr>
      <vt:lpstr>2.4. The demand for short – haul air services</vt:lpstr>
      <vt:lpstr>Intercity domestic travel</vt:lpstr>
      <vt:lpstr>Background</vt:lpstr>
      <vt:lpstr>Research question </vt:lpstr>
      <vt:lpstr>Demand</vt:lpstr>
      <vt:lpstr>Logarithmic form</vt:lpstr>
      <vt:lpstr>Hypotheses</vt:lpstr>
      <vt:lpstr>Hypotheses</vt:lpstr>
      <vt:lpstr>Estimation results</vt:lpstr>
      <vt:lpstr>Size x frequency</vt:lpstr>
      <vt:lpstr>Demand determinants</vt:lpstr>
      <vt:lpstr>2.5. Summary</vt:lpstr>
      <vt:lpstr>Summary (1)</vt:lpstr>
      <vt:lpstr>Summary (2)</vt:lpstr>
      <vt:lpstr>Summary (3)</vt:lpstr>
      <vt:lpstr>Summary (4)</vt:lpstr>
      <vt:lpstr>Summary (5)</vt:lpstr>
      <vt:lpstr>Summary (6)</vt:lpstr>
    </vt:vector>
  </TitlesOfParts>
  <Company>ATC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DOPRAVNÍ POPTÁVKA  </dc:title>
  <dc:creator>tomes</dc:creator>
  <cp:lastModifiedBy>Zdeněk</cp:lastModifiedBy>
  <cp:revision>61</cp:revision>
  <dcterms:created xsi:type="dcterms:W3CDTF">2015-02-24T06:59:42Z</dcterms:created>
  <dcterms:modified xsi:type="dcterms:W3CDTF">2015-07-21T12:41:34Z</dcterms:modified>
</cp:coreProperties>
</file>