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63" r:id="rId4"/>
    <p:sldId id="264" r:id="rId5"/>
    <p:sldId id="265" r:id="rId6"/>
    <p:sldId id="266" r:id="rId7"/>
    <p:sldId id="267" r:id="rId8"/>
    <p:sldId id="268" r:id="rId9"/>
    <p:sldId id="281" r:id="rId10"/>
    <p:sldId id="270" r:id="rId11"/>
    <p:sldId id="271" r:id="rId12"/>
    <p:sldId id="269" r:id="rId13"/>
    <p:sldId id="272" r:id="rId14"/>
    <p:sldId id="274" r:id="rId15"/>
    <p:sldId id="273" r:id="rId16"/>
    <p:sldId id="277" r:id="rId17"/>
    <p:sldId id="278" r:id="rId18"/>
    <p:sldId id="282" r:id="rId19"/>
    <p:sldId id="276" r:id="rId20"/>
    <p:sldId id="283" r:id="rId21"/>
    <p:sldId id="275" r:id="rId22"/>
    <p:sldId id="280" r:id="rId23"/>
    <p:sldId id="258" r:id="rId24"/>
    <p:sldId id="284" r:id="rId25"/>
    <p:sldId id="286" r:id="rId26"/>
    <p:sldId id="287" r:id="rId27"/>
    <p:sldId id="314" r:id="rId28"/>
    <p:sldId id="285" r:id="rId29"/>
    <p:sldId id="289" r:id="rId30"/>
    <p:sldId id="290" r:id="rId31"/>
    <p:sldId id="259" r:id="rId32"/>
    <p:sldId id="329" r:id="rId33"/>
    <p:sldId id="328" r:id="rId34"/>
    <p:sldId id="312" r:id="rId35"/>
    <p:sldId id="313" r:id="rId36"/>
    <p:sldId id="293" r:id="rId37"/>
    <p:sldId id="296" r:id="rId38"/>
    <p:sldId id="297" r:id="rId39"/>
    <p:sldId id="260" r:id="rId40"/>
    <p:sldId id="298" r:id="rId41"/>
    <p:sldId id="299" r:id="rId42"/>
    <p:sldId id="300" r:id="rId43"/>
    <p:sldId id="301" r:id="rId44"/>
    <p:sldId id="302" r:id="rId45"/>
    <p:sldId id="330" r:id="rId46"/>
    <p:sldId id="331" r:id="rId47"/>
    <p:sldId id="303" r:id="rId48"/>
    <p:sldId id="304" r:id="rId49"/>
    <p:sldId id="316" r:id="rId50"/>
    <p:sldId id="306" r:id="rId51"/>
    <p:sldId id="307" r:id="rId52"/>
    <p:sldId id="308" r:id="rId53"/>
    <p:sldId id="261" r:id="rId54"/>
    <p:sldId id="317" r:id="rId55"/>
    <p:sldId id="318" r:id="rId56"/>
    <p:sldId id="319" r:id="rId57"/>
    <p:sldId id="320" r:id="rId58"/>
    <p:sldId id="321" r:id="rId59"/>
    <p:sldId id="322" r:id="rId60"/>
    <p:sldId id="323" r:id="rId61"/>
    <p:sldId id="327" r:id="rId62"/>
    <p:sldId id="324" r:id="rId63"/>
    <p:sldId id="32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00" autoAdjust="0"/>
  </p:normalViewPr>
  <p:slideViewPr>
    <p:cSldViewPr>
      <p:cViewPr>
        <p:scale>
          <a:sx n="85" d="100"/>
          <a:sy n="85" d="100"/>
        </p:scale>
        <p:origin x="-2364" y="-426"/>
      </p:cViewPr>
      <p:guideLst>
        <p:guide orient="horz" pos="2160"/>
        <p:guide pos="2880"/>
      </p:guideLst>
    </p:cSldViewPr>
  </p:slideViewPr>
  <p:outlineViewPr>
    <p:cViewPr>
      <p:scale>
        <a:sx n="33" d="100"/>
        <a:sy n="33" d="100"/>
      </p:scale>
      <p:origin x="60" y="51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219CC-34DC-DC40-A316-AB2629DDE3A2}" type="datetimeFigureOut">
              <a:rPr lang="en-US" smtClean="0"/>
              <a:t>8/17/2015</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20936-E912-0049-B893-394C85B4FB9E}" type="slidenum">
              <a:rPr lang="cs-CZ" smtClean="0"/>
              <a:t>‹#›</a:t>
            </a:fld>
            <a:endParaRPr lang="cs-CZ"/>
          </a:p>
        </p:txBody>
      </p:sp>
    </p:spTree>
    <p:extLst>
      <p:ext uri="{BB962C8B-B14F-4D97-AF65-F5344CB8AC3E}">
        <p14:creationId xmlns:p14="http://schemas.microsoft.com/office/powerpoint/2010/main" val="3698622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54</a:t>
            </a:fld>
            <a:endParaRPr lang="en-GB"/>
          </a:p>
        </p:txBody>
      </p:sp>
    </p:spTree>
    <p:extLst>
      <p:ext uri="{BB962C8B-B14F-4D97-AF65-F5344CB8AC3E}">
        <p14:creationId xmlns:p14="http://schemas.microsoft.com/office/powerpoint/2010/main" val="21724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57</a:t>
            </a:fld>
            <a:endParaRPr lang="en-GB"/>
          </a:p>
        </p:txBody>
      </p:sp>
    </p:spTree>
    <p:extLst>
      <p:ext uri="{BB962C8B-B14F-4D97-AF65-F5344CB8AC3E}">
        <p14:creationId xmlns:p14="http://schemas.microsoft.com/office/powerpoint/2010/main" val="401579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62</a:t>
            </a:fld>
            <a:endParaRPr lang="en-GB"/>
          </a:p>
        </p:txBody>
      </p:sp>
    </p:spTree>
    <p:extLst>
      <p:ext uri="{BB962C8B-B14F-4D97-AF65-F5344CB8AC3E}">
        <p14:creationId xmlns:p14="http://schemas.microsoft.com/office/powerpoint/2010/main" val="14755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7ED5D1A7-1C5C-4646-8BC8-70E00514715B}" type="datetimeFigureOut">
              <a:rPr lang="en-US" smtClean="0"/>
              <a:t>8/17/2015</a:t>
            </a:fld>
            <a:endParaRPr lang="en-US"/>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a:p>
        </p:txBody>
      </p:sp>
      <p:sp>
        <p:nvSpPr>
          <p:cNvPr id="29" name="Zástupný symbol pro číslo snímku 28"/>
          <p:cNvSpPr>
            <a:spLocks noGrp="1"/>
          </p:cNvSpPr>
          <p:nvPr>
            <p:ph type="sldNum" sz="quarter" idx="12"/>
          </p:nvPr>
        </p:nvSpPr>
        <p:spPr>
          <a:xfrm>
            <a:off x="1216152" y="6355080"/>
            <a:ext cx="1219200" cy="365760"/>
          </a:xfrm>
        </p:spPr>
        <p:txBody>
          <a:bodyPr/>
          <a:lstStyle/>
          <a:p>
            <a:fld id="{A2781B13-9606-408E-909E-DA95519EBC7A}" type="slidenum">
              <a:rPr lang="en-US" smtClean="0"/>
              <a:t>‹#›</a:t>
            </a:fld>
            <a:endParaRPr lang="en-US"/>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ED5D1A7-1C5C-4646-8BC8-70E00514715B}"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A2781B13-9606-408E-909E-DA95519EBC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ED5D1A7-1C5C-4646-8BC8-70E00514715B}"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A2781B13-9606-408E-909E-DA95519EBC7A}" type="slidenum">
              <a:rPr lang="en-US" smtClean="0"/>
              <a:t>‹#›</a:t>
            </a:fld>
            <a:endParaRPr lang="en-US"/>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7ED5D1A7-1C5C-4646-8BC8-70E00514715B}"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A2781B13-9606-408E-909E-DA95519EBC7A}" type="slidenum">
              <a:rPr lang="en-US" smtClean="0"/>
              <a:t>‹#›</a:t>
            </a:fld>
            <a:endParaRPr lang="en-US"/>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7ED5D1A7-1C5C-4646-8BC8-70E00514715B}" type="datetimeFigureOut">
              <a:rPr lang="en-US" smtClean="0"/>
              <a:t>8/17/2015</a:t>
            </a:fld>
            <a:endParaRPr lang="en-US"/>
          </a:p>
        </p:txBody>
      </p:sp>
      <p:sp>
        <p:nvSpPr>
          <p:cNvPr id="5" name="Zástupný symbol pro zápatí 4"/>
          <p:cNvSpPr>
            <a:spLocks noGrp="1"/>
          </p:cNvSpPr>
          <p:nvPr>
            <p:ph type="ftr" sz="quarter" idx="11"/>
          </p:nvPr>
        </p:nvSpPr>
        <p:spPr>
          <a:xfrm>
            <a:off x="2898648" y="6355080"/>
            <a:ext cx="3474720" cy="365760"/>
          </a:xfrm>
        </p:spPr>
        <p:txBody>
          <a:bodyPr/>
          <a:lstStyle/>
          <a:p>
            <a:endParaRPr lang="en-US"/>
          </a:p>
        </p:txBody>
      </p:sp>
      <p:sp>
        <p:nvSpPr>
          <p:cNvPr id="6" name="Zástupný symbol pro číslo snímku 5"/>
          <p:cNvSpPr>
            <a:spLocks noGrp="1"/>
          </p:cNvSpPr>
          <p:nvPr>
            <p:ph type="sldNum" sz="quarter" idx="12"/>
          </p:nvPr>
        </p:nvSpPr>
        <p:spPr>
          <a:xfrm>
            <a:off x="1069848" y="6355080"/>
            <a:ext cx="1520952" cy="365760"/>
          </a:xfrm>
        </p:spPr>
        <p:txBody>
          <a:bodyPr/>
          <a:lstStyle/>
          <a:p>
            <a:fld id="{A2781B13-9606-408E-909E-DA95519EBC7A}" type="slidenum">
              <a:rPr lang="en-US" smtClean="0"/>
              <a:t>‹#›</a:t>
            </a:fld>
            <a:endParaRPr lang="en-US"/>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7ED5D1A7-1C5C-4646-8BC8-70E00514715B}"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A2781B13-9606-408E-909E-DA95519EBC7A}" type="slidenum">
              <a:rPr lang="en-US" smtClean="0"/>
              <a:t>‹#›</a:t>
            </a:fld>
            <a:endParaRPr lang="en-US"/>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7ED5D1A7-1C5C-4646-8BC8-70E00514715B}" type="datetimeFigureOut">
              <a:rPr lang="en-US" smtClean="0"/>
              <a:t>8/17/2015</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A2781B13-9606-408E-909E-DA95519EBC7A}" type="slidenum">
              <a:rPr lang="en-US" smtClean="0"/>
              <a:t>‹#›</a:t>
            </a:fld>
            <a:endParaRPr lang="en-US"/>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7ED5D1A7-1C5C-4646-8BC8-70E00514715B}" type="datetimeFigureOut">
              <a:rPr lang="en-US" smtClean="0"/>
              <a:t>8/17/2015</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A2781B13-9606-408E-909E-DA95519EBC7A}" type="slidenum">
              <a:rPr lang="en-US" smtClean="0"/>
              <a:t>‹#›</a:t>
            </a:fld>
            <a:endParaRPr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ED5D1A7-1C5C-4646-8BC8-70E00514715B}" type="datetimeFigureOut">
              <a:rPr lang="en-US" smtClean="0"/>
              <a:t>8/17/2015</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A2781B13-9606-408E-909E-DA95519EBC7A}" type="slidenum">
              <a:rPr lang="en-US" smtClean="0"/>
              <a:t>‹#›</a:t>
            </a:fld>
            <a:endParaRPr lang="en-US"/>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7ED5D1A7-1C5C-4646-8BC8-70E00514715B}"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A2781B13-9606-408E-909E-DA95519EBC7A}"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7ED5D1A7-1C5C-4646-8BC8-70E00514715B}"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A2781B13-9606-408E-909E-DA95519EBC7A}"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ED5D1A7-1C5C-4646-8BC8-70E00514715B}" type="datetimeFigureOut">
              <a:rPr lang="en-US" smtClean="0"/>
              <a:t>8/17/2015</a:t>
            </a:fld>
            <a:endParaRPr lang="en-US"/>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2781B13-9606-408E-909E-DA95519EBC7A}" type="slidenum">
              <a:rPr lang="en-US" smtClean="0"/>
              <a:t>‹#›</a:t>
            </a:fld>
            <a:endParaRPr lang="en-US"/>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5.emf"/><Relationship Id="rId5" Type="http://schemas.openxmlformats.org/officeDocument/2006/relationships/package" Target="../embeddings/Microsoft_Word_Document10.docx"/><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emf"/><Relationship Id="rId5" Type="http://schemas.openxmlformats.org/officeDocument/2006/relationships/package" Target="../embeddings/Microsoft_Word_Document12.docx"/><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package" Target="../embeddings/Microsoft_Word_Document14.docx"/><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2.emf"/><Relationship Id="rId5" Type="http://schemas.openxmlformats.org/officeDocument/2006/relationships/package" Target="../embeddings/Microsoft_Word_Document16.docx"/><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0.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22.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26.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7.docx"/><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28.docx"/><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4.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29.doc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US" sz="2800" b="1" dirty="0" smtClean="0">
                <a:latin typeface="Calibri" panose="020F0502020204030204" pitchFamily="34" charset="0"/>
              </a:rPr>
              <a:t>4</a:t>
            </a:r>
            <a:r>
              <a:rPr lang="en-US" sz="2800" b="1" noProof="0" dirty="0" smtClean="0">
                <a:latin typeface="Calibri" panose="020F0502020204030204" pitchFamily="34" charset="0"/>
              </a:rPr>
              <a:t>. FIRM PRODUCTION AND COST IN TRANSPORTATION</a:t>
            </a:r>
            <a:endParaRPr lang="en-US" sz="2800" b="1" noProof="0" dirty="0">
              <a:latin typeface="Calibri" panose="020F0502020204030204" pitchFamily="34" charset="0"/>
            </a:endParaRPr>
          </a:p>
        </p:txBody>
      </p:sp>
      <p:sp>
        <p:nvSpPr>
          <p:cNvPr id="3" name="Podnadpis 2"/>
          <p:cNvSpPr>
            <a:spLocks noGrp="1"/>
          </p:cNvSpPr>
          <p:nvPr>
            <p:ph type="subTitle" idx="1"/>
          </p:nvPr>
        </p:nvSpPr>
        <p:spPr/>
        <p:txBody>
          <a:bodyPr/>
          <a:lstStyle/>
          <a:p>
            <a:r>
              <a:rPr lang="en-US" noProof="0" dirty="0" smtClean="0">
                <a:latin typeface="Calibri" panose="020F0502020204030204" pitchFamily="34" charset="0"/>
              </a:rPr>
              <a:t>The long run</a:t>
            </a:r>
            <a:endParaRPr lang="en-US" noProof="0" dirty="0">
              <a:latin typeface="Calibri" panose="020F0502020204030204" pitchFamily="34" charset="0"/>
            </a:endParaRPr>
          </a:p>
        </p:txBody>
      </p:sp>
    </p:spTree>
    <p:extLst>
      <p:ext uri="{BB962C8B-B14F-4D97-AF65-F5344CB8AC3E}">
        <p14:creationId xmlns:p14="http://schemas.microsoft.com/office/powerpoint/2010/main" val="198157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Input demands and </a:t>
            </a:r>
            <a:r>
              <a:rPr lang="en-US" noProof="0" dirty="0" err="1" smtClean="0">
                <a:latin typeface="Calibri" panose="020F0502020204030204" pitchFamily="34" charset="0"/>
              </a:rPr>
              <a:t>Shephard’s</a:t>
            </a:r>
            <a:r>
              <a:rPr lang="en-US" noProof="0" dirty="0" smtClean="0">
                <a:latin typeface="Calibri" panose="020F0502020204030204" pitchFamily="34" charset="0"/>
              </a:rPr>
              <a:t> lemma</a:t>
            </a:r>
            <a:endParaRPr lang="en-US" noProof="0" dirty="0">
              <a:latin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95684822"/>
              </p:ext>
            </p:extLst>
          </p:nvPr>
        </p:nvGraphicFramePr>
        <p:xfrm>
          <a:off x="611561" y="1807718"/>
          <a:ext cx="9361039" cy="4645618"/>
        </p:xfrm>
        <a:graphic>
          <a:graphicData uri="http://schemas.openxmlformats.org/presentationml/2006/ole">
            <mc:AlternateContent xmlns:mc="http://schemas.openxmlformats.org/markup-compatibility/2006">
              <mc:Choice xmlns:v="urn:schemas-microsoft-com:vml" Requires="v">
                <p:oleObj spid="_x0000_s7211" name="Document" r:id="rId3" imgW="6858000" imgH="3403600" progId="Word.Document.12">
                  <p:embed/>
                </p:oleObj>
              </mc:Choice>
              <mc:Fallback>
                <p:oleObj name="Document" r:id="rId3" imgW="6858000" imgH="3403600" progId="Word.Document.12">
                  <p:embed/>
                  <p:pic>
                    <p:nvPicPr>
                      <p:cNvPr id="0" name=""/>
                      <p:cNvPicPr/>
                      <p:nvPr/>
                    </p:nvPicPr>
                    <p:blipFill>
                      <a:blip r:embed="rId4"/>
                      <a:stretch>
                        <a:fillRect/>
                      </a:stretch>
                    </p:blipFill>
                    <p:spPr>
                      <a:xfrm>
                        <a:off x="611561" y="1807718"/>
                        <a:ext cx="9361039" cy="4645618"/>
                      </a:xfrm>
                      <a:prstGeom prst="rect">
                        <a:avLst/>
                      </a:prstGeom>
                    </p:spPr>
                  </p:pic>
                </p:oleObj>
              </mc:Fallback>
            </mc:AlternateContent>
          </a:graphicData>
        </a:graphic>
      </p:graphicFrame>
    </p:spTree>
    <p:extLst>
      <p:ext uri="{BB962C8B-B14F-4D97-AF65-F5344CB8AC3E}">
        <p14:creationId xmlns:p14="http://schemas.microsoft.com/office/powerpoint/2010/main" val="102949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Elasticity of substitution and long run costs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20230838"/>
              </p:ext>
            </p:extLst>
          </p:nvPr>
        </p:nvGraphicFramePr>
        <p:xfrm>
          <a:off x="-814388" y="3435350"/>
          <a:ext cx="10795001" cy="1873250"/>
        </p:xfrm>
        <a:graphic>
          <a:graphicData uri="http://schemas.openxmlformats.org/presentationml/2006/ole">
            <mc:AlternateContent xmlns:mc="http://schemas.openxmlformats.org/markup-compatibility/2006">
              <mc:Choice xmlns:v="urn:schemas-microsoft-com:vml" Requires="v">
                <p:oleObj spid="_x0000_s5163" name="Dokument" r:id="rId3" imgW="5269087" imgH="917301" progId="Word.Document.12">
                  <p:embed/>
                </p:oleObj>
              </mc:Choice>
              <mc:Fallback>
                <p:oleObj name="Dokument" r:id="rId3" imgW="5269087" imgH="917301" progId="Word.Document.12">
                  <p:embed/>
                  <p:pic>
                    <p:nvPicPr>
                      <p:cNvPr id="0" name=""/>
                      <p:cNvPicPr/>
                      <p:nvPr/>
                    </p:nvPicPr>
                    <p:blipFill>
                      <a:blip r:embed="rId4"/>
                      <a:stretch>
                        <a:fillRect/>
                      </a:stretch>
                    </p:blipFill>
                    <p:spPr>
                      <a:xfrm>
                        <a:off x="-814388" y="3435350"/>
                        <a:ext cx="10795001" cy="18732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TextovéPole 2"/>
              <p:cNvSpPr txBox="1"/>
              <p:nvPr/>
            </p:nvSpPr>
            <p:spPr>
              <a:xfrm>
                <a:off x="899592" y="1484784"/>
                <a:ext cx="7416824" cy="1569660"/>
              </a:xfrm>
              <a:prstGeom prst="rect">
                <a:avLst/>
              </a:prstGeom>
              <a:noFill/>
            </p:spPr>
            <p:txBody>
              <a:bodyPr wrap="square" rtlCol="0">
                <a:spAutoFit/>
              </a:bodyPr>
              <a:lstStyle/>
              <a:p>
                <a:r>
                  <a:rPr lang="cs-CZ" sz="2400" dirty="0" smtClean="0">
                    <a:latin typeface="Calibri" panose="020F0502020204030204" pitchFamily="34" charset="0"/>
                  </a:rPr>
                  <a:t>In </a:t>
                </a:r>
                <a:r>
                  <a:rPr lang="cs-CZ" sz="2400" dirty="0" err="1" smtClean="0">
                    <a:latin typeface="Calibri" panose="020F0502020204030204" pitchFamily="34" charset="0"/>
                  </a:rPr>
                  <a:t>equlibrium</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marginal</a:t>
                </a:r>
                <a:r>
                  <a:rPr lang="cs-CZ" sz="2400" dirty="0" smtClean="0">
                    <a:latin typeface="Calibri" panose="020F0502020204030204" pitchFamily="34" charset="0"/>
                  </a:rPr>
                  <a:t> </a:t>
                </a:r>
                <a:r>
                  <a:rPr lang="cs-CZ" sz="2400" dirty="0" err="1" smtClean="0">
                    <a:latin typeface="Calibri" panose="020F0502020204030204" pitchFamily="34" charset="0"/>
                  </a:rPr>
                  <a:t>rate</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technical</a:t>
                </a:r>
                <a:r>
                  <a:rPr lang="cs-CZ" sz="2400" dirty="0" smtClean="0">
                    <a:latin typeface="Calibri" panose="020F0502020204030204" pitchFamily="34" charset="0"/>
                  </a:rPr>
                  <a:t> </a:t>
                </a:r>
                <a:r>
                  <a:rPr lang="cs-CZ" sz="2400" dirty="0" err="1" smtClean="0">
                    <a:latin typeface="Calibri" panose="020F0502020204030204" pitchFamily="34" charset="0"/>
                  </a:rPr>
                  <a:t>substitution</a:t>
                </a:r>
                <a:r>
                  <a:rPr lang="cs-CZ" sz="2400" dirty="0" smtClean="0">
                    <a:latin typeface="Calibri" panose="020F0502020204030204" pitchFamily="34" charset="0"/>
                  </a:rPr>
                  <a:t> </a:t>
                </a:r>
                <a:r>
                  <a:rPr lang="cs-CZ" sz="2400" dirty="0" err="1" smtClean="0">
                    <a:latin typeface="Calibri" panose="020F0502020204030204" pitchFamily="34" charset="0"/>
                  </a:rPr>
                  <a:t>equals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input </a:t>
                </a:r>
                <a:r>
                  <a:rPr lang="cs-CZ" sz="2400" dirty="0" err="1" smtClean="0">
                    <a:latin typeface="Calibri" panose="020F0502020204030204" pitchFamily="34" charset="0"/>
                  </a:rPr>
                  <a:t>price</a:t>
                </a:r>
                <a:r>
                  <a:rPr lang="cs-CZ" sz="2400" dirty="0" smtClean="0">
                    <a:latin typeface="Calibri" panose="020F0502020204030204" pitchFamily="34" charset="0"/>
                  </a:rPr>
                  <a:t> </a:t>
                </a:r>
                <a:r>
                  <a:rPr lang="cs-CZ" sz="2400" dirty="0" err="1" smtClean="0">
                    <a:latin typeface="Calibri" panose="020F0502020204030204" pitchFamily="34" charset="0"/>
                  </a:rPr>
                  <a:t>ration</a:t>
                </a:r>
                <a:r>
                  <a:rPr lang="cs-CZ" sz="2400" dirty="0" smtClean="0">
                    <a:latin typeface="Calibri" panose="020F0502020204030204" pitchFamily="34" charset="0"/>
                  </a:rPr>
                  <a:t>. </a:t>
                </a:r>
                <a:r>
                  <a:rPr lang="cs-CZ" sz="2400" dirty="0" err="1" smtClean="0">
                    <a:latin typeface="Calibri" panose="020F0502020204030204" pitchFamily="34" charset="0"/>
                  </a:rPr>
                  <a:t>Thus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elasticity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substitution</a:t>
                </a:r>
                <a:r>
                  <a:rPr lang="cs-CZ" sz="2400" dirty="0" smtClean="0">
                    <a:latin typeface="Calibri" panose="020F0502020204030204" pitchFamily="34" charset="0"/>
                  </a:rPr>
                  <a:t> </a:t>
                </a:r>
                <a:r>
                  <a:rPr lang="cs-CZ" sz="2400" dirty="0" err="1" smtClean="0">
                    <a:latin typeface="Calibri" panose="020F0502020204030204" pitchFamily="34" charset="0"/>
                  </a:rPr>
                  <a:t>between</a:t>
                </a:r>
                <a:r>
                  <a:rPr lang="cs-CZ" sz="2400" dirty="0" smtClean="0">
                    <a:latin typeface="Calibri" panose="020F0502020204030204" pitchFamily="34" charset="0"/>
                  </a:rPr>
                  <a:t> </a:t>
                </a:r>
                <a:r>
                  <a:rPr lang="cs-CZ" sz="2400" dirty="0" err="1" smtClean="0">
                    <a:latin typeface="Calibri" panose="020F0502020204030204" pitchFamily="34" charset="0"/>
                  </a:rPr>
                  <a:t>capital</a:t>
                </a:r>
                <a:r>
                  <a:rPr lang="cs-CZ" sz="2400" dirty="0" smtClean="0">
                    <a:latin typeface="Calibri" panose="020F0502020204030204" pitchFamily="34" charset="0"/>
                  </a:rPr>
                  <a:t> and </a:t>
                </a:r>
                <a:r>
                  <a:rPr lang="cs-CZ" sz="2400" dirty="0" err="1" smtClean="0">
                    <a:latin typeface="Calibri" panose="020F0502020204030204" pitchFamily="34" charset="0"/>
                  </a:rPr>
                  <a:t>labor</a:t>
                </a:r>
                <a:r>
                  <a:rPr lang="cs-CZ" sz="2400" dirty="0" smtClean="0">
                    <a:latin typeface="Calibri" panose="020F0502020204030204" pitchFamily="34" charset="0"/>
                  </a:rPr>
                  <a:t> </a:t>
                </a:r>
                <a14:m>
                  <m:oMath xmlns:m="http://schemas.openxmlformats.org/officeDocument/2006/math">
                    <m:sSub>
                      <m:sSubPr>
                        <m:ctrlPr>
                          <a:rPr lang="cs-CZ" sz="2400" i="1">
                            <a:latin typeface="Cambria Math"/>
                          </a:rPr>
                        </m:ctrlPr>
                      </m:sSubPr>
                      <m:e>
                        <m:r>
                          <a:rPr lang="en-GB" sz="2400" i="1">
                            <a:latin typeface="Cambria Math"/>
                          </a:rPr>
                          <m:t>𝜎</m:t>
                        </m:r>
                      </m:e>
                      <m:sub>
                        <m:r>
                          <a:rPr lang="en-GB" sz="2400" i="1">
                            <a:latin typeface="Cambria Math"/>
                          </a:rPr>
                          <m:t>𝐾𝐿</m:t>
                        </m:r>
                      </m:sub>
                    </m:sSub>
                  </m:oMath>
                </a14:m>
                <a:r>
                  <a:rPr lang="cs-CZ" sz="2400" dirty="0" smtClean="0">
                    <a:latin typeface="Calibri" panose="020F0502020204030204" pitchFamily="34" charset="0"/>
                  </a:rPr>
                  <a:t> </a:t>
                </a:r>
                <a:r>
                  <a:rPr lang="cs-CZ" sz="2400" dirty="0" err="1" smtClean="0">
                    <a:latin typeface="Calibri" panose="020F0502020204030204" pitchFamily="34" charset="0"/>
                  </a:rPr>
                  <a:t>can</a:t>
                </a:r>
                <a:r>
                  <a:rPr lang="cs-CZ" sz="2400" dirty="0" smtClean="0">
                    <a:latin typeface="Calibri" panose="020F0502020204030204" pitchFamily="34" charset="0"/>
                  </a:rPr>
                  <a:t> </a:t>
                </a:r>
                <a:r>
                  <a:rPr lang="cs-CZ" sz="2400" dirty="0" err="1" smtClean="0">
                    <a:latin typeface="Calibri" panose="020F0502020204030204" pitchFamily="34" charset="0"/>
                  </a:rPr>
                  <a:t>be</a:t>
                </a:r>
                <a:r>
                  <a:rPr lang="cs-CZ" sz="2400" dirty="0" smtClean="0">
                    <a:latin typeface="Calibri" panose="020F0502020204030204" pitchFamily="34" charset="0"/>
                  </a:rPr>
                  <a:t> </a:t>
                </a:r>
                <a:r>
                  <a:rPr lang="cs-CZ" sz="2400" dirty="0" err="1" smtClean="0">
                    <a:latin typeface="Calibri" panose="020F0502020204030204" pitchFamily="34" charset="0"/>
                  </a:rPr>
                  <a:t>expressed</a:t>
                </a:r>
                <a:r>
                  <a:rPr lang="cs-CZ" sz="2400" dirty="0" smtClean="0">
                    <a:latin typeface="Calibri" panose="020F0502020204030204" pitchFamily="34" charset="0"/>
                  </a:rPr>
                  <a:t> as:</a:t>
                </a:r>
                <a:endParaRPr lang="cs-CZ" sz="2400" dirty="0">
                  <a:latin typeface="Calibri" panose="020F0502020204030204" pitchFamily="34" charset="0"/>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899592" y="1484784"/>
                <a:ext cx="7416824" cy="1569660"/>
              </a:xfrm>
              <a:prstGeom prst="rect">
                <a:avLst/>
              </a:prstGeom>
              <a:blipFill rotWithShape="1">
                <a:blip r:embed="rId5"/>
                <a:stretch>
                  <a:fillRect l="-1316" t="-3113" b="-8171"/>
                </a:stretch>
              </a:blipFill>
            </p:spPr>
            <p:txBody>
              <a:bodyPr/>
              <a:lstStyle/>
              <a:p>
                <a:r>
                  <a:rPr lang="cs-CZ">
                    <a:noFill/>
                  </a:rPr>
                  <a:t> </a:t>
                </a:r>
              </a:p>
            </p:txBody>
          </p:sp>
        </mc:Fallback>
      </mc:AlternateContent>
    </p:spTree>
    <p:extLst>
      <p:ext uri="{BB962C8B-B14F-4D97-AF65-F5344CB8AC3E}">
        <p14:creationId xmlns:p14="http://schemas.microsoft.com/office/powerpoint/2010/main" val="61417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Alternative measures of cost elasticities in transport</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Economies of scale</a:t>
            </a:r>
          </a:p>
          <a:p>
            <a:r>
              <a:rPr lang="en-US" noProof="0" dirty="0" smtClean="0">
                <a:latin typeface="Calibri" panose="020F0502020204030204" pitchFamily="34" charset="0"/>
              </a:rPr>
              <a:t>Economies of capital stock utilization</a:t>
            </a:r>
          </a:p>
          <a:p>
            <a:r>
              <a:rPr lang="en-US" noProof="0" dirty="0" smtClean="0">
                <a:latin typeface="Calibri" panose="020F0502020204030204" pitchFamily="34" charset="0"/>
              </a:rPr>
              <a:t>Economies of traffic density and generalized economies of scale</a:t>
            </a:r>
            <a:endParaRPr lang="en-US" noProof="0" dirty="0">
              <a:latin typeface="Calibri" panose="020F0502020204030204" pitchFamily="34" charset="0"/>
            </a:endParaRPr>
          </a:p>
        </p:txBody>
      </p:sp>
    </p:spTree>
    <p:extLst>
      <p:ext uri="{BB962C8B-B14F-4D97-AF65-F5344CB8AC3E}">
        <p14:creationId xmlns:p14="http://schemas.microsoft.com/office/powerpoint/2010/main" val="2009884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The long run market supply function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468681596"/>
              </p:ext>
            </p:extLst>
          </p:nvPr>
        </p:nvGraphicFramePr>
        <p:xfrm>
          <a:off x="-914400" y="3067050"/>
          <a:ext cx="10795000" cy="1682750"/>
        </p:xfrm>
        <a:graphic>
          <a:graphicData uri="http://schemas.openxmlformats.org/presentationml/2006/ole">
            <mc:AlternateContent xmlns:mc="http://schemas.openxmlformats.org/markup-compatibility/2006">
              <mc:Choice xmlns:v="urn:schemas-microsoft-com:vml" Requires="v">
                <p:oleObj spid="_x0000_s6188" name="Dokument" r:id="rId3" imgW="5269087" imgH="826797" progId="Word.Document.12">
                  <p:embed/>
                </p:oleObj>
              </mc:Choice>
              <mc:Fallback>
                <p:oleObj name="Dokument" r:id="rId3" imgW="5269087" imgH="826797" progId="Word.Document.12">
                  <p:embed/>
                  <p:pic>
                    <p:nvPicPr>
                      <p:cNvPr id="0" name=""/>
                      <p:cNvPicPr/>
                      <p:nvPr/>
                    </p:nvPicPr>
                    <p:blipFill>
                      <a:blip r:embed="rId4"/>
                      <a:stretch>
                        <a:fillRect/>
                      </a:stretch>
                    </p:blipFill>
                    <p:spPr>
                      <a:xfrm>
                        <a:off x="-914400" y="3067050"/>
                        <a:ext cx="10795000" cy="1682750"/>
                      </a:xfrm>
                      <a:prstGeom prst="rect">
                        <a:avLst/>
                      </a:prstGeom>
                    </p:spPr>
                  </p:pic>
                </p:oleObj>
              </mc:Fallback>
            </mc:AlternateContent>
          </a:graphicData>
        </a:graphic>
      </p:graphicFrame>
      <p:sp>
        <p:nvSpPr>
          <p:cNvPr id="3" name="TextovéPole 2"/>
          <p:cNvSpPr txBox="1"/>
          <p:nvPr/>
        </p:nvSpPr>
        <p:spPr>
          <a:xfrm>
            <a:off x="755576" y="1484784"/>
            <a:ext cx="7488832" cy="1200329"/>
          </a:xfrm>
          <a:prstGeom prst="rect">
            <a:avLst/>
          </a:prstGeom>
          <a:noFill/>
        </p:spPr>
        <p:txBody>
          <a:bodyPr wrap="square" rtlCol="0">
            <a:spAutoFit/>
          </a:bodyPr>
          <a:lstStyle/>
          <a:p>
            <a:r>
              <a:rPr lang="cs-CZ" sz="2400" dirty="0" err="1" smtClean="0">
                <a:latin typeface="Calibri" panose="020F0502020204030204" pitchFamily="34" charset="0"/>
              </a:rPr>
              <a:t>Assuming</a:t>
            </a:r>
            <a:r>
              <a:rPr lang="cs-CZ" sz="2400" dirty="0" smtClean="0">
                <a:latin typeface="Calibri" panose="020F0502020204030204" pitchFamily="34" charset="0"/>
              </a:rPr>
              <a:t> </a:t>
            </a:r>
            <a:r>
              <a:rPr lang="cs-CZ" sz="2400" dirty="0" err="1" smtClean="0">
                <a:latin typeface="Calibri" panose="020F0502020204030204" pitchFamily="34" charset="0"/>
              </a:rPr>
              <a:t>that</a:t>
            </a:r>
            <a:r>
              <a:rPr lang="cs-CZ" sz="2400" dirty="0" smtClean="0">
                <a:latin typeface="Calibri" panose="020F0502020204030204" pitchFamily="34" charset="0"/>
              </a:rPr>
              <a:t> </a:t>
            </a:r>
            <a:r>
              <a:rPr lang="cs-CZ" sz="2400" dirty="0" err="1" smtClean="0">
                <a:latin typeface="Calibri" panose="020F0502020204030204" pitchFamily="34" charset="0"/>
              </a:rPr>
              <a:t>there</a:t>
            </a:r>
            <a:r>
              <a:rPr lang="cs-CZ" sz="2400" dirty="0" smtClean="0">
                <a:latin typeface="Calibri" panose="020F0502020204030204" pitchFamily="34" charset="0"/>
              </a:rPr>
              <a:t> are F </a:t>
            </a:r>
            <a:r>
              <a:rPr lang="cs-CZ" sz="2400" dirty="0" err="1" smtClean="0">
                <a:latin typeface="Calibri" panose="020F0502020204030204" pitchFamily="34" charset="0"/>
              </a:rPr>
              <a:t>firms</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industry</a:t>
            </a:r>
            <a:r>
              <a:rPr lang="cs-CZ" sz="2400" dirty="0" smtClean="0">
                <a:latin typeface="Calibri" panose="020F0502020204030204" pitchFamily="34" charset="0"/>
              </a:rPr>
              <a:t> and </a:t>
            </a:r>
            <a:r>
              <a:rPr lang="cs-CZ" sz="2400" dirty="0" err="1" smtClean="0">
                <a:latin typeface="Calibri" panose="020F0502020204030204" pitchFamily="34" charset="0"/>
              </a:rPr>
              <a:t>summing</a:t>
            </a:r>
            <a:r>
              <a:rPr lang="cs-CZ" sz="2400" dirty="0" smtClean="0">
                <a:latin typeface="Calibri" panose="020F0502020204030204" pitchFamily="34" charset="0"/>
              </a:rPr>
              <a:t> </a:t>
            </a:r>
            <a:r>
              <a:rPr lang="cs-CZ" sz="2400" dirty="0" err="1" smtClean="0">
                <a:latin typeface="Calibri" panose="020F0502020204030204" pitchFamily="34" charset="0"/>
              </a:rPr>
              <a:t>over</a:t>
            </a:r>
            <a:r>
              <a:rPr lang="cs-CZ" sz="2400" dirty="0" smtClean="0">
                <a:latin typeface="Calibri" panose="020F0502020204030204" pitchFamily="34" charset="0"/>
              </a:rPr>
              <a:t> </a:t>
            </a:r>
            <a:r>
              <a:rPr lang="cs-CZ" sz="2400" dirty="0" err="1" smtClean="0">
                <a:latin typeface="Calibri" panose="020F0502020204030204" pitchFamily="34" charset="0"/>
              </a:rPr>
              <a:t>each</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these </a:t>
            </a:r>
            <a:r>
              <a:rPr lang="cs-CZ" sz="2400" dirty="0" err="1" smtClean="0">
                <a:latin typeface="Calibri" panose="020F0502020204030204" pitchFamily="34" charset="0"/>
              </a:rPr>
              <a:t>firms</a:t>
            </a:r>
            <a:r>
              <a:rPr lang="cs-CZ" sz="2400" dirty="0" smtClean="0">
                <a:latin typeface="Calibri" panose="020F0502020204030204" pitchFamily="34" charset="0"/>
              </a:rPr>
              <a:t> </a:t>
            </a:r>
            <a:r>
              <a:rPr lang="cs-CZ" sz="2400" dirty="0" err="1" smtClean="0">
                <a:latin typeface="Calibri" panose="020F0502020204030204" pitchFamily="34" charset="0"/>
              </a:rPr>
              <a:t>gives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long run market </a:t>
            </a:r>
            <a:r>
              <a:rPr lang="cs-CZ" sz="2400" dirty="0" err="1" smtClean="0">
                <a:latin typeface="Calibri" panose="020F0502020204030204" pitchFamily="34" charset="0"/>
              </a:rPr>
              <a:t>supply</a:t>
            </a:r>
            <a:r>
              <a:rPr lang="cs-CZ" sz="2400" dirty="0" smtClean="0">
                <a:latin typeface="Calibri" panose="020F0502020204030204" pitchFamily="34" charset="0"/>
              </a:rPr>
              <a:t> </a:t>
            </a:r>
            <a:r>
              <a:rPr lang="cs-CZ" sz="2400" dirty="0" err="1" smtClean="0">
                <a:latin typeface="Calibri" panose="020F0502020204030204" pitchFamily="34" charset="0"/>
              </a:rPr>
              <a:t>function</a:t>
            </a:r>
            <a:r>
              <a:rPr lang="cs-CZ" sz="2400" dirty="0" smtClean="0">
                <a:latin typeface="Calibri" panose="020F0502020204030204" pitchFamily="34" charset="0"/>
              </a:rPr>
              <a:t>:</a:t>
            </a:r>
            <a:endParaRPr lang="cs-CZ" sz="2400" dirty="0">
              <a:latin typeface="Calibri" panose="020F0502020204030204" pitchFamily="34" charset="0"/>
            </a:endParaRPr>
          </a:p>
        </p:txBody>
      </p:sp>
    </p:spTree>
    <p:extLst>
      <p:ext uri="{BB962C8B-B14F-4D97-AF65-F5344CB8AC3E}">
        <p14:creationId xmlns:p14="http://schemas.microsoft.com/office/powerpoint/2010/main" val="3049074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Changes in long run market supply</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127984726"/>
              </p:ext>
            </p:extLst>
          </p:nvPr>
        </p:nvGraphicFramePr>
        <p:xfrm>
          <a:off x="357188" y="2270670"/>
          <a:ext cx="8429625" cy="3030538"/>
        </p:xfrm>
        <a:graphic>
          <a:graphicData uri="http://schemas.openxmlformats.org/presentationml/2006/ole">
            <mc:AlternateContent xmlns:mc="http://schemas.openxmlformats.org/markup-compatibility/2006">
              <mc:Choice xmlns:v="urn:schemas-microsoft-com:vml" Requires="v">
                <p:oleObj spid="_x0000_s8235" name="Document" r:id="rId3" imgW="8229600" imgH="2997200" progId="Word.Document.12">
                  <p:embed/>
                </p:oleObj>
              </mc:Choice>
              <mc:Fallback>
                <p:oleObj name="Document" r:id="rId3" imgW="8229600" imgH="2997200" progId="Word.Document.12">
                  <p:embed/>
                  <p:pic>
                    <p:nvPicPr>
                      <p:cNvPr id="0" name=""/>
                      <p:cNvPicPr/>
                      <p:nvPr/>
                    </p:nvPicPr>
                    <p:blipFill>
                      <a:blip r:embed="rId4"/>
                      <a:stretch>
                        <a:fillRect/>
                      </a:stretch>
                    </p:blipFill>
                    <p:spPr>
                      <a:xfrm>
                        <a:off x="357188" y="2270670"/>
                        <a:ext cx="8429625" cy="3030538"/>
                      </a:xfrm>
                      <a:prstGeom prst="rect">
                        <a:avLst/>
                      </a:prstGeom>
                    </p:spPr>
                  </p:pic>
                </p:oleObj>
              </mc:Fallback>
            </mc:AlternateContent>
          </a:graphicData>
        </a:graphic>
      </p:graphicFrame>
    </p:spTree>
    <p:extLst>
      <p:ext uri="{BB962C8B-B14F-4D97-AF65-F5344CB8AC3E}">
        <p14:creationId xmlns:p14="http://schemas.microsoft.com/office/powerpoint/2010/main" val="93261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Estimating long run cost functions</a:t>
            </a:r>
            <a:endParaRPr lang="en-US" noProof="0" dirty="0">
              <a:latin typeface="Calibri" panose="020F0502020204030204" pitchFamily="34" charset="0"/>
            </a:endParaRPr>
          </a:p>
        </p:txBody>
      </p:sp>
      <p:pic>
        <p:nvPicPr>
          <p:cNvPr id="4" name="Picture 3" descr="Scan 28. 7. 2015 21.3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51116" y="234748"/>
            <a:ext cx="5041768" cy="7107375"/>
          </a:xfrm>
          <a:prstGeom prst="rect">
            <a:avLst/>
          </a:prstGeom>
        </p:spPr>
      </p:pic>
    </p:spTree>
    <p:extLst>
      <p:ext uri="{BB962C8B-B14F-4D97-AF65-F5344CB8AC3E}">
        <p14:creationId xmlns:p14="http://schemas.microsoft.com/office/powerpoint/2010/main" val="385732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err="1" smtClean="0">
                <a:latin typeface="Calibri" panose="020F0502020204030204" pitchFamily="34" charset="0"/>
              </a:rPr>
              <a:t>Leontif</a:t>
            </a:r>
            <a:r>
              <a:rPr lang="en-US" noProof="0" dirty="0" smtClean="0">
                <a:latin typeface="Calibri" panose="020F0502020204030204" pitchFamily="34" charset="0"/>
              </a:rPr>
              <a:t> (fixed proportions) cost function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275314453"/>
              </p:ext>
            </p:extLst>
          </p:nvPr>
        </p:nvGraphicFramePr>
        <p:xfrm>
          <a:off x="-846138" y="2160017"/>
          <a:ext cx="10836276" cy="1196975"/>
        </p:xfrm>
        <a:graphic>
          <a:graphicData uri="http://schemas.openxmlformats.org/presentationml/2006/ole">
            <mc:AlternateContent xmlns:mc="http://schemas.openxmlformats.org/markup-compatibility/2006">
              <mc:Choice xmlns:v="urn:schemas-microsoft-com:vml" Requires="v">
                <p:oleObj spid="_x0000_s10317" name="Document" r:id="rId3" imgW="5270500" imgH="584200" progId="Word.Document.12">
                  <p:embed/>
                </p:oleObj>
              </mc:Choice>
              <mc:Fallback>
                <p:oleObj name="Document" r:id="rId3" imgW="5270500" imgH="584200" progId="Word.Document.12">
                  <p:embed/>
                  <p:pic>
                    <p:nvPicPr>
                      <p:cNvPr id="0" name=""/>
                      <p:cNvPicPr/>
                      <p:nvPr/>
                    </p:nvPicPr>
                    <p:blipFill>
                      <a:blip r:embed="rId4"/>
                      <a:stretch>
                        <a:fillRect/>
                      </a:stretch>
                    </p:blipFill>
                    <p:spPr>
                      <a:xfrm>
                        <a:off x="-846138" y="2160017"/>
                        <a:ext cx="10836276" cy="1196975"/>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3265185292"/>
              </p:ext>
            </p:extLst>
          </p:nvPr>
        </p:nvGraphicFramePr>
        <p:xfrm>
          <a:off x="-846137" y="4356521"/>
          <a:ext cx="10836275" cy="728663"/>
        </p:xfrm>
        <a:graphic>
          <a:graphicData uri="http://schemas.openxmlformats.org/presentationml/2006/ole">
            <mc:AlternateContent xmlns:mc="http://schemas.openxmlformats.org/markup-compatibility/2006">
              <mc:Choice xmlns:v="urn:schemas-microsoft-com:vml" Requires="v">
                <p:oleObj spid="_x0000_s10318" name="Document" r:id="rId5" imgW="5270500" imgH="355600" progId="Word.Document.12">
                  <p:embed/>
                </p:oleObj>
              </mc:Choice>
              <mc:Fallback>
                <p:oleObj name="Document" r:id="rId5" imgW="5270500" imgH="355600" progId="Word.Document.12">
                  <p:embed/>
                  <p:pic>
                    <p:nvPicPr>
                      <p:cNvPr id="0" name=""/>
                      <p:cNvPicPr/>
                      <p:nvPr/>
                    </p:nvPicPr>
                    <p:blipFill>
                      <a:blip r:embed="rId6"/>
                      <a:stretch>
                        <a:fillRect/>
                      </a:stretch>
                    </p:blipFill>
                    <p:spPr>
                      <a:xfrm>
                        <a:off x="-846137" y="4356521"/>
                        <a:ext cx="10836275" cy="728663"/>
                      </a:xfrm>
                      <a:prstGeom prst="rect">
                        <a:avLst/>
                      </a:prstGeom>
                    </p:spPr>
                  </p:pic>
                </p:oleObj>
              </mc:Fallback>
            </mc:AlternateContent>
          </a:graphicData>
        </a:graphic>
      </p:graphicFrame>
    </p:spTree>
    <p:extLst>
      <p:ext uri="{BB962C8B-B14F-4D97-AF65-F5344CB8AC3E}">
        <p14:creationId xmlns:p14="http://schemas.microsoft.com/office/powerpoint/2010/main" val="2745558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Cobb Douglas cost function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872850804"/>
              </p:ext>
            </p:extLst>
          </p:nvPr>
        </p:nvGraphicFramePr>
        <p:xfrm>
          <a:off x="-846138" y="2432050"/>
          <a:ext cx="10836276" cy="650875"/>
        </p:xfrm>
        <a:graphic>
          <a:graphicData uri="http://schemas.openxmlformats.org/presentationml/2006/ole">
            <mc:AlternateContent xmlns:mc="http://schemas.openxmlformats.org/markup-compatibility/2006">
              <mc:Choice xmlns:v="urn:schemas-microsoft-com:vml" Requires="v">
                <p:oleObj spid="_x0000_s11345" name="Document" r:id="rId3" imgW="5270500" imgH="317500" progId="Word.Document.12">
                  <p:embed/>
                </p:oleObj>
              </mc:Choice>
              <mc:Fallback>
                <p:oleObj name="Document" r:id="rId3" imgW="5270500" imgH="317500" progId="Word.Document.12">
                  <p:embed/>
                  <p:pic>
                    <p:nvPicPr>
                      <p:cNvPr id="0" name=""/>
                      <p:cNvPicPr/>
                      <p:nvPr/>
                    </p:nvPicPr>
                    <p:blipFill>
                      <a:blip r:embed="rId4"/>
                      <a:stretch>
                        <a:fillRect/>
                      </a:stretch>
                    </p:blipFill>
                    <p:spPr>
                      <a:xfrm>
                        <a:off x="-846138" y="2432050"/>
                        <a:ext cx="10836276" cy="650875"/>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2255217703"/>
              </p:ext>
            </p:extLst>
          </p:nvPr>
        </p:nvGraphicFramePr>
        <p:xfrm>
          <a:off x="-846138" y="4394200"/>
          <a:ext cx="10836276" cy="650875"/>
        </p:xfrm>
        <a:graphic>
          <a:graphicData uri="http://schemas.openxmlformats.org/presentationml/2006/ole">
            <mc:AlternateContent xmlns:mc="http://schemas.openxmlformats.org/markup-compatibility/2006">
              <mc:Choice xmlns:v="urn:schemas-microsoft-com:vml" Requires="v">
                <p:oleObj spid="_x0000_s11346" name="Document" r:id="rId5" imgW="5270500" imgH="317500" progId="Word.Document.12">
                  <p:embed/>
                </p:oleObj>
              </mc:Choice>
              <mc:Fallback>
                <p:oleObj name="Document" r:id="rId5" imgW="5270500" imgH="317500" progId="Word.Document.12">
                  <p:embed/>
                  <p:pic>
                    <p:nvPicPr>
                      <p:cNvPr id="0" name=""/>
                      <p:cNvPicPr/>
                      <p:nvPr/>
                    </p:nvPicPr>
                    <p:blipFill>
                      <a:blip r:embed="rId6"/>
                      <a:stretch>
                        <a:fillRect/>
                      </a:stretch>
                    </p:blipFill>
                    <p:spPr>
                      <a:xfrm>
                        <a:off x="-846138" y="4394200"/>
                        <a:ext cx="10836276" cy="650875"/>
                      </a:xfrm>
                      <a:prstGeom prst="rect">
                        <a:avLst/>
                      </a:prstGeom>
                    </p:spPr>
                  </p:pic>
                </p:oleObj>
              </mc:Fallback>
            </mc:AlternateContent>
          </a:graphicData>
        </a:graphic>
      </p:graphicFrame>
    </p:spTree>
    <p:extLst>
      <p:ext uri="{BB962C8B-B14F-4D97-AF65-F5344CB8AC3E}">
        <p14:creationId xmlns:p14="http://schemas.microsoft.com/office/powerpoint/2010/main" val="40994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an 28. 7. 2015 22.5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85702" y="390725"/>
            <a:ext cx="5172596" cy="6693944"/>
          </a:xfrm>
          <a:prstGeom prst="rect">
            <a:avLst/>
          </a:prstGeom>
        </p:spPr>
      </p:pic>
      <p:sp>
        <p:nvSpPr>
          <p:cNvPr id="2" name="Nadpis 1"/>
          <p:cNvSpPr>
            <a:spLocks noGrp="1"/>
          </p:cNvSpPr>
          <p:nvPr>
            <p:ph type="title"/>
          </p:nvPr>
        </p:nvSpPr>
        <p:spPr/>
        <p:txBody>
          <a:bodyPr/>
          <a:lstStyle/>
          <a:p>
            <a:r>
              <a:rPr lang="en-US" noProof="0" dirty="0" smtClean="0"/>
              <a:t>Leontief and Cobb-Douglas isoquants</a:t>
            </a:r>
            <a:endParaRPr lang="en-US" noProof="0" dirty="0"/>
          </a:p>
        </p:txBody>
      </p:sp>
    </p:spTree>
    <p:extLst>
      <p:ext uri="{BB962C8B-B14F-4D97-AF65-F5344CB8AC3E}">
        <p14:creationId xmlns:p14="http://schemas.microsoft.com/office/powerpoint/2010/main" val="1461608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Flexible cost functions (</a:t>
            </a:r>
            <a:r>
              <a:rPr lang="en-US" noProof="0" dirty="0" err="1" smtClean="0">
                <a:latin typeface="Calibri" panose="020F0502020204030204" pitchFamily="34" charset="0"/>
              </a:rPr>
              <a:t>translog</a:t>
            </a:r>
            <a:r>
              <a:rPr lang="en-US" noProof="0" dirty="0" smtClean="0">
                <a:latin typeface="Calibri" panose="020F0502020204030204" pitchFamily="34" charset="0"/>
              </a:rPr>
              <a:t>)</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446048685"/>
              </p:ext>
            </p:extLst>
          </p:nvPr>
        </p:nvGraphicFramePr>
        <p:xfrm>
          <a:off x="468313" y="1302618"/>
          <a:ext cx="8207375" cy="3638550"/>
        </p:xfrm>
        <a:graphic>
          <a:graphicData uri="http://schemas.openxmlformats.org/presentationml/2006/ole">
            <mc:AlternateContent xmlns:mc="http://schemas.openxmlformats.org/markup-compatibility/2006">
              <mc:Choice xmlns:v="urn:schemas-microsoft-com:vml" Requires="v">
                <p:oleObj spid="_x0000_s12370" name="Document" r:id="rId3" imgW="8013700" imgH="3594100" progId="Word.Document.12">
                  <p:embed/>
                </p:oleObj>
              </mc:Choice>
              <mc:Fallback>
                <p:oleObj name="Document" r:id="rId3" imgW="8013700" imgH="3594100" progId="Word.Document.12">
                  <p:embed/>
                  <p:pic>
                    <p:nvPicPr>
                      <p:cNvPr id="0" name=""/>
                      <p:cNvPicPr/>
                      <p:nvPr/>
                    </p:nvPicPr>
                    <p:blipFill>
                      <a:blip r:embed="rId4"/>
                      <a:stretch>
                        <a:fillRect/>
                      </a:stretch>
                    </p:blipFill>
                    <p:spPr>
                      <a:xfrm>
                        <a:off x="468313" y="1302618"/>
                        <a:ext cx="8207375" cy="3638550"/>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442738064"/>
              </p:ext>
            </p:extLst>
          </p:nvPr>
        </p:nvGraphicFramePr>
        <p:xfrm>
          <a:off x="1331640" y="4956770"/>
          <a:ext cx="8802688" cy="1352550"/>
        </p:xfrm>
        <a:graphic>
          <a:graphicData uri="http://schemas.openxmlformats.org/presentationml/2006/ole">
            <mc:AlternateContent xmlns:mc="http://schemas.openxmlformats.org/markup-compatibility/2006">
              <mc:Choice xmlns:v="urn:schemas-microsoft-com:vml" Requires="v">
                <p:oleObj spid="_x0000_s12371" name="Document" r:id="rId5" imgW="5270500" imgH="812800" progId="Word.Document.12">
                  <p:embed/>
                </p:oleObj>
              </mc:Choice>
              <mc:Fallback>
                <p:oleObj name="Document" r:id="rId5" imgW="5270500" imgH="812800" progId="Word.Document.12">
                  <p:embed/>
                  <p:pic>
                    <p:nvPicPr>
                      <p:cNvPr id="0" name=""/>
                      <p:cNvPicPr/>
                      <p:nvPr/>
                    </p:nvPicPr>
                    <p:blipFill>
                      <a:blip r:embed="rId6"/>
                      <a:stretch>
                        <a:fillRect/>
                      </a:stretch>
                    </p:blipFill>
                    <p:spPr>
                      <a:xfrm>
                        <a:off x="1331640" y="4956770"/>
                        <a:ext cx="8802688" cy="1352550"/>
                      </a:xfrm>
                      <a:prstGeom prst="rect">
                        <a:avLst/>
                      </a:prstGeom>
                    </p:spPr>
                  </p:pic>
                </p:oleObj>
              </mc:Fallback>
            </mc:AlternateContent>
          </a:graphicData>
        </a:graphic>
      </p:graphicFrame>
    </p:spTree>
    <p:extLst>
      <p:ext uri="{BB962C8B-B14F-4D97-AF65-F5344CB8AC3E}">
        <p14:creationId xmlns:p14="http://schemas.microsoft.com/office/powerpoint/2010/main" val="33327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4.1. Theory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816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Flexible cost functions (</a:t>
            </a:r>
            <a:r>
              <a:rPr lang="en-US" noProof="0" dirty="0" err="1" smtClean="0">
                <a:latin typeface="Calibri" panose="020F0502020204030204" pitchFamily="34" charset="0"/>
              </a:rPr>
              <a:t>translog</a:t>
            </a:r>
            <a:r>
              <a:rPr lang="en-US" noProof="0" dirty="0" smtClean="0">
                <a:latin typeface="Calibri" panose="020F0502020204030204" pitchFamily="34" charset="0"/>
              </a:rPr>
              <a:t>)</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726382321"/>
              </p:ext>
            </p:extLst>
          </p:nvPr>
        </p:nvGraphicFramePr>
        <p:xfrm>
          <a:off x="593848" y="1860426"/>
          <a:ext cx="8802688" cy="1352550"/>
        </p:xfrm>
        <a:graphic>
          <a:graphicData uri="http://schemas.openxmlformats.org/presentationml/2006/ole">
            <mc:AlternateContent xmlns:mc="http://schemas.openxmlformats.org/markup-compatibility/2006">
              <mc:Choice xmlns:v="urn:schemas-microsoft-com:vml" Requires="v">
                <p:oleObj spid="_x0000_s19532" name="Document" r:id="rId3" imgW="5270500" imgH="812800" progId="Word.Document.12">
                  <p:embed/>
                </p:oleObj>
              </mc:Choice>
              <mc:Fallback>
                <p:oleObj name="Document" r:id="rId3" imgW="5270500" imgH="812800" progId="Word.Document.12">
                  <p:embed/>
                  <p:pic>
                    <p:nvPicPr>
                      <p:cNvPr id="0" name=""/>
                      <p:cNvPicPr/>
                      <p:nvPr/>
                    </p:nvPicPr>
                    <p:blipFill>
                      <a:blip r:embed="rId4"/>
                      <a:stretch>
                        <a:fillRect/>
                      </a:stretch>
                    </p:blipFill>
                    <p:spPr>
                      <a:xfrm>
                        <a:off x="593848" y="1860426"/>
                        <a:ext cx="8802688" cy="1352550"/>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668571699"/>
              </p:ext>
            </p:extLst>
          </p:nvPr>
        </p:nvGraphicFramePr>
        <p:xfrm>
          <a:off x="468313" y="3769072"/>
          <a:ext cx="8207375" cy="2108200"/>
        </p:xfrm>
        <a:graphic>
          <a:graphicData uri="http://schemas.openxmlformats.org/presentationml/2006/ole">
            <mc:AlternateContent xmlns:mc="http://schemas.openxmlformats.org/markup-compatibility/2006">
              <mc:Choice xmlns:v="urn:schemas-microsoft-com:vml" Requires="v">
                <p:oleObj spid="_x0000_s19533" name="Document" r:id="rId5" imgW="8013700" imgH="2082800" progId="Word.Document.12">
                  <p:embed/>
                </p:oleObj>
              </mc:Choice>
              <mc:Fallback>
                <p:oleObj name="Document" r:id="rId5" imgW="8013700" imgH="2082800" progId="Word.Document.12">
                  <p:embed/>
                  <p:pic>
                    <p:nvPicPr>
                      <p:cNvPr id="0" name=""/>
                      <p:cNvPicPr/>
                      <p:nvPr/>
                    </p:nvPicPr>
                    <p:blipFill>
                      <a:blip r:embed="rId6"/>
                      <a:stretch>
                        <a:fillRect/>
                      </a:stretch>
                    </p:blipFill>
                    <p:spPr>
                      <a:xfrm>
                        <a:off x="468313" y="3769072"/>
                        <a:ext cx="8207375" cy="2108200"/>
                      </a:xfrm>
                      <a:prstGeom prst="rect">
                        <a:avLst/>
                      </a:prstGeom>
                    </p:spPr>
                  </p:pic>
                </p:oleObj>
              </mc:Fallback>
            </mc:AlternateContent>
          </a:graphicData>
        </a:graphic>
      </p:graphicFrame>
    </p:spTree>
    <p:extLst>
      <p:ext uri="{BB962C8B-B14F-4D97-AF65-F5344CB8AC3E}">
        <p14:creationId xmlns:p14="http://schemas.microsoft.com/office/powerpoint/2010/main" val="1835705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Intercity freight movements in the US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655156480"/>
              </p:ext>
            </p:extLst>
          </p:nvPr>
        </p:nvGraphicFramePr>
        <p:xfrm>
          <a:off x="468001" y="1916832"/>
          <a:ext cx="8207999" cy="3638615"/>
        </p:xfrm>
        <a:graphic>
          <a:graphicData uri="http://schemas.openxmlformats.org/presentationml/2006/ole">
            <mc:AlternateContent xmlns:mc="http://schemas.openxmlformats.org/markup-compatibility/2006">
              <mc:Choice xmlns:v="urn:schemas-microsoft-com:vml" Requires="v">
                <p:oleObj spid="_x0000_s20518" name="Document" r:id="rId3" imgW="8229600" imgH="3644900" progId="Word.Document.12">
                  <p:embed/>
                </p:oleObj>
              </mc:Choice>
              <mc:Fallback>
                <p:oleObj name="Document" r:id="rId3" imgW="8229600" imgH="3644900" progId="Word.Document.12">
                  <p:embed/>
                  <p:pic>
                    <p:nvPicPr>
                      <p:cNvPr id="0" name=""/>
                      <p:cNvPicPr/>
                      <p:nvPr/>
                    </p:nvPicPr>
                    <p:blipFill>
                      <a:blip r:embed="rId4"/>
                      <a:stretch>
                        <a:fillRect/>
                      </a:stretch>
                    </p:blipFill>
                    <p:spPr>
                      <a:xfrm>
                        <a:off x="468001" y="1916832"/>
                        <a:ext cx="8207999" cy="3638615"/>
                      </a:xfrm>
                      <a:prstGeom prst="rect">
                        <a:avLst/>
                      </a:prstGeom>
                    </p:spPr>
                  </p:pic>
                </p:oleObj>
              </mc:Fallback>
            </mc:AlternateContent>
          </a:graphicData>
        </a:graphic>
      </p:graphicFrame>
    </p:spTree>
    <p:extLst>
      <p:ext uri="{BB962C8B-B14F-4D97-AF65-F5344CB8AC3E}">
        <p14:creationId xmlns:p14="http://schemas.microsoft.com/office/powerpoint/2010/main" val="4229564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Motor carriers costs and production technology under regulation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r>
              <a:rPr lang="en-US" noProof="0" dirty="0" smtClean="0">
                <a:latin typeface="Calibri" panose="020F0502020204030204" pitchFamily="34" charset="0"/>
              </a:rPr>
              <a:t>Economic regulation of motor carrier activities during 1935 – 1980</a:t>
            </a:r>
          </a:p>
          <a:p>
            <a:r>
              <a:rPr lang="en-US" noProof="0" dirty="0" smtClean="0">
                <a:latin typeface="Calibri" panose="020F0502020204030204" pitchFamily="34" charset="0"/>
              </a:rPr>
              <a:t>Two types of cargo: truckload (TL) carriers and less than truckload carriers (LTL)</a:t>
            </a:r>
          </a:p>
          <a:p>
            <a:r>
              <a:rPr lang="en-US" noProof="0" dirty="0" smtClean="0">
                <a:latin typeface="Calibri" panose="020F0502020204030204" pitchFamily="34" charset="0"/>
              </a:rPr>
              <a:t>LTL find it advantageous to invest in terminal facilities (no need in TL sector)</a:t>
            </a:r>
          </a:p>
          <a:p>
            <a:r>
              <a:rPr lang="en-US" noProof="0" dirty="0" smtClean="0">
                <a:latin typeface="Calibri" panose="020F0502020204030204" pitchFamily="34" charset="0"/>
              </a:rPr>
              <a:t>Underlying technologies and costs different in TL and LTL sector</a:t>
            </a:r>
          </a:p>
          <a:p>
            <a:r>
              <a:rPr lang="en-US" noProof="0" dirty="0" smtClean="0">
                <a:latin typeface="Calibri" panose="020F0502020204030204" pitchFamily="34" charset="0"/>
              </a:rPr>
              <a:t>Two analyses of motor carrier cost and technology in regulated environment. </a:t>
            </a:r>
          </a:p>
          <a:p>
            <a:r>
              <a:rPr lang="en-US" noProof="0" dirty="0" smtClean="0">
                <a:latin typeface="Calibri" panose="020F0502020204030204" pitchFamily="34" charset="0"/>
              </a:rPr>
              <a:t>The first study focus upon TL sector, while the second upon LTL sector</a:t>
            </a:r>
            <a:endParaRPr lang="en-US" noProof="0" dirty="0">
              <a:latin typeface="Calibri" panose="020F0502020204030204" pitchFamily="34" charset="0"/>
            </a:endParaRPr>
          </a:p>
        </p:txBody>
      </p:sp>
    </p:spTree>
    <p:extLst>
      <p:ext uri="{BB962C8B-B14F-4D97-AF65-F5344CB8AC3E}">
        <p14:creationId xmlns:p14="http://schemas.microsoft.com/office/powerpoint/2010/main" val="3733093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4.2. Regulated truckload carriers</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1985823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285724439"/>
              </p:ext>
            </p:extLst>
          </p:nvPr>
        </p:nvGraphicFramePr>
        <p:xfrm>
          <a:off x="536351" y="2276872"/>
          <a:ext cx="8832850" cy="4203700"/>
        </p:xfrm>
        <a:graphic>
          <a:graphicData uri="http://schemas.openxmlformats.org/presentationml/2006/ole">
            <mc:AlternateContent xmlns:mc="http://schemas.openxmlformats.org/markup-compatibility/2006">
              <mc:Choice xmlns:v="urn:schemas-microsoft-com:vml" Requires="v">
                <p:oleObj spid="_x0000_s25632" name="Dokument" r:id="rId3" imgW="5320276" imgH="2715893" progId="Word.Document.12">
                  <p:embed/>
                </p:oleObj>
              </mc:Choice>
              <mc:Fallback>
                <p:oleObj name="Dokument" r:id="rId3" imgW="5320276" imgH="2715893" progId="Word.Document.12">
                  <p:embed/>
                  <p:pic>
                    <p:nvPicPr>
                      <p:cNvPr id="0" name=""/>
                      <p:cNvPicPr/>
                      <p:nvPr/>
                    </p:nvPicPr>
                    <p:blipFill>
                      <a:blip r:embed="rId4"/>
                      <a:stretch>
                        <a:fillRect/>
                      </a:stretch>
                    </p:blipFill>
                    <p:spPr>
                      <a:xfrm>
                        <a:off x="536351" y="2276872"/>
                        <a:ext cx="8832850" cy="4203700"/>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dirty="0" smtClean="0">
                <a:solidFill>
                  <a:schemeClr val="tx1"/>
                </a:solidFill>
                <a:latin typeface="Calibri" panose="020F0502020204030204" pitchFamily="34" charset="0"/>
              </a:rPr>
              <a:t>Specification</a:t>
            </a:r>
            <a:endParaRPr lang="en-US" noProof="0" dirty="0">
              <a:solidFill>
                <a:schemeClr val="tx1"/>
              </a:solidFill>
              <a:latin typeface="Calibri" panose="020F0502020204030204" pitchFamily="34" charset="0"/>
            </a:endParaRPr>
          </a:p>
        </p:txBody>
      </p:sp>
      <p:sp>
        <p:nvSpPr>
          <p:cNvPr id="3" name="TextovéPole 2"/>
          <p:cNvSpPr txBox="1"/>
          <p:nvPr/>
        </p:nvSpPr>
        <p:spPr>
          <a:xfrm>
            <a:off x="536351" y="1124744"/>
            <a:ext cx="7848872" cy="1015663"/>
          </a:xfrm>
          <a:prstGeom prst="rect">
            <a:avLst/>
          </a:prstGeom>
          <a:noFill/>
        </p:spPr>
        <p:txBody>
          <a:bodyPr wrap="square" rtlCol="0">
            <a:spAutoFit/>
          </a:bodyPr>
          <a:lstStyle/>
          <a:p>
            <a:r>
              <a:rPr lang="en-US" sz="2000" dirty="0" smtClean="0">
                <a:latin typeface="Calibri" panose="020F0502020204030204" pitchFamily="34" charset="0"/>
              </a:rPr>
              <a:t>McMullen and </a:t>
            </a:r>
            <a:r>
              <a:rPr lang="cs-CZ" sz="2000" dirty="0" err="1" smtClean="0">
                <a:latin typeface="Calibri" panose="020F0502020204030204" pitchFamily="34" charset="0"/>
              </a:rPr>
              <a:t>Stanley</a:t>
            </a:r>
            <a:r>
              <a:rPr lang="cs-CZ" sz="2000" dirty="0" smtClean="0">
                <a:latin typeface="Calibri" panose="020F0502020204030204" pitchFamily="34" charset="0"/>
              </a:rPr>
              <a:t> (1988) </a:t>
            </a:r>
            <a:r>
              <a:rPr lang="cs-CZ" sz="2000" dirty="0" err="1" smtClean="0">
                <a:latin typeface="Calibri" panose="020F0502020204030204" pitchFamily="34" charset="0"/>
              </a:rPr>
              <a:t>estimated</a:t>
            </a:r>
            <a:r>
              <a:rPr lang="cs-CZ" sz="2000" dirty="0" smtClean="0">
                <a:latin typeface="Calibri" panose="020F0502020204030204" pitchFamily="34" charset="0"/>
              </a:rPr>
              <a:t> a </a:t>
            </a:r>
            <a:r>
              <a:rPr lang="cs-CZ" sz="2000" dirty="0" err="1" smtClean="0">
                <a:latin typeface="Calibri" panose="020F0502020204030204" pitchFamily="34" charset="0"/>
              </a:rPr>
              <a:t>translog</a:t>
            </a:r>
            <a:r>
              <a:rPr lang="cs-CZ" sz="2000" dirty="0" smtClean="0">
                <a:latin typeface="Calibri" panose="020F0502020204030204" pitchFamily="34" charset="0"/>
              </a:rPr>
              <a:t> </a:t>
            </a:r>
            <a:r>
              <a:rPr lang="cs-CZ" sz="2000" dirty="0" err="1" smtClean="0">
                <a:latin typeface="Calibri" panose="020F0502020204030204" pitchFamily="34" charset="0"/>
              </a:rPr>
              <a:t>flexible</a:t>
            </a:r>
            <a:r>
              <a:rPr lang="cs-CZ" sz="2000" dirty="0" smtClean="0">
                <a:latin typeface="Calibri" panose="020F0502020204030204" pitchFamily="34" charset="0"/>
              </a:rPr>
              <a:t> </a:t>
            </a:r>
            <a:r>
              <a:rPr lang="cs-CZ" sz="2000" dirty="0" err="1" smtClean="0">
                <a:latin typeface="Calibri" panose="020F0502020204030204" pitchFamily="34" charset="0"/>
              </a:rPr>
              <a:t>cost</a:t>
            </a:r>
            <a:r>
              <a:rPr lang="cs-CZ" sz="2000" dirty="0" smtClean="0">
                <a:latin typeface="Calibri" panose="020F0502020204030204" pitchFamily="34" charset="0"/>
              </a:rPr>
              <a:t> </a:t>
            </a:r>
            <a:r>
              <a:rPr lang="cs-CZ" sz="2000" dirty="0" err="1" smtClean="0">
                <a:latin typeface="Calibri" panose="020F0502020204030204" pitchFamily="34" charset="0"/>
              </a:rPr>
              <a:t>function</a:t>
            </a:r>
            <a:r>
              <a:rPr lang="cs-CZ" sz="2000" dirty="0" smtClean="0">
                <a:latin typeface="Calibri" panose="020F0502020204030204" pitchFamily="34" charset="0"/>
              </a:rPr>
              <a:t> </a:t>
            </a:r>
            <a:r>
              <a:rPr lang="cs-CZ" sz="2000" dirty="0" err="1" smtClean="0">
                <a:latin typeface="Calibri" panose="020F0502020204030204" pitchFamily="34" charset="0"/>
              </a:rPr>
              <a:t>for</a:t>
            </a:r>
            <a:r>
              <a:rPr lang="cs-CZ" sz="2000" dirty="0" smtClean="0">
                <a:latin typeface="Calibri" panose="020F0502020204030204" pitchFamily="34" charset="0"/>
              </a:rPr>
              <a:t> </a:t>
            </a:r>
            <a:r>
              <a:rPr lang="cs-CZ" sz="2000" dirty="0" err="1" smtClean="0">
                <a:latin typeface="Calibri" panose="020F0502020204030204" pitchFamily="34" charset="0"/>
              </a:rPr>
              <a:t>specialized</a:t>
            </a:r>
            <a:r>
              <a:rPr lang="cs-CZ" sz="2000" dirty="0" smtClean="0">
                <a:latin typeface="Calibri" panose="020F0502020204030204" pitchFamily="34" charset="0"/>
              </a:rPr>
              <a:t> </a:t>
            </a:r>
            <a:r>
              <a:rPr lang="cs-CZ" sz="2000" dirty="0" err="1" smtClean="0">
                <a:latin typeface="Calibri" panose="020F0502020204030204" pitchFamily="34" charset="0"/>
              </a:rPr>
              <a:t>commodity</a:t>
            </a:r>
            <a:r>
              <a:rPr lang="cs-CZ" sz="2000" dirty="0" smtClean="0">
                <a:latin typeface="Calibri" panose="020F0502020204030204" pitchFamily="34" charset="0"/>
              </a:rPr>
              <a:t> (TL) motor </a:t>
            </a:r>
            <a:r>
              <a:rPr lang="cs-CZ" sz="2000" dirty="0" err="1" smtClean="0">
                <a:latin typeface="Calibri" panose="020F0502020204030204" pitchFamily="34" charset="0"/>
              </a:rPr>
              <a:t>carriers</a:t>
            </a:r>
            <a:r>
              <a:rPr lang="cs-CZ" sz="2000" dirty="0" smtClean="0">
                <a:latin typeface="Calibri" panose="020F0502020204030204" pitchFamily="34" charset="0"/>
              </a:rPr>
              <a:t>. In </a:t>
            </a:r>
            <a:r>
              <a:rPr lang="cs-CZ" sz="2000" dirty="0" err="1" smtClean="0">
                <a:latin typeface="Calibri" panose="020F0502020204030204" pitchFamily="34" charset="0"/>
              </a:rPr>
              <a:t>abbreviated</a:t>
            </a:r>
            <a:r>
              <a:rPr lang="cs-CZ" sz="2000" dirty="0" smtClean="0">
                <a:latin typeface="Calibri" panose="020F0502020204030204" pitchFamily="34" charset="0"/>
              </a:rPr>
              <a:t> </a:t>
            </a:r>
            <a:r>
              <a:rPr lang="cs-CZ" sz="2000" dirty="0" err="1" smtClean="0">
                <a:latin typeface="Calibri" panose="020F0502020204030204" pitchFamily="34" charset="0"/>
              </a:rPr>
              <a:t>form</a:t>
            </a:r>
            <a:r>
              <a:rPr lang="cs-CZ" sz="2000" dirty="0" smtClean="0">
                <a:latin typeface="Calibri" panose="020F0502020204030204" pitchFamily="34" charset="0"/>
              </a:rPr>
              <a:t>, </a:t>
            </a:r>
            <a:r>
              <a:rPr lang="cs-CZ" sz="2000" dirty="0" err="1" smtClean="0">
                <a:latin typeface="Calibri" panose="020F0502020204030204" pitchFamily="34" charset="0"/>
              </a:rPr>
              <a:t>their</a:t>
            </a:r>
            <a:r>
              <a:rPr lang="cs-CZ" sz="2000" dirty="0" smtClean="0">
                <a:latin typeface="Calibri" panose="020F0502020204030204" pitchFamily="34" charset="0"/>
              </a:rPr>
              <a:t> </a:t>
            </a:r>
            <a:r>
              <a:rPr lang="cs-CZ" sz="2000" dirty="0" err="1" smtClean="0">
                <a:latin typeface="Calibri" panose="020F0502020204030204" pitchFamily="34" charset="0"/>
              </a:rPr>
              <a:t>empirical</a:t>
            </a:r>
            <a:r>
              <a:rPr lang="cs-CZ" sz="2000" dirty="0" smtClean="0">
                <a:latin typeface="Calibri" panose="020F0502020204030204" pitchFamily="34" charset="0"/>
              </a:rPr>
              <a:t> </a:t>
            </a:r>
            <a:r>
              <a:rPr lang="cs-CZ" sz="2000" dirty="0" err="1" smtClean="0">
                <a:latin typeface="Calibri" panose="020F0502020204030204" pitchFamily="34" charset="0"/>
              </a:rPr>
              <a:t>cost</a:t>
            </a:r>
            <a:r>
              <a:rPr lang="cs-CZ" sz="2000" dirty="0" smtClean="0">
                <a:latin typeface="Calibri" panose="020F0502020204030204" pitchFamily="34" charset="0"/>
              </a:rPr>
              <a:t> </a:t>
            </a:r>
            <a:r>
              <a:rPr lang="cs-CZ" sz="2000" dirty="0" err="1" smtClean="0">
                <a:latin typeface="Calibri" panose="020F0502020204030204" pitchFamily="34" charset="0"/>
              </a:rPr>
              <a:t>function</a:t>
            </a:r>
            <a:r>
              <a:rPr lang="cs-CZ" sz="2000" dirty="0" smtClean="0">
                <a:latin typeface="Calibri" panose="020F0502020204030204" pitchFamily="34" charset="0"/>
              </a:rPr>
              <a:t> </a:t>
            </a:r>
            <a:r>
              <a:rPr lang="cs-CZ" sz="2000" dirty="0" err="1" smtClean="0">
                <a:latin typeface="Calibri" panose="020F0502020204030204" pitchFamily="34" charset="0"/>
              </a:rPr>
              <a:t>is</a:t>
            </a:r>
            <a:r>
              <a:rPr lang="cs-CZ" sz="2000" dirty="0" smtClean="0">
                <a:latin typeface="Calibri" panose="020F0502020204030204" pitchFamily="34" charset="0"/>
              </a:rPr>
              <a:t>: </a:t>
            </a:r>
            <a:endParaRPr lang="en-US" sz="2000" dirty="0">
              <a:latin typeface="Calibri" panose="020F0502020204030204" pitchFamily="34" charset="0"/>
            </a:endParaRPr>
          </a:p>
        </p:txBody>
      </p:sp>
    </p:spTree>
    <p:extLst>
      <p:ext uri="{BB962C8B-B14F-4D97-AF65-F5344CB8AC3E}">
        <p14:creationId xmlns:p14="http://schemas.microsoft.com/office/powerpoint/2010/main" val="3219683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en-US" dirty="0" smtClean="0">
                <a:latin typeface="Calibri" panose="020F0502020204030204" pitchFamily="34" charset="0"/>
              </a:rPr>
              <a:t>The truckload sector operates under constant returns to scale </a:t>
            </a:r>
            <a:r>
              <a:rPr lang="en-US" dirty="0" smtClean="0">
                <a:latin typeface="Arial"/>
                <a:cs typeface="Arial"/>
              </a:rPr>
              <a:t>→ </a:t>
            </a:r>
            <a:r>
              <a:rPr lang="en-US" dirty="0" smtClean="0">
                <a:latin typeface="Calibri" panose="020F0502020204030204" pitchFamily="34" charset="0"/>
                <a:cs typeface="Arial"/>
              </a:rPr>
              <a:t>α</a:t>
            </a:r>
            <a:r>
              <a:rPr lang="en-US" baseline="-25000" dirty="0" smtClean="0">
                <a:latin typeface="Calibri" panose="020F0502020204030204" pitchFamily="34" charset="0"/>
                <a:cs typeface="Arial"/>
              </a:rPr>
              <a:t>1</a:t>
            </a:r>
            <a:r>
              <a:rPr lang="en-US" dirty="0" smtClean="0">
                <a:latin typeface="Calibri" panose="020F0502020204030204" pitchFamily="34" charset="0"/>
                <a:cs typeface="Arial"/>
              </a:rPr>
              <a:t> = 1</a:t>
            </a:r>
          </a:p>
          <a:p>
            <a:pPr marL="514350" indent="-514350">
              <a:buFont typeface="+mj-lt"/>
              <a:buAutoNum type="arabicPeriod"/>
            </a:pPr>
            <a:r>
              <a:rPr lang="en-US" dirty="0" smtClean="0">
                <a:latin typeface="Calibri" panose="020F0502020204030204" pitchFamily="34" charset="0"/>
                <a:cs typeface="Arial"/>
              </a:rPr>
              <a:t>An increase in the price of any input increases all else constant, long-run total costs. Thus, we expect:              α</a:t>
            </a:r>
            <a:r>
              <a:rPr lang="en-US" baseline="-25000" dirty="0" smtClean="0">
                <a:latin typeface="Calibri" panose="020F0502020204030204" pitchFamily="34" charset="0"/>
                <a:cs typeface="Arial"/>
              </a:rPr>
              <a:t>2</a:t>
            </a:r>
            <a:r>
              <a:rPr lang="en-US" dirty="0" smtClean="0">
                <a:latin typeface="Calibri" panose="020F0502020204030204" pitchFamily="34" charset="0"/>
                <a:cs typeface="Arial"/>
              </a:rPr>
              <a:t> &gt; 0; α</a:t>
            </a:r>
            <a:r>
              <a:rPr lang="en-US" baseline="-25000" dirty="0" smtClean="0">
                <a:latin typeface="Calibri" panose="020F0502020204030204" pitchFamily="34" charset="0"/>
                <a:cs typeface="Arial"/>
              </a:rPr>
              <a:t>3</a:t>
            </a:r>
            <a:r>
              <a:rPr lang="en-US" dirty="0" smtClean="0">
                <a:latin typeface="Calibri" panose="020F0502020204030204" pitchFamily="34" charset="0"/>
                <a:cs typeface="Arial"/>
              </a:rPr>
              <a:t> &gt; 0; α</a:t>
            </a:r>
            <a:r>
              <a:rPr lang="en-US" baseline="-25000" dirty="0" smtClean="0">
                <a:latin typeface="Calibri" panose="020F0502020204030204" pitchFamily="34" charset="0"/>
                <a:cs typeface="Arial"/>
              </a:rPr>
              <a:t>4</a:t>
            </a:r>
            <a:r>
              <a:rPr lang="en-US" dirty="0" smtClean="0">
                <a:latin typeface="Calibri" panose="020F0502020204030204" pitchFamily="34" charset="0"/>
                <a:cs typeface="Arial"/>
              </a:rPr>
              <a:t> &gt; 0; α</a:t>
            </a:r>
            <a:r>
              <a:rPr lang="en-US" baseline="-25000" dirty="0" smtClean="0">
                <a:latin typeface="Calibri" panose="020F0502020204030204" pitchFamily="34" charset="0"/>
                <a:cs typeface="Arial"/>
              </a:rPr>
              <a:t>5</a:t>
            </a:r>
            <a:r>
              <a:rPr lang="en-US" dirty="0" smtClean="0">
                <a:latin typeface="Calibri" panose="020F0502020204030204" pitchFamily="34" charset="0"/>
                <a:cs typeface="Arial"/>
              </a:rPr>
              <a:t> &gt; 0. From </a:t>
            </a:r>
            <a:r>
              <a:rPr lang="en-US" dirty="0" err="1" smtClean="0">
                <a:latin typeface="Calibri" panose="020F0502020204030204" pitchFamily="34" charset="0"/>
                <a:cs typeface="Arial"/>
              </a:rPr>
              <a:t>Shephard’s</a:t>
            </a:r>
            <a:r>
              <a:rPr lang="en-US" dirty="0" smtClean="0">
                <a:latin typeface="Calibri" panose="020F0502020204030204" pitchFamily="34" charset="0"/>
                <a:cs typeface="Arial"/>
              </a:rPr>
              <a:t> lemma:     α</a:t>
            </a:r>
            <a:r>
              <a:rPr lang="en-US" baseline="-25000" dirty="0" smtClean="0">
                <a:latin typeface="Calibri" panose="020F0502020204030204" pitchFamily="34" charset="0"/>
                <a:cs typeface="Arial"/>
              </a:rPr>
              <a:t>2</a:t>
            </a:r>
            <a:r>
              <a:rPr lang="en-US" dirty="0" smtClean="0">
                <a:latin typeface="Calibri" panose="020F0502020204030204" pitchFamily="34" charset="0"/>
                <a:cs typeface="Arial"/>
              </a:rPr>
              <a:t>+α</a:t>
            </a:r>
            <a:r>
              <a:rPr lang="en-US" baseline="-25000" dirty="0" smtClean="0">
                <a:latin typeface="Calibri" panose="020F0502020204030204" pitchFamily="34" charset="0"/>
                <a:cs typeface="Arial"/>
              </a:rPr>
              <a:t>3</a:t>
            </a:r>
            <a:r>
              <a:rPr lang="en-US" dirty="0" smtClean="0">
                <a:latin typeface="Calibri" panose="020F0502020204030204" pitchFamily="34" charset="0"/>
                <a:cs typeface="Arial"/>
              </a:rPr>
              <a:t>+α</a:t>
            </a:r>
            <a:r>
              <a:rPr lang="en-US" baseline="-25000" dirty="0" smtClean="0">
                <a:latin typeface="Calibri" panose="020F0502020204030204" pitchFamily="34" charset="0"/>
                <a:cs typeface="Arial"/>
              </a:rPr>
              <a:t>4</a:t>
            </a:r>
            <a:r>
              <a:rPr lang="en-US" dirty="0" smtClean="0">
                <a:latin typeface="Calibri" panose="020F0502020204030204" pitchFamily="34" charset="0"/>
                <a:cs typeface="Arial"/>
              </a:rPr>
              <a:t>+α</a:t>
            </a:r>
            <a:r>
              <a:rPr lang="en-US" baseline="-25000" dirty="0" smtClean="0">
                <a:latin typeface="Calibri" panose="020F0502020204030204" pitchFamily="34" charset="0"/>
                <a:cs typeface="Arial"/>
              </a:rPr>
              <a:t>5 </a:t>
            </a:r>
            <a:r>
              <a:rPr lang="en-US" dirty="0" smtClean="0">
                <a:latin typeface="Calibri" panose="020F0502020204030204" pitchFamily="34" charset="0"/>
                <a:cs typeface="Arial"/>
              </a:rPr>
              <a:t>= 1</a:t>
            </a:r>
          </a:p>
          <a:p>
            <a:pPr marL="514350" indent="-514350">
              <a:buFont typeface="+mj-lt"/>
              <a:buAutoNum type="arabicPeriod"/>
            </a:pPr>
            <a:r>
              <a:rPr lang="en-US" dirty="0" smtClean="0">
                <a:latin typeface="Calibri" panose="020F0502020204030204" pitchFamily="34" charset="0"/>
                <a:cs typeface="Arial"/>
              </a:rPr>
              <a:t>Average load per vehicle reflects increased capacity utilization; longer hauls are expected to have lower costs and higher insurance is a proxy for high value or perishable goods. Therefore we expect: α</a:t>
            </a:r>
            <a:r>
              <a:rPr lang="en-US" baseline="-25000" dirty="0" smtClean="0">
                <a:latin typeface="Calibri" panose="020F0502020204030204" pitchFamily="34" charset="0"/>
                <a:cs typeface="Arial"/>
              </a:rPr>
              <a:t>6</a:t>
            </a:r>
            <a:r>
              <a:rPr lang="en-US" dirty="0" smtClean="0">
                <a:latin typeface="Calibri" panose="020F0502020204030204" pitchFamily="34" charset="0"/>
                <a:cs typeface="Arial"/>
              </a:rPr>
              <a:t> &lt; 0; α</a:t>
            </a:r>
            <a:r>
              <a:rPr lang="en-US" baseline="-25000" dirty="0" smtClean="0">
                <a:latin typeface="Calibri" panose="020F0502020204030204" pitchFamily="34" charset="0"/>
                <a:cs typeface="Arial"/>
              </a:rPr>
              <a:t>7</a:t>
            </a:r>
            <a:r>
              <a:rPr lang="en-US" dirty="0" smtClean="0">
                <a:latin typeface="Calibri" panose="020F0502020204030204" pitchFamily="34" charset="0"/>
                <a:cs typeface="Arial"/>
              </a:rPr>
              <a:t> &lt; 0; α</a:t>
            </a:r>
            <a:r>
              <a:rPr lang="en-US" baseline="-25000" dirty="0" smtClean="0">
                <a:latin typeface="Calibri" panose="020F0502020204030204" pitchFamily="34" charset="0"/>
                <a:cs typeface="Arial"/>
              </a:rPr>
              <a:t>8</a:t>
            </a:r>
            <a:r>
              <a:rPr lang="en-US" dirty="0" smtClean="0">
                <a:latin typeface="Calibri" panose="020F0502020204030204" pitchFamily="34" charset="0"/>
                <a:cs typeface="Arial"/>
              </a:rPr>
              <a:t> &gt; 0.</a:t>
            </a:r>
            <a:endParaRPr lang="en-US" dirty="0" smtClean="0">
              <a:latin typeface="Calibri" panose="020F0502020204030204" pitchFamily="34" charset="0"/>
            </a:endParaRPr>
          </a:p>
          <a:p>
            <a:pPr marL="514350" indent="-514350">
              <a:buFont typeface="+mj-lt"/>
              <a:buAutoNum type="arabicPeriod"/>
            </a:pPr>
            <a:endParaRPr lang="en-US" baseline="-25000" dirty="0" smtClean="0">
              <a:latin typeface="Calibri" panose="020F0502020204030204" pitchFamily="34" charset="0"/>
            </a:endParaRPr>
          </a:p>
          <a:p>
            <a:pPr marL="514350" indent="-514350">
              <a:buFont typeface="+mj-lt"/>
              <a:buAutoNum type="arabicPeriod"/>
            </a:pPr>
            <a:endParaRPr lang="en-US" baseline="-25000" dirty="0" smtClean="0">
              <a:latin typeface="Calibri" panose="020F0502020204030204" pitchFamily="34" charset="0"/>
            </a:endParaRPr>
          </a:p>
          <a:p>
            <a:pPr marL="514350" indent="-514350">
              <a:buFont typeface="+mj-lt"/>
              <a:buAutoNum type="arabicPeriod"/>
            </a:pPr>
            <a:endParaRPr lang="en-US" baseline="-25000" dirty="0">
              <a:latin typeface="Calibri" panose="020F0502020204030204" pitchFamily="34" charset="0"/>
            </a:endParaRPr>
          </a:p>
        </p:txBody>
      </p:sp>
    </p:spTree>
    <p:extLst>
      <p:ext uri="{BB962C8B-B14F-4D97-AF65-F5344CB8AC3E}">
        <p14:creationId xmlns:p14="http://schemas.microsoft.com/office/powerpoint/2010/main" val="3710194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440912036"/>
              </p:ext>
            </p:extLst>
          </p:nvPr>
        </p:nvGraphicFramePr>
        <p:xfrm>
          <a:off x="392113" y="1313011"/>
          <a:ext cx="8426450" cy="5140325"/>
        </p:xfrm>
        <a:graphic>
          <a:graphicData uri="http://schemas.openxmlformats.org/presentationml/2006/ole">
            <mc:AlternateContent xmlns:mc="http://schemas.openxmlformats.org/markup-compatibility/2006">
              <mc:Choice xmlns:v="urn:schemas-microsoft-com:vml" Requires="v">
                <p:oleObj spid="_x0000_s23584" name="Document" r:id="rId3" imgW="8229600" imgH="5080000" progId="Word.Document.12">
                  <p:embed/>
                </p:oleObj>
              </mc:Choice>
              <mc:Fallback>
                <p:oleObj name="Document" r:id="rId3" imgW="8229600" imgH="5080000" progId="Word.Document.12">
                  <p:embed/>
                  <p:pic>
                    <p:nvPicPr>
                      <p:cNvPr id="0" name=""/>
                      <p:cNvPicPr/>
                      <p:nvPr/>
                    </p:nvPicPr>
                    <p:blipFill>
                      <a:blip r:embed="rId4"/>
                      <a:stretch>
                        <a:fillRect/>
                      </a:stretch>
                    </p:blipFill>
                    <p:spPr>
                      <a:xfrm>
                        <a:off x="392113" y="1313011"/>
                        <a:ext cx="8426450" cy="5140325"/>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365136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graphicFrame>
        <p:nvGraphicFramePr>
          <p:cNvPr id="6" name="Content Placeholder 3"/>
          <p:cNvGraphicFramePr>
            <a:graphicFrameLocks noChangeAspect="1"/>
          </p:cNvGraphicFramePr>
          <p:nvPr>
            <p:extLst>
              <p:ext uri="{D42A27DB-BD31-4B8C-83A1-F6EECF244321}">
                <p14:modId xmlns:p14="http://schemas.microsoft.com/office/powerpoint/2010/main" val="4232478988"/>
              </p:ext>
            </p:extLst>
          </p:nvPr>
        </p:nvGraphicFramePr>
        <p:xfrm>
          <a:off x="392113" y="2120478"/>
          <a:ext cx="8426450" cy="4260850"/>
        </p:xfrm>
        <a:graphic>
          <a:graphicData uri="http://schemas.openxmlformats.org/presentationml/2006/ole">
            <mc:AlternateContent xmlns:mc="http://schemas.openxmlformats.org/markup-compatibility/2006">
              <mc:Choice xmlns:v="urn:schemas-microsoft-com:vml" Requires="v">
                <p:oleObj spid="_x0000_s24608" name="Document" r:id="rId3" imgW="8229600" imgH="4216400" progId="Word.Document.12">
                  <p:embed/>
                </p:oleObj>
              </mc:Choice>
              <mc:Fallback>
                <p:oleObj name="Document" r:id="rId3" imgW="8229600" imgH="4216400" progId="Word.Document.12">
                  <p:embed/>
                  <p:pic>
                    <p:nvPicPr>
                      <p:cNvPr id="0" name=""/>
                      <p:cNvPicPr/>
                      <p:nvPr/>
                    </p:nvPicPr>
                    <p:blipFill>
                      <a:blip r:embed="rId4"/>
                      <a:stretch>
                        <a:fillRect/>
                      </a:stretch>
                    </p:blipFill>
                    <p:spPr>
                      <a:xfrm>
                        <a:off x="392113" y="2120478"/>
                        <a:ext cx="8426450" cy="4260850"/>
                      </a:xfrm>
                      <a:prstGeom prst="rect">
                        <a:avLst/>
                      </a:prstGeom>
                    </p:spPr>
                  </p:pic>
                </p:oleObj>
              </mc:Fallback>
            </mc:AlternateContent>
          </a:graphicData>
        </a:graphic>
      </p:graphicFrame>
    </p:spTree>
    <p:extLst>
      <p:ext uri="{BB962C8B-B14F-4D97-AF65-F5344CB8AC3E}">
        <p14:creationId xmlns:p14="http://schemas.microsoft.com/office/powerpoint/2010/main" val="3895551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Interpretation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en-US" dirty="0" smtClean="0">
                <a:latin typeface="Calibri" panose="020F0502020204030204" pitchFamily="34" charset="0"/>
              </a:rPr>
              <a:t>Firms are operating under increasing rather than constant RTS</a:t>
            </a:r>
          </a:p>
          <a:p>
            <a:pPr marL="514350" indent="-514350">
              <a:buFont typeface="+mj-lt"/>
              <a:buAutoNum type="arabicPeriod"/>
            </a:pPr>
            <a:r>
              <a:rPr lang="en-US" dirty="0" smtClean="0">
                <a:latin typeface="Calibri" panose="020F0502020204030204" pitchFamily="34" charset="0"/>
              </a:rPr>
              <a:t>Each of the price coefficients is positive and significant.</a:t>
            </a:r>
          </a:p>
          <a:p>
            <a:pPr marL="514350" indent="-514350">
              <a:buFont typeface="+mj-lt"/>
              <a:buAutoNum type="arabicPeriod"/>
            </a:pPr>
            <a:r>
              <a:rPr lang="en-US" dirty="0" smtClean="0">
                <a:latin typeface="Calibri" panose="020F0502020204030204" pitchFamily="34" charset="0"/>
              </a:rPr>
              <a:t>The results for firm operating characteristics are mixed. </a:t>
            </a:r>
            <a:endParaRPr lang="en-US" dirty="0">
              <a:latin typeface="Calibri" panose="020F0502020204030204" pitchFamily="34" charset="0"/>
            </a:endParaRPr>
          </a:p>
        </p:txBody>
      </p:sp>
    </p:spTree>
    <p:extLst>
      <p:ext uri="{BB962C8B-B14F-4D97-AF65-F5344CB8AC3E}">
        <p14:creationId xmlns:p14="http://schemas.microsoft.com/office/powerpoint/2010/main" val="1579481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Elasticities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211310806"/>
              </p:ext>
            </p:extLst>
          </p:nvPr>
        </p:nvGraphicFramePr>
        <p:xfrm>
          <a:off x="467544" y="2132856"/>
          <a:ext cx="8207375" cy="3740150"/>
        </p:xfrm>
        <a:graphic>
          <a:graphicData uri="http://schemas.openxmlformats.org/presentationml/2006/ole">
            <mc:AlternateContent xmlns:mc="http://schemas.openxmlformats.org/markup-compatibility/2006">
              <mc:Choice xmlns:v="urn:schemas-microsoft-com:vml" Requires="v">
                <p:oleObj spid="_x0000_s26658" name="Document" r:id="rId3" imgW="8229600" imgH="3746500" progId="Word.Document.12">
                  <p:embed/>
                </p:oleObj>
              </mc:Choice>
              <mc:Fallback>
                <p:oleObj name="Document" r:id="rId3" imgW="8229600" imgH="3746500" progId="Word.Document.12">
                  <p:embed/>
                  <p:pic>
                    <p:nvPicPr>
                      <p:cNvPr id="0" name=""/>
                      <p:cNvPicPr/>
                      <p:nvPr/>
                    </p:nvPicPr>
                    <p:blipFill>
                      <a:blip r:embed="rId4"/>
                      <a:stretch>
                        <a:fillRect/>
                      </a:stretch>
                    </p:blipFill>
                    <p:spPr>
                      <a:xfrm>
                        <a:off x="467544" y="2132856"/>
                        <a:ext cx="8207375" cy="3740150"/>
                      </a:xfrm>
                      <a:prstGeom prst="rect">
                        <a:avLst/>
                      </a:prstGeom>
                    </p:spPr>
                  </p:pic>
                </p:oleObj>
              </mc:Fallback>
            </mc:AlternateContent>
          </a:graphicData>
        </a:graphic>
      </p:graphicFrame>
    </p:spTree>
    <p:extLst>
      <p:ext uri="{BB962C8B-B14F-4D97-AF65-F5344CB8AC3E}">
        <p14:creationId xmlns:p14="http://schemas.microsoft.com/office/powerpoint/2010/main" val="136642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Productivity curves</a:t>
            </a:r>
            <a:endParaRPr lang="en-US" noProof="0" dirty="0">
              <a:latin typeface="Calibri" panose="020F0502020204030204" pitchFamily="34" charset="0"/>
            </a:endParaRPr>
          </a:p>
        </p:txBody>
      </p:sp>
      <p:pic>
        <p:nvPicPr>
          <p:cNvPr id="4" name="Picture 3" descr="Scan 28. 7. 2015 21.25.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130" y="44624"/>
            <a:ext cx="4750478" cy="6696744"/>
          </a:xfrm>
          <a:prstGeom prst="rect">
            <a:avLst/>
          </a:prstGeom>
        </p:spPr>
      </p:pic>
    </p:spTree>
    <p:extLst>
      <p:ext uri="{BB962C8B-B14F-4D97-AF65-F5344CB8AC3E}">
        <p14:creationId xmlns:p14="http://schemas.microsoft.com/office/powerpoint/2010/main" val="87311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Discussion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en-US" dirty="0" smtClean="0">
                <a:latin typeface="Calibri" panose="020F0502020204030204" pitchFamily="34" charset="0"/>
              </a:rPr>
              <a:t>What are long-run total costs?</a:t>
            </a:r>
          </a:p>
          <a:p>
            <a:pPr marL="514350" indent="-514350">
              <a:buFont typeface="+mj-lt"/>
              <a:buAutoNum type="arabicPeriod"/>
            </a:pPr>
            <a:r>
              <a:rPr lang="en-US" dirty="0" smtClean="0">
                <a:latin typeface="Calibri" panose="020F0502020204030204" pitchFamily="34" charset="0"/>
              </a:rPr>
              <a:t>Increasing RTS under regulation and constant RTS after deregulation?</a:t>
            </a:r>
          </a:p>
          <a:p>
            <a:pPr marL="514350" indent="-514350">
              <a:buFont typeface="+mj-lt"/>
              <a:buAutoNum type="arabicPeriod"/>
            </a:pPr>
            <a:r>
              <a:rPr lang="en-US" dirty="0" smtClean="0">
                <a:latin typeface="Calibri" panose="020F0502020204030204" pitchFamily="34" charset="0"/>
              </a:rPr>
              <a:t>The elasticities of substitution are neither equal to zero or one, therefore use of flexible cost function is appropriate (unlike </a:t>
            </a:r>
            <a:r>
              <a:rPr lang="en-US" dirty="0" err="1" smtClean="0">
                <a:latin typeface="Calibri" panose="020F0502020204030204" pitchFamily="34" charset="0"/>
              </a:rPr>
              <a:t>Leontif</a:t>
            </a:r>
            <a:r>
              <a:rPr lang="en-US" dirty="0" smtClean="0">
                <a:latin typeface="Calibri" panose="020F0502020204030204" pitchFamily="34" charset="0"/>
              </a:rPr>
              <a:t> or Cobb-Douglas)</a:t>
            </a:r>
          </a:p>
          <a:p>
            <a:pPr marL="514350" indent="-514350">
              <a:buFont typeface="+mj-lt"/>
              <a:buAutoNum type="arabicPeriod"/>
            </a:pPr>
            <a:r>
              <a:rPr lang="en-US" dirty="0" smtClean="0">
                <a:latin typeface="Calibri" panose="020F0502020204030204" pitchFamily="34" charset="0"/>
              </a:rPr>
              <a:t>The relationship between output and long run total cost reflects a movement along the long run total cost curve. Changes in any of the other variables reflects change in the location of the curve.  </a:t>
            </a:r>
          </a:p>
          <a:p>
            <a:pPr marL="514350" indent="-514350">
              <a:buFont typeface="+mj-lt"/>
              <a:buAutoNum type="arabicPeriod"/>
            </a:pPr>
            <a:endParaRPr lang="en-US" dirty="0" smtClean="0">
              <a:latin typeface="Calibri" panose="020F0502020204030204" pitchFamily="34" charset="0"/>
            </a:endParaRPr>
          </a:p>
        </p:txBody>
      </p:sp>
    </p:spTree>
    <p:extLst>
      <p:ext uri="{BB962C8B-B14F-4D97-AF65-F5344CB8AC3E}">
        <p14:creationId xmlns:p14="http://schemas.microsoft.com/office/powerpoint/2010/main" val="1951087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4.3. Regulated general freight carriers</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3048511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Introduction</a:t>
            </a:r>
            <a:endParaRPr lang="en-US" dirty="0"/>
          </a:p>
        </p:txBody>
      </p:sp>
      <p:sp>
        <p:nvSpPr>
          <p:cNvPr id="3" name="Zástupný symbol pro obsah 2"/>
          <p:cNvSpPr>
            <a:spLocks noGrp="1"/>
          </p:cNvSpPr>
          <p:nvPr>
            <p:ph sz="quarter" idx="1"/>
          </p:nvPr>
        </p:nvSpPr>
        <p:spPr/>
        <p:txBody>
          <a:bodyPr/>
          <a:lstStyle/>
          <a:p>
            <a:r>
              <a:rPr lang="en-US" dirty="0" smtClean="0"/>
              <a:t>The results presented for the TL sector characterize specialized commodity motor carriers firms as operating under increasing RTS and whose underlying technology enables firms to substitute between their owned inputs and purchased transportation.</a:t>
            </a:r>
          </a:p>
          <a:p>
            <a:r>
              <a:rPr lang="en-US" dirty="0" smtClean="0"/>
              <a:t>Would we expect to see similar cost and technological characteristics for general freight services? – No, since general freight services require a network of origin and destination terminals. </a:t>
            </a:r>
            <a:endParaRPr lang="en-US" dirty="0"/>
          </a:p>
        </p:txBody>
      </p:sp>
    </p:spTree>
    <p:extLst>
      <p:ext uri="{BB962C8B-B14F-4D97-AF65-F5344CB8AC3E}">
        <p14:creationId xmlns:p14="http://schemas.microsoft.com/office/powerpoint/2010/main" val="2560655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t>H</a:t>
            </a:r>
            <a:r>
              <a:rPr lang="en-US" baseline="-25000" dirty="0" smtClean="0"/>
              <a:t>0</a:t>
            </a:r>
            <a:r>
              <a:rPr lang="en-US" dirty="0" smtClean="0"/>
              <a:t>: LTL and TL motor carriers have identical cost structures and production technologies</a:t>
            </a:r>
          </a:p>
          <a:p>
            <a:r>
              <a:rPr lang="en-US" dirty="0" smtClean="0"/>
              <a:t>H</a:t>
            </a:r>
            <a:r>
              <a:rPr lang="en-US" baseline="-25000" dirty="0" smtClean="0"/>
              <a:t>1</a:t>
            </a:r>
            <a:r>
              <a:rPr lang="en-US" dirty="0" smtClean="0"/>
              <a:t>: LTL and TL motor carriers have different cost structures and production technologies</a:t>
            </a:r>
          </a:p>
          <a:p>
            <a:endParaRPr lang="en-US" dirty="0" smtClean="0"/>
          </a:p>
          <a:p>
            <a:endParaRPr lang="en-US" dirty="0" smtClean="0"/>
          </a:p>
          <a:p>
            <a:endParaRPr lang="en-US" dirty="0"/>
          </a:p>
        </p:txBody>
      </p:sp>
    </p:spTree>
    <p:extLst>
      <p:ext uri="{BB962C8B-B14F-4D97-AF65-F5344CB8AC3E}">
        <p14:creationId xmlns:p14="http://schemas.microsoft.com/office/powerpoint/2010/main" val="2663436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322247664"/>
              </p:ext>
            </p:extLst>
          </p:nvPr>
        </p:nvGraphicFramePr>
        <p:xfrm>
          <a:off x="392113" y="1313011"/>
          <a:ext cx="8426450" cy="5140325"/>
        </p:xfrm>
        <a:graphic>
          <a:graphicData uri="http://schemas.openxmlformats.org/presentationml/2006/ole">
            <mc:AlternateContent xmlns:mc="http://schemas.openxmlformats.org/markup-compatibility/2006">
              <mc:Choice xmlns:v="urn:schemas-microsoft-com:vml" Requires="v">
                <p:oleObj spid="_x0000_s17446" name="Document" r:id="rId3" imgW="8229600" imgH="5080000" progId="Word.Document.12">
                  <p:embed/>
                </p:oleObj>
              </mc:Choice>
              <mc:Fallback>
                <p:oleObj name="Document" r:id="rId3" imgW="8229600" imgH="5080000" progId="Word.Document.12">
                  <p:embed/>
                  <p:pic>
                    <p:nvPicPr>
                      <p:cNvPr id="0" name=""/>
                      <p:cNvPicPr/>
                      <p:nvPr/>
                    </p:nvPicPr>
                    <p:blipFill>
                      <a:blip r:embed="rId4"/>
                      <a:stretch>
                        <a:fillRect/>
                      </a:stretch>
                    </p:blipFill>
                    <p:spPr>
                      <a:xfrm>
                        <a:off x="392113" y="1313011"/>
                        <a:ext cx="8426450" cy="5140325"/>
                      </a:xfrm>
                      <a:prstGeom prst="rect">
                        <a:avLst/>
                      </a:prstGeom>
                    </p:spPr>
                  </p:pic>
                </p:oleObj>
              </mc:Fallback>
            </mc:AlternateContent>
          </a:graphicData>
        </a:graphic>
      </p:graphicFrame>
      <p:sp>
        <p:nvSpPr>
          <p:cNvPr id="6" name="Nadpis 1"/>
          <p:cNvSpPr>
            <a:spLocks noGrp="1"/>
          </p:cNvSpPr>
          <p:nvPr>
            <p:ph type="title"/>
          </p:nvPr>
        </p:nvSpPr>
        <p:spPr>
          <a:xfrm>
            <a:off x="457200" y="152400"/>
            <a:ext cx="8229600" cy="990600"/>
          </a:xfrm>
        </p:spPr>
        <p:txBody>
          <a:bodyPr/>
          <a:lstStyle/>
          <a:p>
            <a:r>
              <a:rPr lang="en-US"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2431144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ChangeAspect="1"/>
          </p:cNvGraphicFramePr>
          <p:nvPr>
            <p:extLst>
              <p:ext uri="{D42A27DB-BD31-4B8C-83A1-F6EECF244321}">
                <p14:modId xmlns:p14="http://schemas.microsoft.com/office/powerpoint/2010/main" val="3314671001"/>
              </p:ext>
            </p:extLst>
          </p:nvPr>
        </p:nvGraphicFramePr>
        <p:xfrm>
          <a:off x="392113" y="404664"/>
          <a:ext cx="8426450" cy="6135687"/>
        </p:xfrm>
        <a:graphic>
          <a:graphicData uri="http://schemas.openxmlformats.org/presentationml/2006/ole">
            <mc:AlternateContent xmlns:mc="http://schemas.openxmlformats.org/markup-compatibility/2006">
              <mc:Choice xmlns:v="urn:schemas-microsoft-com:vml" Requires="v">
                <p:oleObj spid="_x0000_s18469" name="Document" r:id="rId3" imgW="8229600" imgH="6070600" progId="Word.Document.12">
                  <p:embed/>
                </p:oleObj>
              </mc:Choice>
              <mc:Fallback>
                <p:oleObj name="Document" r:id="rId3" imgW="8229600" imgH="6070600" progId="Word.Document.12">
                  <p:embed/>
                  <p:pic>
                    <p:nvPicPr>
                      <p:cNvPr id="0" name=""/>
                      <p:cNvPicPr/>
                      <p:nvPr/>
                    </p:nvPicPr>
                    <p:blipFill>
                      <a:blip r:embed="rId4"/>
                      <a:stretch>
                        <a:fillRect/>
                      </a:stretch>
                    </p:blipFill>
                    <p:spPr>
                      <a:xfrm>
                        <a:off x="392113" y="404664"/>
                        <a:ext cx="8426450" cy="6135687"/>
                      </a:xfrm>
                      <a:prstGeom prst="rect">
                        <a:avLst/>
                      </a:prstGeom>
                    </p:spPr>
                  </p:pic>
                </p:oleObj>
              </mc:Fallback>
            </mc:AlternateContent>
          </a:graphicData>
        </a:graphic>
      </p:graphicFrame>
    </p:spTree>
    <p:extLst>
      <p:ext uri="{BB962C8B-B14F-4D97-AF65-F5344CB8AC3E}">
        <p14:creationId xmlns:p14="http://schemas.microsoft.com/office/powerpoint/2010/main" val="3498355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Interpretation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t>In contrast to specialized commodity carriers, firms in the LTL sector operate under constant RTS</a:t>
            </a:r>
          </a:p>
          <a:p>
            <a:r>
              <a:rPr lang="en-US" dirty="0" smtClean="0"/>
              <a:t>What is the effect of deregulation?</a:t>
            </a:r>
          </a:p>
          <a:p>
            <a:r>
              <a:rPr lang="en-US" dirty="0" smtClean="0"/>
              <a:t>The share of labor is much higher in LTL sector due to more handling</a:t>
            </a:r>
          </a:p>
          <a:p>
            <a:r>
              <a:rPr lang="en-US" dirty="0" smtClean="0"/>
              <a:t>Operating characteristics in both sectors have same signs but different magnitudes</a:t>
            </a:r>
            <a:endParaRPr lang="en-US" dirty="0"/>
          </a:p>
        </p:txBody>
      </p:sp>
    </p:spTree>
    <p:extLst>
      <p:ext uri="{BB962C8B-B14F-4D97-AF65-F5344CB8AC3E}">
        <p14:creationId xmlns:p14="http://schemas.microsoft.com/office/powerpoint/2010/main" val="1883436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Elasticities </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004960202"/>
              </p:ext>
            </p:extLst>
          </p:nvPr>
        </p:nvGraphicFramePr>
        <p:xfrm>
          <a:off x="468313" y="1865313"/>
          <a:ext cx="8207375" cy="3740150"/>
        </p:xfrm>
        <a:graphic>
          <a:graphicData uri="http://schemas.openxmlformats.org/presentationml/2006/ole">
            <mc:AlternateContent xmlns:mc="http://schemas.openxmlformats.org/markup-compatibility/2006">
              <mc:Choice xmlns:v="urn:schemas-microsoft-com:vml" Requires="v">
                <p:oleObj spid="_x0000_s27680" name="Document" r:id="rId3" imgW="8229600" imgH="3746500" progId="Word.Document.12">
                  <p:embed/>
                </p:oleObj>
              </mc:Choice>
              <mc:Fallback>
                <p:oleObj name="Document" r:id="rId3" imgW="8229600" imgH="3746500" progId="Word.Document.12">
                  <p:embed/>
                  <p:pic>
                    <p:nvPicPr>
                      <p:cNvPr id="0" name=""/>
                      <p:cNvPicPr/>
                      <p:nvPr/>
                    </p:nvPicPr>
                    <p:blipFill>
                      <a:blip r:embed="rId4"/>
                      <a:stretch>
                        <a:fillRect/>
                      </a:stretch>
                    </p:blipFill>
                    <p:spPr>
                      <a:xfrm>
                        <a:off x="468313" y="1865313"/>
                        <a:ext cx="8207375" cy="3740150"/>
                      </a:xfrm>
                      <a:prstGeom prst="rect">
                        <a:avLst/>
                      </a:prstGeom>
                    </p:spPr>
                  </p:pic>
                </p:oleObj>
              </mc:Fallback>
            </mc:AlternateContent>
          </a:graphicData>
        </a:graphic>
      </p:graphicFrame>
    </p:spTree>
    <p:extLst>
      <p:ext uri="{BB962C8B-B14F-4D97-AF65-F5344CB8AC3E}">
        <p14:creationId xmlns:p14="http://schemas.microsoft.com/office/powerpoint/2010/main" val="840732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Final comments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pPr marL="514350" indent="-514350">
              <a:buFont typeface="+mj-lt"/>
              <a:buAutoNum type="arabicPeriod"/>
            </a:pPr>
            <a:r>
              <a:rPr lang="en-US" dirty="0" smtClean="0">
                <a:latin typeface="Calibri" panose="020F0502020204030204" pitchFamily="34" charset="0"/>
              </a:rPr>
              <a:t>At the sample mean, the TL sector operated under increasing RTS, whereas LTL sector under constant RTS.</a:t>
            </a:r>
          </a:p>
          <a:p>
            <a:pPr marL="514350" indent="-514350">
              <a:buFont typeface="+mj-lt"/>
              <a:buAutoNum type="arabicPeriod"/>
            </a:pPr>
            <a:r>
              <a:rPr lang="en-US" dirty="0" smtClean="0">
                <a:latin typeface="Calibri" panose="020F0502020204030204" pitchFamily="34" charset="0"/>
              </a:rPr>
              <a:t>On average capital, fuel and purchased transportation were more important in the production of TL than LTL transportation services. On the other hand, labor played a more important role in providing LTL services.</a:t>
            </a:r>
          </a:p>
          <a:p>
            <a:pPr marL="514350" indent="-514350">
              <a:buFont typeface="+mj-lt"/>
              <a:buAutoNum type="arabicPeriod"/>
            </a:pPr>
            <a:r>
              <a:rPr lang="en-US" dirty="0" smtClean="0">
                <a:latin typeface="Calibri" panose="020F0502020204030204" pitchFamily="34" charset="0"/>
              </a:rPr>
              <a:t>For both sectors, all inputs were substitutes in production. However demand for purchased transportation was more elastic in TL, whereas labor, capital and fuel were more easily substitutable in LTL.</a:t>
            </a:r>
          </a:p>
          <a:p>
            <a:pPr marL="514350" indent="-514350">
              <a:buFont typeface="+mj-lt"/>
              <a:buAutoNum type="arabicPeriod"/>
            </a:pPr>
            <a:r>
              <a:rPr lang="en-US" dirty="0" smtClean="0">
                <a:latin typeface="Calibri" panose="020F0502020204030204" pitchFamily="34" charset="0"/>
              </a:rPr>
              <a:t>Technological differences reflected by firm operating characteristics differed between the two sectors. </a:t>
            </a:r>
            <a:endParaRPr lang="en-US" dirty="0">
              <a:latin typeface="Calibri" panose="020F0502020204030204" pitchFamily="34" charset="0"/>
            </a:endParaRPr>
          </a:p>
        </p:txBody>
      </p:sp>
    </p:spTree>
    <p:extLst>
      <p:ext uri="{BB962C8B-B14F-4D97-AF65-F5344CB8AC3E}">
        <p14:creationId xmlns:p14="http://schemas.microsoft.com/office/powerpoint/2010/main" val="3903973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US" noProof="0" dirty="0" smtClean="0">
                <a:latin typeface="Calibri" panose="020F0502020204030204" pitchFamily="34" charset="0"/>
              </a:rPr>
              <a:t>4.4. Airline cost and production under regulation</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166219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 28. 7. 2015 21.27.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95143" y="-443602"/>
            <a:ext cx="4175701" cy="5886482"/>
          </a:xfrm>
          <a:prstGeom prst="rect">
            <a:avLst/>
          </a:prstGeom>
        </p:spPr>
      </p:pic>
      <p:sp>
        <p:nvSpPr>
          <p:cNvPr id="2" name="Nadpis 1"/>
          <p:cNvSpPr>
            <a:spLocks noGrp="1"/>
          </p:cNvSpPr>
          <p:nvPr>
            <p:ph type="title"/>
          </p:nvPr>
        </p:nvSpPr>
        <p:spPr/>
        <p:txBody>
          <a:bodyPr/>
          <a:lstStyle/>
          <a:p>
            <a:r>
              <a:rPr lang="en-US" noProof="0" dirty="0" smtClean="0">
                <a:latin typeface="Calibri" panose="020F0502020204030204" pitchFamily="34" charset="0"/>
              </a:rPr>
              <a:t>Isoquants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665120030"/>
              </p:ext>
            </p:extLst>
          </p:nvPr>
        </p:nvGraphicFramePr>
        <p:xfrm>
          <a:off x="-368300" y="4649788"/>
          <a:ext cx="9869488" cy="1773237"/>
        </p:xfrm>
        <a:graphic>
          <a:graphicData uri="http://schemas.openxmlformats.org/presentationml/2006/ole">
            <mc:AlternateContent xmlns:mc="http://schemas.openxmlformats.org/markup-compatibility/2006">
              <mc:Choice xmlns:v="urn:schemas-microsoft-com:vml" Requires="v">
                <p:oleObj spid="_x0000_s1070" name="Dokument" r:id="rId4" imgW="5269087" imgH="954079" progId="Word.Document.12">
                  <p:embed/>
                </p:oleObj>
              </mc:Choice>
              <mc:Fallback>
                <p:oleObj name="Dokument" r:id="rId4" imgW="5269087" imgH="954079" progId="Word.Document.12">
                  <p:embed/>
                  <p:pic>
                    <p:nvPicPr>
                      <p:cNvPr id="0" name=""/>
                      <p:cNvPicPr/>
                      <p:nvPr/>
                    </p:nvPicPr>
                    <p:blipFill>
                      <a:blip r:embed="rId5"/>
                      <a:stretch>
                        <a:fillRect/>
                      </a:stretch>
                    </p:blipFill>
                    <p:spPr>
                      <a:xfrm>
                        <a:off x="-368300" y="4649788"/>
                        <a:ext cx="9869488" cy="1773237"/>
                      </a:xfrm>
                      <a:prstGeom prst="rect">
                        <a:avLst/>
                      </a:prstGeom>
                    </p:spPr>
                  </p:pic>
                </p:oleObj>
              </mc:Fallback>
            </mc:AlternateContent>
          </a:graphicData>
        </a:graphic>
      </p:graphicFrame>
    </p:spTree>
    <p:extLst>
      <p:ext uri="{BB962C8B-B14F-4D97-AF65-F5344CB8AC3E}">
        <p14:creationId xmlns:p14="http://schemas.microsoft.com/office/powerpoint/2010/main" val="1712445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Introduction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t>After</a:t>
            </a:r>
            <a:r>
              <a:rPr lang="cs-CZ" dirty="0" smtClean="0"/>
              <a:t> WWII, rapid </a:t>
            </a:r>
            <a:r>
              <a:rPr lang="cs-CZ" dirty="0" err="1" smtClean="0"/>
              <a:t>growth</a:t>
            </a:r>
            <a:r>
              <a:rPr lang="cs-CZ" dirty="0" smtClean="0"/>
              <a:t> in </a:t>
            </a:r>
            <a:r>
              <a:rPr lang="cs-CZ" dirty="0" err="1" smtClean="0"/>
              <a:t>airline</a:t>
            </a:r>
            <a:r>
              <a:rPr lang="cs-CZ" dirty="0" smtClean="0"/>
              <a:t> </a:t>
            </a:r>
            <a:r>
              <a:rPr lang="cs-CZ" dirty="0" err="1" smtClean="0"/>
              <a:t>passenger</a:t>
            </a:r>
            <a:r>
              <a:rPr lang="cs-CZ" dirty="0" smtClean="0"/>
              <a:t> </a:t>
            </a:r>
            <a:r>
              <a:rPr lang="cs-CZ" dirty="0" err="1" smtClean="0"/>
              <a:t>traffic</a:t>
            </a:r>
            <a:endParaRPr lang="cs-CZ" dirty="0" smtClean="0"/>
          </a:p>
          <a:p>
            <a:r>
              <a:rPr lang="cs-CZ" dirty="0" err="1" smtClean="0"/>
              <a:t>From</a:t>
            </a:r>
            <a:r>
              <a:rPr lang="cs-CZ" dirty="0" smtClean="0"/>
              <a:t> </a:t>
            </a:r>
            <a:r>
              <a:rPr lang="cs-CZ" dirty="0" err="1" smtClean="0"/>
              <a:t>the</a:t>
            </a:r>
            <a:r>
              <a:rPr lang="cs-CZ" dirty="0" smtClean="0"/>
              <a:t> </a:t>
            </a:r>
            <a:r>
              <a:rPr lang="cs-CZ" dirty="0" err="1" smtClean="0"/>
              <a:t>beginning</a:t>
            </a:r>
            <a:r>
              <a:rPr lang="cs-CZ" dirty="0" smtClean="0"/>
              <a:t> </a:t>
            </a:r>
            <a:r>
              <a:rPr lang="cs-CZ" dirty="0" err="1" smtClean="0"/>
              <a:t>of</a:t>
            </a:r>
            <a:r>
              <a:rPr lang="cs-CZ" dirty="0" smtClean="0"/>
              <a:t> </a:t>
            </a:r>
            <a:r>
              <a:rPr lang="cs-CZ" dirty="0" err="1" smtClean="0"/>
              <a:t>government</a:t>
            </a:r>
            <a:r>
              <a:rPr lang="cs-CZ" dirty="0" smtClean="0"/>
              <a:t> </a:t>
            </a:r>
            <a:r>
              <a:rPr lang="cs-CZ" dirty="0" err="1" smtClean="0"/>
              <a:t>involvement</a:t>
            </a:r>
            <a:r>
              <a:rPr lang="cs-CZ" dirty="0" smtClean="0"/>
              <a:t> in </a:t>
            </a:r>
            <a:r>
              <a:rPr lang="cs-CZ" dirty="0" err="1" smtClean="0"/>
              <a:t>the</a:t>
            </a:r>
            <a:r>
              <a:rPr lang="cs-CZ" dirty="0" smtClean="0"/>
              <a:t> </a:t>
            </a:r>
            <a:r>
              <a:rPr lang="cs-CZ" dirty="0" err="1" smtClean="0"/>
              <a:t>airline</a:t>
            </a:r>
            <a:r>
              <a:rPr lang="cs-CZ" dirty="0" smtClean="0"/>
              <a:t> </a:t>
            </a:r>
            <a:r>
              <a:rPr lang="cs-CZ" dirty="0" err="1" smtClean="0"/>
              <a:t>industry</a:t>
            </a:r>
            <a:r>
              <a:rPr lang="cs-CZ" dirty="0" smtClean="0"/>
              <a:t>, </a:t>
            </a:r>
            <a:r>
              <a:rPr lang="cs-CZ" dirty="0" err="1" smtClean="0"/>
              <a:t>an</a:t>
            </a:r>
            <a:r>
              <a:rPr lang="cs-CZ" dirty="0" smtClean="0"/>
              <a:t> explicit </a:t>
            </a:r>
            <a:r>
              <a:rPr lang="cs-CZ" dirty="0" err="1" smtClean="0"/>
              <a:t>aim</a:t>
            </a:r>
            <a:r>
              <a:rPr lang="cs-CZ" dirty="0" smtClean="0"/>
              <a:t> </a:t>
            </a:r>
            <a:r>
              <a:rPr lang="cs-CZ" dirty="0" err="1" smtClean="0"/>
              <a:t>was</a:t>
            </a:r>
            <a:r>
              <a:rPr lang="cs-CZ" dirty="0" smtClean="0"/>
              <a:t> to </a:t>
            </a:r>
            <a:r>
              <a:rPr lang="cs-CZ" dirty="0" err="1" smtClean="0"/>
              <a:t>foster</a:t>
            </a:r>
            <a:r>
              <a:rPr lang="cs-CZ" dirty="0" smtClean="0"/>
              <a:t> </a:t>
            </a:r>
            <a:r>
              <a:rPr lang="cs-CZ" dirty="0" err="1" smtClean="0"/>
              <a:t>the</a:t>
            </a:r>
            <a:r>
              <a:rPr lang="cs-CZ" dirty="0" smtClean="0"/>
              <a:t> </a:t>
            </a:r>
            <a:r>
              <a:rPr lang="cs-CZ" dirty="0" err="1" smtClean="0"/>
              <a:t>ind</a:t>
            </a:r>
            <a:r>
              <a:rPr lang="en-US" dirty="0" err="1" smtClean="0"/>
              <a:t>ustr</a:t>
            </a:r>
            <a:r>
              <a:rPr lang="cs-CZ" dirty="0" smtClean="0"/>
              <a:t>y</a:t>
            </a:r>
            <a:r>
              <a:rPr lang="en-US" dirty="0" smtClean="0"/>
              <a:t>’s </a:t>
            </a:r>
            <a:r>
              <a:rPr lang="cs-CZ" dirty="0" err="1" smtClean="0"/>
              <a:t>growth</a:t>
            </a:r>
            <a:endParaRPr lang="cs-CZ" dirty="0" smtClean="0"/>
          </a:p>
          <a:p>
            <a:r>
              <a:rPr lang="cs-CZ" dirty="0" err="1" smtClean="0"/>
              <a:t>The</a:t>
            </a:r>
            <a:r>
              <a:rPr lang="cs-CZ" dirty="0" smtClean="0"/>
              <a:t> </a:t>
            </a:r>
            <a:r>
              <a:rPr lang="cs-CZ" dirty="0" err="1" smtClean="0"/>
              <a:t>main</a:t>
            </a:r>
            <a:r>
              <a:rPr lang="cs-CZ" dirty="0" smtClean="0"/>
              <a:t> </a:t>
            </a:r>
            <a:r>
              <a:rPr lang="cs-CZ" dirty="0" err="1" smtClean="0"/>
              <a:t>provision</a:t>
            </a:r>
            <a:r>
              <a:rPr lang="cs-CZ" dirty="0" smtClean="0"/>
              <a:t> </a:t>
            </a:r>
            <a:r>
              <a:rPr lang="cs-CZ" dirty="0" err="1" smtClean="0"/>
              <a:t>of</a:t>
            </a:r>
            <a:r>
              <a:rPr lang="cs-CZ" dirty="0" smtClean="0"/>
              <a:t> </a:t>
            </a:r>
            <a:r>
              <a:rPr lang="cs-CZ" dirty="0" err="1" smtClean="0"/>
              <a:t>the</a:t>
            </a:r>
            <a:r>
              <a:rPr lang="cs-CZ" dirty="0" smtClean="0"/>
              <a:t> </a:t>
            </a:r>
            <a:r>
              <a:rPr lang="cs-CZ" dirty="0" err="1" smtClean="0"/>
              <a:t>regulation</a:t>
            </a:r>
            <a:r>
              <a:rPr lang="cs-CZ" dirty="0"/>
              <a:t> </a:t>
            </a:r>
            <a:r>
              <a:rPr lang="cs-CZ" dirty="0" err="1" smtClean="0"/>
              <a:t>dealt</a:t>
            </a:r>
            <a:r>
              <a:rPr lang="cs-CZ" dirty="0" smtClean="0"/>
              <a:t> </a:t>
            </a:r>
            <a:r>
              <a:rPr lang="cs-CZ" dirty="0" err="1" smtClean="0"/>
              <a:t>with</a:t>
            </a:r>
            <a:r>
              <a:rPr lang="cs-CZ" dirty="0" smtClean="0"/>
              <a:t> market </a:t>
            </a:r>
            <a:r>
              <a:rPr lang="cs-CZ" dirty="0" err="1" smtClean="0"/>
              <a:t>access</a:t>
            </a:r>
            <a:r>
              <a:rPr lang="cs-CZ" dirty="0" smtClean="0"/>
              <a:t>, </a:t>
            </a:r>
            <a:r>
              <a:rPr lang="cs-CZ" dirty="0" err="1" smtClean="0"/>
              <a:t>route</a:t>
            </a:r>
            <a:r>
              <a:rPr lang="cs-CZ" dirty="0" smtClean="0"/>
              <a:t> </a:t>
            </a:r>
            <a:r>
              <a:rPr lang="cs-CZ" dirty="0" err="1" smtClean="0"/>
              <a:t>restrictions</a:t>
            </a:r>
            <a:r>
              <a:rPr lang="cs-CZ" dirty="0" smtClean="0"/>
              <a:t>, </a:t>
            </a:r>
            <a:r>
              <a:rPr lang="cs-CZ" dirty="0" err="1" smtClean="0"/>
              <a:t>rate-setting</a:t>
            </a:r>
            <a:r>
              <a:rPr lang="cs-CZ" dirty="0" smtClean="0"/>
              <a:t> and </a:t>
            </a:r>
            <a:r>
              <a:rPr lang="cs-CZ" dirty="0" err="1" smtClean="0"/>
              <a:t>subsidization</a:t>
            </a:r>
            <a:r>
              <a:rPr lang="cs-CZ" dirty="0" smtClean="0"/>
              <a:t>. </a:t>
            </a:r>
            <a:endParaRPr lang="cs-CZ" dirty="0"/>
          </a:p>
        </p:txBody>
      </p:sp>
    </p:spTree>
    <p:extLst>
      <p:ext uri="{BB962C8B-B14F-4D97-AF65-F5344CB8AC3E}">
        <p14:creationId xmlns:p14="http://schemas.microsoft.com/office/powerpoint/2010/main" val="922466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Control of entry/exit</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regulators</a:t>
            </a:r>
            <a:r>
              <a:rPr lang="cs-CZ" dirty="0" smtClean="0">
                <a:latin typeface="Calibri" panose="020F0502020204030204" pitchFamily="34" charset="0"/>
              </a:rPr>
              <a:t> </a:t>
            </a:r>
            <a:r>
              <a:rPr lang="cs-CZ" dirty="0" err="1" smtClean="0">
                <a:latin typeface="Calibri" panose="020F0502020204030204" pitchFamily="34" charset="0"/>
              </a:rPr>
              <a:t>tightly</a:t>
            </a:r>
            <a:r>
              <a:rPr lang="cs-CZ" dirty="0" smtClean="0">
                <a:latin typeface="Calibri" panose="020F0502020204030204" pitchFamily="34" charset="0"/>
              </a:rPr>
              <a:t> </a:t>
            </a:r>
            <a:r>
              <a:rPr lang="cs-CZ" dirty="0" err="1" smtClean="0">
                <a:latin typeface="Calibri" panose="020F0502020204030204" pitchFamily="34" charset="0"/>
              </a:rPr>
              <a:t>controlled</a:t>
            </a:r>
            <a:r>
              <a:rPr lang="cs-CZ" dirty="0" smtClean="0">
                <a:latin typeface="Calibri" panose="020F0502020204030204" pitchFamily="34" charset="0"/>
              </a:rPr>
              <a:t> </a:t>
            </a:r>
            <a:r>
              <a:rPr lang="cs-CZ" dirty="0" err="1" smtClean="0">
                <a:latin typeface="Calibri" panose="020F0502020204030204" pitchFamily="34" charset="0"/>
              </a:rPr>
              <a:t>entry</a:t>
            </a:r>
            <a:r>
              <a:rPr lang="cs-CZ" dirty="0" smtClean="0">
                <a:latin typeface="Calibri" panose="020F0502020204030204" pitchFamily="34" charset="0"/>
              </a:rPr>
              <a:t> </a:t>
            </a:r>
            <a:r>
              <a:rPr lang="cs-CZ" dirty="0" err="1" smtClean="0">
                <a:latin typeface="Calibri" panose="020F0502020204030204" pitchFamily="34" charset="0"/>
              </a:rPr>
              <a:t>into</a:t>
            </a:r>
            <a:r>
              <a:rPr lang="cs-CZ" dirty="0" smtClean="0">
                <a:latin typeface="Calibri" panose="020F0502020204030204" pitchFamily="34" charset="0"/>
              </a:rPr>
              <a:t> and exit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market</a:t>
            </a:r>
          </a:p>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provided</a:t>
            </a:r>
            <a:r>
              <a:rPr lang="cs-CZ" dirty="0" smtClean="0">
                <a:latin typeface="Calibri" panose="020F0502020204030204" pitchFamily="34" charset="0"/>
              </a:rPr>
              <a:t> </a:t>
            </a:r>
            <a:r>
              <a:rPr lang="cs-CZ" dirty="0" err="1" smtClean="0">
                <a:latin typeface="Calibri" panose="020F0502020204030204" pitchFamily="34" charset="0"/>
              </a:rPr>
              <a:t>intercity</a:t>
            </a:r>
            <a:r>
              <a:rPr lang="cs-CZ" dirty="0" smtClean="0">
                <a:latin typeface="Calibri" panose="020F0502020204030204" pitchFamily="34" charset="0"/>
              </a:rPr>
              <a:t> air </a:t>
            </a:r>
            <a:r>
              <a:rPr lang="cs-CZ" dirty="0" err="1" smtClean="0">
                <a:latin typeface="Calibri" panose="020F0502020204030204" pitchFamily="34" charset="0"/>
              </a:rPr>
              <a:t>service</a:t>
            </a:r>
            <a:r>
              <a:rPr lang="cs-CZ" dirty="0" smtClean="0">
                <a:latin typeface="Calibri" panose="020F0502020204030204" pitchFamily="34" charset="0"/>
              </a:rPr>
              <a:t> in 1938 </a:t>
            </a:r>
            <a:r>
              <a:rPr lang="cs-CZ" dirty="0" err="1" smtClean="0">
                <a:latin typeface="Calibri" panose="020F0502020204030204" pitchFamily="34" charset="0"/>
              </a:rPr>
              <a:t>were</a:t>
            </a:r>
            <a:r>
              <a:rPr lang="cs-CZ" dirty="0" smtClean="0">
                <a:latin typeface="Calibri" panose="020F0502020204030204" pitchFamily="34" charset="0"/>
              </a:rPr>
              <a:t> </a:t>
            </a:r>
            <a:r>
              <a:rPr lang="cs-CZ" dirty="0" err="1" smtClean="0">
                <a:latin typeface="Calibri" panose="020F0502020204030204" pitchFamily="34" charset="0"/>
              </a:rPr>
              <a:t>granted</a:t>
            </a:r>
            <a:r>
              <a:rPr lang="cs-CZ" dirty="0" smtClean="0">
                <a:latin typeface="Calibri" panose="020F0502020204030204" pitchFamily="34" charset="0"/>
              </a:rPr>
              <a:t> </a:t>
            </a:r>
            <a:r>
              <a:rPr lang="cs-CZ" dirty="0" err="1" smtClean="0">
                <a:latin typeface="Calibri" panose="020F0502020204030204" pitchFamily="34" charset="0"/>
              </a:rPr>
              <a:t>operating</a:t>
            </a:r>
            <a:r>
              <a:rPr lang="cs-CZ" dirty="0" smtClean="0">
                <a:latin typeface="Calibri" panose="020F0502020204030204" pitchFamily="34" charset="0"/>
              </a:rPr>
              <a:t> </a:t>
            </a:r>
            <a:r>
              <a:rPr lang="cs-CZ" dirty="0" err="1" smtClean="0">
                <a:latin typeface="Calibri" panose="020F0502020204030204" pitchFamily="34" charset="0"/>
              </a:rPr>
              <a:t>authority</a:t>
            </a:r>
            <a:r>
              <a:rPr lang="cs-CZ" dirty="0" smtClean="0">
                <a:latin typeface="Calibri" panose="020F0502020204030204" pitchFamily="34" charset="0"/>
              </a:rPr>
              <a:t> and </a:t>
            </a:r>
            <a:r>
              <a:rPr lang="cs-CZ" dirty="0" err="1" smtClean="0">
                <a:latin typeface="Calibri" panose="020F0502020204030204" pitchFamily="34" charset="0"/>
              </a:rPr>
              <a:t>between</a:t>
            </a:r>
            <a:r>
              <a:rPr lang="cs-CZ" dirty="0" smtClean="0">
                <a:latin typeface="Calibri" panose="020F0502020204030204" pitchFamily="34" charset="0"/>
              </a:rPr>
              <a:t> 1938 – 1975 </a:t>
            </a:r>
            <a:r>
              <a:rPr lang="cs-CZ" dirty="0" err="1" smtClean="0">
                <a:latin typeface="Calibri" panose="020F0502020204030204" pitchFamily="34" charset="0"/>
              </a:rPr>
              <a:t>there</a:t>
            </a:r>
            <a:r>
              <a:rPr lang="cs-CZ" dirty="0" smtClean="0">
                <a:latin typeface="Calibri" panose="020F0502020204030204" pitchFamily="34" charset="0"/>
              </a:rPr>
              <a:t> </a:t>
            </a:r>
            <a:r>
              <a:rPr lang="cs-CZ" dirty="0" err="1" smtClean="0">
                <a:latin typeface="Calibri" panose="020F0502020204030204" pitchFamily="34" charset="0"/>
              </a:rPr>
              <a:t>was</a:t>
            </a:r>
            <a:r>
              <a:rPr lang="cs-CZ" dirty="0" smtClean="0">
                <a:latin typeface="Calibri" panose="020F0502020204030204" pitchFamily="34" charset="0"/>
              </a:rPr>
              <a:t> no </a:t>
            </a:r>
            <a:r>
              <a:rPr lang="cs-CZ" dirty="0" err="1" smtClean="0">
                <a:latin typeface="Calibri" panose="020F0502020204030204" pitchFamily="34" charset="0"/>
              </a:rPr>
              <a:t>new</a:t>
            </a:r>
            <a:r>
              <a:rPr lang="cs-CZ" dirty="0" smtClean="0">
                <a:latin typeface="Calibri" panose="020F0502020204030204" pitchFamily="34" charset="0"/>
              </a:rPr>
              <a:t> </a:t>
            </a:r>
            <a:r>
              <a:rPr lang="cs-CZ" dirty="0" err="1" smtClean="0">
                <a:latin typeface="Calibri" panose="020F0502020204030204" pitchFamily="34" charset="0"/>
              </a:rPr>
              <a:t>allowance</a:t>
            </a:r>
            <a:r>
              <a:rPr lang="cs-CZ" dirty="0" smtClean="0">
                <a:latin typeface="Calibri" panose="020F0502020204030204" pitchFamily="34" charset="0"/>
              </a:rPr>
              <a:t> to </a:t>
            </a:r>
            <a:r>
              <a:rPr lang="cs-CZ" dirty="0" err="1" smtClean="0">
                <a:latin typeface="Calibri" panose="020F0502020204030204" pitchFamily="34" charset="0"/>
              </a:rPr>
              <a:t>entry</a:t>
            </a:r>
            <a:endParaRPr lang="cs-CZ" dirty="0" smtClean="0">
              <a:latin typeface="Calibri" panose="020F0502020204030204" pitchFamily="34" charset="0"/>
            </a:endParaRPr>
          </a:p>
          <a:p>
            <a:r>
              <a:rPr lang="cs-CZ" dirty="0" smtClean="0">
                <a:latin typeface="Calibri" panose="020F0502020204030204" pitchFamily="34" charset="0"/>
              </a:rPr>
              <a:t>Exit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industry</a:t>
            </a:r>
            <a:r>
              <a:rPr lang="cs-CZ" dirty="0" smtClean="0">
                <a:latin typeface="Calibri" panose="020F0502020204030204" pitchFamily="34" charset="0"/>
              </a:rPr>
              <a:t> </a:t>
            </a:r>
            <a:r>
              <a:rPr lang="cs-CZ" dirty="0" err="1" smtClean="0">
                <a:latin typeface="Calibri" panose="020F0502020204030204" pitchFamily="34" charset="0"/>
              </a:rPr>
              <a:t>was</a:t>
            </a:r>
            <a:r>
              <a:rPr lang="cs-CZ" dirty="0" smtClean="0">
                <a:latin typeface="Calibri" panose="020F0502020204030204" pitchFamily="34" charset="0"/>
              </a:rPr>
              <a:t> as </a:t>
            </a:r>
            <a:r>
              <a:rPr lang="cs-CZ" dirty="0" err="1" smtClean="0">
                <a:latin typeface="Calibri" panose="020F0502020204030204" pitchFamily="34" charset="0"/>
              </a:rPr>
              <a:t>difficult</a:t>
            </a:r>
            <a:r>
              <a:rPr lang="cs-CZ" dirty="0" smtClean="0">
                <a:latin typeface="Calibri" panose="020F0502020204030204" pitchFamily="34" charset="0"/>
              </a:rPr>
              <a:t> as </a:t>
            </a:r>
            <a:r>
              <a:rPr lang="cs-CZ" dirty="0" err="1" smtClean="0">
                <a:latin typeface="Calibri" panose="020F0502020204030204" pitchFamily="34" charset="0"/>
              </a:rPr>
              <a:t>entry</a:t>
            </a:r>
            <a:r>
              <a:rPr lang="cs-CZ" dirty="0" smtClean="0">
                <a:latin typeface="Calibri" panose="020F0502020204030204" pitchFamily="34" charset="0"/>
              </a:rPr>
              <a:t> </a:t>
            </a:r>
            <a:r>
              <a:rPr lang="cs-CZ" dirty="0" err="1" smtClean="0">
                <a:latin typeface="Calibri" panose="020F0502020204030204" pitchFamily="34" charset="0"/>
              </a:rPr>
              <a:t>because</a:t>
            </a:r>
            <a:r>
              <a:rPr lang="cs-CZ" dirty="0" smtClean="0">
                <a:latin typeface="Calibri" panose="020F0502020204030204" pitchFamily="34" charset="0"/>
              </a:rPr>
              <a:t> air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were</a:t>
            </a:r>
            <a:r>
              <a:rPr lang="cs-CZ" dirty="0" smtClean="0">
                <a:latin typeface="Calibri" panose="020F0502020204030204" pitchFamily="34" charset="0"/>
              </a:rPr>
              <a:t> </a:t>
            </a:r>
            <a:r>
              <a:rPr lang="cs-CZ" dirty="0" err="1" smtClean="0">
                <a:latin typeface="Calibri" panose="020F0502020204030204" pitchFamily="34" charset="0"/>
              </a:rPr>
              <a:t>mandated</a:t>
            </a:r>
            <a:r>
              <a:rPr lang="cs-CZ" dirty="0" smtClean="0">
                <a:latin typeface="Calibri" panose="020F0502020204030204" pitchFamily="34" charset="0"/>
              </a:rPr>
              <a:t> to </a:t>
            </a:r>
            <a:r>
              <a:rPr lang="cs-CZ" dirty="0" err="1" smtClean="0">
                <a:latin typeface="Calibri" panose="020F0502020204030204" pitchFamily="34" charset="0"/>
              </a:rPr>
              <a:t>provide</a:t>
            </a:r>
            <a:r>
              <a:rPr lang="cs-CZ" dirty="0" smtClean="0">
                <a:latin typeface="Calibri" panose="020F0502020204030204" pitchFamily="34" charset="0"/>
              </a:rPr>
              <a:t> </a:t>
            </a:r>
            <a:r>
              <a:rPr lang="cs-CZ" dirty="0" err="1" smtClean="0">
                <a:latin typeface="Calibri" panose="020F0502020204030204" pitchFamily="34" charset="0"/>
              </a:rPr>
              <a:t>adequate</a:t>
            </a:r>
            <a:r>
              <a:rPr lang="cs-CZ" dirty="0" smtClean="0">
                <a:latin typeface="Calibri" panose="020F0502020204030204" pitchFamily="34" charset="0"/>
              </a:rPr>
              <a:t> </a:t>
            </a:r>
            <a:r>
              <a:rPr lang="cs-CZ" dirty="0" err="1" smtClean="0">
                <a:latin typeface="Calibri" panose="020F0502020204030204" pitchFamily="34" charset="0"/>
              </a:rPr>
              <a:t>service</a:t>
            </a:r>
            <a:endParaRPr lang="cs-CZ" dirty="0" smtClean="0">
              <a:latin typeface="Calibri" panose="020F0502020204030204" pitchFamily="34" charset="0"/>
            </a:endParaRPr>
          </a:p>
          <a:p>
            <a:r>
              <a:rPr lang="cs-CZ" dirty="0" err="1" smtClean="0">
                <a:latin typeface="Calibri" panose="020F0502020204030204" pitchFamily="34" charset="0"/>
              </a:rPr>
              <a:t>Over</a:t>
            </a:r>
            <a:r>
              <a:rPr lang="cs-CZ" dirty="0" smtClean="0">
                <a:latin typeface="Calibri" panose="020F0502020204030204" pitchFamily="34" charset="0"/>
              </a:rPr>
              <a:t> </a:t>
            </a:r>
            <a:r>
              <a:rPr lang="cs-CZ" dirty="0" err="1" smtClean="0">
                <a:latin typeface="Calibri" panose="020F0502020204030204" pitchFamily="34" charset="0"/>
              </a:rPr>
              <a:t>time</a:t>
            </a:r>
            <a:r>
              <a:rPr lang="cs-CZ" dirty="0" smtClean="0">
                <a:latin typeface="Calibri" panose="020F0502020204030204" pitchFamily="34" charset="0"/>
              </a:rPr>
              <a:t> </a:t>
            </a:r>
            <a:r>
              <a:rPr lang="cs-CZ" dirty="0" err="1" smtClean="0">
                <a:latin typeface="Calibri" panose="020F0502020204030204" pitchFamily="34" charset="0"/>
              </a:rPr>
              <a:t>firms</a:t>
            </a:r>
            <a:r>
              <a:rPr lang="cs-CZ" dirty="0" smtClean="0">
                <a:latin typeface="Calibri" panose="020F0502020204030204" pitchFamily="34" charset="0"/>
              </a:rPr>
              <a:t> </a:t>
            </a:r>
            <a:r>
              <a:rPr lang="cs-CZ" dirty="0" err="1" smtClean="0">
                <a:latin typeface="Calibri" panose="020F0502020204030204" pitchFamily="34" charset="0"/>
              </a:rPr>
              <a:t>found</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mergers</a:t>
            </a:r>
            <a:r>
              <a:rPr lang="cs-CZ" dirty="0" smtClean="0">
                <a:latin typeface="Calibri" panose="020F0502020204030204" pitchFamily="34" charset="0"/>
              </a:rPr>
              <a:t> </a:t>
            </a:r>
            <a:r>
              <a:rPr lang="cs-CZ" dirty="0" err="1" smtClean="0">
                <a:latin typeface="Calibri" panose="020F0502020204030204" pitchFamily="34" charset="0"/>
              </a:rPr>
              <a:t>were</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quickest</a:t>
            </a:r>
            <a:r>
              <a:rPr lang="cs-CZ" dirty="0" smtClean="0">
                <a:latin typeface="Calibri" panose="020F0502020204030204" pitchFamily="34" charset="0"/>
              </a:rPr>
              <a:t> </a:t>
            </a:r>
            <a:r>
              <a:rPr lang="cs-CZ" dirty="0" err="1" smtClean="0">
                <a:latin typeface="Calibri" panose="020F0502020204030204" pitchFamily="34" charset="0"/>
              </a:rPr>
              <a:t>way</a:t>
            </a:r>
            <a:r>
              <a:rPr lang="cs-CZ" dirty="0" smtClean="0">
                <a:latin typeface="Calibri" panose="020F0502020204030204" pitchFamily="34" charset="0"/>
              </a:rPr>
              <a:t> to </a:t>
            </a:r>
            <a:r>
              <a:rPr lang="cs-CZ" dirty="0" err="1" smtClean="0">
                <a:latin typeface="Calibri" panose="020F0502020204030204" pitchFamily="34" charset="0"/>
              </a:rPr>
              <a:t>effectuate</a:t>
            </a:r>
            <a:r>
              <a:rPr lang="cs-CZ" dirty="0" smtClean="0">
                <a:latin typeface="Calibri" panose="020F0502020204030204" pitchFamily="34" charset="0"/>
              </a:rPr>
              <a:t> </a:t>
            </a:r>
            <a:r>
              <a:rPr lang="cs-CZ" dirty="0" err="1" smtClean="0">
                <a:latin typeface="Calibri" panose="020F0502020204030204" pitchFamily="34" charset="0"/>
              </a:rPr>
              <a:t>entry</a:t>
            </a:r>
            <a:r>
              <a:rPr lang="cs-CZ" dirty="0" smtClean="0">
                <a:latin typeface="Calibri" panose="020F0502020204030204" pitchFamily="34" charset="0"/>
              </a:rPr>
              <a:t> and exit.</a:t>
            </a:r>
          </a:p>
          <a:p>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16 </a:t>
            </a:r>
            <a:r>
              <a:rPr lang="cs-CZ" dirty="0" err="1" smtClean="0">
                <a:latin typeface="Calibri" panose="020F0502020204030204" pitchFamily="34" charset="0"/>
              </a:rPr>
              <a:t>trunk</a:t>
            </a:r>
            <a:r>
              <a:rPr lang="cs-CZ" dirty="0" smtClean="0">
                <a:latin typeface="Calibri" panose="020F0502020204030204" pitchFamily="34" charset="0"/>
              </a:rPr>
              <a:t> lines </a:t>
            </a:r>
            <a:r>
              <a:rPr lang="cs-CZ" dirty="0" err="1" smtClean="0">
                <a:latin typeface="Calibri" panose="020F0502020204030204" pitchFamily="34" charset="0"/>
              </a:rPr>
              <a:t>granted</a:t>
            </a:r>
            <a:r>
              <a:rPr lang="cs-CZ" dirty="0" smtClean="0">
                <a:latin typeface="Calibri" panose="020F0502020204030204" pitchFamily="34" charset="0"/>
              </a:rPr>
              <a:t> </a:t>
            </a:r>
            <a:r>
              <a:rPr lang="cs-CZ" dirty="0" err="1" smtClean="0">
                <a:latin typeface="Calibri" panose="020F0502020204030204" pitchFamily="34" charset="0"/>
              </a:rPr>
              <a:t>authority</a:t>
            </a:r>
            <a:r>
              <a:rPr lang="cs-CZ" dirty="0" smtClean="0">
                <a:latin typeface="Calibri" panose="020F0502020204030204" pitchFamily="34" charset="0"/>
              </a:rPr>
              <a:t>, 11 </a:t>
            </a:r>
            <a:r>
              <a:rPr lang="cs-CZ" dirty="0" err="1" smtClean="0">
                <a:latin typeface="Calibri" panose="020F0502020204030204" pitchFamily="34" charset="0"/>
              </a:rPr>
              <a:t>remained</a:t>
            </a:r>
            <a:r>
              <a:rPr lang="cs-CZ" dirty="0" smtClean="0">
                <a:latin typeface="Calibri" panose="020F0502020204030204" pitchFamily="34" charset="0"/>
              </a:rPr>
              <a:t> </a:t>
            </a:r>
            <a:r>
              <a:rPr lang="cs-CZ" dirty="0" err="1" smtClean="0">
                <a:latin typeface="Calibri" panose="020F0502020204030204" pitchFamily="34" charset="0"/>
              </a:rPr>
              <a:t>at</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beginning</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1970. </a:t>
            </a:r>
            <a:endParaRPr lang="cs-CZ" dirty="0">
              <a:latin typeface="Calibri" panose="020F0502020204030204" pitchFamily="34" charset="0"/>
            </a:endParaRPr>
          </a:p>
        </p:txBody>
      </p:sp>
    </p:spTree>
    <p:extLst>
      <p:ext uri="{BB962C8B-B14F-4D97-AF65-F5344CB8AC3E}">
        <p14:creationId xmlns:p14="http://schemas.microsoft.com/office/powerpoint/2010/main" val="3792814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Route and rate restriction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t>The</a:t>
            </a:r>
            <a:r>
              <a:rPr lang="cs-CZ" dirty="0" smtClean="0"/>
              <a:t> </a:t>
            </a:r>
            <a:r>
              <a:rPr lang="cs-CZ" dirty="0" err="1" smtClean="0"/>
              <a:t>regulation</a:t>
            </a:r>
            <a:r>
              <a:rPr lang="cs-CZ" dirty="0" smtClean="0"/>
              <a:t> </a:t>
            </a:r>
            <a:r>
              <a:rPr lang="cs-CZ" dirty="0" err="1" smtClean="0"/>
              <a:t>aimed</a:t>
            </a:r>
            <a:r>
              <a:rPr lang="cs-CZ" dirty="0" smtClean="0"/>
              <a:t> to </a:t>
            </a:r>
            <a:r>
              <a:rPr lang="cs-CZ" dirty="0" err="1" smtClean="0"/>
              <a:t>stabilize</a:t>
            </a:r>
            <a:r>
              <a:rPr lang="cs-CZ" dirty="0" smtClean="0"/>
              <a:t> </a:t>
            </a:r>
            <a:r>
              <a:rPr lang="cs-CZ" dirty="0" err="1" smtClean="0"/>
              <a:t>the</a:t>
            </a:r>
            <a:r>
              <a:rPr lang="cs-CZ" dirty="0" smtClean="0"/>
              <a:t> </a:t>
            </a:r>
            <a:r>
              <a:rPr lang="cs-CZ" dirty="0" err="1" smtClean="0"/>
              <a:t>indsutry</a:t>
            </a:r>
            <a:r>
              <a:rPr lang="cs-CZ" dirty="0" smtClean="0"/>
              <a:t> by </a:t>
            </a:r>
            <a:r>
              <a:rPr lang="cs-CZ" dirty="0" err="1" smtClean="0"/>
              <a:t>equalizing</a:t>
            </a:r>
            <a:r>
              <a:rPr lang="cs-CZ" dirty="0" smtClean="0"/>
              <a:t> profitability </a:t>
            </a:r>
            <a:r>
              <a:rPr lang="cs-CZ" dirty="0" err="1" smtClean="0"/>
              <a:t>across</a:t>
            </a:r>
            <a:r>
              <a:rPr lang="cs-CZ" dirty="0" smtClean="0"/>
              <a:t> </a:t>
            </a:r>
            <a:r>
              <a:rPr lang="cs-CZ" dirty="0" err="1" smtClean="0"/>
              <a:t>firms</a:t>
            </a:r>
            <a:r>
              <a:rPr lang="cs-CZ" dirty="0" smtClean="0"/>
              <a:t>.</a:t>
            </a:r>
          </a:p>
          <a:p>
            <a:r>
              <a:rPr lang="cs-CZ" dirty="0" err="1" smtClean="0"/>
              <a:t>There</a:t>
            </a:r>
            <a:r>
              <a:rPr lang="cs-CZ" dirty="0" smtClean="0"/>
              <a:t> </a:t>
            </a:r>
            <a:r>
              <a:rPr lang="cs-CZ" dirty="0" err="1" smtClean="0"/>
              <a:t>was</a:t>
            </a:r>
            <a:r>
              <a:rPr lang="cs-CZ" dirty="0" smtClean="0"/>
              <a:t> a </a:t>
            </a:r>
            <a:r>
              <a:rPr lang="cs-CZ" dirty="0" err="1" smtClean="0"/>
              <a:t>regulation</a:t>
            </a:r>
            <a:r>
              <a:rPr lang="cs-CZ" dirty="0" smtClean="0"/>
              <a:t> </a:t>
            </a:r>
            <a:r>
              <a:rPr lang="cs-CZ" dirty="0" err="1" smtClean="0"/>
              <a:t>of</a:t>
            </a:r>
            <a:r>
              <a:rPr lang="cs-CZ" dirty="0" smtClean="0"/>
              <a:t> non-stop </a:t>
            </a:r>
            <a:r>
              <a:rPr lang="cs-CZ" dirty="0" err="1" smtClean="0"/>
              <a:t>services</a:t>
            </a:r>
            <a:r>
              <a:rPr lang="cs-CZ" dirty="0" smtClean="0"/>
              <a:t> and </a:t>
            </a:r>
            <a:r>
              <a:rPr lang="cs-CZ" dirty="0" err="1" smtClean="0"/>
              <a:t>opening</a:t>
            </a:r>
            <a:r>
              <a:rPr lang="cs-CZ" dirty="0" smtClean="0"/>
              <a:t> </a:t>
            </a:r>
            <a:r>
              <a:rPr lang="cs-CZ" dirty="0" err="1" smtClean="0"/>
              <a:t>new</a:t>
            </a:r>
            <a:r>
              <a:rPr lang="cs-CZ" dirty="0" smtClean="0"/>
              <a:t> </a:t>
            </a:r>
            <a:r>
              <a:rPr lang="cs-CZ" dirty="0" err="1" smtClean="0"/>
              <a:t>markets</a:t>
            </a:r>
            <a:r>
              <a:rPr lang="cs-CZ" dirty="0" smtClean="0"/>
              <a:t> (</a:t>
            </a:r>
            <a:r>
              <a:rPr lang="cs-CZ" dirty="0" err="1" smtClean="0"/>
              <a:t>new</a:t>
            </a:r>
            <a:r>
              <a:rPr lang="cs-CZ" dirty="0" smtClean="0"/>
              <a:t> </a:t>
            </a:r>
            <a:r>
              <a:rPr lang="cs-CZ" dirty="0" err="1" smtClean="0"/>
              <a:t>routes</a:t>
            </a:r>
            <a:r>
              <a:rPr lang="cs-CZ" dirty="0" smtClean="0"/>
              <a:t>)</a:t>
            </a:r>
          </a:p>
          <a:p>
            <a:r>
              <a:rPr lang="cs-CZ" dirty="0" err="1" smtClean="0"/>
              <a:t>Rates</a:t>
            </a:r>
            <a:r>
              <a:rPr lang="cs-CZ" dirty="0" smtClean="0"/>
              <a:t> </a:t>
            </a:r>
            <a:r>
              <a:rPr lang="cs-CZ" dirty="0" err="1" smtClean="0"/>
              <a:t>were</a:t>
            </a:r>
            <a:r>
              <a:rPr lang="cs-CZ" dirty="0" smtClean="0"/>
              <a:t> </a:t>
            </a:r>
            <a:r>
              <a:rPr lang="cs-CZ" dirty="0" err="1" smtClean="0"/>
              <a:t>requied</a:t>
            </a:r>
            <a:r>
              <a:rPr lang="cs-CZ" dirty="0" smtClean="0"/>
              <a:t> to </a:t>
            </a:r>
            <a:r>
              <a:rPr lang="cs-CZ" dirty="0" err="1" smtClean="0"/>
              <a:t>be</a:t>
            </a:r>
            <a:r>
              <a:rPr lang="cs-CZ" dirty="0" smtClean="0"/>
              <a:t> just, </a:t>
            </a:r>
            <a:r>
              <a:rPr lang="cs-CZ" dirty="0" err="1" smtClean="0"/>
              <a:t>reasonable</a:t>
            </a:r>
            <a:r>
              <a:rPr lang="cs-CZ" dirty="0" smtClean="0"/>
              <a:t> and non-</a:t>
            </a:r>
            <a:r>
              <a:rPr lang="cs-CZ" dirty="0" err="1" smtClean="0"/>
              <a:t>discriminatory</a:t>
            </a:r>
            <a:endParaRPr lang="cs-CZ" dirty="0" smtClean="0"/>
          </a:p>
          <a:p>
            <a:r>
              <a:rPr lang="cs-CZ" dirty="0" err="1" smtClean="0"/>
              <a:t>Rates</a:t>
            </a:r>
            <a:r>
              <a:rPr lang="cs-CZ" dirty="0" smtClean="0"/>
              <a:t> </a:t>
            </a:r>
            <a:r>
              <a:rPr lang="cs-CZ" dirty="0" err="1" smtClean="0"/>
              <a:t>were</a:t>
            </a:r>
            <a:r>
              <a:rPr lang="cs-CZ" dirty="0" smtClean="0"/>
              <a:t> </a:t>
            </a:r>
            <a:r>
              <a:rPr lang="cs-CZ" dirty="0" err="1" smtClean="0"/>
              <a:t>deemed</a:t>
            </a:r>
            <a:r>
              <a:rPr lang="cs-CZ" dirty="0" smtClean="0"/>
              <a:t> to </a:t>
            </a:r>
            <a:r>
              <a:rPr lang="cs-CZ" dirty="0" err="1" smtClean="0"/>
              <a:t>be</a:t>
            </a:r>
            <a:r>
              <a:rPr lang="cs-CZ" dirty="0" smtClean="0"/>
              <a:t> </a:t>
            </a:r>
            <a:r>
              <a:rPr lang="cs-CZ" dirty="0" err="1" smtClean="0"/>
              <a:t>too</a:t>
            </a:r>
            <a:r>
              <a:rPr lang="cs-CZ" dirty="0" smtClean="0"/>
              <a:t> </a:t>
            </a:r>
            <a:r>
              <a:rPr lang="cs-CZ" dirty="0" err="1" smtClean="0"/>
              <a:t>high</a:t>
            </a:r>
            <a:r>
              <a:rPr lang="cs-CZ" dirty="0" smtClean="0"/>
              <a:t> </a:t>
            </a:r>
            <a:r>
              <a:rPr lang="cs-CZ" dirty="0" err="1" smtClean="0"/>
              <a:t>if</a:t>
            </a:r>
            <a:r>
              <a:rPr lang="cs-CZ" dirty="0" smtClean="0"/>
              <a:t> </a:t>
            </a:r>
            <a:r>
              <a:rPr lang="cs-CZ" dirty="0" err="1" smtClean="0"/>
              <a:t>they</a:t>
            </a:r>
            <a:r>
              <a:rPr lang="cs-CZ" dirty="0" smtClean="0"/>
              <a:t> led to </a:t>
            </a:r>
            <a:r>
              <a:rPr lang="cs-CZ" dirty="0" err="1" smtClean="0"/>
              <a:t>inordinately</a:t>
            </a:r>
            <a:r>
              <a:rPr lang="cs-CZ" dirty="0" smtClean="0"/>
              <a:t> </a:t>
            </a:r>
            <a:r>
              <a:rPr lang="cs-CZ" dirty="0" err="1" smtClean="0"/>
              <a:t>high</a:t>
            </a:r>
            <a:r>
              <a:rPr lang="cs-CZ" dirty="0" smtClean="0"/>
              <a:t> </a:t>
            </a:r>
            <a:r>
              <a:rPr lang="cs-CZ" dirty="0" err="1" smtClean="0"/>
              <a:t>rates</a:t>
            </a:r>
            <a:r>
              <a:rPr lang="cs-CZ" dirty="0" smtClean="0"/>
              <a:t> </a:t>
            </a:r>
            <a:r>
              <a:rPr lang="cs-CZ" dirty="0" err="1" smtClean="0"/>
              <a:t>of</a:t>
            </a:r>
            <a:r>
              <a:rPr lang="cs-CZ" dirty="0" smtClean="0"/>
              <a:t> return on </a:t>
            </a:r>
            <a:r>
              <a:rPr lang="cs-CZ" dirty="0" err="1" smtClean="0"/>
              <a:t>investment</a:t>
            </a:r>
            <a:r>
              <a:rPr lang="cs-CZ" dirty="0" smtClean="0"/>
              <a:t> and </a:t>
            </a:r>
            <a:r>
              <a:rPr lang="cs-CZ" dirty="0" err="1" smtClean="0"/>
              <a:t>unjustly</a:t>
            </a:r>
            <a:r>
              <a:rPr lang="cs-CZ" dirty="0" smtClean="0"/>
              <a:t> </a:t>
            </a:r>
            <a:r>
              <a:rPr lang="cs-CZ" dirty="0" err="1" smtClean="0"/>
              <a:t>low</a:t>
            </a:r>
            <a:r>
              <a:rPr lang="cs-CZ" dirty="0" smtClean="0"/>
              <a:t> </a:t>
            </a:r>
            <a:r>
              <a:rPr lang="cs-CZ" dirty="0" err="1" smtClean="0"/>
              <a:t>if</a:t>
            </a:r>
            <a:r>
              <a:rPr lang="cs-CZ" dirty="0" smtClean="0"/>
              <a:t> </a:t>
            </a:r>
            <a:r>
              <a:rPr lang="cs-CZ" dirty="0" err="1" smtClean="0"/>
              <a:t>they</a:t>
            </a:r>
            <a:r>
              <a:rPr lang="cs-CZ" dirty="0" smtClean="0"/>
              <a:t> </a:t>
            </a:r>
            <a:r>
              <a:rPr lang="cs-CZ" dirty="0" err="1" smtClean="0"/>
              <a:t>affected</a:t>
            </a:r>
            <a:r>
              <a:rPr lang="cs-CZ" dirty="0" smtClean="0"/>
              <a:t> </a:t>
            </a:r>
            <a:r>
              <a:rPr lang="cs-CZ" dirty="0" err="1" smtClean="0"/>
              <a:t>the</a:t>
            </a:r>
            <a:r>
              <a:rPr lang="cs-CZ" dirty="0" smtClean="0"/>
              <a:t> </a:t>
            </a:r>
            <a:r>
              <a:rPr lang="cs-CZ" dirty="0" err="1" smtClean="0"/>
              <a:t>financial</a:t>
            </a:r>
            <a:r>
              <a:rPr lang="cs-CZ" dirty="0" smtClean="0"/>
              <a:t> </a:t>
            </a:r>
            <a:r>
              <a:rPr lang="cs-CZ" dirty="0" err="1" smtClean="0"/>
              <a:t>health</a:t>
            </a:r>
            <a:r>
              <a:rPr lang="cs-CZ" dirty="0" smtClean="0"/>
              <a:t> </a:t>
            </a:r>
            <a:r>
              <a:rPr lang="cs-CZ" dirty="0" err="1" smtClean="0"/>
              <a:t>of</a:t>
            </a:r>
            <a:r>
              <a:rPr lang="cs-CZ" dirty="0" smtClean="0"/>
              <a:t> a </a:t>
            </a:r>
            <a:r>
              <a:rPr lang="cs-CZ" dirty="0" err="1" smtClean="0"/>
              <a:t>competing</a:t>
            </a:r>
            <a:r>
              <a:rPr lang="cs-CZ" dirty="0" smtClean="0"/>
              <a:t> </a:t>
            </a:r>
            <a:r>
              <a:rPr lang="cs-CZ" dirty="0" err="1" smtClean="0"/>
              <a:t>carrier</a:t>
            </a:r>
            <a:r>
              <a:rPr lang="cs-CZ" dirty="0" smtClean="0"/>
              <a:t>. </a:t>
            </a:r>
          </a:p>
          <a:p>
            <a:endParaRPr lang="cs-CZ" dirty="0" smtClean="0"/>
          </a:p>
          <a:p>
            <a:endParaRPr lang="cs-CZ" dirty="0"/>
          </a:p>
        </p:txBody>
      </p:sp>
    </p:spTree>
    <p:extLst>
      <p:ext uri="{BB962C8B-B14F-4D97-AF65-F5344CB8AC3E}">
        <p14:creationId xmlns:p14="http://schemas.microsoft.com/office/powerpoint/2010/main" val="487194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Subsidization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r>
              <a:rPr lang="cs-CZ" dirty="0" err="1" smtClean="0"/>
              <a:t>Although</a:t>
            </a:r>
            <a:r>
              <a:rPr lang="cs-CZ" dirty="0" smtClean="0"/>
              <a:t> </a:t>
            </a:r>
            <a:r>
              <a:rPr lang="cs-CZ" dirty="0" err="1" smtClean="0"/>
              <a:t>the</a:t>
            </a:r>
            <a:r>
              <a:rPr lang="cs-CZ" dirty="0" smtClean="0"/>
              <a:t> </a:t>
            </a:r>
            <a:r>
              <a:rPr lang="cs-CZ" dirty="0" err="1" smtClean="0"/>
              <a:t>regulation</a:t>
            </a:r>
            <a:r>
              <a:rPr lang="cs-CZ" dirty="0" smtClean="0"/>
              <a:t> </a:t>
            </a:r>
            <a:r>
              <a:rPr lang="cs-CZ" dirty="0" err="1" smtClean="0"/>
              <a:t>severely</a:t>
            </a:r>
            <a:r>
              <a:rPr lang="cs-CZ" dirty="0" smtClean="0"/>
              <a:t> </a:t>
            </a:r>
            <a:r>
              <a:rPr lang="cs-CZ" dirty="0" err="1" smtClean="0"/>
              <a:t>restricted</a:t>
            </a:r>
            <a:r>
              <a:rPr lang="cs-CZ" dirty="0" smtClean="0"/>
              <a:t> </a:t>
            </a:r>
            <a:r>
              <a:rPr lang="cs-CZ" dirty="0" err="1" smtClean="0"/>
              <a:t>entry</a:t>
            </a:r>
            <a:r>
              <a:rPr lang="cs-CZ" dirty="0" smtClean="0"/>
              <a:t> and exit </a:t>
            </a:r>
            <a:r>
              <a:rPr lang="cs-CZ" dirty="0" err="1" smtClean="0"/>
              <a:t>into</a:t>
            </a:r>
            <a:r>
              <a:rPr lang="cs-CZ" dirty="0" smtClean="0"/>
              <a:t> </a:t>
            </a:r>
            <a:r>
              <a:rPr lang="cs-CZ" dirty="0" err="1" smtClean="0"/>
              <a:t>the</a:t>
            </a:r>
            <a:r>
              <a:rPr lang="cs-CZ" dirty="0" smtClean="0"/>
              <a:t> major </a:t>
            </a:r>
            <a:r>
              <a:rPr lang="cs-CZ" dirty="0" err="1" smtClean="0"/>
              <a:t>trunkline</a:t>
            </a:r>
            <a:r>
              <a:rPr lang="cs-CZ" dirty="0" smtClean="0"/>
              <a:t> </a:t>
            </a:r>
            <a:r>
              <a:rPr lang="cs-CZ" dirty="0" err="1" smtClean="0"/>
              <a:t>routes</a:t>
            </a:r>
            <a:r>
              <a:rPr lang="cs-CZ" dirty="0" smtClean="0"/>
              <a:t>, </a:t>
            </a:r>
            <a:r>
              <a:rPr lang="cs-CZ" dirty="0" err="1" smtClean="0"/>
              <a:t>it</a:t>
            </a:r>
            <a:r>
              <a:rPr lang="cs-CZ" dirty="0" smtClean="0"/>
              <a:t> </a:t>
            </a:r>
            <a:r>
              <a:rPr lang="cs-CZ" dirty="0" err="1" smtClean="0"/>
              <a:t>experimented</a:t>
            </a:r>
            <a:r>
              <a:rPr lang="cs-CZ" dirty="0" smtClean="0"/>
              <a:t> </a:t>
            </a:r>
            <a:r>
              <a:rPr lang="cs-CZ" dirty="0" err="1" smtClean="0"/>
              <a:t>with</a:t>
            </a:r>
            <a:r>
              <a:rPr lang="cs-CZ" dirty="0" smtClean="0"/>
              <a:t> </a:t>
            </a:r>
            <a:r>
              <a:rPr lang="cs-CZ" dirty="0" err="1" smtClean="0"/>
              <a:t>entry</a:t>
            </a:r>
            <a:r>
              <a:rPr lang="cs-CZ" dirty="0" smtClean="0"/>
              <a:t> </a:t>
            </a:r>
            <a:r>
              <a:rPr lang="cs-CZ" dirty="0" err="1" smtClean="0"/>
              <a:t>info</a:t>
            </a:r>
            <a:r>
              <a:rPr lang="cs-CZ" dirty="0" smtClean="0"/>
              <a:t> </a:t>
            </a:r>
            <a:r>
              <a:rPr lang="cs-CZ" dirty="0" err="1" smtClean="0"/>
              <a:t>feeder</a:t>
            </a:r>
            <a:r>
              <a:rPr lang="cs-CZ" dirty="0" smtClean="0"/>
              <a:t> </a:t>
            </a:r>
            <a:r>
              <a:rPr lang="cs-CZ" dirty="0" err="1" smtClean="0"/>
              <a:t>markets</a:t>
            </a:r>
            <a:r>
              <a:rPr lang="cs-CZ" dirty="0" smtClean="0"/>
              <a:t>, </a:t>
            </a:r>
            <a:r>
              <a:rPr lang="cs-CZ" dirty="0" err="1" smtClean="0"/>
              <a:t>giving</a:t>
            </a:r>
            <a:r>
              <a:rPr lang="cs-CZ" dirty="0" smtClean="0"/>
              <a:t> </a:t>
            </a:r>
            <a:r>
              <a:rPr lang="cs-CZ" dirty="0" err="1" smtClean="0"/>
              <a:t>temporary</a:t>
            </a:r>
            <a:r>
              <a:rPr lang="cs-CZ" dirty="0" smtClean="0"/>
              <a:t> </a:t>
            </a:r>
            <a:r>
              <a:rPr lang="cs-CZ" dirty="0" err="1" smtClean="0"/>
              <a:t>operating</a:t>
            </a:r>
            <a:r>
              <a:rPr lang="cs-CZ" dirty="0" smtClean="0"/>
              <a:t> </a:t>
            </a:r>
            <a:r>
              <a:rPr lang="cs-CZ" dirty="0" err="1" smtClean="0"/>
              <a:t>authority</a:t>
            </a:r>
            <a:r>
              <a:rPr lang="cs-CZ" dirty="0" smtClean="0"/>
              <a:t> to </a:t>
            </a:r>
            <a:r>
              <a:rPr lang="cs-CZ" dirty="0" err="1" smtClean="0"/>
              <a:t>local</a:t>
            </a:r>
            <a:r>
              <a:rPr lang="cs-CZ" dirty="0" smtClean="0"/>
              <a:t> </a:t>
            </a:r>
            <a:r>
              <a:rPr lang="cs-CZ" dirty="0" err="1" smtClean="0"/>
              <a:t>carriers</a:t>
            </a:r>
            <a:r>
              <a:rPr lang="cs-CZ" dirty="0" smtClean="0"/>
              <a:t> to </a:t>
            </a:r>
            <a:r>
              <a:rPr lang="cs-CZ" dirty="0" err="1" smtClean="0"/>
              <a:t>provide</a:t>
            </a:r>
            <a:r>
              <a:rPr lang="cs-CZ" dirty="0" smtClean="0"/>
              <a:t> </a:t>
            </a:r>
            <a:r>
              <a:rPr lang="cs-CZ" dirty="0" err="1" smtClean="0"/>
              <a:t>subsidized</a:t>
            </a:r>
            <a:r>
              <a:rPr lang="cs-CZ" dirty="0" smtClean="0"/>
              <a:t> </a:t>
            </a:r>
            <a:r>
              <a:rPr lang="cs-CZ" dirty="0" err="1" smtClean="0"/>
              <a:t>short-haul</a:t>
            </a:r>
            <a:r>
              <a:rPr lang="cs-CZ" dirty="0" smtClean="0"/>
              <a:t> </a:t>
            </a:r>
            <a:r>
              <a:rPr lang="cs-CZ" dirty="0" err="1" smtClean="0"/>
              <a:t>service</a:t>
            </a:r>
            <a:r>
              <a:rPr lang="cs-CZ" dirty="0" smtClean="0"/>
              <a:t> </a:t>
            </a:r>
            <a:r>
              <a:rPr lang="cs-CZ" dirty="0" err="1" smtClean="0"/>
              <a:t>from</a:t>
            </a:r>
            <a:r>
              <a:rPr lang="cs-CZ" dirty="0" smtClean="0"/>
              <a:t> </a:t>
            </a:r>
            <a:r>
              <a:rPr lang="cs-CZ" dirty="0" err="1" smtClean="0"/>
              <a:t>smaller</a:t>
            </a:r>
            <a:r>
              <a:rPr lang="cs-CZ" dirty="0" smtClean="0"/>
              <a:t> </a:t>
            </a:r>
            <a:r>
              <a:rPr lang="cs-CZ" dirty="0" err="1" smtClean="0"/>
              <a:t>communities</a:t>
            </a:r>
            <a:r>
              <a:rPr lang="cs-CZ" dirty="0" smtClean="0"/>
              <a:t> to </a:t>
            </a:r>
            <a:r>
              <a:rPr lang="cs-CZ" dirty="0" err="1" smtClean="0"/>
              <a:t>the</a:t>
            </a:r>
            <a:r>
              <a:rPr lang="cs-CZ" dirty="0" smtClean="0"/>
              <a:t> </a:t>
            </a:r>
            <a:r>
              <a:rPr lang="cs-CZ" dirty="0" err="1" smtClean="0"/>
              <a:t>larger</a:t>
            </a:r>
            <a:r>
              <a:rPr lang="cs-CZ" dirty="0" smtClean="0"/>
              <a:t> </a:t>
            </a:r>
            <a:r>
              <a:rPr lang="cs-CZ" dirty="0" err="1" smtClean="0"/>
              <a:t>markets</a:t>
            </a:r>
            <a:r>
              <a:rPr lang="cs-CZ" dirty="0" smtClean="0"/>
              <a:t> </a:t>
            </a:r>
            <a:r>
              <a:rPr lang="cs-CZ" dirty="0" err="1" smtClean="0"/>
              <a:t>served</a:t>
            </a:r>
            <a:r>
              <a:rPr lang="cs-CZ" dirty="0" smtClean="0"/>
              <a:t> by </a:t>
            </a:r>
            <a:r>
              <a:rPr lang="cs-CZ" dirty="0" err="1" smtClean="0"/>
              <a:t>the</a:t>
            </a:r>
            <a:r>
              <a:rPr lang="cs-CZ" dirty="0" smtClean="0"/>
              <a:t> </a:t>
            </a:r>
            <a:r>
              <a:rPr lang="cs-CZ" dirty="0" err="1" smtClean="0"/>
              <a:t>trunk</a:t>
            </a:r>
            <a:r>
              <a:rPr lang="cs-CZ" dirty="0" smtClean="0"/>
              <a:t> </a:t>
            </a:r>
            <a:r>
              <a:rPr lang="cs-CZ" dirty="0" err="1" smtClean="0"/>
              <a:t>carriers</a:t>
            </a:r>
            <a:endParaRPr lang="cs-CZ" dirty="0" smtClean="0"/>
          </a:p>
          <a:p>
            <a:r>
              <a:rPr lang="cs-CZ" dirty="0" err="1" smtClean="0"/>
              <a:t>During</a:t>
            </a:r>
            <a:r>
              <a:rPr lang="cs-CZ" dirty="0" smtClean="0"/>
              <a:t> </a:t>
            </a:r>
            <a:r>
              <a:rPr lang="cs-CZ" dirty="0" err="1" smtClean="0"/>
              <a:t>time</a:t>
            </a:r>
            <a:r>
              <a:rPr lang="cs-CZ" dirty="0" smtClean="0"/>
              <a:t>, </a:t>
            </a:r>
            <a:r>
              <a:rPr lang="cs-CZ" dirty="0" err="1" smtClean="0"/>
              <a:t>temporary</a:t>
            </a:r>
            <a:r>
              <a:rPr lang="cs-CZ" dirty="0" smtClean="0"/>
              <a:t> </a:t>
            </a:r>
            <a:r>
              <a:rPr lang="cs-CZ" dirty="0" err="1" smtClean="0"/>
              <a:t>authority</a:t>
            </a:r>
            <a:r>
              <a:rPr lang="cs-CZ" dirty="0" smtClean="0"/>
              <a:t> </a:t>
            </a:r>
            <a:r>
              <a:rPr lang="cs-CZ" dirty="0" err="1" smtClean="0"/>
              <a:t>became</a:t>
            </a:r>
            <a:r>
              <a:rPr lang="cs-CZ" dirty="0" smtClean="0"/>
              <a:t> permanent and </a:t>
            </a:r>
            <a:r>
              <a:rPr lang="cs-CZ" dirty="0" err="1" smtClean="0"/>
              <a:t>sometimes</a:t>
            </a:r>
            <a:r>
              <a:rPr lang="cs-CZ" dirty="0" smtClean="0"/>
              <a:t> </a:t>
            </a:r>
            <a:r>
              <a:rPr lang="cs-CZ" dirty="0" err="1" smtClean="0"/>
              <a:t>overlapped</a:t>
            </a:r>
            <a:r>
              <a:rPr lang="cs-CZ" dirty="0" smtClean="0"/>
              <a:t> </a:t>
            </a:r>
            <a:r>
              <a:rPr lang="cs-CZ" dirty="0" err="1" smtClean="0"/>
              <a:t>with</a:t>
            </a:r>
            <a:r>
              <a:rPr lang="cs-CZ" dirty="0" smtClean="0"/>
              <a:t> </a:t>
            </a:r>
            <a:r>
              <a:rPr lang="cs-CZ" dirty="0" err="1" smtClean="0"/>
              <a:t>the</a:t>
            </a:r>
            <a:r>
              <a:rPr lang="cs-CZ" dirty="0" smtClean="0"/>
              <a:t> more </a:t>
            </a:r>
            <a:r>
              <a:rPr lang="cs-CZ" dirty="0" err="1" smtClean="0"/>
              <a:t>profitable</a:t>
            </a:r>
            <a:r>
              <a:rPr lang="cs-CZ" dirty="0" smtClean="0"/>
              <a:t> </a:t>
            </a:r>
            <a:r>
              <a:rPr lang="cs-CZ" dirty="0" err="1" smtClean="0"/>
              <a:t>trunkline</a:t>
            </a:r>
            <a:r>
              <a:rPr lang="cs-CZ" dirty="0" smtClean="0"/>
              <a:t> </a:t>
            </a:r>
            <a:r>
              <a:rPr lang="cs-CZ" dirty="0" err="1" smtClean="0"/>
              <a:t>routes</a:t>
            </a:r>
            <a:r>
              <a:rPr lang="cs-CZ" dirty="0" smtClean="0"/>
              <a:t> in </a:t>
            </a:r>
            <a:r>
              <a:rPr lang="cs-CZ" dirty="0" err="1" smtClean="0"/>
              <a:t>order</a:t>
            </a:r>
            <a:r>
              <a:rPr lang="cs-CZ" dirty="0" smtClean="0"/>
              <a:t> to stem </a:t>
            </a:r>
            <a:r>
              <a:rPr lang="cs-CZ" dirty="0" err="1" smtClean="0"/>
              <a:t>the</a:t>
            </a:r>
            <a:r>
              <a:rPr lang="cs-CZ" dirty="0" smtClean="0"/>
              <a:t> </a:t>
            </a:r>
            <a:r>
              <a:rPr lang="cs-CZ" dirty="0" err="1" smtClean="0"/>
              <a:t>growing</a:t>
            </a:r>
            <a:r>
              <a:rPr lang="cs-CZ" dirty="0" smtClean="0"/>
              <a:t> </a:t>
            </a:r>
            <a:r>
              <a:rPr lang="cs-CZ" dirty="0" err="1" smtClean="0"/>
              <a:t>level</a:t>
            </a:r>
            <a:r>
              <a:rPr lang="cs-CZ" dirty="0" smtClean="0"/>
              <a:t> </a:t>
            </a:r>
            <a:r>
              <a:rPr lang="cs-CZ" dirty="0" err="1" smtClean="0"/>
              <a:t>of</a:t>
            </a:r>
            <a:r>
              <a:rPr lang="cs-CZ" dirty="0" smtClean="0"/>
              <a:t> </a:t>
            </a:r>
            <a:r>
              <a:rPr lang="cs-CZ" dirty="0" err="1" smtClean="0"/>
              <a:t>subsidies</a:t>
            </a:r>
            <a:r>
              <a:rPr lang="cs-CZ" dirty="0" smtClean="0"/>
              <a:t> </a:t>
            </a:r>
            <a:r>
              <a:rPr lang="cs-CZ" dirty="0" err="1" smtClean="0"/>
              <a:t>paid</a:t>
            </a:r>
            <a:r>
              <a:rPr lang="cs-CZ" dirty="0" smtClean="0"/>
              <a:t> to </a:t>
            </a:r>
            <a:r>
              <a:rPr lang="cs-CZ" dirty="0" err="1" smtClean="0"/>
              <a:t>local</a:t>
            </a:r>
            <a:r>
              <a:rPr lang="cs-CZ" dirty="0" smtClean="0"/>
              <a:t> </a:t>
            </a:r>
            <a:r>
              <a:rPr lang="cs-CZ" dirty="0" err="1" smtClean="0"/>
              <a:t>carriers</a:t>
            </a:r>
            <a:r>
              <a:rPr lang="cs-CZ" dirty="0" smtClean="0"/>
              <a:t>.</a:t>
            </a:r>
          </a:p>
          <a:p>
            <a:r>
              <a:rPr lang="cs-CZ" dirty="0" smtClean="0"/>
              <a:t>As a </a:t>
            </a:r>
            <a:r>
              <a:rPr lang="cs-CZ" dirty="0" err="1" smtClean="0"/>
              <a:t>result</a:t>
            </a:r>
            <a:r>
              <a:rPr lang="cs-CZ" dirty="0" smtClean="0"/>
              <a:t>, in </a:t>
            </a:r>
            <a:r>
              <a:rPr lang="cs-CZ" dirty="0" err="1" smtClean="0"/>
              <a:t>the</a:t>
            </a:r>
            <a:r>
              <a:rPr lang="cs-CZ" dirty="0" smtClean="0"/>
              <a:t> period </a:t>
            </a:r>
            <a:r>
              <a:rPr lang="cs-CZ" dirty="0" err="1" smtClean="0"/>
              <a:t>after</a:t>
            </a:r>
            <a:r>
              <a:rPr lang="cs-CZ" dirty="0" smtClean="0"/>
              <a:t> permanent </a:t>
            </a:r>
            <a:r>
              <a:rPr lang="cs-CZ" dirty="0" err="1" smtClean="0"/>
              <a:t>certification</a:t>
            </a:r>
            <a:r>
              <a:rPr lang="cs-CZ" dirty="0" smtClean="0"/>
              <a:t>, </a:t>
            </a:r>
            <a:r>
              <a:rPr lang="cs-CZ" dirty="0" err="1" smtClean="0"/>
              <a:t>local</a:t>
            </a:r>
            <a:r>
              <a:rPr lang="cs-CZ" dirty="0" smtClean="0"/>
              <a:t> </a:t>
            </a:r>
            <a:r>
              <a:rPr lang="cs-CZ" dirty="0" err="1" smtClean="0"/>
              <a:t>carriers</a:t>
            </a:r>
            <a:r>
              <a:rPr lang="cs-CZ" dirty="0" smtClean="0"/>
              <a:t> </a:t>
            </a:r>
            <a:r>
              <a:rPr lang="cs-CZ" dirty="0" err="1" smtClean="0"/>
              <a:t>evolved</a:t>
            </a:r>
            <a:r>
              <a:rPr lang="cs-CZ" dirty="0" smtClean="0"/>
              <a:t> </a:t>
            </a:r>
            <a:r>
              <a:rPr lang="cs-CZ" dirty="0" err="1" smtClean="0"/>
              <a:t>into</a:t>
            </a:r>
            <a:r>
              <a:rPr lang="cs-CZ" dirty="0" smtClean="0"/>
              <a:t> a </a:t>
            </a:r>
            <a:r>
              <a:rPr lang="cs-CZ" dirty="0" err="1" smtClean="0"/>
              <a:t>group</a:t>
            </a:r>
            <a:r>
              <a:rPr lang="cs-CZ" dirty="0" smtClean="0"/>
              <a:t> </a:t>
            </a:r>
            <a:r>
              <a:rPr lang="cs-CZ" dirty="0" err="1" smtClean="0"/>
              <a:t>of</a:t>
            </a:r>
            <a:r>
              <a:rPr lang="cs-CZ" dirty="0" smtClean="0"/>
              <a:t> </a:t>
            </a:r>
            <a:r>
              <a:rPr lang="cs-CZ" dirty="0" err="1" smtClean="0"/>
              <a:t>larger</a:t>
            </a:r>
            <a:r>
              <a:rPr lang="cs-CZ" dirty="0" smtClean="0"/>
              <a:t> </a:t>
            </a:r>
            <a:r>
              <a:rPr lang="cs-CZ" dirty="0" err="1" smtClean="0"/>
              <a:t>regional</a:t>
            </a:r>
            <a:r>
              <a:rPr lang="cs-CZ" dirty="0" smtClean="0"/>
              <a:t> </a:t>
            </a:r>
            <a:r>
              <a:rPr lang="cs-CZ" dirty="0" err="1" smtClean="0"/>
              <a:t>carriers</a:t>
            </a:r>
            <a:r>
              <a:rPr lang="cs-CZ" dirty="0" smtClean="0"/>
              <a:t> </a:t>
            </a:r>
            <a:r>
              <a:rPr lang="cs-CZ" dirty="0" err="1" smtClean="0"/>
              <a:t>that</a:t>
            </a:r>
            <a:r>
              <a:rPr lang="cs-CZ" dirty="0" smtClean="0"/>
              <a:t> </a:t>
            </a:r>
            <a:r>
              <a:rPr lang="cs-CZ" dirty="0" err="1" smtClean="0"/>
              <a:t>competed</a:t>
            </a:r>
            <a:r>
              <a:rPr lang="cs-CZ" dirty="0" smtClean="0"/>
              <a:t> </a:t>
            </a:r>
            <a:r>
              <a:rPr lang="cs-CZ" dirty="0" err="1" smtClean="0"/>
              <a:t>with</a:t>
            </a:r>
            <a:r>
              <a:rPr lang="cs-CZ" dirty="0" smtClean="0"/>
              <a:t> </a:t>
            </a:r>
            <a:r>
              <a:rPr lang="cs-CZ" dirty="0" err="1" smtClean="0"/>
              <a:t>trun</a:t>
            </a:r>
            <a:r>
              <a:rPr lang="cs-CZ" dirty="0" smtClean="0"/>
              <a:t> </a:t>
            </a:r>
            <a:r>
              <a:rPr lang="cs-CZ" dirty="0" err="1" smtClean="0"/>
              <a:t>carriers</a:t>
            </a:r>
            <a:r>
              <a:rPr lang="cs-CZ" dirty="0" smtClean="0"/>
              <a:t>. </a:t>
            </a:r>
          </a:p>
          <a:p>
            <a:endParaRPr lang="cs-CZ" dirty="0"/>
          </a:p>
        </p:txBody>
      </p:sp>
    </p:spTree>
    <p:extLst>
      <p:ext uri="{BB962C8B-B14F-4D97-AF65-F5344CB8AC3E}">
        <p14:creationId xmlns:p14="http://schemas.microsoft.com/office/powerpoint/2010/main" val="3385043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noProof="0" dirty="0" smtClean="0">
                <a:latin typeface="Calibri" panose="020F0502020204030204" pitchFamily="34" charset="0"/>
              </a:rPr>
              <a:t>US </a:t>
            </a:r>
            <a:r>
              <a:rPr lang="cs-CZ" noProof="0" dirty="0" err="1" smtClean="0">
                <a:latin typeface="Calibri" panose="020F0502020204030204" pitchFamily="34" charset="0"/>
              </a:rPr>
              <a:t>providers</a:t>
            </a:r>
            <a:r>
              <a:rPr lang="cs-CZ" noProof="0" dirty="0" smtClean="0">
                <a:latin typeface="Calibri" panose="020F0502020204030204" pitchFamily="34" charset="0"/>
              </a:rPr>
              <a:t> </a:t>
            </a:r>
            <a:r>
              <a:rPr lang="cs-CZ" noProof="0" dirty="0" err="1" smtClean="0">
                <a:latin typeface="Calibri" panose="020F0502020204030204" pitchFamily="34" charset="0"/>
              </a:rPr>
              <a:t>of</a:t>
            </a:r>
            <a:r>
              <a:rPr lang="cs-CZ" noProof="0" dirty="0" smtClean="0">
                <a:latin typeface="Calibri" panose="020F0502020204030204" pitchFamily="34" charset="0"/>
              </a:rPr>
              <a:t> air transport </a:t>
            </a:r>
            <a:r>
              <a:rPr lang="cs-CZ" noProof="0" dirty="0" err="1" smtClean="0">
                <a:latin typeface="Calibri" panose="020F0502020204030204" pitchFamily="34" charset="0"/>
              </a:rPr>
              <a:t>services</a:t>
            </a:r>
            <a:r>
              <a:rPr lang="cs-CZ" noProof="0" dirty="0" smtClean="0">
                <a:latin typeface="Calibri" panose="020F0502020204030204" pitchFamily="34" charset="0"/>
              </a:rPr>
              <a:t>, 1970</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956609747"/>
              </p:ext>
            </p:extLst>
          </p:nvPr>
        </p:nvGraphicFramePr>
        <p:xfrm>
          <a:off x="468313" y="2057400"/>
          <a:ext cx="8207375" cy="3357563"/>
        </p:xfrm>
        <a:graphic>
          <a:graphicData uri="http://schemas.openxmlformats.org/presentationml/2006/ole">
            <mc:AlternateContent xmlns:mc="http://schemas.openxmlformats.org/markup-compatibility/2006">
              <mc:Choice xmlns:v="urn:schemas-microsoft-com:vml" Requires="v">
                <p:oleObj spid="_x0000_s28705" name="Document" r:id="rId3" imgW="8229600" imgH="3365500" progId="Word.Document.12">
                  <p:embed/>
                </p:oleObj>
              </mc:Choice>
              <mc:Fallback>
                <p:oleObj name="Document" r:id="rId3" imgW="8229600" imgH="3365500" progId="Word.Document.12">
                  <p:embed/>
                  <p:pic>
                    <p:nvPicPr>
                      <p:cNvPr id="0" name=""/>
                      <p:cNvPicPr/>
                      <p:nvPr/>
                    </p:nvPicPr>
                    <p:blipFill>
                      <a:blip r:embed="rId4"/>
                      <a:stretch>
                        <a:fillRect/>
                      </a:stretch>
                    </p:blipFill>
                    <p:spPr>
                      <a:xfrm>
                        <a:off x="468313" y="2057400"/>
                        <a:ext cx="8207375" cy="3357563"/>
                      </a:xfrm>
                      <a:prstGeom prst="rect">
                        <a:avLst/>
                      </a:prstGeom>
                    </p:spPr>
                  </p:pic>
                </p:oleObj>
              </mc:Fallback>
            </mc:AlternateContent>
          </a:graphicData>
        </a:graphic>
      </p:graphicFrame>
    </p:spTree>
    <p:extLst>
      <p:ext uri="{BB962C8B-B14F-4D97-AF65-F5344CB8AC3E}">
        <p14:creationId xmlns:p14="http://schemas.microsoft.com/office/powerpoint/2010/main" val="1942494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Specifications</a:t>
            </a:r>
            <a:r>
              <a:rPr lang="cs-CZ" dirty="0" smtClean="0"/>
              <a:t> </a:t>
            </a:r>
            <a:r>
              <a:rPr lang="cs-CZ" dirty="0" err="1" smtClean="0"/>
              <a:t>of</a:t>
            </a:r>
            <a:r>
              <a:rPr lang="cs-CZ" dirty="0" smtClean="0"/>
              <a:t> </a:t>
            </a:r>
            <a:r>
              <a:rPr lang="cs-CZ" dirty="0" err="1" smtClean="0"/>
              <a:t>costs</a:t>
            </a:r>
            <a:r>
              <a:rPr lang="cs-CZ" dirty="0" smtClean="0"/>
              <a:t> </a:t>
            </a:r>
            <a:r>
              <a:rPr lang="cs-CZ" dirty="0" err="1" smtClean="0"/>
              <a:t>for</a:t>
            </a:r>
            <a:r>
              <a:rPr lang="cs-CZ" dirty="0" smtClean="0"/>
              <a:t> </a:t>
            </a:r>
            <a:r>
              <a:rPr lang="cs-CZ" dirty="0" err="1" smtClean="0"/>
              <a:t>regulated</a:t>
            </a:r>
            <a:r>
              <a:rPr lang="cs-CZ" dirty="0" smtClean="0"/>
              <a:t> air </a:t>
            </a:r>
            <a:r>
              <a:rPr lang="cs-CZ" dirty="0" err="1" smtClean="0"/>
              <a:t>carriers</a:t>
            </a:r>
            <a:endParaRPr lang="cs-CZ" dirty="0"/>
          </a:p>
        </p:txBody>
      </p:sp>
      <p:sp>
        <p:nvSpPr>
          <p:cNvPr id="3" name="Zástupný symbol pro obsah 2"/>
          <p:cNvSpPr>
            <a:spLocks noGrp="1"/>
          </p:cNvSpPr>
          <p:nvPr>
            <p:ph sz="quarter" idx="1"/>
          </p:nvPr>
        </p:nvSpPr>
        <p:spPr/>
        <p:txBody>
          <a:bodyPr/>
          <a:lstStyle/>
          <a:p>
            <a:r>
              <a:rPr lang="cs-CZ" dirty="0" err="1" smtClean="0"/>
              <a:t>Becuse</a:t>
            </a:r>
            <a:r>
              <a:rPr lang="cs-CZ" dirty="0" smtClean="0"/>
              <a:t> </a:t>
            </a:r>
            <a:r>
              <a:rPr lang="cs-CZ" dirty="0" err="1" smtClean="0"/>
              <a:t>differences</a:t>
            </a:r>
            <a:r>
              <a:rPr lang="cs-CZ" dirty="0" smtClean="0"/>
              <a:t> in </a:t>
            </a:r>
            <a:r>
              <a:rPr lang="cs-CZ" dirty="0" err="1" smtClean="0"/>
              <a:t>the</a:t>
            </a:r>
            <a:r>
              <a:rPr lang="cs-CZ" dirty="0" smtClean="0"/>
              <a:t> </a:t>
            </a:r>
            <a:r>
              <a:rPr lang="cs-CZ" dirty="0" err="1" smtClean="0"/>
              <a:t>markets</a:t>
            </a:r>
            <a:r>
              <a:rPr lang="cs-CZ" dirty="0" smtClean="0"/>
              <a:t>, </a:t>
            </a:r>
            <a:r>
              <a:rPr lang="cs-CZ" dirty="0" err="1" smtClean="0"/>
              <a:t>the</a:t>
            </a:r>
            <a:r>
              <a:rPr lang="cs-CZ" dirty="0" smtClean="0"/>
              <a:t> </a:t>
            </a:r>
            <a:r>
              <a:rPr lang="cs-CZ" dirty="0" err="1" smtClean="0"/>
              <a:t>size</a:t>
            </a:r>
            <a:r>
              <a:rPr lang="cs-CZ" dirty="0" smtClean="0"/>
              <a:t> </a:t>
            </a:r>
            <a:r>
              <a:rPr lang="cs-CZ" dirty="0" err="1" smtClean="0"/>
              <a:t>if</a:t>
            </a:r>
            <a:r>
              <a:rPr lang="cs-CZ" dirty="0" smtClean="0"/>
              <a:t> </a:t>
            </a:r>
            <a:r>
              <a:rPr lang="cs-CZ" dirty="0" err="1" smtClean="0"/>
              <a:t>aircraft</a:t>
            </a:r>
            <a:r>
              <a:rPr lang="cs-CZ" dirty="0" smtClean="0"/>
              <a:t> </a:t>
            </a:r>
            <a:r>
              <a:rPr lang="cs-CZ" dirty="0" err="1" smtClean="0"/>
              <a:t>used</a:t>
            </a:r>
            <a:r>
              <a:rPr lang="cs-CZ" dirty="0" smtClean="0"/>
              <a:t>, </a:t>
            </a:r>
            <a:r>
              <a:rPr lang="cs-CZ" dirty="0" err="1" smtClean="0"/>
              <a:t>average</a:t>
            </a:r>
            <a:r>
              <a:rPr lang="cs-CZ" dirty="0" smtClean="0"/>
              <a:t> </a:t>
            </a:r>
            <a:r>
              <a:rPr lang="cs-CZ" dirty="0" err="1" smtClean="0"/>
              <a:t>stage</a:t>
            </a:r>
            <a:r>
              <a:rPr lang="cs-CZ" dirty="0" smtClean="0"/>
              <a:t> </a:t>
            </a:r>
            <a:r>
              <a:rPr lang="cs-CZ" dirty="0" err="1" smtClean="0"/>
              <a:t>length</a:t>
            </a:r>
            <a:r>
              <a:rPr lang="cs-CZ" dirty="0" smtClean="0"/>
              <a:t> and </a:t>
            </a:r>
            <a:r>
              <a:rPr lang="cs-CZ" dirty="0" err="1" smtClean="0"/>
              <a:t>average</a:t>
            </a:r>
            <a:r>
              <a:rPr lang="cs-CZ" dirty="0" smtClean="0"/>
              <a:t> </a:t>
            </a:r>
            <a:r>
              <a:rPr lang="cs-CZ" dirty="0" err="1" smtClean="0"/>
              <a:t>load</a:t>
            </a:r>
            <a:r>
              <a:rPr lang="cs-CZ" dirty="0" smtClean="0"/>
              <a:t>, </a:t>
            </a:r>
            <a:r>
              <a:rPr lang="cs-CZ" dirty="0" err="1" smtClean="0"/>
              <a:t>local</a:t>
            </a:r>
            <a:r>
              <a:rPr lang="cs-CZ" dirty="0" smtClean="0"/>
              <a:t> </a:t>
            </a:r>
            <a:r>
              <a:rPr lang="cs-CZ" dirty="0" err="1" smtClean="0"/>
              <a:t>carriers</a:t>
            </a:r>
            <a:r>
              <a:rPr lang="cs-CZ" dirty="0" smtClean="0"/>
              <a:t> </a:t>
            </a:r>
            <a:r>
              <a:rPr lang="cs-CZ" dirty="0" err="1" smtClean="0"/>
              <a:t>may</a:t>
            </a:r>
            <a:r>
              <a:rPr lang="cs-CZ" dirty="0" smtClean="0"/>
              <a:t> face </a:t>
            </a:r>
            <a:r>
              <a:rPr lang="cs-CZ" dirty="0" err="1" smtClean="0"/>
              <a:t>different</a:t>
            </a:r>
            <a:r>
              <a:rPr lang="cs-CZ" dirty="0" smtClean="0"/>
              <a:t> </a:t>
            </a:r>
            <a:r>
              <a:rPr lang="cs-CZ" dirty="0" err="1" smtClean="0"/>
              <a:t>cost</a:t>
            </a:r>
            <a:r>
              <a:rPr lang="cs-CZ" dirty="0" smtClean="0"/>
              <a:t> </a:t>
            </a:r>
            <a:r>
              <a:rPr lang="cs-CZ" dirty="0" err="1" smtClean="0"/>
              <a:t>strucutres</a:t>
            </a:r>
            <a:r>
              <a:rPr lang="cs-CZ" dirty="0" smtClean="0"/>
              <a:t>, and </a:t>
            </a:r>
            <a:r>
              <a:rPr lang="cs-CZ" dirty="0" err="1" smtClean="0"/>
              <a:t>hence</a:t>
            </a:r>
            <a:r>
              <a:rPr lang="cs-CZ" dirty="0" smtClean="0"/>
              <a:t> </a:t>
            </a:r>
            <a:r>
              <a:rPr lang="cs-CZ" dirty="0" err="1" smtClean="0"/>
              <a:t>technologies</a:t>
            </a:r>
            <a:r>
              <a:rPr lang="cs-CZ" dirty="0" smtClean="0"/>
              <a:t>, </a:t>
            </a:r>
            <a:r>
              <a:rPr lang="cs-CZ" dirty="0" err="1" smtClean="0"/>
              <a:t>than</a:t>
            </a:r>
            <a:r>
              <a:rPr lang="cs-CZ" dirty="0" smtClean="0"/>
              <a:t> </a:t>
            </a:r>
            <a:r>
              <a:rPr lang="cs-CZ" dirty="0" err="1" smtClean="0"/>
              <a:t>trunk</a:t>
            </a:r>
            <a:r>
              <a:rPr lang="cs-CZ" dirty="0" smtClean="0"/>
              <a:t> </a:t>
            </a:r>
            <a:r>
              <a:rPr lang="cs-CZ" dirty="0" err="1" smtClean="0"/>
              <a:t>carriers</a:t>
            </a:r>
            <a:endParaRPr lang="cs-CZ" dirty="0" smtClean="0"/>
          </a:p>
          <a:p>
            <a:r>
              <a:rPr lang="cs-CZ" dirty="0" err="1" smtClean="0"/>
              <a:t>Consistent</a:t>
            </a:r>
            <a:r>
              <a:rPr lang="cs-CZ" dirty="0" smtClean="0"/>
              <a:t> </a:t>
            </a:r>
            <a:r>
              <a:rPr lang="cs-CZ" dirty="0" err="1" smtClean="0"/>
              <a:t>with</a:t>
            </a:r>
            <a:r>
              <a:rPr lang="cs-CZ" dirty="0" smtClean="0"/>
              <a:t> </a:t>
            </a:r>
            <a:r>
              <a:rPr lang="cs-CZ" dirty="0" err="1" smtClean="0"/>
              <a:t>this</a:t>
            </a:r>
            <a:r>
              <a:rPr lang="cs-CZ" dirty="0" smtClean="0"/>
              <a:t> </a:t>
            </a:r>
            <a:r>
              <a:rPr lang="cs-CZ" dirty="0" err="1" smtClean="0"/>
              <a:t>is</a:t>
            </a:r>
            <a:r>
              <a:rPr lang="cs-CZ" dirty="0" smtClean="0"/>
              <a:t> </a:t>
            </a:r>
            <a:r>
              <a:rPr lang="cs-CZ" dirty="0" err="1" smtClean="0"/>
              <a:t>the</a:t>
            </a:r>
            <a:r>
              <a:rPr lang="cs-CZ" dirty="0" smtClean="0"/>
              <a:t> </a:t>
            </a:r>
            <a:r>
              <a:rPr lang="cs-CZ" dirty="0" err="1" smtClean="0"/>
              <a:t>belief</a:t>
            </a:r>
            <a:r>
              <a:rPr lang="cs-CZ" dirty="0" smtClean="0"/>
              <a:t> </a:t>
            </a:r>
            <a:r>
              <a:rPr lang="cs-CZ" dirty="0" err="1" smtClean="0"/>
              <a:t>that</a:t>
            </a:r>
            <a:r>
              <a:rPr lang="cs-CZ" dirty="0" smtClean="0"/>
              <a:t> </a:t>
            </a:r>
            <a:r>
              <a:rPr lang="cs-CZ" dirty="0" err="1" smtClean="0"/>
              <a:t>the</a:t>
            </a:r>
            <a:r>
              <a:rPr lang="cs-CZ" dirty="0" smtClean="0"/>
              <a:t> </a:t>
            </a:r>
            <a:r>
              <a:rPr lang="cs-CZ" dirty="0" err="1" smtClean="0"/>
              <a:t>trunk</a:t>
            </a:r>
            <a:r>
              <a:rPr lang="cs-CZ" dirty="0" smtClean="0"/>
              <a:t> </a:t>
            </a:r>
            <a:r>
              <a:rPr lang="cs-CZ" dirty="0" err="1" smtClean="0"/>
              <a:t>carriers</a:t>
            </a:r>
            <a:r>
              <a:rPr lang="cs-CZ" dirty="0" smtClean="0"/>
              <a:t> </a:t>
            </a:r>
            <a:r>
              <a:rPr lang="cs-CZ" dirty="0" err="1" smtClean="0"/>
              <a:t>operate</a:t>
            </a:r>
            <a:r>
              <a:rPr lang="cs-CZ" dirty="0" smtClean="0"/>
              <a:t> </a:t>
            </a:r>
            <a:r>
              <a:rPr lang="cs-CZ" dirty="0" err="1" smtClean="0"/>
              <a:t>under</a:t>
            </a:r>
            <a:r>
              <a:rPr lang="cs-CZ" dirty="0" smtClean="0"/>
              <a:t> </a:t>
            </a:r>
            <a:r>
              <a:rPr lang="cs-CZ" dirty="0" err="1" smtClean="0"/>
              <a:t>constant</a:t>
            </a:r>
            <a:r>
              <a:rPr lang="cs-CZ" dirty="0" smtClean="0"/>
              <a:t> RTS, </a:t>
            </a:r>
            <a:r>
              <a:rPr lang="cs-CZ" dirty="0" err="1" smtClean="0"/>
              <a:t>whereas</a:t>
            </a:r>
            <a:r>
              <a:rPr lang="cs-CZ" dirty="0" smtClean="0"/>
              <a:t> </a:t>
            </a:r>
            <a:r>
              <a:rPr lang="cs-CZ" dirty="0" err="1" smtClean="0"/>
              <a:t>the</a:t>
            </a:r>
            <a:r>
              <a:rPr lang="cs-CZ" dirty="0" smtClean="0"/>
              <a:t> </a:t>
            </a:r>
            <a:r>
              <a:rPr lang="cs-CZ" dirty="0" err="1" smtClean="0"/>
              <a:t>local</a:t>
            </a:r>
            <a:r>
              <a:rPr lang="cs-CZ" dirty="0" smtClean="0"/>
              <a:t> </a:t>
            </a:r>
            <a:r>
              <a:rPr lang="cs-CZ" dirty="0" err="1" smtClean="0"/>
              <a:t>carriers</a:t>
            </a:r>
            <a:r>
              <a:rPr lang="cs-CZ" dirty="0" smtClean="0"/>
              <a:t> </a:t>
            </a:r>
            <a:r>
              <a:rPr lang="cs-CZ" dirty="0" err="1" smtClean="0"/>
              <a:t>operate</a:t>
            </a:r>
            <a:r>
              <a:rPr lang="cs-CZ" dirty="0" smtClean="0"/>
              <a:t> </a:t>
            </a:r>
            <a:r>
              <a:rPr lang="cs-CZ" dirty="0" err="1" smtClean="0"/>
              <a:t>under</a:t>
            </a:r>
            <a:r>
              <a:rPr lang="cs-CZ" dirty="0" smtClean="0"/>
              <a:t> </a:t>
            </a:r>
            <a:r>
              <a:rPr lang="cs-CZ" dirty="0" err="1" smtClean="0"/>
              <a:t>increasing</a:t>
            </a:r>
            <a:r>
              <a:rPr lang="cs-CZ" dirty="0" smtClean="0"/>
              <a:t> RTS.</a:t>
            </a:r>
          </a:p>
          <a:p>
            <a:r>
              <a:rPr lang="cs-CZ" dirty="0" err="1" smtClean="0"/>
              <a:t>If</a:t>
            </a:r>
            <a:r>
              <a:rPr lang="cs-CZ" dirty="0" smtClean="0"/>
              <a:t> </a:t>
            </a:r>
            <a:r>
              <a:rPr lang="cs-CZ" dirty="0" err="1" smtClean="0"/>
              <a:t>true</a:t>
            </a:r>
            <a:r>
              <a:rPr lang="cs-CZ" dirty="0" smtClean="0"/>
              <a:t>, </a:t>
            </a:r>
            <a:r>
              <a:rPr lang="cs-CZ" dirty="0" err="1" smtClean="0"/>
              <a:t>the</a:t>
            </a:r>
            <a:r>
              <a:rPr lang="cs-CZ" dirty="0" smtClean="0"/>
              <a:t> </a:t>
            </a:r>
            <a:r>
              <a:rPr lang="cs-CZ" dirty="0" err="1" smtClean="0"/>
              <a:t>implicationis</a:t>
            </a:r>
            <a:r>
              <a:rPr lang="cs-CZ" dirty="0" smtClean="0"/>
              <a:t> </a:t>
            </a:r>
            <a:r>
              <a:rPr lang="cs-CZ" dirty="0" err="1" smtClean="0"/>
              <a:t>that</a:t>
            </a:r>
            <a:r>
              <a:rPr lang="cs-CZ" dirty="0" smtClean="0"/>
              <a:t> </a:t>
            </a:r>
            <a:r>
              <a:rPr lang="cs-CZ" dirty="0" err="1" smtClean="0"/>
              <a:t>larger</a:t>
            </a:r>
            <a:r>
              <a:rPr lang="cs-CZ" dirty="0" smtClean="0"/>
              <a:t> </a:t>
            </a:r>
            <a:r>
              <a:rPr lang="cs-CZ" dirty="0" err="1" smtClean="0"/>
              <a:t>size</a:t>
            </a:r>
            <a:r>
              <a:rPr lang="cs-CZ" dirty="0" smtClean="0"/>
              <a:t> </a:t>
            </a:r>
            <a:r>
              <a:rPr lang="cs-CZ" dirty="0" err="1" smtClean="0"/>
              <a:t>of</a:t>
            </a:r>
            <a:r>
              <a:rPr lang="cs-CZ" dirty="0" smtClean="0"/>
              <a:t> </a:t>
            </a:r>
            <a:r>
              <a:rPr lang="cs-CZ" dirty="0" err="1" smtClean="0"/>
              <a:t>operations</a:t>
            </a:r>
            <a:r>
              <a:rPr lang="cs-CZ" dirty="0" smtClean="0"/>
              <a:t> </a:t>
            </a:r>
            <a:r>
              <a:rPr lang="cs-CZ" dirty="0" err="1" smtClean="0"/>
              <a:t>of</a:t>
            </a:r>
            <a:r>
              <a:rPr lang="cs-CZ" dirty="0" smtClean="0"/>
              <a:t> </a:t>
            </a:r>
            <a:r>
              <a:rPr lang="cs-CZ" dirty="0" err="1" smtClean="0"/>
              <a:t>trunk</a:t>
            </a:r>
            <a:r>
              <a:rPr lang="cs-CZ" dirty="0" smtClean="0"/>
              <a:t> </a:t>
            </a:r>
            <a:r>
              <a:rPr lang="cs-CZ" dirty="0" err="1" smtClean="0"/>
              <a:t>carriers</a:t>
            </a:r>
            <a:r>
              <a:rPr lang="cs-CZ" dirty="0" smtClean="0"/>
              <a:t> </a:t>
            </a:r>
            <a:r>
              <a:rPr lang="cs-CZ" dirty="0" err="1" smtClean="0"/>
              <a:t>gives</a:t>
            </a:r>
            <a:r>
              <a:rPr lang="cs-CZ" dirty="0" smtClean="0"/>
              <a:t> </a:t>
            </a:r>
            <a:r>
              <a:rPr lang="cs-CZ" dirty="0" err="1" smtClean="0"/>
              <a:t>them</a:t>
            </a:r>
            <a:r>
              <a:rPr lang="cs-CZ" dirty="0" smtClean="0"/>
              <a:t> </a:t>
            </a:r>
            <a:r>
              <a:rPr lang="cs-CZ" dirty="0" err="1" smtClean="0"/>
              <a:t>competitive</a:t>
            </a:r>
            <a:r>
              <a:rPr lang="cs-CZ" dirty="0" smtClean="0"/>
              <a:t> </a:t>
            </a:r>
            <a:r>
              <a:rPr lang="cs-CZ" dirty="0" err="1" smtClean="0"/>
              <a:t>advantage</a:t>
            </a:r>
            <a:r>
              <a:rPr lang="cs-CZ" dirty="0" smtClean="0"/>
              <a:t> and </a:t>
            </a:r>
            <a:r>
              <a:rPr lang="cs-CZ" dirty="0" err="1" smtClean="0"/>
              <a:t>that</a:t>
            </a:r>
            <a:r>
              <a:rPr lang="cs-CZ" dirty="0" smtClean="0"/>
              <a:t> </a:t>
            </a:r>
            <a:r>
              <a:rPr lang="cs-CZ" dirty="0" err="1" smtClean="0"/>
              <a:t>local</a:t>
            </a:r>
            <a:r>
              <a:rPr lang="cs-CZ" dirty="0" smtClean="0"/>
              <a:t> </a:t>
            </a:r>
            <a:r>
              <a:rPr lang="cs-CZ" dirty="0" err="1" smtClean="0"/>
              <a:t>carriers</a:t>
            </a:r>
            <a:r>
              <a:rPr lang="cs-CZ" dirty="0" smtClean="0"/>
              <a:t> </a:t>
            </a:r>
            <a:r>
              <a:rPr lang="cs-CZ" dirty="0" err="1" smtClean="0"/>
              <a:t>will</a:t>
            </a:r>
            <a:r>
              <a:rPr lang="cs-CZ" dirty="0" smtClean="0"/>
              <a:t> </a:t>
            </a:r>
            <a:r>
              <a:rPr lang="cs-CZ" dirty="0" err="1" smtClean="0"/>
              <a:t>be</a:t>
            </a:r>
            <a:r>
              <a:rPr lang="cs-CZ" dirty="0" smtClean="0"/>
              <a:t> </a:t>
            </a:r>
            <a:r>
              <a:rPr lang="cs-CZ" dirty="0" err="1" smtClean="0"/>
              <a:t>able</a:t>
            </a:r>
            <a:r>
              <a:rPr lang="cs-CZ" dirty="0" smtClean="0"/>
              <a:t> to </a:t>
            </a:r>
            <a:r>
              <a:rPr lang="cs-CZ" dirty="0" err="1" smtClean="0"/>
              <a:t>reduce</a:t>
            </a:r>
            <a:r>
              <a:rPr lang="cs-CZ" dirty="0" smtClean="0"/>
              <a:t> unit </a:t>
            </a:r>
            <a:r>
              <a:rPr lang="cs-CZ" dirty="0" err="1" smtClean="0"/>
              <a:t>costs</a:t>
            </a:r>
            <a:r>
              <a:rPr lang="cs-CZ" dirty="0" smtClean="0"/>
              <a:t> </a:t>
            </a:r>
            <a:r>
              <a:rPr lang="cs-CZ" dirty="0" err="1" smtClean="0"/>
              <a:t>if</a:t>
            </a:r>
            <a:r>
              <a:rPr lang="cs-CZ" dirty="0" smtClean="0"/>
              <a:t> </a:t>
            </a:r>
            <a:r>
              <a:rPr lang="cs-CZ" dirty="0" err="1" smtClean="0"/>
              <a:t>allowed</a:t>
            </a:r>
            <a:r>
              <a:rPr lang="cs-CZ" dirty="0" smtClean="0"/>
              <a:t> to </a:t>
            </a:r>
            <a:r>
              <a:rPr lang="cs-CZ" dirty="0" err="1" smtClean="0"/>
              <a:t>increase</a:t>
            </a:r>
            <a:r>
              <a:rPr lang="cs-CZ" dirty="0" smtClean="0"/>
              <a:t> </a:t>
            </a:r>
            <a:r>
              <a:rPr lang="cs-CZ" dirty="0" err="1" smtClean="0"/>
              <a:t>their</a:t>
            </a:r>
            <a:r>
              <a:rPr lang="cs-CZ" dirty="0" smtClean="0"/>
              <a:t> </a:t>
            </a:r>
            <a:r>
              <a:rPr lang="cs-CZ" dirty="0" err="1" smtClean="0"/>
              <a:t>scale</a:t>
            </a:r>
            <a:r>
              <a:rPr lang="cs-CZ" dirty="0" smtClean="0"/>
              <a:t> </a:t>
            </a:r>
            <a:r>
              <a:rPr lang="cs-CZ" dirty="0" err="1" smtClean="0"/>
              <a:t>of</a:t>
            </a:r>
            <a:r>
              <a:rPr lang="cs-CZ" dirty="0" smtClean="0"/>
              <a:t> </a:t>
            </a:r>
            <a:r>
              <a:rPr lang="cs-CZ" dirty="0" err="1" smtClean="0"/>
              <a:t>operations</a:t>
            </a:r>
            <a:r>
              <a:rPr lang="cs-CZ" dirty="0" smtClean="0"/>
              <a:t>. </a:t>
            </a:r>
            <a:endParaRPr lang="cs-CZ" dirty="0"/>
          </a:p>
        </p:txBody>
      </p:sp>
    </p:spTree>
    <p:extLst>
      <p:ext uri="{BB962C8B-B14F-4D97-AF65-F5344CB8AC3E}">
        <p14:creationId xmlns:p14="http://schemas.microsoft.com/office/powerpoint/2010/main" val="317058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Specification</a:t>
            </a:r>
            <a:endParaRPr lang="cs-CZ" dirty="0"/>
          </a:p>
        </p:txBody>
      </p:sp>
      <p:sp>
        <p:nvSpPr>
          <p:cNvPr id="3" name="Zástupný symbol pro obsah 2"/>
          <p:cNvSpPr>
            <a:spLocks noGrp="1"/>
          </p:cNvSpPr>
          <p:nvPr>
            <p:ph sz="quarter" idx="1"/>
          </p:nvPr>
        </p:nvSpPr>
        <p:spPr/>
        <p:txBody>
          <a:bodyPr/>
          <a:lstStyle/>
          <a:p>
            <a:r>
              <a:rPr lang="cs-CZ" dirty="0" err="1" smtClean="0"/>
              <a:t>Caves</a:t>
            </a:r>
            <a:r>
              <a:rPr lang="cs-CZ" dirty="0" smtClean="0"/>
              <a:t>, </a:t>
            </a:r>
            <a:r>
              <a:rPr lang="cs-CZ" dirty="0" err="1" smtClean="0"/>
              <a:t>Christiansen</a:t>
            </a:r>
            <a:r>
              <a:rPr lang="cs-CZ" dirty="0" smtClean="0"/>
              <a:t> and </a:t>
            </a:r>
            <a:r>
              <a:rPr lang="cs-CZ" dirty="0" err="1" smtClean="0"/>
              <a:t>Tretheway</a:t>
            </a:r>
            <a:r>
              <a:rPr lang="cs-CZ" dirty="0" smtClean="0"/>
              <a:t> (1984) </a:t>
            </a:r>
            <a:r>
              <a:rPr lang="cs-CZ" dirty="0" err="1" smtClean="0"/>
              <a:t>estimated</a:t>
            </a:r>
            <a:r>
              <a:rPr lang="cs-CZ" dirty="0" smtClean="0"/>
              <a:t> a </a:t>
            </a:r>
            <a:r>
              <a:rPr lang="cs-CZ" dirty="0" err="1" smtClean="0"/>
              <a:t>general</a:t>
            </a:r>
            <a:r>
              <a:rPr lang="cs-CZ" dirty="0" smtClean="0"/>
              <a:t> model </a:t>
            </a:r>
            <a:r>
              <a:rPr lang="cs-CZ" dirty="0" err="1" smtClean="0"/>
              <a:t>of</a:t>
            </a:r>
            <a:r>
              <a:rPr lang="cs-CZ" dirty="0" smtClean="0"/>
              <a:t> </a:t>
            </a:r>
            <a:r>
              <a:rPr lang="cs-CZ" dirty="0" err="1" smtClean="0"/>
              <a:t>total</a:t>
            </a:r>
            <a:r>
              <a:rPr lang="cs-CZ" dirty="0" smtClean="0"/>
              <a:t> </a:t>
            </a:r>
            <a:r>
              <a:rPr lang="cs-CZ" dirty="0" err="1" smtClean="0"/>
              <a:t>airline</a:t>
            </a:r>
            <a:r>
              <a:rPr lang="cs-CZ" dirty="0" smtClean="0"/>
              <a:t> </a:t>
            </a:r>
            <a:r>
              <a:rPr lang="cs-CZ" dirty="0" err="1" smtClean="0"/>
              <a:t>costs</a:t>
            </a:r>
            <a:r>
              <a:rPr lang="cs-CZ" dirty="0" smtClean="0"/>
              <a:t> </a:t>
            </a:r>
            <a:r>
              <a:rPr lang="cs-CZ" dirty="0" err="1" smtClean="0"/>
              <a:t>based</a:t>
            </a:r>
            <a:r>
              <a:rPr lang="cs-CZ" dirty="0" smtClean="0"/>
              <a:t> </a:t>
            </a:r>
            <a:r>
              <a:rPr lang="cs-CZ" dirty="0" err="1" smtClean="0"/>
              <a:t>upon</a:t>
            </a:r>
            <a:r>
              <a:rPr lang="cs-CZ" dirty="0" smtClean="0"/>
              <a:t> </a:t>
            </a:r>
            <a:r>
              <a:rPr lang="cs-CZ" dirty="0" err="1" smtClean="0"/>
              <a:t>trunk</a:t>
            </a:r>
            <a:r>
              <a:rPr lang="cs-CZ" dirty="0" smtClean="0"/>
              <a:t> and </a:t>
            </a:r>
            <a:r>
              <a:rPr lang="cs-CZ" dirty="0" err="1" smtClean="0"/>
              <a:t>local</a:t>
            </a:r>
            <a:r>
              <a:rPr lang="cs-CZ" dirty="0" smtClean="0"/>
              <a:t> </a:t>
            </a:r>
            <a:r>
              <a:rPr lang="cs-CZ" dirty="0" err="1" smtClean="0"/>
              <a:t>carriers</a:t>
            </a:r>
            <a:r>
              <a:rPr lang="cs-CZ" dirty="0" smtClean="0"/>
              <a:t> </a:t>
            </a:r>
            <a:r>
              <a:rPr lang="cs-CZ" dirty="0" err="1" smtClean="0"/>
              <a:t>operating</a:t>
            </a:r>
            <a:r>
              <a:rPr lang="cs-CZ" dirty="0" smtClean="0"/>
              <a:t> </a:t>
            </a:r>
            <a:r>
              <a:rPr lang="cs-CZ" dirty="0" err="1" smtClean="0"/>
              <a:t>from</a:t>
            </a:r>
            <a:r>
              <a:rPr lang="cs-CZ" dirty="0" smtClean="0"/>
              <a:t> 1970 </a:t>
            </a:r>
            <a:r>
              <a:rPr lang="cs-CZ" dirty="0" err="1" smtClean="0"/>
              <a:t>through</a:t>
            </a:r>
            <a:r>
              <a:rPr lang="cs-CZ" dirty="0" smtClean="0"/>
              <a:t> 1981, a </a:t>
            </a:r>
            <a:r>
              <a:rPr lang="cs-CZ" dirty="0" err="1" smtClean="0"/>
              <a:t>total</a:t>
            </a:r>
            <a:r>
              <a:rPr lang="cs-CZ" dirty="0" smtClean="0"/>
              <a:t> </a:t>
            </a:r>
            <a:r>
              <a:rPr lang="cs-CZ" dirty="0" err="1" smtClean="0"/>
              <a:t>of</a:t>
            </a:r>
            <a:r>
              <a:rPr lang="cs-CZ" dirty="0" smtClean="0"/>
              <a:t> 208 </a:t>
            </a:r>
            <a:r>
              <a:rPr lang="cs-CZ" dirty="0" err="1" smtClean="0"/>
              <a:t>observations</a:t>
            </a:r>
            <a:r>
              <a:rPr lang="cs-CZ" dirty="0" smtClean="0"/>
              <a:t>. </a:t>
            </a:r>
            <a:endParaRPr lang="cs-CZ" dirty="0"/>
          </a:p>
          <a:p>
            <a:r>
              <a:rPr lang="cs-CZ" dirty="0" err="1" smtClean="0"/>
              <a:t>The</a:t>
            </a:r>
            <a:r>
              <a:rPr lang="cs-CZ" dirty="0" smtClean="0"/>
              <a:t> </a:t>
            </a:r>
            <a:r>
              <a:rPr lang="cs-CZ" dirty="0" err="1" smtClean="0"/>
              <a:t>empirical</a:t>
            </a:r>
            <a:r>
              <a:rPr lang="cs-CZ" dirty="0" smtClean="0"/>
              <a:t> </a:t>
            </a:r>
            <a:r>
              <a:rPr lang="cs-CZ" dirty="0" err="1" smtClean="0"/>
              <a:t>cost</a:t>
            </a:r>
            <a:r>
              <a:rPr lang="cs-CZ" dirty="0" smtClean="0"/>
              <a:t> model </a:t>
            </a:r>
            <a:r>
              <a:rPr lang="cs-CZ" dirty="0" err="1" smtClean="0"/>
              <a:t>is</a:t>
            </a:r>
            <a:r>
              <a:rPr lang="cs-CZ" dirty="0" smtClean="0"/>
              <a:t> a </a:t>
            </a:r>
            <a:r>
              <a:rPr lang="cs-CZ" dirty="0" err="1" smtClean="0"/>
              <a:t>flexible</a:t>
            </a:r>
            <a:r>
              <a:rPr lang="cs-CZ" dirty="0" smtClean="0"/>
              <a:t> </a:t>
            </a:r>
            <a:r>
              <a:rPr lang="cs-CZ" dirty="0" err="1" smtClean="0"/>
              <a:t>translog</a:t>
            </a:r>
            <a:r>
              <a:rPr lang="cs-CZ" dirty="0" smtClean="0"/>
              <a:t> model </a:t>
            </a:r>
            <a:r>
              <a:rPr lang="cs-CZ" dirty="0" err="1" smtClean="0"/>
              <a:t>which</a:t>
            </a:r>
            <a:r>
              <a:rPr lang="cs-CZ" dirty="0" smtClean="0"/>
              <a:t> </a:t>
            </a:r>
            <a:r>
              <a:rPr lang="cs-CZ" dirty="0" err="1" smtClean="0"/>
              <a:t>includes</a:t>
            </a:r>
            <a:r>
              <a:rPr lang="cs-CZ" dirty="0" smtClean="0"/>
              <a:t> </a:t>
            </a:r>
            <a:r>
              <a:rPr lang="cs-CZ" dirty="0" err="1" smtClean="0"/>
              <a:t>translog</a:t>
            </a:r>
            <a:r>
              <a:rPr lang="cs-CZ" dirty="0" smtClean="0"/>
              <a:t> </a:t>
            </a:r>
            <a:r>
              <a:rPr lang="cs-CZ" dirty="0" err="1" smtClean="0"/>
              <a:t>transformations</a:t>
            </a:r>
            <a:r>
              <a:rPr lang="cs-CZ" dirty="0" smtClean="0"/>
              <a:t> </a:t>
            </a:r>
            <a:r>
              <a:rPr lang="cs-CZ" dirty="0" err="1" smtClean="0"/>
              <a:t>of</a:t>
            </a:r>
            <a:r>
              <a:rPr lang="cs-CZ" dirty="0" smtClean="0"/>
              <a:t> Output, </a:t>
            </a:r>
            <a:r>
              <a:rPr lang="cs-CZ" dirty="0" err="1" smtClean="0"/>
              <a:t>Prices</a:t>
            </a:r>
            <a:r>
              <a:rPr lang="cs-CZ" dirty="0" smtClean="0"/>
              <a:t> </a:t>
            </a:r>
            <a:r>
              <a:rPr lang="cs-CZ" dirty="0" err="1" smtClean="0"/>
              <a:t>of</a:t>
            </a:r>
            <a:r>
              <a:rPr lang="cs-CZ" dirty="0" smtClean="0"/>
              <a:t> </a:t>
            </a:r>
            <a:r>
              <a:rPr lang="cs-CZ" dirty="0" err="1" smtClean="0"/>
              <a:t>inputs</a:t>
            </a:r>
            <a:r>
              <a:rPr lang="cs-CZ" dirty="0" smtClean="0"/>
              <a:t>, </a:t>
            </a:r>
            <a:r>
              <a:rPr lang="cs-CZ" dirty="0" err="1" smtClean="0"/>
              <a:t>operating</a:t>
            </a:r>
            <a:r>
              <a:rPr lang="cs-CZ" dirty="0" smtClean="0"/>
              <a:t> </a:t>
            </a:r>
            <a:r>
              <a:rPr lang="cs-CZ" dirty="0" err="1" smtClean="0"/>
              <a:t>characteristics</a:t>
            </a:r>
            <a:r>
              <a:rPr lang="cs-CZ" dirty="0" smtClean="0"/>
              <a:t> and network </a:t>
            </a:r>
            <a:r>
              <a:rPr lang="cs-CZ" dirty="0" err="1" smtClean="0"/>
              <a:t>characteristics</a:t>
            </a:r>
            <a:r>
              <a:rPr lang="cs-CZ" dirty="0" smtClean="0"/>
              <a:t>. </a:t>
            </a:r>
            <a:endParaRPr lang="cs-CZ" dirty="0"/>
          </a:p>
        </p:txBody>
      </p:sp>
    </p:spTree>
    <p:extLst>
      <p:ext uri="{BB962C8B-B14F-4D97-AF65-F5344CB8AC3E}">
        <p14:creationId xmlns:p14="http://schemas.microsoft.com/office/powerpoint/2010/main" val="3388236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cs-CZ" dirty="0" smtClean="0">
                <a:latin typeface="Calibri" panose="020F0502020204030204" pitchFamily="34" charset="0"/>
              </a:rPr>
              <a:t>Air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operate</a:t>
            </a:r>
            <a:r>
              <a:rPr lang="cs-CZ" dirty="0" smtClean="0">
                <a:latin typeface="Calibri" panose="020F0502020204030204" pitchFamily="34" charset="0"/>
              </a:rPr>
              <a:t> </a:t>
            </a:r>
            <a:r>
              <a:rPr lang="cs-CZ" dirty="0" err="1" smtClean="0">
                <a:latin typeface="Calibri" panose="020F0502020204030204" pitchFamily="34" charset="0"/>
              </a:rPr>
              <a:t>under</a:t>
            </a:r>
            <a:r>
              <a:rPr lang="cs-CZ" dirty="0" smtClean="0">
                <a:latin typeface="Calibri" panose="020F0502020204030204" pitchFamily="34" charset="0"/>
              </a:rPr>
              <a:t> </a:t>
            </a:r>
            <a:r>
              <a:rPr lang="cs-CZ" dirty="0" err="1" smtClean="0">
                <a:latin typeface="Calibri" panose="020F0502020204030204" pitchFamily="34" charset="0"/>
              </a:rPr>
              <a:t>constant</a:t>
            </a:r>
            <a:r>
              <a:rPr lang="cs-CZ" dirty="0" smtClean="0">
                <a:latin typeface="Calibri" panose="020F0502020204030204" pitchFamily="34" charset="0"/>
              </a:rPr>
              <a:t> RTS</a:t>
            </a:r>
          </a:p>
          <a:p>
            <a:pPr marL="514350" indent="-514350">
              <a:buFont typeface="+mj-lt"/>
              <a:buAutoNum type="arabicPeriod"/>
            </a:pPr>
            <a:r>
              <a:rPr lang="cs-CZ" dirty="0" err="1" smtClean="0">
                <a:latin typeface="Calibri" panose="020F0502020204030204" pitchFamily="34" charset="0"/>
              </a:rPr>
              <a:t>There</a:t>
            </a:r>
            <a:r>
              <a:rPr lang="cs-CZ" dirty="0" smtClean="0">
                <a:latin typeface="Calibri" panose="020F0502020204030204" pitchFamily="34" charset="0"/>
              </a:rPr>
              <a:t> </a:t>
            </a:r>
            <a:r>
              <a:rPr lang="cs-CZ" dirty="0" err="1" smtClean="0">
                <a:latin typeface="Calibri" panose="020F0502020204030204" pitchFamily="34" charset="0"/>
              </a:rPr>
              <a:t>exist</a:t>
            </a:r>
            <a:r>
              <a:rPr lang="cs-CZ" dirty="0" smtClean="0">
                <a:latin typeface="Calibri" panose="020F0502020204030204" pitchFamily="34" charset="0"/>
              </a:rPr>
              <a:t> </a:t>
            </a:r>
            <a:r>
              <a:rPr lang="cs-CZ" dirty="0" err="1" smtClean="0">
                <a:latin typeface="Calibri" panose="020F0502020204030204" pitchFamily="34" charset="0"/>
              </a:rPr>
              <a:t>increasing</a:t>
            </a:r>
            <a:r>
              <a:rPr lang="cs-CZ" dirty="0" smtClean="0">
                <a:latin typeface="Calibri" panose="020F0502020204030204" pitchFamily="34" charset="0"/>
              </a:rPr>
              <a:t> </a:t>
            </a:r>
            <a:r>
              <a:rPr lang="cs-CZ" dirty="0" err="1" smtClean="0">
                <a:latin typeface="Calibri" panose="020F0502020204030204" pitchFamily="34" charset="0"/>
              </a:rPr>
              <a:t>returns</a:t>
            </a:r>
            <a:r>
              <a:rPr lang="cs-CZ" dirty="0" smtClean="0">
                <a:latin typeface="Calibri" panose="020F0502020204030204" pitchFamily="34" charset="0"/>
              </a:rPr>
              <a:t> to </a:t>
            </a:r>
            <a:r>
              <a:rPr lang="cs-CZ" dirty="0" err="1" smtClean="0">
                <a:latin typeface="Calibri" panose="020F0502020204030204" pitchFamily="34" charset="0"/>
              </a:rPr>
              <a:t>traffic</a:t>
            </a:r>
            <a:r>
              <a:rPr lang="cs-CZ" dirty="0" smtClean="0">
                <a:latin typeface="Calibri" panose="020F0502020204030204" pitchFamily="34" charset="0"/>
              </a:rPr>
              <a:t> </a:t>
            </a:r>
            <a:r>
              <a:rPr lang="cs-CZ" dirty="0" err="1" smtClean="0">
                <a:latin typeface="Calibri" panose="020F0502020204030204" pitchFamily="34" charset="0"/>
              </a:rPr>
              <a:t>density</a:t>
            </a:r>
            <a:r>
              <a:rPr lang="cs-CZ" dirty="0" smtClean="0">
                <a:latin typeface="Calibri" panose="020F0502020204030204" pitchFamily="34" charset="0"/>
              </a:rPr>
              <a:t> </a:t>
            </a:r>
            <a:r>
              <a:rPr lang="cs-CZ" dirty="0" err="1" smtClean="0">
                <a:latin typeface="Calibri" panose="020F0502020204030204" pitchFamily="34" charset="0"/>
              </a:rPr>
              <a:t>where</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size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carrier</a:t>
            </a:r>
            <a:r>
              <a:rPr lang="en-US" dirty="0" smtClean="0">
                <a:latin typeface="Calibri" panose="020F0502020204030204" pitchFamily="34" charset="0"/>
              </a:rPr>
              <a:t>’s network is held fixed.</a:t>
            </a:r>
          </a:p>
          <a:p>
            <a:pPr marL="514350" indent="-514350">
              <a:buFont typeface="+mj-lt"/>
              <a:buAutoNum type="arabicPeriod"/>
            </a:pPr>
            <a:r>
              <a:rPr lang="en-US" dirty="0" smtClean="0">
                <a:latin typeface="Calibri" panose="020F0502020204030204" pitchFamily="34" charset="0"/>
              </a:rPr>
              <a:t>The coefficients of the input prices will be positive.</a:t>
            </a:r>
          </a:p>
          <a:p>
            <a:pPr marL="514350" indent="-514350">
              <a:buFont typeface="+mj-lt"/>
              <a:buAutoNum type="arabicPeriod"/>
            </a:pPr>
            <a:r>
              <a:rPr lang="en-US" dirty="0" smtClean="0">
                <a:latin typeface="Calibri" panose="020F0502020204030204" pitchFamily="34" charset="0"/>
              </a:rPr>
              <a:t>It is expected that increases in Average Stage Length and Average Load will decrease long run total costs.</a:t>
            </a:r>
          </a:p>
          <a:p>
            <a:pPr marL="0" indent="0">
              <a:buNone/>
            </a:pPr>
            <a:endParaRPr lang="cs-CZ" dirty="0">
              <a:latin typeface="Calibri" panose="020F0502020204030204" pitchFamily="34" charset="0"/>
            </a:endParaRPr>
          </a:p>
        </p:txBody>
      </p:sp>
    </p:spTree>
    <p:extLst>
      <p:ext uri="{BB962C8B-B14F-4D97-AF65-F5344CB8AC3E}">
        <p14:creationId xmlns:p14="http://schemas.microsoft.com/office/powerpoint/2010/main" val="2103166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4050308467"/>
              </p:ext>
            </p:extLst>
          </p:nvPr>
        </p:nvGraphicFramePr>
        <p:xfrm>
          <a:off x="392113" y="1357313"/>
          <a:ext cx="8426450" cy="5049837"/>
        </p:xfrm>
        <a:graphic>
          <a:graphicData uri="http://schemas.openxmlformats.org/presentationml/2006/ole">
            <mc:AlternateContent xmlns:mc="http://schemas.openxmlformats.org/markup-compatibility/2006">
              <mc:Choice xmlns:v="urn:schemas-microsoft-com:vml" Requires="v">
                <p:oleObj spid="_x0000_s29730" name="Document" r:id="rId3" imgW="8229600" imgH="4991100" progId="Word.Document.12">
                  <p:embed/>
                </p:oleObj>
              </mc:Choice>
              <mc:Fallback>
                <p:oleObj name="Document" r:id="rId3" imgW="8229600" imgH="4991100" progId="Word.Document.12">
                  <p:embed/>
                  <p:pic>
                    <p:nvPicPr>
                      <p:cNvPr id="0" name=""/>
                      <p:cNvPicPr/>
                      <p:nvPr/>
                    </p:nvPicPr>
                    <p:blipFill>
                      <a:blip r:embed="rId4"/>
                      <a:stretch>
                        <a:fillRect/>
                      </a:stretch>
                    </p:blipFill>
                    <p:spPr>
                      <a:xfrm>
                        <a:off x="392113" y="1357313"/>
                        <a:ext cx="8426450" cy="5049837"/>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282283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594226457"/>
              </p:ext>
            </p:extLst>
          </p:nvPr>
        </p:nvGraphicFramePr>
        <p:xfrm>
          <a:off x="392113" y="2126580"/>
          <a:ext cx="8426450" cy="3822700"/>
        </p:xfrm>
        <a:graphic>
          <a:graphicData uri="http://schemas.openxmlformats.org/presentationml/2006/ole">
            <mc:AlternateContent xmlns:mc="http://schemas.openxmlformats.org/markup-compatibility/2006">
              <mc:Choice xmlns:v="urn:schemas-microsoft-com:vml" Requires="v">
                <p:oleObj spid="_x0000_s31775" name="Document" r:id="rId3" imgW="8229600" imgH="3784600" progId="Word.Document.12">
                  <p:embed/>
                </p:oleObj>
              </mc:Choice>
              <mc:Fallback>
                <p:oleObj name="Document" r:id="rId3" imgW="8229600" imgH="3784600" progId="Word.Document.12">
                  <p:embed/>
                  <p:pic>
                    <p:nvPicPr>
                      <p:cNvPr id="0" name=""/>
                      <p:cNvPicPr/>
                      <p:nvPr/>
                    </p:nvPicPr>
                    <p:blipFill>
                      <a:blip r:embed="rId4"/>
                      <a:stretch>
                        <a:fillRect/>
                      </a:stretch>
                    </p:blipFill>
                    <p:spPr>
                      <a:xfrm>
                        <a:off x="392113" y="2126580"/>
                        <a:ext cx="8426450" cy="3822700"/>
                      </a:xfrm>
                      <a:prstGeom prst="rect">
                        <a:avLst/>
                      </a:prstGeom>
                    </p:spPr>
                  </p:pic>
                </p:oleObj>
              </mc:Fallback>
            </mc:AlternateContent>
          </a:graphicData>
        </a:graphic>
      </p:graphicFrame>
    </p:spTree>
    <p:extLst>
      <p:ext uri="{BB962C8B-B14F-4D97-AF65-F5344CB8AC3E}">
        <p14:creationId xmlns:p14="http://schemas.microsoft.com/office/powerpoint/2010/main" val="404033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 of substitution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4181228205"/>
              </p:ext>
            </p:extLst>
          </p:nvPr>
        </p:nvGraphicFramePr>
        <p:xfrm>
          <a:off x="-847725" y="2854325"/>
          <a:ext cx="10795000" cy="1584325"/>
        </p:xfrm>
        <a:graphic>
          <a:graphicData uri="http://schemas.openxmlformats.org/presentationml/2006/ole">
            <mc:AlternateContent xmlns:mc="http://schemas.openxmlformats.org/markup-compatibility/2006">
              <mc:Choice xmlns:v="urn:schemas-microsoft-com:vml" Requires="v">
                <p:oleObj spid="_x0000_s2095" name="Dokument" r:id="rId3" imgW="5269087" imgH="777398" progId="Word.Document.12">
                  <p:embed/>
                </p:oleObj>
              </mc:Choice>
              <mc:Fallback>
                <p:oleObj name="Dokument" r:id="rId3" imgW="5269087" imgH="777398" progId="Word.Document.12">
                  <p:embed/>
                  <p:pic>
                    <p:nvPicPr>
                      <p:cNvPr id="0" name=""/>
                      <p:cNvPicPr/>
                      <p:nvPr/>
                    </p:nvPicPr>
                    <p:blipFill>
                      <a:blip r:embed="rId4"/>
                      <a:stretch>
                        <a:fillRect/>
                      </a:stretch>
                    </p:blipFill>
                    <p:spPr>
                      <a:xfrm>
                        <a:off x="-847725" y="2854325"/>
                        <a:ext cx="10795000" cy="1584325"/>
                      </a:xfrm>
                      <a:prstGeom prst="rect">
                        <a:avLst/>
                      </a:prstGeom>
                    </p:spPr>
                  </p:pic>
                </p:oleObj>
              </mc:Fallback>
            </mc:AlternateContent>
          </a:graphicData>
        </a:graphic>
      </p:graphicFrame>
      <p:sp>
        <p:nvSpPr>
          <p:cNvPr id="3" name="TextovéPole 2"/>
          <p:cNvSpPr txBox="1"/>
          <p:nvPr/>
        </p:nvSpPr>
        <p:spPr>
          <a:xfrm>
            <a:off x="899592" y="1484784"/>
            <a:ext cx="6336704" cy="461665"/>
          </a:xfrm>
          <a:prstGeom prst="rect">
            <a:avLst/>
          </a:prstGeom>
          <a:noFill/>
        </p:spPr>
        <p:txBody>
          <a:bodyPr wrap="square" rtlCol="0">
            <a:spAutoFit/>
          </a:bodyPr>
          <a:lstStyle/>
          <a:p>
            <a:r>
              <a:rPr lang="cs-CZ" sz="2400" dirty="0" err="1" smtClean="0">
                <a:latin typeface="Calibri" panose="020F0502020204030204" pitchFamily="34" charset="0"/>
              </a:rPr>
              <a:t>The</a:t>
            </a:r>
            <a:r>
              <a:rPr lang="cs-CZ" sz="2400" dirty="0" smtClean="0">
                <a:latin typeface="Calibri" panose="020F0502020204030204" pitchFamily="34" charset="0"/>
              </a:rPr>
              <a:t> elasticity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substitution</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defined</a:t>
            </a:r>
            <a:r>
              <a:rPr lang="cs-CZ" sz="2400" dirty="0" smtClean="0">
                <a:latin typeface="Calibri" panose="020F0502020204030204" pitchFamily="34" charset="0"/>
              </a:rPr>
              <a:t> as:</a:t>
            </a:r>
            <a:endParaRPr lang="cs-CZ" sz="2400" dirty="0">
              <a:latin typeface="Calibri" panose="020F0502020204030204" pitchFamily="34" charset="0"/>
            </a:endParaRPr>
          </a:p>
        </p:txBody>
      </p:sp>
      <p:sp>
        <p:nvSpPr>
          <p:cNvPr id="5" name="TextovéPole 4"/>
          <p:cNvSpPr txBox="1"/>
          <p:nvPr/>
        </p:nvSpPr>
        <p:spPr>
          <a:xfrm>
            <a:off x="1187624" y="4509120"/>
            <a:ext cx="7560840" cy="1200329"/>
          </a:xfrm>
          <a:prstGeom prst="rect">
            <a:avLst/>
          </a:prstGeom>
          <a:noFill/>
        </p:spPr>
        <p:txBody>
          <a:bodyPr wrap="square" rtlCol="0">
            <a:spAutoFit/>
          </a:bodyPr>
          <a:lstStyle/>
          <a:p>
            <a:r>
              <a:rPr lang="cs-CZ" sz="2400" dirty="0">
                <a:latin typeface="Calibri" panose="020F0502020204030204" pitchFamily="34" charset="0"/>
              </a:rPr>
              <a:t>a</a:t>
            </a:r>
            <a:r>
              <a:rPr lang="cs-CZ" sz="2400" dirty="0" smtClean="0">
                <a:latin typeface="Calibri" panose="020F0502020204030204" pitchFamily="34" charset="0"/>
              </a:rPr>
              <a:t>nd </a:t>
            </a:r>
            <a:r>
              <a:rPr lang="cs-CZ" sz="2400" dirty="0" err="1" smtClean="0">
                <a:latin typeface="Calibri" panose="020F0502020204030204" pitchFamily="34" charset="0"/>
              </a:rPr>
              <a:t>interpreted</a:t>
            </a:r>
            <a:r>
              <a:rPr lang="cs-CZ" sz="2400" dirty="0" smtClean="0">
                <a:latin typeface="Calibri" panose="020F0502020204030204" pitchFamily="34" charset="0"/>
              </a:rPr>
              <a:t> as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percentage</a:t>
            </a:r>
            <a:r>
              <a:rPr lang="cs-CZ" sz="2400" dirty="0" smtClean="0">
                <a:latin typeface="Calibri" panose="020F0502020204030204" pitchFamily="34" charset="0"/>
              </a:rPr>
              <a:t> </a:t>
            </a:r>
            <a:r>
              <a:rPr lang="cs-CZ" sz="2400" dirty="0" err="1" smtClean="0">
                <a:latin typeface="Calibri" panose="020F0502020204030204" pitchFamily="34" charset="0"/>
              </a:rPr>
              <a:t>change</a:t>
            </a:r>
            <a:r>
              <a:rPr lang="cs-CZ" sz="2400" dirty="0" smtClean="0">
                <a:latin typeface="Calibri" panose="020F0502020204030204" pitchFamily="34" charset="0"/>
              </a:rPr>
              <a:t> in he </a:t>
            </a:r>
            <a:r>
              <a:rPr lang="cs-CZ" sz="2400" dirty="0" err="1" smtClean="0">
                <a:latin typeface="Calibri" panose="020F0502020204030204" pitchFamily="34" charset="0"/>
              </a:rPr>
              <a:t>capital</a:t>
            </a:r>
            <a:r>
              <a:rPr lang="cs-CZ" sz="2400" dirty="0" smtClean="0">
                <a:latin typeface="Calibri" panose="020F0502020204030204" pitchFamily="34" charset="0"/>
              </a:rPr>
              <a:t>/</a:t>
            </a:r>
            <a:r>
              <a:rPr lang="cs-CZ" sz="2400" dirty="0" err="1" smtClean="0">
                <a:latin typeface="Calibri" panose="020F0502020204030204" pitchFamily="34" charset="0"/>
              </a:rPr>
              <a:t>labor</a:t>
            </a:r>
            <a:r>
              <a:rPr lang="cs-CZ" sz="2400" dirty="0" smtClean="0">
                <a:latin typeface="Calibri" panose="020F0502020204030204" pitchFamily="34" charset="0"/>
              </a:rPr>
              <a:t> ratio </a:t>
            </a:r>
            <a:r>
              <a:rPr lang="cs-CZ" sz="2400" dirty="0" err="1" smtClean="0">
                <a:latin typeface="Calibri" panose="020F0502020204030204" pitchFamily="34" charset="0"/>
              </a:rPr>
              <a:t>that</a:t>
            </a:r>
            <a:r>
              <a:rPr lang="cs-CZ" sz="2400" dirty="0" smtClean="0">
                <a:latin typeface="Calibri" panose="020F0502020204030204" pitchFamily="34" charset="0"/>
              </a:rPr>
              <a:t> </a:t>
            </a:r>
            <a:r>
              <a:rPr lang="cs-CZ" sz="2400" dirty="0" err="1" smtClean="0">
                <a:latin typeface="Calibri" panose="020F0502020204030204" pitchFamily="34" charset="0"/>
              </a:rPr>
              <a:t>results</a:t>
            </a:r>
            <a:r>
              <a:rPr lang="cs-CZ" sz="2400" dirty="0" smtClean="0">
                <a:latin typeface="Calibri" panose="020F0502020204030204" pitchFamily="34" charset="0"/>
              </a:rPr>
              <a:t> </a:t>
            </a:r>
            <a:r>
              <a:rPr lang="cs-CZ" sz="2400" dirty="0" err="1" smtClean="0">
                <a:latin typeface="Calibri" panose="020F0502020204030204" pitchFamily="34" charset="0"/>
              </a:rPr>
              <a:t>from</a:t>
            </a:r>
            <a:r>
              <a:rPr lang="cs-CZ" sz="2400" dirty="0" smtClean="0">
                <a:latin typeface="Calibri" panose="020F0502020204030204" pitchFamily="34" charset="0"/>
              </a:rPr>
              <a:t> a 1% </a:t>
            </a:r>
            <a:r>
              <a:rPr lang="cs-CZ" sz="2400" dirty="0" err="1" smtClean="0">
                <a:latin typeface="Calibri" panose="020F0502020204030204" pitchFamily="34" charset="0"/>
              </a:rPr>
              <a:t>increase</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mar</a:t>
            </a:r>
            <a:r>
              <a:rPr lang="en-US" sz="2400" dirty="0" smtClean="0">
                <a:latin typeface="Calibri" panose="020F0502020204030204" pitchFamily="34" charset="0"/>
              </a:rPr>
              <a:t>g</a:t>
            </a:r>
            <a:r>
              <a:rPr lang="cs-CZ" sz="2400" dirty="0" err="1" smtClean="0">
                <a:latin typeface="Calibri" panose="020F0502020204030204" pitchFamily="34" charset="0"/>
              </a:rPr>
              <a:t>inal</a:t>
            </a:r>
            <a:r>
              <a:rPr lang="cs-CZ" sz="2400" dirty="0" smtClean="0">
                <a:latin typeface="Calibri" panose="020F0502020204030204" pitchFamily="34" charset="0"/>
              </a:rPr>
              <a:t> </a:t>
            </a:r>
            <a:r>
              <a:rPr lang="cs-CZ" sz="2400" dirty="0" err="1" smtClean="0">
                <a:latin typeface="Calibri" panose="020F0502020204030204" pitchFamily="34" charset="0"/>
              </a:rPr>
              <a:t>rate</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technical</a:t>
            </a:r>
            <a:r>
              <a:rPr lang="cs-CZ" sz="2400" dirty="0" smtClean="0">
                <a:latin typeface="Calibri" panose="020F0502020204030204" pitchFamily="34" charset="0"/>
              </a:rPr>
              <a:t> </a:t>
            </a:r>
            <a:r>
              <a:rPr lang="cs-CZ" sz="2400" dirty="0" err="1" smtClean="0">
                <a:latin typeface="Calibri" panose="020F0502020204030204" pitchFamily="34" charset="0"/>
              </a:rPr>
              <a:t>substitution</a:t>
            </a:r>
            <a:r>
              <a:rPr lang="cs-CZ" sz="2400" dirty="0" smtClean="0">
                <a:latin typeface="Calibri" panose="020F0502020204030204" pitchFamily="34" charset="0"/>
              </a:rPr>
              <a:t>.   </a:t>
            </a:r>
            <a:endParaRPr lang="cs-CZ" sz="2400" dirty="0">
              <a:latin typeface="Calibri" panose="020F0502020204030204" pitchFamily="34" charset="0"/>
            </a:endParaRPr>
          </a:p>
        </p:txBody>
      </p:sp>
    </p:spTree>
    <p:extLst>
      <p:ext uri="{BB962C8B-B14F-4D97-AF65-F5344CB8AC3E}">
        <p14:creationId xmlns:p14="http://schemas.microsoft.com/office/powerpoint/2010/main" val="184502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Elasticities</a:t>
            </a:r>
            <a:endParaRPr lang="en-US" noProof="0" dirty="0">
              <a:latin typeface="Calibri" panose="020F0502020204030204" pitchFamily="34" charset="0"/>
            </a:endParaRPr>
          </a:p>
        </p:txBody>
      </p:sp>
      <p:graphicFrame>
        <p:nvGraphicFramePr>
          <p:cNvPr id="4" name="Zástupný symbol pro obsah 3"/>
          <p:cNvGraphicFramePr>
            <a:graphicFrameLocks noGrp="1" noChangeAspect="1"/>
          </p:cNvGraphicFramePr>
          <p:nvPr>
            <p:ph sz="quarter" idx="1"/>
          </p:nvPr>
        </p:nvGraphicFramePr>
        <p:xfrm>
          <a:off x="457200" y="2071347"/>
          <a:ext cx="8229600" cy="3232830"/>
        </p:xfrm>
        <a:graphic>
          <a:graphicData uri="http://schemas.openxmlformats.org/presentationml/2006/ole">
            <mc:AlternateContent xmlns:mc="http://schemas.openxmlformats.org/markup-compatibility/2006">
              <mc:Choice xmlns:v="urn:schemas-microsoft-com:vml" Requires="v">
                <p:oleObj spid="_x0000_s33796" name="Dokument" r:id="rId3" imgW="8236267" imgH="3234976" progId="Word.Document.12">
                  <p:embed/>
                </p:oleObj>
              </mc:Choice>
              <mc:Fallback>
                <p:oleObj name="Dokument" r:id="rId3" imgW="8236267" imgH="3234976"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71347"/>
                        <a:ext cx="8229600" cy="323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9380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Trunks versus local carriers under regulation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0278230"/>
              </p:ext>
            </p:extLst>
          </p:nvPr>
        </p:nvGraphicFramePr>
        <p:xfrm>
          <a:off x="466725" y="1865313"/>
          <a:ext cx="8208963" cy="3740150"/>
        </p:xfrm>
        <a:graphic>
          <a:graphicData uri="http://schemas.openxmlformats.org/presentationml/2006/ole">
            <mc:AlternateContent xmlns:mc="http://schemas.openxmlformats.org/markup-compatibility/2006">
              <mc:Choice xmlns:v="urn:schemas-microsoft-com:vml" Requires="v">
                <p:oleObj spid="_x0000_s32800" name="Document" r:id="rId3" imgW="8229600" imgH="3746500" progId="Word.Document.12">
                  <p:embed/>
                </p:oleObj>
              </mc:Choice>
              <mc:Fallback>
                <p:oleObj name="Document" r:id="rId3" imgW="8229600" imgH="3746500" progId="Word.Document.12">
                  <p:embed/>
                  <p:pic>
                    <p:nvPicPr>
                      <p:cNvPr id="0" name=""/>
                      <p:cNvPicPr/>
                      <p:nvPr/>
                    </p:nvPicPr>
                    <p:blipFill>
                      <a:blip r:embed="rId4"/>
                      <a:stretch>
                        <a:fillRect/>
                      </a:stretch>
                    </p:blipFill>
                    <p:spPr>
                      <a:xfrm>
                        <a:off x="466725" y="1865313"/>
                        <a:ext cx="8208963" cy="3740150"/>
                      </a:xfrm>
                      <a:prstGeom prst="rect">
                        <a:avLst/>
                      </a:prstGeom>
                    </p:spPr>
                  </p:pic>
                </p:oleObj>
              </mc:Fallback>
            </mc:AlternateContent>
          </a:graphicData>
        </a:graphic>
      </p:graphicFrame>
    </p:spTree>
    <p:extLst>
      <p:ext uri="{BB962C8B-B14F-4D97-AF65-F5344CB8AC3E}">
        <p14:creationId xmlns:p14="http://schemas.microsoft.com/office/powerpoint/2010/main" val="20103493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Policy implications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t>It</a:t>
            </a:r>
            <a:r>
              <a:rPr lang="cs-CZ" dirty="0" smtClean="0"/>
              <a:t> </a:t>
            </a:r>
            <a:r>
              <a:rPr lang="cs-CZ" dirty="0" err="1" smtClean="0"/>
              <a:t>is</a:t>
            </a:r>
            <a:r>
              <a:rPr lang="cs-CZ" dirty="0" smtClean="0"/>
              <a:t> </a:t>
            </a:r>
            <a:r>
              <a:rPr lang="cs-CZ" dirty="0" err="1" smtClean="0"/>
              <a:t>possible</a:t>
            </a:r>
            <a:r>
              <a:rPr lang="cs-CZ" dirty="0" smtClean="0"/>
              <a:t> </a:t>
            </a:r>
            <a:r>
              <a:rPr lang="cs-CZ" dirty="0" err="1" smtClean="0"/>
              <a:t>for</a:t>
            </a:r>
            <a:r>
              <a:rPr lang="cs-CZ" dirty="0" smtClean="0"/>
              <a:t> </a:t>
            </a:r>
            <a:r>
              <a:rPr lang="cs-CZ" dirty="0" err="1" smtClean="0"/>
              <a:t>the</a:t>
            </a:r>
            <a:r>
              <a:rPr lang="cs-CZ" dirty="0" smtClean="0"/>
              <a:t> </a:t>
            </a:r>
            <a:r>
              <a:rPr lang="cs-CZ" dirty="0" err="1" smtClean="0"/>
              <a:t>smaller</a:t>
            </a:r>
            <a:r>
              <a:rPr lang="cs-CZ" dirty="0" smtClean="0"/>
              <a:t> </a:t>
            </a:r>
            <a:r>
              <a:rPr lang="cs-CZ" dirty="0" err="1" smtClean="0"/>
              <a:t>local</a:t>
            </a:r>
            <a:r>
              <a:rPr lang="cs-CZ" dirty="0" smtClean="0"/>
              <a:t> </a:t>
            </a:r>
            <a:r>
              <a:rPr lang="cs-CZ" dirty="0" err="1" smtClean="0"/>
              <a:t>carriers</a:t>
            </a:r>
            <a:r>
              <a:rPr lang="cs-CZ" dirty="0" smtClean="0"/>
              <a:t> to </a:t>
            </a:r>
            <a:r>
              <a:rPr lang="cs-CZ" dirty="0" err="1" smtClean="0"/>
              <a:t>compete</a:t>
            </a:r>
            <a:r>
              <a:rPr lang="cs-CZ" dirty="0" smtClean="0"/>
              <a:t> </a:t>
            </a:r>
            <a:r>
              <a:rPr lang="cs-CZ" dirty="0" err="1" smtClean="0"/>
              <a:t>with</a:t>
            </a:r>
            <a:r>
              <a:rPr lang="cs-CZ" dirty="0" smtClean="0"/>
              <a:t> </a:t>
            </a:r>
            <a:r>
              <a:rPr lang="cs-CZ" dirty="0" err="1" smtClean="0"/>
              <a:t>the</a:t>
            </a:r>
            <a:r>
              <a:rPr lang="cs-CZ" dirty="0" smtClean="0"/>
              <a:t> much </a:t>
            </a:r>
            <a:r>
              <a:rPr lang="cs-CZ" dirty="0" err="1" smtClean="0"/>
              <a:t>larger</a:t>
            </a:r>
            <a:r>
              <a:rPr lang="cs-CZ" dirty="0" smtClean="0"/>
              <a:t> </a:t>
            </a:r>
            <a:r>
              <a:rPr lang="cs-CZ" dirty="0" err="1" smtClean="0"/>
              <a:t>trunk</a:t>
            </a:r>
            <a:r>
              <a:rPr lang="cs-CZ" dirty="0" smtClean="0"/>
              <a:t> </a:t>
            </a:r>
            <a:r>
              <a:rPr lang="cs-CZ" dirty="0" err="1" smtClean="0"/>
              <a:t>carriers</a:t>
            </a:r>
            <a:r>
              <a:rPr lang="cs-CZ" dirty="0" smtClean="0"/>
              <a:t>?</a:t>
            </a:r>
          </a:p>
          <a:p>
            <a:r>
              <a:rPr lang="cs-CZ" dirty="0" err="1" smtClean="0"/>
              <a:t>The</a:t>
            </a:r>
            <a:r>
              <a:rPr lang="cs-CZ" dirty="0" smtClean="0"/>
              <a:t> </a:t>
            </a:r>
            <a:r>
              <a:rPr lang="cs-CZ" dirty="0" err="1" smtClean="0"/>
              <a:t>uit</a:t>
            </a:r>
            <a:r>
              <a:rPr lang="cs-CZ" dirty="0" smtClean="0"/>
              <a:t> </a:t>
            </a:r>
            <a:r>
              <a:rPr lang="cs-CZ" dirty="0" err="1" smtClean="0"/>
              <a:t>costs</a:t>
            </a:r>
            <a:r>
              <a:rPr lang="cs-CZ" dirty="0" smtClean="0"/>
              <a:t> </a:t>
            </a:r>
            <a:r>
              <a:rPr lang="cs-CZ" dirty="0" err="1" smtClean="0"/>
              <a:t>of</a:t>
            </a:r>
            <a:r>
              <a:rPr lang="cs-CZ" dirty="0" smtClean="0"/>
              <a:t> </a:t>
            </a:r>
            <a:r>
              <a:rPr lang="cs-CZ" dirty="0" err="1" smtClean="0"/>
              <a:t>local</a:t>
            </a:r>
            <a:r>
              <a:rPr lang="cs-CZ" dirty="0" smtClean="0"/>
              <a:t> </a:t>
            </a:r>
            <a:r>
              <a:rPr lang="cs-CZ" dirty="0" err="1" smtClean="0"/>
              <a:t>carriers</a:t>
            </a:r>
            <a:r>
              <a:rPr lang="cs-CZ" dirty="0" smtClean="0"/>
              <a:t> are 44% </a:t>
            </a:r>
            <a:r>
              <a:rPr lang="cs-CZ" dirty="0" err="1" smtClean="0"/>
              <a:t>higher</a:t>
            </a:r>
            <a:r>
              <a:rPr lang="cs-CZ" dirty="0" smtClean="0"/>
              <a:t> </a:t>
            </a:r>
            <a:r>
              <a:rPr lang="cs-CZ" dirty="0" err="1" smtClean="0"/>
              <a:t>than</a:t>
            </a:r>
            <a:r>
              <a:rPr lang="cs-CZ" dirty="0" smtClean="0"/>
              <a:t> </a:t>
            </a:r>
            <a:r>
              <a:rPr lang="cs-CZ" dirty="0" err="1" smtClean="0"/>
              <a:t>those</a:t>
            </a:r>
            <a:r>
              <a:rPr lang="cs-CZ" dirty="0" smtClean="0"/>
              <a:t> </a:t>
            </a:r>
            <a:r>
              <a:rPr lang="cs-CZ" dirty="0" err="1" smtClean="0"/>
              <a:t>of</a:t>
            </a:r>
            <a:r>
              <a:rPr lang="cs-CZ" dirty="0" smtClean="0"/>
              <a:t> </a:t>
            </a:r>
            <a:r>
              <a:rPr lang="cs-CZ" dirty="0" err="1" smtClean="0"/>
              <a:t>trunk</a:t>
            </a:r>
            <a:r>
              <a:rPr lang="cs-CZ" dirty="0" smtClean="0"/>
              <a:t> </a:t>
            </a:r>
            <a:r>
              <a:rPr lang="cs-CZ" dirty="0" err="1" smtClean="0"/>
              <a:t>carriers</a:t>
            </a:r>
            <a:r>
              <a:rPr lang="cs-CZ" dirty="0" smtClean="0"/>
              <a:t>. </a:t>
            </a:r>
          </a:p>
          <a:p>
            <a:r>
              <a:rPr lang="cs-CZ" dirty="0" err="1" smtClean="0"/>
              <a:t>The</a:t>
            </a:r>
            <a:r>
              <a:rPr lang="cs-CZ" dirty="0" smtClean="0"/>
              <a:t> </a:t>
            </a:r>
            <a:r>
              <a:rPr lang="cs-CZ" dirty="0" err="1" smtClean="0"/>
              <a:t>reasons</a:t>
            </a:r>
            <a:r>
              <a:rPr lang="cs-CZ" dirty="0" smtClean="0"/>
              <a:t> are </a:t>
            </a:r>
            <a:r>
              <a:rPr lang="cs-CZ" dirty="0" err="1" smtClean="0"/>
              <a:t>density</a:t>
            </a:r>
            <a:r>
              <a:rPr lang="cs-CZ" dirty="0" smtClean="0"/>
              <a:t> </a:t>
            </a:r>
            <a:r>
              <a:rPr lang="cs-CZ" dirty="0" err="1" smtClean="0"/>
              <a:t>of</a:t>
            </a:r>
            <a:r>
              <a:rPr lang="cs-CZ" dirty="0" smtClean="0"/>
              <a:t> </a:t>
            </a:r>
            <a:r>
              <a:rPr lang="cs-CZ" dirty="0" err="1" smtClean="0"/>
              <a:t>service</a:t>
            </a:r>
            <a:r>
              <a:rPr lang="cs-CZ" dirty="0" smtClean="0"/>
              <a:t> and </a:t>
            </a:r>
            <a:r>
              <a:rPr lang="cs-CZ" dirty="0" err="1" smtClean="0"/>
              <a:t>stage</a:t>
            </a:r>
            <a:r>
              <a:rPr lang="cs-CZ" dirty="0" smtClean="0"/>
              <a:t> </a:t>
            </a:r>
            <a:r>
              <a:rPr lang="cs-CZ" dirty="0" err="1" smtClean="0"/>
              <a:t>length</a:t>
            </a:r>
            <a:r>
              <a:rPr lang="cs-CZ" dirty="0" smtClean="0"/>
              <a:t>.</a:t>
            </a:r>
          </a:p>
          <a:p>
            <a:r>
              <a:rPr lang="cs-CZ" dirty="0" err="1" smtClean="0"/>
              <a:t>The</a:t>
            </a:r>
            <a:r>
              <a:rPr lang="cs-CZ" dirty="0" smtClean="0"/>
              <a:t> </a:t>
            </a:r>
            <a:r>
              <a:rPr lang="cs-CZ" dirty="0" err="1" smtClean="0"/>
              <a:t>implication</a:t>
            </a:r>
            <a:r>
              <a:rPr lang="cs-CZ" dirty="0" smtClean="0"/>
              <a:t> </a:t>
            </a:r>
            <a:r>
              <a:rPr lang="cs-CZ" dirty="0" err="1" smtClean="0"/>
              <a:t>from</a:t>
            </a:r>
            <a:r>
              <a:rPr lang="cs-CZ" dirty="0" smtClean="0"/>
              <a:t> these </a:t>
            </a:r>
            <a:r>
              <a:rPr lang="cs-CZ" dirty="0" err="1" smtClean="0"/>
              <a:t>results</a:t>
            </a:r>
            <a:r>
              <a:rPr lang="cs-CZ" dirty="0" smtClean="0"/>
              <a:t> </a:t>
            </a:r>
            <a:r>
              <a:rPr lang="cs-CZ" dirty="0" err="1" smtClean="0"/>
              <a:t>is</a:t>
            </a:r>
            <a:r>
              <a:rPr lang="cs-CZ" dirty="0" smtClean="0"/>
              <a:t> </a:t>
            </a:r>
            <a:r>
              <a:rPr lang="cs-CZ" dirty="0" err="1" smtClean="0"/>
              <a:t>that</a:t>
            </a:r>
            <a:r>
              <a:rPr lang="cs-CZ" dirty="0" smtClean="0"/>
              <a:t> </a:t>
            </a:r>
            <a:r>
              <a:rPr lang="cs-CZ" dirty="0" err="1" smtClean="0"/>
              <a:t>local</a:t>
            </a:r>
            <a:r>
              <a:rPr lang="cs-CZ" dirty="0" smtClean="0"/>
              <a:t> </a:t>
            </a:r>
            <a:r>
              <a:rPr lang="cs-CZ" dirty="0" err="1" smtClean="0"/>
              <a:t>carriers</a:t>
            </a:r>
            <a:r>
              <a:rPr lang="cs-CZ" dirty="0" smtClean="0"/>
              <a:t> </a:t>
            </a:r>
            <a:r>
              <a:rPr lang="cs-CZ" dirty="0" err="1" smtClean="0"/>
              <a:t>want</a:t>
            </a:r>
            <a:r>
              <a:rPr lang="cs-CZ" dirty="0" smtClean="0"/>
              <a:t> to </a:t>
            </a:r>
            <a:r>
              <a:rPr lang="cs-CZ" dirty="0" err="1" smtClean="0"/>
              <a:t>exploit</a:t>
            </a:r>
            <a:r>
              <a:rPr lang="cs-CZ" dirty="0" smtClean="0"/>
              <a:t> </a:t>
            </a:r>
            <a:r>
              <a:rPr lang="cs-CZ" dirty="0" err="1" smtClean="0"/>
              <a:t>economies</a:t>
            </a:r>
            <a:r>
              <a:rPr lang="cs-CZ" dirty="0" smtClean="0"/>
              <a:t> </a:t>
            </a:r>
            <a:r>
              <a:rPr lang="cs-CZ" dirty="0" err="1" smtClean="0"/>
              <a:t>of</a:t>
            </a:r>
            <a:r>
              <a:rPr lang="cs-CZ" dirty="0" smtClean="0"/>
              <a:t> </a:t>
            </a:r>
            <a:r>
              <a:rPr lang="cs-CZ" dirty="0" err="1" smtClean="0"/>
              <a:t>traffic</a:t>
            </a:r>
            <a:r>
              <a:rPr lang="cs-CZ" dirty="0" smtClean="0"/>
              <a:t> </a:t>
            </a:r>
            <a:r>
              <a:rPr lang="cs-CZ" dirty="0" err="1" smtClean="0"/>
              <a:t>density</a:t>
            </a:r>
            <a:r>
              <a:rPr lang="cs-CZ" dirty="0" smtClean="0"/>
              <a:t> and </a:t>
            </a:r>
            <a:r>
              <a:rPr lang="cs-CZ" dirty="0" err="1" smtClean="0"/>
              <a:t>economies</a:t>
            </a:r>
            <a:r>
              <a:rPr lang="cs-CZ" dirty="0" smtClean="0"/>
              <a:t> </a:t>
            </a:r>
            <a:r>
              <a:rPr lang="cs-CZ" dirty="0" err="1" smtClean="0"/>
              <a:t>of</a:t>
            </a:r>
            <a:r>
              <a:rPr lang="cs-CZ" dirty="0" smtClean="0"/>
              <a:t> distance. </a:t>
            </a:r>
            <a:endParaRPr lang="cs-CZ" dirty="0"/>
          </a:p>
        </p:txBody>
      </p:sp>
    </p:spTree>
    <p:extLst>
      <p:ext uri="{BB962C8B-B14F-4D97-AF65-F5344CB8AC3E}">
        <p14:creationId xmlns:p14="http://schemas.microsoft.com/office/powerpoint/2010/main" val="1044964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4.5. Summary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7641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(1)</a:t>
            </a:r>
            <a:endParaRPr lang="en-US" noProof="0" dirty="0"/>
          </a:p>
        </p:txBody>
      </p:sp>
      <p:sp>
        <p:nvSpPr>
          <p:cNvPr id="3" name="Zástupný symbol pro obsah 2"/>
          <p:cNvSpPr>
            <a:spLocks noGrp="1"/>
          </p:cNvSpPr>
          <p:nvPr>
            <p:ph sz="quarter" idx="1"/>
          </p:nvPr>
        </p:nvSpPr>
        <p:spPr>
          <a:xfrm>
            <a:off x="457200" y="1219200"/>
            <a:ext cx="8229600" cy="5162128"/>
          </a:xfrm>
        </p:spPr>
        <p:txBody>
          <a:bodyPr>
            <a:normAutofit lnSpcReduction="10000"/>
          </a:bodyPr>
          <a:lstStyle/>
          <a:p>
            <a:r>
              <a:rPr lang="en-US" noProof="0" dirty="0" smtClean="0">
                <a:latin typeface="Calibri" panose="020F0502020204030204" pitchFamily="34" charset="0"/>
              </a:rPr>
              <a:t>Given the existing technology, a firm‘s production function is the maximum amount of output that a firm can produce from a given quantity of inputs. If all inputs to the firm are variable, the firm is in the long run; if some inputs are fixed, the firm is in the short run.</a:t>
            </a:r>
          </a:p>
          <a:p>
            <a:r>
              <a:rPr lang="en-US" noProof="0" dirty="0" smtClean="0">
                <a:latin typeface="Calibri" panose="020F0502020204030204" pitchFamily="34" charset="0"/>
              </a:rPr>
              <a:t>The elasticity of substitution, defined as the percentage change in an input ratio due to a percentage change in the marginal rate of technical substitution, reflects the ease with which a firm can substitute among inputs in the production process. If a proportional increase in all variable inputs raises output (less than, more than) proportionately, then the firm is operating under constant (decreasing, increasing) returns to scale.</a:t>
            </a:r>
            <a:endParaRPr lang="en-US" noProof="0" dirty="0">
              <a:latin typeface="Calibri" panose="020F0502020204030204" pitchFamily="34" charset="0"/>
            </a:endParaRPr>
          </a:p>
        </p:txBody>
      </p:sp>
    </p:spTree>
    <p:extLst>
      <p:ext uri="{BB962C8B-B14F-4D97-AF65-F5344CB8AC3E}">
        <p14:creationId xmlns:p14="http://schemas.microsoft.com/office/powerpoint/2010/main" val="2411487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(2)</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A firm minimizes its cost of production by using inputs up to the point at which the marginal rate of technical substitution equals the input price ratio. A firm‘s total cost function is the minimum cost necessary to produce a given amount of output. A firm‘s minimum efficient scale is that level of output corresponding to the minimum point on a firm‘s average cost curve. At this point, the firm is operating under constant returns to scale.</a:t>
            </a:r>
            <a:endParaRPr lang="en-US" noProof="0" dirty="0"/>
          </a:p>
        </p:txBody>
      </p:sp>
    </p:spTree>
    <p:extLst>
      <p:ext uri="{BB962C8B-B14F-4D97-AF65-F5344CB8AC3E}">
        <p14:creationId xmlns:p14="http://schemas.microsoft.com/office/powerpoint/2010/main" val="30515458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(3)</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Knowing a firm‘s cost function provides information on the firm‘s underlying production technology. The inverse of the elasticity of total cost with respect to output measures a firm‘s economies of scale. By Shepard‘s lemma, the elasticity of total cost with respect to input price is the conditional optimal share of the input‘s expenditures in total costs. The long-run total cost function also provides information on the elasticity of substitution among inputs.</a:t>
            </a:r>
          </a:p>
          <a:p>
            <a:r>
              <a:rPr lang="en-US" noProof="0" dirty="0" smtClean="0">
                <a:latin typeface="Calibri" panose="020F0502020204030204" pitchFamily="34" charset="0"/>
              </a:rPr>
              <a:t>In addition to economies of scale, transportation firms also experience economies of traffic density, economies of capital utilization, and economies of network size.</a:t>
            </a:r>
          </a:p>
          <a:p>
            <a:endParaRPr lang="en-US" noProof="0" dirty="0"/>
          </a:p>
        </p:txBody>
      </p:sp>
    </p:spTree>
    <p:extLst>
      <p:ext uri="{BB962C8B-B14F-4D97-AF65-F5344CB8AC3E}">
        <p14:creationId xmlns:p14="http://schemas.microsoft.com/office/powerpoint/2010/main" val="3024389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(4)</a:t>
            </a:r>
            <a:endParaRPr lang="en-US" noProof="0" dirty="0"/>
          </a:p>
        </p:txBody>
      </p:sp>
      <p:sp>
        <p:nvSpPr>
          <p:cNvPr id="3" name="Zástupný symbol pro obsah 2"/>
          <p:cNvSpPr>
            <a:spLocks noGrp="1"/>
          </p:cNvSpPr>
          <p:nvPr>
            <p:ph sz="quarter" idx="1"/>
          </p:nvPr>
        </p:nvSpPr>
        <p:spPr>
          <a:xfrm>
            <a:off x="457200" y="1219200"/>
            <a:ext cx="8229600" cy="5162128"/>
          </a:xfrm>
        </p:spPr>
        <p:txBody>
          <a:bodyPr>
            <a:normAutofit/>
          </a:bodyPr>
          <a:lstStyle/>
          <a:p>
            <a:r>
              <a:rPr lang="en-US" noProof="0" dirty="0" smtClean="0">
                <a:latin typeface="Calibri" panose="020F0502020204030204" pitchFamily="34" charset="0"/>
              </a:rPr>
              <a:t>Empirically, there exist several cost function models to characterize transportation activities. The most restrictive is the </a:t>
            </a:r>
            <a:r>
              <a:rPr lang="en-US" noProof="0" dirty="0" err="1" smtClean="0">
                <a:latin typeface="Calibri" panose="020F0502020204030204" pitchFamily="34" charset="0"/>
              </a:rPr>
              <a:t>Leontif</a:t>
            </a:r>
            <a:r>
              <a:rPr lang="en-US" noProof="0" dirty="0" smtClean="0">
                <a:latin typeface="Calibri" panose="020F0502020204030204" pitchFamily="34" charset="0"/>
              </a:rPr>
              <a:t> cost function model, which assumes constant returns to scale and no substitutability among inputs. The Cobb-Douglas cost function model allows for </a:t>
            </a:r>
            <a:r>
              <a:rPr lang="en-US" noProof="0" dirty="0" err="1" smtClean="0">
                <a:latin typeface="Calibri" panose="020F0502020204030204" pitchFamily="34" charset="0"/>
              </a:rPr>
              <a:t>nonconstant</a:t>
            </a:r>
            <a:r>
              <a:rPr lang="en-US" noProof="0" dirty="0" smtClean="0">
                <a:latin typeface="Calibri" panose="020F0502020204030204" pitchFamily="34" charset="0"/>
              </a:rPr>
              <a:t> returns to scale and input substitutability, but the elasticity of substitution is constrained to equal one. The least restrictive cost function model is the </a:t>
            </a:r>
            <a:r>
              <a:rPr lang="en-US" noProof="0" dirty="0" err="1" smtClean="0">
                <a:latin typeface="Calibri" panose="020F0502020204030204" pitchFamily="34" charset="0"/>
              </a:rPr>
              <a:t>translog</a:t>
            </a:r>
            <a:r>
              <a:rPr lang="en-US" noProof="0" dirty="0" smtClean="0">
                <a:latin typeface="Calibri" panose="020F0502020204030204" pitchFamily="34" charset="0"/>
              </a:rPr>
              <a:t> cost function, which allows for </a:t>
            </a:r>
            <a:r>
              <a:rPr lang="en-US" noProof="0" dirty="0" err="1" smtClean="0">
                <a:latin typeface="Calibri" panose="020F0502020204030204" pitchFamily="34" charset="0"/>
              </a:rPr>
              <a:t>nonconstant</a:t>
            </a:r>
            <a:r>
              <a:rPr lang="en-US" noProof="0" dirty="0" smtClean="0">
                <a:latin typeface="Calibri" panose="020F0502020204030204" pitchFamily="34" charset="0"/>
              </a:rPr>
              <a:t> returns to scale and places no restrictions on substitutability among inputs.</a:t>
            </a:r>
            <a:endParaRPr lang="en-US" noProof="0" dirty="0">
              <a:latin typeface="Calibri" panose="020F0502020204030204" pitchFamily="34" charset="0"/>
            </a:endParaRPr>
          </a:p>
        </p:txBody>
      </p:sp>
    </p:spTree>
    <p:extLst>
      <p:ext uri="{BB962C8B-B14F-4D97-AF65-F5344CB8AC3E}">
        <p14:creationId xmlns:p14="http://schemas.microsoft.com/office/powerpoint/2010/main" val="1108103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(5)</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The motor carrier industry comprises two basic sectors, the truckload or specialized commodity carrier and the less-than-truckload or general freight carrier sector. By having to consolidate and break-bulk shipments, the less-than-truckload sector has a different production technology than the truckload sector.</a:t>
            </a:r>
          </a:p>
          <a:p>
            <a:r>
              <a:rPr lang="en-US" noProof="0" dirty="0" smtClean="0">
                <a:latin typeface="Calibri" panose="020F0502020204030204" pitchFamily="34" charset="0"/>
              </a:rPr>
              <a:t>Economic regulation of the motor carrier industry began with the Motor Carrier Act of 1935, which regulated firm entry, rates, routes, and goods carrier. Many of these regulations were significantly relaxed in the Motor Carrier Act of 1980.</a:t>
            </a:r>
          </a:p>
          <a:p>
            <a:endParaRPr lang="en-US" noProof="0" dirty="0"/>
          </a:p>
        </p:txBody>
      </p:sp>
    </p:spTree>
    <p:extLst>
      <p:ext uri="{BB962C8B-B14F-4D97-AF65-F5344CB8AC3E}">
        <p14:creationId xmlns:p14="http://schemas.microsoft.com/office/powerpoint/2010/main" val="1101922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(6)</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A case study of the truckload sector of the motor carrier industry under economic regulation found that truckload firms operated under increasing returns to scale, which is inconsistent with the competitive nature of this sector but consistent with regulatory-based economies of network size. This sector was less labor intensive and relied more on purchased transportation. Input demands for labor, capital, and fuel in this sector were inelastic. But the demand for purchased transportation was elastic. The elasticities of substitution indicated that all inputs were substitutes. The greatest opportunities for input substitution occurred with purchased transportation.</a:t>
            </a:r>
          </a:p>
          <a:p>
            <a:endParaRPr lang="en-US" noProof="0" dirty="0"/>
          </a:p>
        </p:txBody>
      </p:sp>
    </p:spTree>
    <p:extLst>
      <p:ext uri="{BB962C8B-B14F-4D97-AF65-F5344CB8AC3E}">
        <p14:creationId xmlns:p14="http://schemas.microsoft.com/office/powerpoint/2010/main" val="178627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Returns to scale</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lgn="ctr">
              <a:buNone/>
            </a:pPr>
            <a:r>
              <a:rPr lang="en-US" sz="2800" noProof="0" dirty="0" err="1" smtClean="0">
                <a:latin typeface="Calibri" panose="020F0502020204030204" pitchFamily="34" charset="0"/>
              </a:rPr>
              <a:t>sT</a:t>
            </a:r>
            <a:r>
              <a:rPr lang="en-US" sz="2800" noProof="0" dirty="0" smtClean="0">
                <a:latin typeface="Calibri" panose="020F0502020204030204" pitchFamily="34" charset="0"/>
              </a:rPr>
              <a:t> = MP</a:t>
            </a:r>
            <a:r>
              <a:rPr lang="en-US" sz="2800" baseline="-25000" noProof="0" dirty="0" smtClean="0">
                <a:latin typeface="Calibri" panose="020F0502020204030204" pitchFamily="34" charset="0"/>
              </a:rPr>
              <a:t>L</a:t>
            </a:r>
            <a:r>
              <a:rPr lang="en-US" sz="2800" noProof="0" dirty="0" smtClean="0">
                <a:latin typeface="Calibri" panose="020F0502020204030204" pitchFamily="34" charset="0"/>
              </a:rPr>
              <a:t>L + MP</a:t>
            </a:r>
            <a:r>
              <a:rPr lang="en-US" sz="2800" baseline="-25000" noProof="0" dirty="0" smtClean="0">
                <a:latin typeface="Calibri" panose="020F0502020204030204" pitchFamily="34" charset="0"/>
              </a:rPr>
              <a:t>K</a:t>
            </a:r>
            <a:r>
              <a:rPr lang="en-US" sz="2800" noProof="0" dirty="0" smtClean="0">
                <a:latin typeface="Calibri" panose="020F0502020204030204" pitchFamily="34" charset="0"/>
              </a:rPr>
              <a:t>K</a:t>
            </a:r>
          </a:p>
          <a:p>
            <a:pPr marL="0" indent="0">
              <a:buNone/>
            </a:pPr>
            <a:r>
              <a:rPr lang="en-US" noProof="0" dirty="0" smtClean="0">
                <a:latin typeface="Calibri" panose="020F0502020204030204" pitchFamily="34" charset="0"/>
              </a:rPr>
              <a:t>where s is a return to scale parameter (RTS). For s=1, the firm is operating under constant RTS; s  &gt;1 implies increasing RTS and s &lt; 1 decreasing RTS. </a:t>
            </a:r>
          </a:p>
          <a:p>
            <a:pPr marL="0" indent="0">
              <a:buNone/>
            </a:pPr>
            <a:endParaRPr lang="en-US" noProof="0" dirty="0" smtClean="0">
              <a:latin typeface="Calibri" panose="020F0502020204030204" pitchFamily="34" charset="0"/>
            </a:endParaRPr>
          </a:p>
          <a:p>
            <a:pPr marL="0" indent="0" algn="ctr">
              <a:buNone/>
            </a:pPr>
            <a:r>
              <a:rPr lang="en-US" noProof="0" dirty="0" smtClean="0">
                <a:latin typeface="Calibri" panose="020F0502020204030204" pitchFamily="34" charset="0"/>
              </a:rPr>
              <a:t>s = MP</a:t>
            </a:r>
            <a:r>
              <a:rPr lang="en-US" baseline="-25000" noProof="0" dirty="0" smtClean="0">
                <a:latin typeface="Calibri" panose="020F0502020204030204" pitchFamily="34" charset="0"/>
              </a:rPr>
              <a:t>L</a:t>
            </a:r>
            <a:r>
              <a:rPr lang="en-US" noProof="0" dirty="0" smtClean="0">
                <a:latin typeface="Calibri" panose="020F0502020204030204" pitchFamily="34" charset="0"/>
              </a:rPr>
              <a:t>(L/T) + MP</a:t>
            </a:r>
            <a:r>
              <a:rPr lang="en-US" baseline="-25000" noProof="0" dirty="0" smtClean="0">
                <a:latin typeface="Calibri" panose="020F0502020204030204" pitchFamily="34" charset="0"/>
              </a:rPr>
              <a:t>K</a:t>
            </a:r>
            <a:r>
              <a:rPr lang="en-US" noProof="0" dirty="0" smtClean="0">
                <a:latin typeface="Calibri" panose="020F0502020204030204" pitchFamily="34" charset="0"/>
              </a:rPr>
              <a:t>(K/T) = MP</a:t>
            </a:r>
            <a:r>
              <a:rPr lang="en-US" baseline="-25000" noProof="0" dirty="0" smtClean="0">
                <a:latin typeface="Calibri" panose="020F0502020204030204" pitchFamily="34" charset="0"/>
              </a:rPr>
              <a:t>L</a:t>
            </a:r>
            <a:r>
              <a:rPr lang="en-US" noProof="0" dirty="0" smtClean="0">
                <a:latin typeface="Calibri" panose="020F0502020204030204" pitchFamily="34" charset="0"/>
              </a:rPr>
              <a:t>/AP</a:t>
            </a:r>
            <a:r>
              <a:rPr lang="en-US" baseline="-25000" noProof="0" dirty="0" smtClean="0">
                <a:latin typeface="Calibri" panose="020F0502020204030204" pitchFamily="34" charset="0"/>
              </a:rPr>
              <a:t>L</a:t>
            </a:r>
            <a:r>
              <a:rPr lang="en-US" noProof="0" dirty="0" smtClean="0">
                <a:latin typeface="Calibri" panose="020F0502020204030204" pitchFamily="34" charset="0"/>
              </a:rPr>
              <a:t> + MP</a:t>
            </a:r>
            <a:r>
              <a:rPr lang="en-US" baseline="-25000" noProof="0" dirty="0" smtClean="0">
                <a:latin typeface="Calibri" panose="020F0502020204030204" pitchFamily="34" charset="0"/>
              </a:rPr>
              <a:t>K</a:t>
            </a:r>
            <a:r>
              <a:rPr lang="en-US" noProof="0" dirty="0" smtClean="0">
                <a:latin typeface="Calibri" panose="020F0502020204030204" pitchFamily="34" charset="0"/>
              </a:rPr>
              <a:t>/AP</a:t>
            </a:r>
            <a:r>
              <a:rPr lang="en-US" baseline="-25000" noProof="0" dirty="0" smtClean="0">
                <a:latin typeface="Calibri" panose="020F0502020204030204" pitchFamily="34" charset="0"/>
              </a:rPr>
              <a:t>K</a:t>
            </a:r>
            <a:r>
              <a:rPr lang="en-US" noProof="0" dirty="0" smtClean="0">
                <a:latin typeface="Calibri" panose="020F0502020204030204" pitchFamily="34" charset="0"/>
              </a:rPr>
              <a:t>  = E</a:t>
            </a:r>
            <a:r>
              <a:rPr lang="en-US" baseline="-25000" noProof="0" dirty="0" smtClean="0">
                <a:latin typeface="Calibri" panose="020F0502020204030204" pitchFamily="34" charset="0"/>
              </a:rPr>
              <a:t>T,L</a:t>
            </a:r>
            <a:r>
              <a:rPr lang="en-US" noProof="0" dirty="0" smtClean="0">
                <a:latin typeface="Calibri" panose="020F0502020204030204" pitchFamily="34" charset="0"/>
              </a:rPr>
              <a:t> + E</a:t>
            </a:r>
            <a:r>
              <a:rPr lang="en-US" baseline="-25000" noProof="0" dirty="0" smtClean="0">
                <a:latin typeface="Calibri" panose="020F0502020204030204" pitchFamily="34" charset="0"/>
              </a:rPr>
              <a:t>T,K</a:t>
            </a:r>
          </a:p>
          <a:p>
            <a:pPr marL="0" indent="0">
              <a:buNone/>
            </a:pPr>
            <a:endParaRPr lang="en-US" baseline="-25000" noProof="0" dirty="0" smtClean="0">
              <a:latin typeface="Calibri" panose="020F0502020204030204" pitchFamily="34" charset="0"/>
            </a:endParaRPr>
          </a:p>
          <a:p>
            <a:pPr marL="0" indent="0">
              <a:buNone/>
            </a:pPr>
            <a:r>
              <a:rPr lang="en-US" noProof="0" dirty="0" smtClean="0">
                <a:latin typeface="Calibri" panose="020F0502020204030204" pitchFamily="34" charset="0"/>
              </a:rPr>
              <a:t>RTS in production is the summation of individual output elasticities with respect to labor and capital.  </a:t>
            </a:r>
            <a:endParaRPr lang="en-US" noProof="0" dirty="0">
              <a:latin typeface="Calibri" panose="020F0502020204030204" pitchFamily="34" charset="0"/>
            </a:endParaRPr>
          </a:p>
        </p:txBody>
      </p:sp>
    </p:spTree>
    <p:extLst>
      <p:ext uri="{BB962C8B-B14F-4D97-AF65-F5344CB8AC3E}">
        <p14:creationId xmlns:p14="http://schemas.microsoft.com/office/powerpoint/2010/main" val="2696259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(7 – 1/2)</a:t>
            </a:r>
            <a:endParaRPr lang="en-US" noProof="0" dirty="0"/>
          </a:p>
        </p:txBody>
      </p:sp>
      <p:sp>
        <p:nvSpPr>
          <p:cNvPr id="3" name="Zástupný symbol pro obsah 2"/>
          <p:cNvSpPr>
            <a:spLocks noGrp="1"/>
          </p:cNvSpPr>
          <p:nvPr>
            <p:ph sz="quarter" idx="1"/>
          </p:nvPr>
        </p:nvSpPr>
        <p:spPr/>
        <p:txBody>
          <a:bodyPr>
            <a:normAutofit lnSpcReduction="10000"/>
          </a:bodyPr>
          <a:lstStyle/>
          <a:p>
            <a:r>
              <a:rPr lang="en-US" noProof="0" dirty="0" smtClean="0">
                <a:latin typeface="Calibri" panose="020F0502020204030204" pitchFamily="34" charset="0"/>
              </a:rPr>
              <a:t>A case study of the less-than-truckload sector under regulation confirms that differences in production technology exist between this sector and the truckload sector. Less-than-truckload firms operated under constant returns to scale, holding network size constant. However, there was also evidence of generalized returns to scale in this sector, which indicated that a proportional increase in output and network size increased costs less than proportionately. This sector was more labor intensive than the truckload sector and relied much less on purchased transportation. Firms’ costs in this sector were sensitive to shipment size, length of haul, and value of commodity shipped. (…)</a:t>
            </a:r>
          </a:p>
          <a:p>
            <a:endParaRPr lang="en-US" noProof="0" dirty="0"/>
          </a:p>
        </p:txBody>
      </p:sp>
    </p:spTree>
    <p:extLst>
      <p:ext uri="{BB962C8B-B14F-4D97-AF65-F5344CB8AC3E}">
        <p14:creationId xmlns:p14="http://schemas.microsoft.com/office/powerpoint/2010/main" val="1599394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(7 – 2/2)</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 Factor demands, including purchased transportation, were inelastic. Similar to the truckload sector, all inputs were substitutes. However, in contrast to the truckload sector, there were greater substitution possibilities among fuel, capital, and labor inputs, but fewer opportunities for substitution between each of these inputs and purchased transportation.</a:t>
            </a:r>
          </a:p>
          <a:p>
            <a:r>
              <a:rPr lang="en-US" noProof="0" dirty="0" smtClean="0">
                <a:latin typeface="Calibri" panose="020F0502020204030204" pitchFamily="34" charset="0"/>
              </a:rPr>
              <a:t>Economic regulation of the US airline industry began with the Civil Aeronautics Acts of 1938, which controlled firm entry and exit, route operating authority, and fares. Economic regulation continued until passage of the Airline Deregulation Act in 1978</a:t>
            </a:r>
          </a:p>
          <a:p>
            <a:endParaRPr lang="en-US" noProof="0" dirty="0"/>
          </a:p>
        </p:txBody>
      </p:sp>
    </p:spTree>
    <p:extLst>
      <p:ext uri="{BB962C8B-B14F-4D97-AF65-F5344CB8AC3E}">
        <p14:creationId xmlns:p14="http://schemas.microsoft.com/office/powerpoint/2010/main" val="876789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(8)</a:t>
            </a:r>
            <a:endParaRPr lang="en-US" noProof="0" dirty="0"/>
          </a:p>
        </p:txBody>
      </p:sp>
      <p:sp>
        <p:nvSpPr>
          <p:cNvPr id="3" name="Zástupný symbol pro obsah 2"/>
          <p:cNvSpPr>
            <a:spLocks noGrp="1"/>
          </p:cNvSpPr>
          <p:nvPr>
            <p:ph sz="quarter" idx="1"/>
          </p:nvPr>
        </p:nvSpPr>
        <p:spPr>
          <a:xfrm>
            <a:off x="457200" y="1219200"/>
            <a:ext cx="8229600" cy="5162128"/>
          </a:xfrm>
        </p:spPr>
        <p:txBody>
          <a:bodyPr>
            <a:normAutofit lnSpcReduction="10000"/>
          </a:bodyPr>
          <a:lstStyle/>
          <a:p>
            <a:r>
              <a:rPr lang="en-US" noProof="0" dirty="0" smtClean="0">
                <a:latin typeface="Calibri" panose="020F0502020204030204" pitchFamily="34" charset="0"/>
              </a:rPr>
              <a:t>A case study of trunk and local airline costs during the 1970s indicated that air carriers operated under economies of density. Further, during this period, air carriers operated under general constant returns to scale; that is, a proportional increase in output and network size, all else constant, increase costs proportionately. Air carrier operations were relatively capital intensive, with 48 % of total cost expended on capital. In the form of lower costs, air carriers benefited from high average loads and longer stage lengths. Factor inputs were price inelastic, and relatively few possibilities appeared to exist for input substitution between capital and labor or capital and fuel. Labor and fuel were complements in production.</a:t>
            </a:r>
            <a:endParaRPr lang="en-US" noProof="0" dirty="0">
              <a:latin typeface="Calibri" panose="020F0502020204030204" pitchFamily="34" charset="0"/>
            </a:endParaRPr>
          </a:p>
        </p:txBody>
      </p:sp>
    </p:spTree>
    <p:extLst>
      <p:ext uri="{BB962C8B-B14F-4D97-AF65-F5344CB8AC3E}">
        <p14:creationId xmlns:p14="http://schemas.microsoft.com/office/powerpoint/2010/main" val="1539797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(9)</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A comparison of trunk and local air carriers during the transition to deregulation indicated that local carriers experienced unit costs that were more than 40 % higher than those of trunk carriers. This can be attributed to significant differences in traffic density between the two sectors, as well as to the longer stage length of the trunk carriers.</a:t>
            </a:r>
          </a:p>
          <a:p>
            <a:endParaRPr lang="en-US" noProof="0" dirty="0"/>
          </a:p>
        </p:txBody>
      </p:sp>
    </p:spTree>
    <p:extLst>
      <p:ext uri="{BB962C8B-B14F-4D97-AF65-F5344CB8AC3E}">
        <p14:creationId xmlns:p14="http://schemas.microsoft.com/office/powerpoint/2010/main" val="350703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52400"/>
            <a:ext cx="8435280" cy="990600"/>
          </a:xfrm>
        </p:spPr>
        <p:txBody>
          <a:bodyPr>
            <a:normAutofit fontScale="90000"/>
          </a:bodyPr>
          <a:lstStyle/>
          <a:p>
            <a:r>
              <a:rPr lang="en-US" noProof="0" dirty="0" smtClean="0">
                <a:latin typeface="Calibri" panose="020F0502020204030204" pitchFamily="34" charset="0"/>
              </a:rPr>
              <a:t>Long run costs</a:t>
            </a:r>
            <a:br>
              <a:rPr lang="en-US" noProof="0" dirty="0" smtClean="0">
                <a:latin typeface="Calibri" panose="020F0502020204030204" pitchFamily="34" charset="0"/>
              </a:rPr>
            </a:br>
            <a:r>
              <a:rPr lang="en-US" noProof="0" dirty="0" smtClean="0">
                <a:latin typeface="Calibri" panose="020F0502020204030204" pitchFamily="34" charset="0"/>
              </a:rPr>
              <a:t>curves</a:t>
            </a:r>
            <a:endParaRPr lang="en-US" noProof="0" dirty="0">
              <a:latin typeface="Calibri" panose="020F0502020204030204" pitchFamily="34" charset="0"/>
            </a:endParaRPr>
          </a:p>
        </p:txBody>
      </p:sp>
      <p:pic>
        <p:nvPicPr>
          <p:cNvPr id="4" name="Picture 3" descr="Scan 28. 7. 2015 21.29.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7" y="116632"/>
            <a:ext cx="5063472" cy="6552728"/>
          </a:xfrm>
          <a:prstGeom prst="rect">
            <a:avLst/>
          </a:prstGeom>
        </p:spPr>
      </p:pic>
    </p:spTree>
    <p:extLst>
      <p:ext uri="{BB962C8B-B14F-4D97-AF65-F5344CB8AC3E}">
        <p14:creationId xmlns:p14="http://schemas.microsoft.com/office/powerpoint/2010/main" val="26914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1419084556"/>
              </p:ext>
            </p:extLst>
          </p:nvPr>
        </p:nvGraphicFramePr>
        <p:xfrm>
          <a:off x="546100" y="1628775"/>
          <a:ext cx="8509000" cy="5384800"/>
        </p:xfrm>
        <a:graphic>
          <a:graphicData uri="http://schemas.openxmlformats.org/presentationml/2006/ole">
            <mc:AlternateContent xmlns:mc="http://schemas.openxmlformats.org/markup-compatibility/2006">
              <mc:Choice xmlns:v="urn:schemas-microsoft-com:vml" Requires="v">
                <p:oleObj spid="_x0000_s3120" name="Dokument" r:id="rId3" imgW="5269087" imgH="3345407" progId="Word.Document.12">
                  <p:embed/>
                </p:oleObj>
              </mc:Choice>
              <mc:Fallback>
                <p:oleObj name="Dokument" r:id="rId3" imgW="5269087" imgH="3345407" progId="Word.Document.12">
                  <p:embed/>
                  <p:pic>
                    <p:nvPicPr>
                      <p:cNvPr id="0" name=""/>
                      <p:cNvPicPr/>
                      <p:nvPr/>
                    </p:nvPicPr>
                    <p:blipFill>
                      <a:blip r:embed="rId4"/>
                      <a:stretch>
                        <a:fillRect/>
                      </a:stretch>
                    </p:blipFill>
                    <p:spPr>
                      <a:xfrm>
                        <a:off x="546100" y="1628775"/>
                        <a:ext cx="8509000" cy="5384800"/>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Returns to scale and long run costs</a:t>
            </a:r>
            <a:endParaRPr lang="en-US" noProof="0" dirty="0">
              <a:latin typeface="Calibri" panose="020F0502020204030204" pitchFamily="34" charset="0"/>
            </a:endParaRPr>
          </a:p>
        </p:txBody>
      </p:sp>
      <p:sp>
        <p:nvSpPr>
          <p:cNvPr id="3" name="TextovéPole 2"/>
          <p:cNvSpPr txBox="1"/>
          <p:nvPr/>
        </p:nvSpPr>
        <p:spPr>
          <a:xfrm>
            <a:off x="395536" y="5589240"/>
            <a:ext cx="8280920" cy="646331"/>
          </a:xfrm>
          <a:prstGeom prst="rect">
            <a:avLst/>
          </a:prstGeom>
          <a:noFill/>
        </p:spPr>
        <p:txBody>
          <a:bodyPr wrap="square" rtlCol="0">
            <a:spAutoFit/>
          </a:bodyPr>
          <a:lstStyle/>
          <a:p>
            <a:r>
              <a:rPr lang="cs-CZ" dirty="0" err="1" smtClean="0"/>
              <a:t>where</a:t>
            </a:r>
            <a:r>
              <a:rPr lang="cs-CZ" dirty="0" smtClean="0"/>
              <a:t> E</a:t>
            </a:r>
            <a:r>
              <a:rPr lang="cs-CZ" baseline="-25000" dirty="0" smtClean="0"/>
              <a:t>C,T </a:t>
            </a:r>
            <a:r>
              <a:rPr lang="cs-CZ" dirty="0" err="1" smtClean="0"/>
              <a:t>is</a:t>
            </a:r>
            <a:r>
              <a:rPr lang="cs-CZ" dirty="0" smtClean="0"/>
              <a:t> </a:t>
            </a:r>
            <a:r>
              <a:rPr lang="cs-CZ" dirty="0" err="1" smtClean="0"/>
              <a:t>the</a:t>
            </a:r>
            <a:r>
              <a:rPr lang="cs-CZ" dirty="0" smtClean="0"/>
              <a:t> elasticity </a:t>
            </a:r>
            <a:r>
              <a:rPr lang="cs-CZ" dirty="0" err="1" smtClean="0"/>
              <a:t>of</a:t>
            </a:r>
            <a:r>
              <a:rPr lang="cs-CZ" dirty="0" smtClean="0"/>
              <a:t> </a:t>
            </a:r>
            <a:r>
              <a:rPr lang="cs-CZ" dirty="0" err="1" smtClean="0"/>
              <a:t>total</a:t>
            </a:r>
            <a:r>
              <a:rPr lang="cs-CZ" dirty="0" smtClean="0"/>
              <a:t> </a:t>
            </a:r>
            <a:r>
              <a:rPr lang="cs-CZ" dirty="0" err="1" smtClean="0"/>
              <a:t>cost</a:t>
            </a:r>
            <a:r>
              <a:rPr lang="cs-CZ" dirty="0" smtClean="0"/>
              <a:t> </a:t>
            </a:r>
            <a:r>
              <a:rPr lang="cs-CZ" dirty="0" err="1" smtClean="0"/>
              <a:t>with</a:t>
            </a:r>
            <a:r>
              <a:rPr lang="cs-CZ" dirty="0" smtClean="0"/>
              <a:t> </a:t>
            </a:r>
            <a:r>
              <a:rPr lang="cs-CZ" dirty="0" err="1" smtClean="0"/>
              <a:t>respect</a:t>
            </a:r>
            <a:r>
              <a:rPr lang="cs-CZ" dirty="0" smtClean="0"/>
              <a:t> to output      E</a:t>
            </a:r>
            <a:r>
              <a:rPr lang="cs-CZ" baseline="-25000" dirty="0" smtClean="0"/>
              <a:t>C,T</a:t>
            </a:r>
            <a:r>
              <a:rPr lang="cs-CZ" dirty="0" smtClean="0"/>
              <a:t> = ∆C/∆T </a:t>
            </a:r>
            <a:r>
              <a:rPr lang="en-US" dirty="0" smtClean="0"/>
              <a:t>* T</a:t>
            </a:r>
            <a:r>
              <a:rPr lang="cs-CZ" dirty="0" smtClean="0"/>
              <a:t>/C </a:t>
            </a:r>
          </a:p>
          <a:p>
            <a:r>
              <a:rPr lang="cs-CZ" dirty="0" smtClean="0"/>
              <a:t> </a:t>
            </a:r>
            <a:endParaRPr lang="cs-CZ" dirty="0"/>
          </a:p>
        </p:txBody>
      </p:sp>
    </p:spTree>
    <p:extLst>
      <p:ext uri="{BB962C8B-B14F-4D97-AF65-F5344CB8AC3E}">
        <p14:creationId xmlns:p14="http://schemas.microsoft.com/office/powerpoint/2010/main" val="89674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The relationship between economies of scale and cost elasticity</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429004210"/>
              </p:ext>
            </p:extLst>
          </p:nvPr>
        </p:nvGraphicFramePr>
        <p:xfrm>
          <a:off x="467544" y="2924944"/>
          <a:ext cx="8207375" cy="1760538"/>
        </p:xfrm>
        <a:graphic>
          <a:graphicData uri="http://schemas.openxmlformats.org/presentationml/2006/ole">
            <mc:AlternateContent xmlns:mc="http://schemas.openxmlformats.org/markup-compatibility/2006">
              <mc:Choice xmlns:v="urn:schemas-microsoft-com:vml" Requires="v">
                <p:oleObj spid="_x0000_s4144" name="Document" r:id="rId3" imgW="8013700" imgH="1739900" progId="Word.Document.12">
                  <p:embed/>
                </p:oleObj>
              </mc:Choice>
              <mc:Fallback>
                <p:oleObj name="Document" r:id="rId3" imgW="8013700" imgH="1739900" progId="Word.Document.12">
                  <p:embed/>
                  <p:pic>
                    <p:nvPicPr>
                      <p:cNvPr id="0" name=""/>
                      <p:cNvPicPr/>
                      <p:nvPr/>
                    </p:nvPicPr>
                    <p:blipFill>
                      <a:blip r:embed="rId4"/>
                      <a:stretch>
                        <a:fillRect/>
                      </a:stretch>
                    </p:blipFill>
                    <p:spPr>
                      <a:xfrm>
                        <a:off x="467544" y="2924944"/>
                        <a:ext cx="8207375" cy="1760538"/>
                      </a:xfrm>
                      <a:prstGeom prst="rect">
                        <a:avLst/>
                      </a:prstGeom>
                    </p:spPr>
                  </p:pic>
                </p:oleObj>
              </mc:Fallback>
            </mc:AlternateContent>
          </a:graphicData>
        </a:graphic>
      </p:graphicFrame>
      <p:sp>
        <p:nvSpPr>
          <p:cNvPr id="3" name="TextovéPole 2"/>
          <p:cNvSpPr txBox="1"/>
          <p:nvPr/>
        </p:nvSpPr>
        <p:spPr>
          <a:xfrm>
            <a:off x="755576" y="1412776"/>
            <a:ext cx="7416824" cy="1200329"/>
          </a:xfrm>
          <a:prstGeom prst="rect">
            <a:avLst/>
          </a:prstGeom>
          <a:noFill/>
        </p:spPr>
        <p:txBody>
          <a:bodyPr wrap="square" rtlCol="0">
            <a:spAutoFit/>
          </a:bodyPr>
          <a:lstStyle/>
          <a:p>
            <a:r>
              <a:rPr lang="cs-CZ" sz="2400" dirty="0" err="1" smtClean="0">
                <a:latin typeface="Calibri" panose="020F0502020204030204" pitchFamily="34" charset="0"/>
              </a:rPr>
              <a:t>Former</a:t>
            </a:r>
            <a:r>
              <a:rPr lang="cs-CZ" sz="2400" dirty="0" smtClean="0">
                <a:latin typeface="Calibri" panose="020F0502020204030204" pitchFamily="34" charset="0"/>
              </a:rPr>
              <a:t> </a:t>
            </a:r>
            <a:r>
              <a:rPr lang="cs-CZ" sz="2400" dirty="0" err="1" smtClean="0">
                <a:latin typeface="Calibri" panose="020F0502020204030204" pitchFamily="34" charset="0"/>
              </a:rPr>
              <a:t>equation</a:t>
            </a:r>
            <a:r>
              <a:rPr lang="cs-CZ" sz="2400" dirty="0" smtClean="0">
                <a:latin typeface="Calibri" panose="020F0502020204030204" pitchFamily="34" charset="0"/>
              </a:rPr>
              <a:t> </a:t>
            </a:r>
            <a:r>
              <a:rPr lang="cs-CZ" sz="2400" dirty="0" err="1" smtClean="0">
                <a:latin typeface="Calibri" panose="020F0502020204030204" pitchFamily="34" charset="0"/>
              </a:rPr>
              <a:t>tells</a:t>
            </a:r>
            <a:r>
              <a:rPr lang="cs-CZ" sz="2400" dirty="0" smtClean="0">
                <a:latin typeface="Calibri" panose="020F0502020204030204" pitchFamily="34" charset="0"/>
              </a:rPr>
              <a:t> </a:t>
            </a:r>
            <a:r>
              <a:rPr lang="cs-CZ" sz="2400" dirty="0" err="1" smtClean="0">
                <a:latin typeface="Calibri" panose="020F0502020204030204" pitchFamily="34" charset="0"/>
              </a:rPr>
              <a:t>us</a:t>
            </a:r>
            <a:r>
              <a:rPr lang="cs-CZ" sz="2400" dirty="0" smtClean="0">
                <a:latin typeface="Calibri" panose="020F0502020204030204" pitchFamily="34" charset="0"/>
              </a:rPr>
              <a:t> </a:t>
            </a:r>
            <a:r>
              <a:rPr lang="cs-CZ" sz="2400" dirty="0" err="1" smtClean="0">
                <a:latin typeface="Calibri" panose="020F0502020204030204" pitchFamily="34" charset="0"/>
              </a:rPr>
              <a:t>that</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t>
            </a:r>
            <a:r>
              <a:rPr lang="cs-CZ" sz="2400" dirty="0" err="1" smtClean="0">
                <a:latin typeface="Calibri" panose="020F0502020204030204" pitchFamily="34" charset="0"/>
              </a:rPr>
              <a:t>constant</a:t>
            </a:r>
            <a:r>
              <a:rPr lang="cs-CZ" sz="2400" dirty="0" smtClean="0">
                <a:latin typeface="Calibri" panose="020F0502020204030204" pitchFamily="34" charset="0"/>
              </a:rPr>
              <a:t> input </a:t>
            </a:r>
            <a:r>
              <a:rPr lang="cs-CZ" sz="2400" dirty="0" err="1" smtClean="0">
                <a:latin typeface="Calibri" panose="020F0502020204030204" pitchFamily="34" charset="0"/>
              </a:rPr>
              <a:t>prices</a:t>
            </a:r>
            <a:r>
              <a:rPr lang="cs-CZ" sz="2400" dirty="0" smtClean="0">
                <a:latin typeface="Calibri" panose="020F0502020204030204" pitchFamily="34" charset="0"/>
              </a:rPr>
              <a:t>, </a:t>
            </a:r>
            <a:r>
              <a:rPr lang="cs-CZ" sz="2400" dirty="0" err="1" smtClean="0">
                <a:latin typeface="Calibri" panose="020F0502020204030204" pitchFamily="34" charset="0"/>
              </a:rPr>
              <a:t>there</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an</a:t>
            </a:r>
            <a:r>
              <a:rPr lang="cs-CZ" sz="2400" dirty="0" smtClean="0">
                <a:latin typeface="Calibri" panose="020F0502020204030204" pitchFamily="34" charset="0"/>
              </a:rPr>
              <a:t> inverse </a:t>
            </a:r>
            <a:r>
              <a:rPr lang="cs-CZ" sz="2400" dirty="0" err="1" smtClean="0">
                <a:latin typeface="Calibri" panose="020F0502020204030204" pitchFamily="34" charset="0"/>
              </a:rPr>
              <a:t>relationship</a:t>
            </a:r>
            <a:r>
              <a:rPr lang="cs-CZ" sz="2400" dirty="0" smtClean="0">
                <a:latin typeface="Calibri" panose="020F0502020204030204" pitchFamily="34" charset="0"/>
              </a:rPr>
              <a:t> </a:t>
            </a:r>
            <a:r>
              <a:rPr lang="cs-CZ" sz="2400" dirty="0" err="1" smtClean="0">
                <a:latin typeface="Calibri" panose="020F0502020204030204" pitchFamily="34" charset="0"/>
              </a:rPr>
              <a:t>between</a:t>
            </a:r>
            <a:r>
              <a:rPr lang="cs-CZ" sz="2400" dirty="0" smtClean="0">
                <a:latin typeface="Calibri" panose="020F0502020204030204" pitchFamily="34" charset="0"/>
              </a:rPr>
              <a:t> </a:t>
            </a:r>
            <a:r>
              <a:rPr lang="cs-CZ" sz="2400" dirty="0" err="1" smtClean="0">
                <a:latin typeface="Calibri" panose="020F0502020204030204" pitchFamily="34" charset="0"/>
              </a:rPr>
              <a:t>production</a:t>
            </a:r>
            <a:r>
              <a:rPr lang="cs-CZ" sz="2400" dirty="0" smtClean="0">
                <a:latin typeface="Calibri" panose="020F0502020204030204" pitchFamily="34" charset="0"/>
              </a:rPr>
              <a:t> RTS and elasticity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total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a:t>
            </a:r>
            <a:r>
              <a:rPr lang="cs-CZ" sz="2400" dirty="0" err="1" smtClean="0">
                <a:latin typeface="Calibri" panose="020F0502020204030204" pitchFamily="34" charset="0"/>
              </a:rPr>
              <a:t>with</a:t>
            </a:r>
            <a:r>
              <a:rPr lang="cs-CZ" sz="2400" dirty="0" smtClean="0">
                <a:latin typeface="Calibri" panose="020F0502020204030204" pitchFamily="34" charset="0"/>
              </a:rPr>
              <a:t> </a:t>
            </a:r>
            <a:r>
              <a:rPr lang="cs-CZ" sz="2400" dirty="0" err="1" smtClean="0">
                <a:latin typeface="Calibri" panose="020F0502020204030204" pitchFamily="34" charset="0"/>
              </a:rPr>
              <a:t>respect</a:t>
            </a:r>
            <a:r>
              <a:rPr lang="cs-CZ" sz="2400" dirty="0" smtClean="0">
                <a:latin typeface="Calibri" panose="020F0502020204030204" pitchFamily="34" charset="0"/>
              </a:rPr>
              <a:t> to output: </a:t>
            </a:r>
            <a:endParaRPr lang="cs-CZ" sz="2400" dirty="0">
              <a:latin typeface="Calibri" panose="020F0502020204030204" pitchFamily="34" charset="0"/>
            </a:endParaRPr>
          </a:p>
        </p:txBody>
      </p:sp>
      <p:sp>
        <p:nvSpPr>
          <p:cNvPr id="6" name="TextovéPole 5"/>
          <p:cNvSpPr txBox="1"/>
          <p:nvPr/>
        </p:nvSpPr>
        <p:spPr>
          <a:xfrm>
            <a:off x="827584" y="4725144"/>
            <a:ext cx="7488832" cy="1569660"/>
          </a:xfrm>
          <a:prstGeom prst="rect">
            <a:avLst/>
          </a:prstGeom>
          <a:noFill/>
        </p:spPr>
        <p:txBody>
          <a:bodyPr wrap="square" rtlCol="0">
            <a:spAutoFit/>
          </a:bodyPr>
          <a:lstStyle/>
          <a:p>
            <a:r>
              <a:rPr lang="cs-CZ" sz="2400" dirty="0" err="1" smtClean="0"/>
              <a:t>Therefore</a:t>
            </a:r>
            <a:r>
              <a:rPr lang="cs-CZ" sz="2400" dirty="0" smtClean="0"/>
              <a:t>, </a:t>
            </a:r>
            <a:r>
              <a:rPr lang="cs-CZ" sz="2400" dirty="0" err="1" smtClean="0"/>
              <a:t>analysis</a:t>
            </a:r>
            <a:r>
              <a:rPr lang="cs-CZ" sz="2400" dirty="0" smtClean="0"/>
              <a:t> </a:t>
            </a:r>
            <a:r>
              <a:rPr lang="cs-CZ" sz="2400" dirty="0" err="1" smtClean="0"/>
              <a:t>of</a:t>
            </a:r>
            <a:r>
              <a:rPr lang="cs-CZ" sz="2400" dirty="0" smtClean="0"/>
              <a:t> </a:t>
            </a:r>
            <a:r>
              <a:rPr lang="cs-CZ" sz="2400" dirty="0" err="1" smtClean="0"/>
              <a:t>firm</a:t>
            </a:r>
            <a:r>
              <a:rPr lang="cs-CZ" sz="2400" dirty="0" smtClean="0"/>
              <a:t> </a:t>
            </a:r>
            <a:r>
              <a:rPr lang="cs-CZ" sz="2400" dirty="0" err="1" smtClean="0"/>
              <a:t>cost</a:t>
            </a:r>
            <a:r>
              <a:rPr lang="cs-CZ" sz="2400" dirty="0" smtClean="0"/>
              <a:t> s </a:t>
            </a:r>
            <a:r>
              <a:rPr lang="cs-CZ" sz="2400" dirty="0" err="1" smtClean="0"/>
              <a:t>provides</a:t>
            </a:r>
            <a:r>
              <a:rPr lang="cs-CZ" sz="2400" dirty="0" smtClean="0"/>
              <a:t> </a:t>
            </a:r>
            <a:r>
              <a:rPr lang="cs-CZ" sz="2400" dirty="0" err="1" smtClean="0"/>
              <a:t>economically</a:t>
            </a:r>
            <a:r>
              <a:rPr lang="cs-CZ" sz="2400" dirty="0" smtClean="0"/>
              <a:t> </a:t>
            </a:r>
            <a:r>
              <a:rPr lang="cs-CZ" sz="2400" dirty="0" err="1" smtClean="0"/>
              <a:t>relevant</a:t>
            </a:r>
            <a:r>
              <a:rPr lang="cs-CZ" sz="2400" dirty="0" smtClean="0"/>
              <a:t> </a:t>
            </a:r>
            <a:r>
              <a:rPr lang="cs-CZ" sz="2400" dirty="0" err="1" smtClean="0"/>
              <a:t>information</a:t>
            </a:r>
            <a:r>
              <a:rPr lang="cs-CZ" sz="2400" dirty="0" smtClean="0"/>
              <a:t> on a </a:t>
            </a:r>
            <a:r>
              <a:rPr lang="cs-CZ" sz="2400" dirty="0" err="1" smtClean="0"/>
              <a:t>firm</a:t>
            </a:r>
            <a:r>
              <a:rPr lang="en-US" sz="2400" dirty="0" smtClean="0"/>
              <a:t>’s </a:t>
            </a:r>
            <a:r>
              <a:rPr lang="cs-CZ" sz="2400" dirty="0" err="1" smtClean="0"/>
              <a:t>production</a:t>
            </a:r>
            <a:r>
              <a:rPr lang="cs-CZ" sz="2400" dirty="0" smtClean="0"/>
              <a:t> technology </a:t>
            </a:r>
            <a:r>
              <a:rPr lang="cs-CZ" sz="2400" dirty="0" err="1" smtClean="0"/>
              <a:t>without</a:t>
            </a:r>
            <a:r>
              <a:rPr lang="cs-CZ" sz="2400" dirty="0" smtClean="0"/>
              <a:t> </a:t>
            </a:r>
            <a:r>
              <a:rPr lang="cs-CZ" sz="2400" dirty="0" err="1" smtClean="0"/>
              <a:t>having</a:t>
            </a:r>
            <a:r>
              <a:rPr lang="cs-CZ" sz="2400" dirty="0" smtClean="0"/>
              <a:t> to </a:t>
            </a:r>
            <a:r>
              <a:rPr lang="cs-CZ" sz="2400" dirty="0" err="1" smtClean="0"/>
              <a:t>separately</a:t>
            </a:r>
            <a:r>
              <a:rPr lang="cs-CZ" sz="2400" dirty="0" smtClean="0"/>
              <a:t> </a:t>
            </a:r>
            <a:r>
              <a:rPr lang="cs-CZ" sz="2400" dirty="0" err="1" smtClean="0"/>
              <a:t>estimate</a:t>
            </a:r>
            <a:r>
              <a:rPr lang="cs-CZ" sz="2400" dirty="0" smtClean="0"/>
              <a:t> a </a:t>
            </a:r>
            <a:r>
              <a:rPr lang="cs-CZ" sz="2400" dirty="0" err="1" smtClean="0"/>
              <a:t>firm</a:t>
            </a:r>
            <a:r>
              <a:rPr lang="en-US" sz="2400" dirty="0" smtClean="0"/>
              <a:t>’s </a:t>
            </a:r>
            <a:r>
              <a:rPr lang="cs-CZ" sz="2400" dirty="0" err="1" smtClean="0"/>
              <a:t>production</a:t>
            </a:r>
            <a:r>
              <a:rPr lang="cs-CZ" sz="2400" dirty="0" smtClean="0"/>
              <a:t> </a:t>
            </a:r>
            <a:r>
              <a:rPr lang="cs-CZ" sz="2400" dirty="0" err="1" smtClean="0"/>
              <a:t>function</a:t>
            </a:r>
            <a:r>
              <a:rPr lang="cs-CZ" sz="2400" dirty="0" smtClean="0"/>
              <a:t>. </a:t>
            </a:r>
            <a:endParaRPr lang="cs-CZ" sz="2400" dirty="0"/>
          </a:p>
        </p:txBody>
      </p:sp>
    </p:spTree>
    <p:extLst>
      <p:ext uri="{BB962C8B-B14F-4D97-AF65-F5344CB8AC3E}">
        <p14:creationId xmlns:p14="http://schemas.microsoft.com/office/powerpoint/2010/main" val="1713273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846</TotalTime>
  <Words>2660</Words>
  <Application>Microsoft Office PowerPoint</Application>
  <PresentationFormat>Předvádění na obrazovce (4:3)</PresentationFormat>
  <Paragraphs>156</Paragraphs>
  <Slides>63</Slides>
  <Notes>3</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63</vt:i4>
      </vt:variant>
    </vt:vector>
  </HeadingPairs>
  <TitlesOfParts>
    <vt:vector size="67" baseType="lpstr">
      <vt:lpstr>Původ</vt:lpstr>
      <vt:lpstr>Dokument</vt:lpstr>
      <vt:lpstr>Document</vt:lpstr>
      <vt:lpstr>Microsoft Word Document</vt:lpstr>
      <vt:lpstr>4. FIRM PRODUCTION AND COST IN TRANSPORTATION</vt:lpstr>
      <vt:lpstr>4.1. Theory</vt:lpstr>
      <vt:lpstr>Productivity curves</vt:lpstr>
      <vt:lpstr>Isoquants</vt:lpstr>
      <vt:lpstr>Elasticity of substitution</vt:lpstr>
      <vt:lpstr>Returns to scale</vt:lpstr>
      <vt:lpstr>Long run costs curves</vt:lpstr>
      <vt:lpstr>Returns to scale and long run costs</vt:lpstr>
      <vt:lpstr>The relationship between economies of scale and cost elasticity</vt:lpstr>
      <vt:lpstr>Input demands and Shephard’s lemma</vt:lpstr>
      <vt:lpstr>Elasticity of substitution and long run costs</vt:lpstr>
      <vt:lpstr>Alternative measures of cost elasticities in transport</vt:lpstr>
      <vt:lpstr>The long run market supply function</vt:lpstr>
      <vt:lpstr>Changes in long run market supply</vt:lpstr>
      <vt:lpstr>Estimating long run cost functions</vt:lpstr>
      <vt:lpstr>Leontif (fixed proportions) cost function</vt:lpstr>
      <vt:lpstr>Cobb Douglas cost function</vt:lpstr>
      <vt:lpstr>Leontief and Cobb-Douglas isoquants</vt:lpstr>
      <vt:lpstr>Flexible cost functions (translog)</vt:lpstr>
      <vt:lpstr>Flexible cost functions (translog)</vt:lpstr>
      <vt:lpstr>Intercity freight movements in the US</vt:lpstr>
      <vt:lpstr>Motor carriers costs and production technology under regulation</vt:lpstr>
      <vt:lpstr>4.2. Regulated truckload carriers</vt:lpstr>
      <vt:lpstr>Specification</vt:lpstr>
      <vt:lpstr>Hypotheses</vt:lpstr>
      <vt:lpstr>Estimation results</vt:lpstr>
      <vt:lpstr>Estimation results</vt:lpstr>
      <vt:lpstr>Interpretation</vt:lpstr>
      <vt:lpstr>Elasticities</vt:lpstr>
      <vt:lpstr>Discussion</vt:lpstr>
      <vt:lpstr>4.3. Regulated general freight carriers</vt:lpstr>
      <vt:lpstr>Introduction</vt:lpstr>
      <vt:lpstr>Hypotheses</vt:lpstr>
      <vt:lpstr>Estimation results</vt:lpstr>
      <vt:lpstr>Prezentace aplikace PowerPoint</vt:lpstr>
      <vt:lpstr>Interpretation</vt:lpstr>
      <vt:lpstr>Elasticities </vt:lpstr>
      <vt:lpstr>Final comments</vt:lpstr>
      <vt:lpstr>4.4. Airline cost and production under regulation</vt:lpstr>
      <vt:lpstr>Introduction</vt:lpstr>
      <vt:lpstr>Control of entry/exit</vt:lpstr>
      <vt:lpstr>Route and rate restriction</vt:lpstr>
      <vt:lpstr>Subsidization</vt:lpstr>
      <vt:lpstr>US providers of air transport services, 1970</vt:lpstr>
      <vt:lpstr>Specifications of costs for regulated air carriers</vt:lpstr>
      <vt:lpstr>Specification</vt:lpstr>
      <vt:lpstr>Hypotheses</vt:lpstr>
      <vt:lpstr>Estimation results</vt:lpstr>
      <vt:lpstr>Estimation results</vt:lpstr>
      <vt:lpstr>Elasticities</vt:lpstr>
      <vt:lpstr>Trunks versus local carriers under regulation</vt:lpstr>
      <vt:lpstr>Policy implications</vt:lpstr>
      <vt:lpstr>4.5. Summary</vt:lpstr>
      <vt:lpstr>Summary (1)</vt:lpstr>
      <vt:lpstr>Summary (2)</vt:lpstr>
      <vt:lpstr>Summary (3)</vt:lpstr>
      <vt:lpstr>Summary (4)</vt:lpstr>
      <vt:lpstr>Summary (5)</vt:lpstr>
      <vt:lpstr>Summary (6)</vt:lpstr>
      <vt:lpstr>Summary (7 – 1/2)</vt:lpstr>
      <vt:lpstr>Summary (7 – 2/2)</vt:lpstr>
      <vt:lpstr>Summary (8)</vt:lpstr>
      <vt:lpstr>Summary (9)</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PRODUKCE A NÁKLADY FIRMY</dc:title>
  <dc:creator>tomes</dc:creator>
  <cp:lastModifiedBy>tomes</cp:lastModifiedBy>
  <cp:revision>70</cp:revision>
  <dcterms:created xsi:type="dcterms:W3CDTF">2015-02-24T07:22:54Z</dcterms:created>
  <dcterms:modified xsi:type="dcterms:W3CDTF">2015-08-17T05:48:07Z</dcterms:modified>
</cp:coreProperties>
</file>