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5" r:id="rId5"/>
    <p:sldId id="266" r:id="rId6"/>
    <p:sldId id="267" r:id="rId7"/>
    <p:sldId id="284" r:id="rId8"/>
    <p:sldId id="258" r:id="rId9"/>
    <p:sldId id="268" r:id="rId10"/>
    <p:sldId id="312" r:id="rId11"/>
    <p:sldId id="271" r:id="rId12"/>
    <p:sldId id="270" r:id="rId13"/>
    <p:sldId id="273" r:id="rId14"/>
    <p:sldId id="274" r:id="rId15"/>
    <p:sldId id="276" r:id="rId16"/>
    <p:sldId id="277" r:id="rId17"/>
    <p:sldId id="259" r:id="rId18"/>
    <p:sldId id="279" r:id="rId19"/>
    <p:sldId id="313" r:id="rId20"/>
    <p:sldId id="280" r:id="rId21"/>
    <p:sldId id="283" r:id="rId22"/>
    <p:sldId id="297" r:id="rId23"/>
    <p:sldId id="281" r:id="rId24"/>
    <p:sldId id="260" r:id="rId25"/>
    <p:sldId id="288" r:id="rId26"/>
    <p:sldId id="287" r:id="rId27"/>
    <p:sldId id="286" r:id="rId28"/>
    <p:sldId id="285" r:id="rId29"/>
    <p:sldId id="290" r:id="rId30"/>
    <p:sldId id="289" r:id="rId31"/>
    <p:sldId id="293" r:id="rId32"/>
    <p:sldId id="314" r:id="rId33"/>
    <p:sldId id="294" r:id="rId34"/>
    <p:sldId id="261"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6400" autoAdjust="0"/>
  </p:normalViewPr>
  <p:slideViewPr>
    <p:cSldViewPr>
      <p:cViewPr>
        <p:scale>
          <a:sx n="85" d="100"/>
          <a:sy n="85" d="100"/>
        </p:scale>
        <p:origin x="-2364" y="-426"/>
      </p:cViewPr>
      <p:guideLst>
        <p:guide orient="horz" pos="2160"/>
        <p:guide pos="2880"/>
      </p:guideLst>
    </p:cSldViewPr>
  </p:slideViewPr>
  <p:outlineViewPr>
    <p:cViewPr>
      <p:scale>
        <a:sx n="33" d="100"/>
        <a:sy n="33" d="100"/>
      </p:scale>
      <p:origin x="0" y="57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14190D14-12AF-481F-A745-AF6DEE146D33}" type="datetimeFigureOut">
              <a:rPr lang="en-US" smtClean="0"/>
              <a:t>8/17/2015</a:t>
            </a:fld>
            <a:endParaRPr lang="en-US"/>
          </a:p>
        </p:txBody>
      </p:sp>
      <p:sp>
        <p:nvSpPr>
          <p:cNvPr id="17" name="Zástupný symbol pro zápatí 16"/>
          <p:cNvSpPr>
            <a:spLocks noGrp="1"/>
          </p:cNvSpPr>
          <p:nvPr>
            <p:ph type="ftr" sz="quarter" idx="11"/>
          </p:nvPr>
        </p:nvSpPr>
        <p:spPr>
          <a:xfrm>
            <a:off x="2898648" y="6355080"/>
            <a:ext cx="3474720" cy="365760"/>
          </a:xfrm>
        </p:spPr>
        <p:txBody>
          <a:bodyPr/>
          <a:lstStyle/>
          <a:p>
            <a:endParaRPr lang="en-US"/>
          </a:p>
        </p:txBody>
      </p:sp>
      <p:sp>
        <p:nvSpPr>
          <p:cNvPr id="29" name="Zástupný symbol pro číslo snímku 28"/>
          <p:cNvSpPr>
            <a:spLocks noGrp="1"/>
          </p:cNvSpPr>
          <p:nvPr>
            <p:ph type="sldNum" sz="quarter" idx="12"/>
          </p:nvPr>
        </p:nvSpPr>
        <p:spPr>
          <a:xfrm>
            <a:off x="1216152" y="6355080"/>
            <a:ext cx="1219200" cy="365760"/>
          </a:xfrm>
        </p:spPr>
        <p:txBody>
          <a:bodyPr/>
          <a:lstStyle/>
          <a:p>
            <a:fld id="{7FDB3A61-80BA-4199-A179-DBC30A841885}" type="slidenum">
              <a:rPr lang="en-US" smtClean="0"/>
              <a:t>‹#›</a:t>
            </a:fld>
            <a:endParaRPr lang="en-US"/>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4190D14-12AF-481F-A745-AF6DEE146D33}"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FDB3A61-80BA-4199-A179-DBC30A8418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4190D14-12AF-481F-A745-AF6DEE146D33}"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FDB3A61-80BA-4199-A179-DBC30A841885}" type="slidenum">
              <a:rPr lang="en-US" smtClean="0"/>
              <a:t>‹#›</a:t>
            </a:fld>
            <a:endParaRPr lang="en-US"/>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14190D14-12AF-481F-A745-AF6DEE146D33}" type="datetimeFigureOut">
              <a:rPr lang="en-US" smtClean="0"/>
              <a:t>8/17/2015</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FDB3A61-80BA-4199-A179-DBC30A841885}" type="slidenum">
              <a:rPr lang="en-US" smtClean="0"/>
              <a:t>‹#›</a:t>
            </a:fld>
            <a:endParaRPr lang="en-US"/>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14190D14-12AF-481F-A745-AF6DEE146D33}" type="datetimeFigureOut">
              <a:rPr lang="en-US" smtClean="0"/>
              <a:t>8/17/2015</a:t>
            </a:fld>
            <a:endParaRPr lang="en-US"/>
          </a:p>
        </p:txBody>
      </p:sp>
      <p:sp>
        <p:nvSpPr>
          <p:cNvPr id="5" name="Zástupný symbol pro zápatí 4"/>
          <p:cNvSpPr>
            <a:spLocks noGrp="1"/>
          </p:cNvSpPr>
          <p:nvPr>
            <p:ph type="ftr" sz="quarter" idx="11"/>
          </p:nvPr>
        </p:nvSpPr>
        <p:spPr>
          <a:xfrm>
            <a:off x="2898648" y="6355080"/>
            <a:ext cx="3474720" cy="365760"/>
          </a:xfrm>
        </p:spPr>
        <p:txBody>
          <a:bodyPr/>
          <a:lstStyle/>
          <a:p>
            <a:endParaRPr lang="en-US"/>
          </a:p>
        </p:txBody>
      </p:sp>
      <p:sp>
        <p:nvSpPr>
          <p:cNvPr id="6" name="Zástupný symbol pro číslo snímku 5"/>
          <p:cNvSpPr>
            <a:spLocks noGrp="1"/>
          </p:cNvSpPr>
          <p:nvPr>
            <p:ph type="sldNum" sz="quarter" idx="12"/>
          </p:nvPr>
        </p:nvSpPr>
        <p:spPr>
          <a:xfrm>
            <a:off x="1069848" y="6355080"/>
            <a:ext cx="1520952" cy="365760"/>
          </a:xfrm>
        </p:spPr>
        <p:txBody>
          <a:bodyPr/>
          <a:lstStyle/>
          <a:p>
            <a:fld id="{7FDB3A61-80BA-4199-A179-DBC30A841885}" type="slidenum">
              <a:rPr lang="en-US" smtClean="0"/>
              <a:t>‹#›</a:t>
            </a:fld>
            <a:endParaRPr lang="en-US"/>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14190D14-12AF-481F-A745-AF6DEE146D33}"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FDB3A61-80BA-4199-A179-DBC30A841885}" type="slidenum">
              <a:rPr lang="en-US" smtClean="0"/>
              <a:t>‹#›</a:t>
            </a:fld>
            <a:endParaRPr lang="en-US"/>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14190D14-12AF-481F-A745-AF6DEE146D33}" type="datetimeFigureOut">
              <a:rPr lang="en-US" smtClean="0"/>
              <a:t>8/17/2015</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7FDB3A61-80BA-4199-A179-DBC30A841885}" type="slidenum">
              <a:rPr lang="en-US" smtClean="0"/>
              <a:t>‹#›</a:t>
            </a:fld>
            <a:endParaRPr lang="en-US"/>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14190D14-12AF-481F-A745-AF6DEE146D33}" type="datetimeFigureOut">
              <a:rPr lang="en-US" smtClean="0"/>
              <a:t>8/17/2015</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7FDB3A61-80BA-4199-A179-DBC30A841885}" type="slidenum">
              <a:rPr lang="en-US" smtClean="0"/>
              <a:t>‹#›</a:t>
            </a:fld>
            <a:endParaRPr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4190D14-12AF-481F-A745-AF6DEE146D33}" type="datetimeFigureOut">
              <a:rPr lang="en-US" smtClean="0"/>
              <a:t>8/17/2015</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7FDB3A61-80BA-4199-A179-DBC30A841885}" type="slidenum">
              <a:rPr lang="en-US" smtClean="0"/>
              <a:t>‹#›</a:t>
            </a:fld>
            <a:endParaRPr lang="en-US"/>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14190D14-12AF-481F-A745-AF6DEE146D33}"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FDB3A61-80BA-4199-A179-DBC30A841885}"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14190D14-12AF-481F-A745-AF6DEE146D33}" type="datetimeFigureOut">
              <a:rPr lang="en-US" smtClean="0"/>
              <a:t>8/17/2015</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FDB3A61-80BA-4199-A179-DBC30A841885}" type="slidenum">
              <a:rPr lang="en-US" smtClean="0"/>
              <a:t>‹#›</a:t>
            </a:fld>
            <a:endParaRPr lang="en-US"/>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4190D14-12AF-481F-A745-AF6DEE146D33}" type="datetimeFigureOut">
              <a:rPr lang="en-US" smtClean="0"/>
              <a:t>8/17/2015</a:t>
            </a:fld>
            <a:endParaRPr lang="en-US"/>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FDB3A61-80BA-4199-A179-DBC30A841885}" type="slidenum">
              <a:rPr lang="en-US" smtClean="0"/>
              <a:t>‹#›</a:t>
            </a:fld>
            <a:endParaRPr lang="en-US"/>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Word_Document2.doc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package" Target="../embeddings/Microsoft_Word_Document3.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package" Target="../embeddings/Microsoft_Word_Document5.doc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package" Target="../embeddings/Microsoft_Word_Document6.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package" Target="../embeddings/Microsoft_Word_Document7.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package" Target="../embeddings/Microsoft_Word_Document8.docx"/></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package" Target="../embeddings/Microsoft_Word_Document9.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package" Target="../embeddings/Microsoft_Word_Document10.doc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package" Target="../embeddings/Microsoft_Word_Document11.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US" b="1" cap="all" noProof="0" dirty="0" smtClean="0">
                <a:latin typeface="Calibri" panose="020F0502020204030204" pitchFamily="34" charset="0"/>
              </a:rPr>
              <a:t>5. Firm Production and Cost in Transportation – The Short Run </a:t>
            </a:r>
            <a:endParaRPr lang="en-US" b="1" cap="all" noProof="0" dirty="0">
              <a:latin typeface="Calibri" panose="020F0502020204030204" pitchFamily="34" charset="0"/>
            </a:endParaRPr>
          </a:p>
        </p:txBody>
      </p:sp>
      <p:sp>
        <p:nvSpPr>
          <p:cNvPr id="3" name="Podnadpis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9916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Research questions</a:t>
            </a:r>
            <a:endParaRPr lang="en-US" noProof="0" dirty="0"/>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The presence of large fixed costs leads to an important question regarding a railroad’s optimal strategy for competing with other intercity modes for freight traffic.</a:t>
            </a:r>
          </a:p>
          <a:p>
            <a:r>
              <a:rPr lang="en-US" noProof="0" dirty="0" smtClean="0">
                <a:latin typeface="Calibri" panose="020F0502020204030204" pitchFamily="34" charset="0"/>
              </a:rPr>
              <a:t>Is the railroad industry characterized by short-run increasing returns to density and, if so, can railroads significantly reduce their average variable costs by more efficiently utilizing fixed factors of production?</a:t>
            </a:r>
          </a:p>
          <a:p>
            <a:r>
              <a:rPr lang="en-US" noProof="0" dirty="0" err="1" smtClean="0">
                <a:latin typeface="Calibri" panose="020F0502020204030204" pitchFamily="34" charset="0"/>
              </a:rPr>
              <a:t>Braeutigam</a:t>
            </a:r>
            <a:r>
              <a:rPr lang="en-US" noProof="0" dirty="0" smtClean="0">
                <a:latin typeface="Calibri" panose="020F0502020204030204" pitchFamily="34" charset="0"/>
              </a:rPr>
              <a:t> et al. (1984) explored these and some other questions in a study on the short-run cost structure for a large Class I railroad during a 35-month period from January 1976 through November 1978.</a:t>
            </a:r>
            <a:endParaRPr lang="en-US" noProof="0" dirty="0">
              <a:latin typeface="Calibri" panose="020F0502020204030204" pitchFamily="34" charset="0"/>
            </a:endParaRPr>
          </a:p>
        </p:txBody>
      </p:sp>
    </p:spTree>
    <p:extLst>
      <p:ext uri="{BB962C8B-B14F-4D97-AF65-F5344CB8AC3E}">
        <p14:creationId xmlns:p14="http://schemas.microsoft.com/office/powerpoint/2010/main" val="2847462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Specification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340385447"/>
              </p:ext>
            </p:extLst>
          </p:nvPr>
        </p:nvGraphicFramePr>
        <p:xfrm>
          <a:off x="539552" y="2924944"/>
          <a:ext cx="8802688" cy="3060700"/>
        </p:xfrm>
        <a:graphic>
          <a:graphicData uri="http://schemas.openxmlformats.org/presentationml/2006/ole">
            <mc:AlternateContent xmlns:mc="http://schemas.openxmlformats.org/markup-compatibility/2006">
              <mc:Choice xmlns:v="urn:schemas-microsoft-com:vml" Requires="v">
                <p:oleObj spid="_x0000_s1048" name="Document" r:id="rId4" imgW="5270500" imgH="1841500" progId="Word.Document.12">
                  <p:embed/>
                </p:oleObj>
              </mc:Choice>
              <mc:Fallback>
                <p:oleObj name="Document" r:id="rId4" imgW="5270500" imgH="1841500" progId="Word.Document.12">
                  <p:embed/>
                  <p:pic>
                    <p:nvPicPr>
                      <p:cNvPr id="0" name=""/>
                      <p:cNvPicPr/>
                      <p:nvPr/>
                    </p:nvPicPr>
                    <p:blipFill>
                      <a:blip r:embed="rId5"/>
                      <a:stretch>
                        <a:fillRect/>
                      </a:stretch>
                    </p:blipFill>
                    <p:spPr>
                      <a:xfrm>
                        <a:off x="539552" y="2924944"/>
                        <a:ext cx="8802688" cy="3060700"/>
                      </a:xfrm>
                      <a:prstGeom prst="rect">
                        <a:avLst/>
                      </a:prstGeom>
                    </p:spPr>
                  </p:pic>
                </p:oleObj>
              </mc:Fallback>
            </mc:AlternateContent>
          </a:graphicData>
        </a:graphic>
      </p:graphicFrame>
      <p:sp>
        <p:nvSpPr>
          <p:cNvPr id="3" name="TextovéPole 2"/>
          <p:cNvSpPr txBox="1"/>
          <p:nvPr/>
        </p:nvSpPr>
        <p:spPr>
          <a:xfrm>
            <a:off x="467544" y="1340768"/>
            <a:ext cx="7920880" cy="1323439"/>
          </a:xfrm>
          <a:prstGeom prst="rect">
            <a:avLst/>
          </a:prstGeom>
          <a:noFill/>
        </p:spPr>
        <p:txBody>
          <a:bodyPr wrap="square" rtlCol="0">
            <a:spAutoFit/>
          </a:bodyPr>
          <a:lstStyle/>
          <a:p>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short</a:t>
            </a:r>
            <a:r>
              <a:rPr lang="cs-CZ" sz="2000" dirty="0" smtClean="0">
                <a:latin typeface="Calibri" panose="020F0502020204030204" pitchFamily="34" charset="0"/>
              </a:rPr>
              <a:t> run </a:t>
            </a:r>
            <a:r>
              <a:rPr lang="cs-CZ" sz="2000" dirty="0" err="1" smtClean="0">
                <a:latin typeface="Calibri" panose="020F0502020204030204" pitchFamily="34" charset="0"/>
              </a:rPr>
              <a:t>total</a:t>
            </a:r>
            <a:r>
              <a:rPr lang="cs-CZ" sz="2000" dirty="0" smtClean="0">
                <a:latin typeface="Calibri" panose="020F0502020204030204" pitchFamily="34" charset="0"/>
              </a:rPr>
              <a:t> </a:t>
            </a:r>
            <a:r>
              <a:rPr lang="cs-CZ" sz="2000" dirty="0" err="1" smtClean="0">
                <a:latin typeface="Calibri" panose="020F0502020204030204" pitchFamily="34" charset="0"/>
              </a:rPr>
              <a:t>variable</a:t>
            </a:r>
            <a:r>
              <a:rPr lang="cs-CZ" sz="2000" dirty="0" smtClean="0">
                <a:latin typeface="Calibri" panose="020F0502020204030204" pitchFamily="34" charset="0"/>
              </a:rPr>
              <a:t> </a:t>
            </a:r>
            <a:r>
              <a:rPr lang="cs-CZ" sz="2000" dirty="0" err="1" smtClean="0">
                <a:latin typeface="Calibri" panose="020F0502020204030204" pitchFamily="34" charset="0"/>
              </a:rPr>
              <a:t>costs</a:t>
            </a:r>
            <a:r>
              <a:rPr lang="cs-CZ" sz="2000" dirty="0" smtClean="0">
                <a:latin typeface="Calibri" panose="020F0502020204030204" pitchFamily="34" charset="0"/>
              </a:rPr>
              <a:t> </a:t>
            </a:r>
            <a:r>
              <a:rPr lang="cs-CZ" sz="2000" dirty="0" err="1" smtClean="0">
                <a:latin typeface="Calibri" panose="020F0502020204030204" pitchFamily="34" charset="0"/>
              </a:rPr>
              <a:t>depend</a:t>
            </a:r>
            <a:r>
              <a:rPr lang="cs-CZ" sz="2000" dirty="0" smtClean="0">
                <a:latin typeface="Calibri" panose="020F0502020204030204" pitchFamily="34" charset="0"/>
              </a:rPr>
              <a:t> </a:t>
            </a:r>
            <a:r>
              <a:rPr lang="cs-CZ" sz="2000" dirty="0" err="1" smtClean="0">
                <a:latin typeface="Calibri" panose="020F0502020204030204" pitchFamily="34" charset="0"/>
              </a:rPr>
              <a:t>upon</a:t>
            </a:r>
            <a:r>
              <a:rPr lang="cs-CZ" sz="2000" dirty="0" smtClean="0">
                <a:latin typeface="Calibri" panose="020F0502020204030204" pitchFamily="34" charset="0"/>
              </a:rPr>
              <a:t> output, input </a:t>
            </a:r>
            <a:r>
              <a:rPr lang="cs-CZ" sz="2000" dirty="0" err="1" smtClean="0">
                <a:latin typeface="Calibri" panose="020F0502020204030204" pitchFamily="34" charset="0"/>
              </a:rPr>
              <a:t>prices</a:t>
            </a:r>
            <a:r>
              <a:rPr lang="cs-CZ" sz="2000" dirty="0" smtClean="0">
                <a:latin typeface="Calibri" panose="020F0502020204030204" pitchFamily="34" charset="0"/>
              </a:rPr>
              <a:t>,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fixed</a:t>
            </a:r>
            <a:r>
              <a:rPr lang="cs-CZ" sz="2000" dirty="0" smtClean="0">
                <a:latin typeface="Calibri" panose="020F0502020204030204" pitchFamily="34" charset="0"/>
              </a:rPr>
              <a:t> </a:t>
            </a:r>
            <a:r>
              <a:rPr lang="cs-CZ" sz="2000" dirty="0" err="1" smtClean="0">
                <a:latin typeface="Calibri" panose="020F0502020204030204" pitchFamily="34" charset="0"/>
              </a:rPr>
              <a:t>factor</a:t>
            </a:r>
            <a:r>
              <a:rPr lang="cs-CZ" sz="2000" dirty="0" smtClean="0">
                <a:latin typeface="Calibri" panose="020F0502020204030204" pitchFamily="34" charset="0"/>
              </a:rPr>
              <a:t> </a:t>
            </a:r>
            <a:r>
              <a:rPr lang="cs-CZ" sz="2000" dirty="0" err="1" smtClean="0">
                <a:latin typeface="Calibri" panose="020F0502020204030204" pitchFamily="34" charset="0"/>
              </a:rPr>
              <a:t>of</a:t>
            </a:r>
            <a:r>
              <a:rPr lang="cs-CZ" sz="2000" dirty="0" smtClean="0">
                <a:latin typeface="Calibri" panose="020F0502020204030204" pitchFamily="34" charset="0"/>
              </a:rPr>
              <a:t> </a:t>
            </a:r>
            <a:r>
              <a:rPr lang="cs-CZ" sz="2000" dirty="0" err="1" smtClean="0">
                <a:latin typeface="Calibri" panose="020F0502020204030204" pitchFamily="34" charset="0"/>
              </a:rPr>
              <a:t>production</a:t>
            </a:r>
            <a:r>
              <a:rPr lang="cs-CZ" sz="2000" dirty="0" smtClean="0">
                <a:latin typeface="Calibri" panose="020F0502020204030204" pitchFamily="34" charset="0"/>
              </a:rPr>
              <a:t>, and technology. In </a:t>
            </a:r>
            <a:r>
              <a:rPr lang="cs-CZ" sz="2000" dirty="0" err="1" smtClean="0">
                <a:latin typeface="Calibri" panose="020F0502020204030204" pitchFamily="34" charset="0"/>
              </a:rPr>
              <a:t>their</a:t>
            </a:r>
            <a:r>
              <a:rPr lang="cs-CZ" sz="2000" dirty="0" smtClean="0">
                <a:latin typeface="Calibri" panose="020F0502020204030204" pitchFamily="34" charset="0"/>
              </a:rPr>
              <a:t> </a:t>
            </a:r>
            <a:r>
              <a:rPr lang="cs-CZ" sz="2000" dirty="0" err="1" smtClean="0">
                <a:latin typeface="Calibri" panose="020F0502020204030204" pitchFamily="34" charset="0"/>
              </a:rPr>
              <a:t>analysis</a:t>
            </a:r>
            <a:r>
              <a:rPr lang="cs-CZ" sz="2000" dirty="0" smtClean="0">
                <a:latin typeface="Calibri" panose="020F0502020204030204" pitchFamily="34" charset="0"/>
              </a:rPr>
              <a:t> </a:t>
            </a:r>
            <a:r>
              <a:rPr lang="cs-CZ" sz="2000" dirty="0" err="1" smtClean="0">
                <a:latin typeface="Calibri" panose="020F0502020204030204" pitchFamily="34" charset="0"/>
              </a:rPr>
              <a:t>of</a:t>
            </a:r>
            <a:r>
              <a:rPr lang="cs-CZ" sz="2000" dirty="0" smtClean="0">
                <a:latin typeface="Calibri" panose="020F0502020204030204" pitchFamily="34" charset="0"/>
              </a:rPr>
              <a:t> </a:t>
            </a:r>
            <a:r>
              <a:rPr lang="cs-CZ" sz="2000" dirty="0" err="1" smtClean="0">
                <a:latin typeface="Calibri" panose="020F0502020204030204" pitchFamily="34" charset="0"/>
              </a:rPr>
              <a:t>rail</a:t>
            </a:r>
            <a:r>
              <a:rPr lang="cs-CZ" sz="2000" dirty="0" smtClean="0">
                <a:latin typeface="Calibri" panose="020F0502020204030204" pitchFamily="34" charset="0"/>
              </a:rPr>
              <a:t> </a:t>
            </a:r>
            <a:r>
              <a:rPr lang="cs-CZ" sz="2000" dirty="0" err="1" smtClean="0">
                <a:latin typeface="Calibri" panose="020F0502020204030204" pitchFamily="34" charset="0"/>
              </a:rPr>
              <a:t>costs</a:t>
            </a:r>
            <a:r>
              <a:rPr lang="cs-CZ" sz="2000" dirty="0" smtClean="0">
                <a:latin typeface="Calibri" panose="020F0502020204030204" pitchFamily="34" charset="0"/>
              </a:rPr>
              <a:t>, </a:t>
            </a:r>
            <a:r>
              <a:rPr lang="cs-CZ" sz="2000" dirty="0" err="1" smtClean="0">
                <a:latin typeface="Calibri" panose="020F0502020204030204" pitchFamily="34" charset="0"/>
              </a:rPr>
              <a:t>Braeutigam</a:t>
            </a:r>
            <a:r>
              <a:rPr lang="cs-CZ" sz="2000" dirty="0" smtClean="0">
                <a:latin typeface="Calibri" panose="020F0502020204030204" pitchFamily="34" charset="0"/>
              </a:rPr>
              <a:t> et al. (1984) </a:t>
            </a:r>
            <a:r>
              <a:rPr lang="cs-CZ" sz="2000" dirty="0" err="1" smtClean="0">
                <a:latin typeface="Calibri" panose="020F0502020204030204" pitchFamily="34" charset="0"/>
              </a:rPr>
              <a:t>specified</a:t>
            </a:r>
            <a:r>
              <a:rPr lang="cs-CZ" sz="2000" dirty="0" smtClean="0">
                <a:latin typeface="Calibri" panose="020F0502020204030204" pitchFamily="34" charset="0"/>
              </a:rPr>
              <a:t> </a:t>
            </a:r>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following</a:t>
            </a:r>
            <a:r>
              <a:rPr lang="cs-CZ" sz="2000" dirty="0" smtClean="0">
                <a:latin typeface="Calibri" panose="020F0502020204030204" pitchFamily="34" charset="0"/>
              </a:rPr>
              <a:t> </a:t>
            </a:r>
            <a:r>
              <a:rPr lang="cs-CZ" sz="2000" dirty="0" err="1" smtClean="0">
                <a:latin typeface="Calibri" panose="020F0502020204030204" pitchFamily="34" charset="0"/>
              </a:rPr>
              <a:t>translog</a:t>
            </a:r>
            <a:r>
              <a:rPr lang="cs-CZ" sz="2000" dirty="0" smtClean="0">
                <a:latin typeface="Calibri" panose="020F0502020204030204" pitchFamily="34" charset="0"/>
              </a:rPr>
              <a:t> </a:t>
            </a:r>
            <a:r>
              <a:rPr lang="cs-CZ" sz="2000" dirty="0" err="1" smtClean="0">
                <a:latin typeface="Calibri" panose="020F0502020204030204" pitchFamily="34" charset="0"/>
              </a:rPr>
              <a:t>empirical</a:t>
            </a:r>
            <a:r>
              <a:rPr lang="cs-CZ" sz="2000" dirty="0" smtClean="0">
                <a:latin typeface="Calibri" panose="020F0502020204030204" pitchFamily="34" charset="0"/>
              </a:rPr>
              <a:t> </a:t>
            </a:r>
            <a:r>
              <a:rPr lang="cs-CZ" sz="2000" dirty="0" err="1" smtClean="0">
                <a:latin typeface="Calibri" panose="020F0502020204030204" pitchFamily="34" charset="0"/>
              </a:rPr>
              <a:t>total</a:t>
            </a:r>
            <a:r>
              <a:rPr lang="cs-CZ" sz="2000" dirty="0" smtClean="0">
                <a:latin typeface="Calibri" panose="020F0502020204030204" pitchFamily="34" charset="0"/>
              </a:rPr>
              <a:t> </a:t>
            </a:r>
            <a:r>
              <a:rPr lang="cs-CZ" sz="2000" dirty="0" err="1" smtClean="0">
                <a:latin typeface="Calibri" panose="020F0502020204030204" pitchFamily="34" charset="0"/>
              </a:rPr>
              <a:t>variable</a:t>
            </a:r>
            <a:r>
              <a:rPr lang="cs-CZ" sz="2000" dirty="0" smtClean="0">
                <a:latin typeface="Calibri" panose="020F0502020204030204" pitchFamily="34" charset="0"/>
              </a:rPr>
              <a:t> </a:t>
            </a:r>
            <a:r>
              <a:rPr lang="cs-CZ" sz="2000" dirty="0" err="1" smtClean="0">
                <a:latin typeface="Calibri" panose="020F0502020204030204" pitchFamily="34" charset="0"/>
              </a:rPr>
              <a:t>cost</a:t>
            </a:r>
            <a:r>
              <a:rPr lang="cs-CZ" sz="2000" dirty="0" smtClean="0">
                <a:latin typeface="Calibri" panose="020F0502020204030204" pitchFamily="34" charset="0"/>
              </a:rPr>
              <a:t> model: </a:t>
            </a:r>
            <a:endParaRPr lang="cs-CZ" sz="2000" dirty="0">
              <a:latin typeface="Calibri" panose="020F0502020204030204" pitchFamily="34" charset="0"/>
            </a:endParaRPr>
          </a:p>
        </p:txBody>
      </p:sp>
    </p:spTree>
    <p:extLst>
      <p:ext uri="{BB962C8B-B14F-4D97-AF65-F5344CB8AC3E}">
        <p14:creationId xmlns:p14="http://schemas.microsoft.com/office/powerpoint/2010/main" val="1085221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Definition of variables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sz="2400" noProof="0" dirty="0" smtClean="0">
                <a:latin typeface="Calibri" panose="020F0502020204030204" pitchFamily="34" charset="0"/>
              </a:rPr>
              <a:t>Output – this is measured as the Number of Carloads of freight that the rail carrier moved each month.</a:t>
            </a:r>
          </a:p>
          <a:p>
            <a:r>
              <a:rPr lang="en-US" sz="2400" noProof="0" dirty="0" smtClean="0">
                <a:latin typeface="Calibri" panose="020F0502020204030204" pitchFamily="34" charset="0"/>
              </a:rPr>
              <a:t>Input prices – in the short run, the variable factors of production are fuel (f), labor (l) and equipment (e). </a:t>
            </a:r>
          </a:p>
          <a:p>
            <a:r>
              <a:rPr lang="en-US" sz="2400" noProof="0" dirty="0" smtClean="0">
                <a:latin typeface="Calibri" panose="020F0502020204030204" pitchFamily="34" charset="0"/>
              </a:rPr>
              <a:t>Operating characteristics – the only operating characteristic included in this model is Average Speed of service (</a:t>
            </a:r>
            <a:r>
              <a:rPr lang="en-US" sz="2400" noProof="0" dirty="0" err="1" smtClean="0">
                <a:latin typeface="Calibri" panose="020F0502020204030204" pitchFamily="34" charset="0"/>
              </a:rPr>
              <a:t>o</a:t>
            </a:r>
            <a:r>
              <a:rPr lang="en-US" sz="2400" baseline="-25000" noProof="0" dirty="0" err="1" smtClean="0">
                <a:latin typeface="Calibri" panose="020F0502020204030204" pitchFamily="34" charset="0"/>
              </a:rPr>
              <a:t>spd</a:t>
            </a:r>
            <a:r>
              <a:rPr lang="en-US" sz="2400" noProof="0" dirty="0" smtClean="0">
                <a:latin typeface="Calibri" panose="020F0502020204030204" pitchFamily="34" charset="0"/>
              </a:rPr>
              <a:t>).</a:t>
            </a:r>
          </a:p>
          <a:p>
            <a:r>
              <a:rPr lang="en-US" sz="2400" noProof="0" dirty="0" smtClean="0">
                <a:latin typeface="Calibri" panose="020F0502020204030204" pitchFamily="34" charset="0"/>
              </a:rPr>
              <a:t>Fixed factors of production – among the various factors of production – including track, switches, land and buildings – that are fixed in rail operations, miles of track is the largest component and is used in this study to measure the diverse fixed factors.  </a:t>
            </a:r>
            <a:endParaRPr lang="en-US" sz="2400" noProof="0" dirty="0">
              <a:latin typeface="Calibri" panose="020F0502020204030204" pitchFamily="34" charset="0"/>
            </a:endParaRPr>
          </a:p>
        </p:txBody>
      </p:sp>
    </p:spTree>
    <p:extLst>
      <p:ext uri="{BB962C8B-B14F-4D97-AF65-F5344CB8AC3E}">
        <p14:creationId xmlns:p14="http://schemas.microsoft.com/office/powerpoint/2010/main" val="51546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Font typeface="+mj-lt"/>
              <a:buAutoNum type="arabicPeriod"/>
            </a:pPr>
            <a:r>
              <a:rPr lang="en-US" noProof="0" dirty="0" smtClean="0">
                <a:latin typeface="Calibri" panose="020F0502020204030204" pitchFamily="34" charset="0"/>
              </a:rPr>
              <a:t>Rail firm technology is expected to exhibit increasing returns to capital stock utilization: </a:t>
            </a:r>
            <a:r>
              <a:rPr lang="en-US" noProof="0" dirty="0" err="1" smtClean="0">
                <a:latin typeface="Calibri" panose="020F0502020204030204" pitchFamily="34" charset="0"/>
              </a:rPr>
              <a:t>ε</a:t>
            </a:r>
            <a:r>
              <a:rPr lang="en-US" baseline="-25000" noProof="0" dirty="0" err="1" smtClean="0">
                <a:latin typeface="Calibri" panose="020F0502020204030204" pitchFamily="34" charset="0"/>
              </a:rPr>
              <a:t>o</a:t>
            </a:r>
            <a:r>
              <a:rPr lang="en-US" baseline="-25000" noProof="0" dirty="0" smtClean="0">
                <a:latin typeface="Calibri" panose="020F0502020204030204" pitchFamily="34" charset="0"/>
              </a:rPr>
              <a:t>/k </a:t>
            </a:r>
            <a:r>
              <a:rPr lang="en-US" noProof="0" dirty="0" smtClean="0">
                <a:latin typeface="Calibri" panose="020F0502020204030204" pitchFamily="34" charset="0"/>
              </a:rPr>
              <a:t>&gt; 1 → </a:t>
            </a:r>
            <a:r>
              <a:rPr lang="en-US" noProof="0" dirty="0" smtClean="0">
                <a:latin typeface="Calibri"/>
              </a:rPr>
              <a:t>α</a:t>
            </a:r>
            <a:r>
              <a:rPr lang="en-US" baseline="-25000" noProof="0" dirty="0" smtClean="0">
                <a:latin typeface="Calibri"/>
              </a:rPr>
              <a:t>1 </a:t>
            </a:r>
            <a:r>
              <a:rPr lang="en-US" noProof="0" dirty="0" smtClean="0">
                <a:latin typeface="Calibri"/>
              </a:rPr>
              <a:t>= 1/</a:t>
            </a:r>
            <a:r>
              <a:rPr lang="en-US" noProof="0" dirty="0" err="1" smtClean="0">
                <a:latin typeface="Calibri" panose="020F0502020204030204" pitchFamily="34" charset="0"/>
              </a:rPr>
              <a:t>ε</a:t>
            </a:r>
            <a:r>
              <a:rPr lang="en-US" baseline="-25000" noProof="0" dirty="0" err="1" smtClean="0">
                <a:latin typeface="Calibri" panose="020F0502020204030204" pitchFamily="34" charset="0"/>
              </a:rPr>
              <a:t>o</a:t>
            </a:r>
            <a:r>
              <a:rPr lang="en-US" baseline="-25000" noProof="0" dirty="0" smtClean="0">
                <a:latin typeface="Calibri" panose="020F0502020204030204" pitchFamily="34" charset="0"/>
              </a:rPr>
              <a:t>/k </a:t>
            </a:r>
            <a:r>
              <a:rPr lang="en-US" noProof="0" dirty="0" smtClean="0">
                <a:latin typeface="Calibri" panose="020F0502020204030204" pitchFamily="34" charset="0"/>
              </a:rPr>
              <a:t>is positive and less than one. </a:t>
            </a:r>
          </a:p>
          <a:p>
            <a:pPr marL="514350" indent="-514350">
              <a:buFont typeface="+mj-lt"/>
              <a:buAutoNum type="arabicPeriod"/>
            </a:pPr>
            <a:r>
              <a:rPr lang="en-US" noProof="0" dirty="0" smtClean="0">
                <a:latin typeface="Calibri" panose="020F0502020204030204" pitchFamily="34" charset="0"/>
              </a:rPr>
              <a:t> An exogenous increase in Average Speed will decrease total variable costs. </a:t>
            </a:r>
            <a:r>
              <a:rPr lang="en-US" noProof="0" dirty="0" smtClean="0">
                <a:latin typeface="Calibri"/>
              </a:rPr>
              <a:t>α</a:t>
            </a:r>
            <a:r>
              <a:rPr lang="en-US" baseline="-25000" noProof="0" dirty="0" smtClean="0">
                <a:latin typeface="Calibri"/>
              </a:rPr>
              <a:t>5,</a:t>
            </a:r>
            <a:r>
              <a:rPr lang="en-US" noProof="0" dirty="0" smtClean="0">
                <a:latin typeface="Calibri"/>
              </a:rPr>
              <a:t> therefore, is expected to be negative. </a:t>
            </a:r>
          </a:p>
          <a:p>
            <a:pPr marL="514350" indent="-514350">
              <a:buFont typeface="+mj-lt"/>
              <a:buAutoNum type="arabicPeriod"/>
            </a:pPr>
            <a:r>
              <a:rPr lang="en-US" noProof="0" dirty="0" smtClean="0">
                <a:latin typeface="Calibri"/>
              </a:rPr>
              <a:t>Cost minimization imply: 0 &lt; α</a:t>
            </a:r>
            <a:r>
              <a:rPr lang="en-US" baseline="-25000" noProof="0" dirty="0" err="1" smtClean="0">
                <a:latin typeface="Calibri"/>
              </a:rPr>
              <a:t>i</a:t>
            </a:r>
            <a:r>
              <a:rPr lang="en-US" baseline="-25000" noProof="0" dirty="0" smtClean="0">
                <a:latin typeface="Calibri"/>
              </a:rPr>
              <a:t> </a:t>
            </a:r>
            <a:r>
              <a:rPr lang="en-US" noProof="0" dirty="0" smtClean="0">
                <a:latin typeface="Calibri"/>
              </a:rPr>
              <a:t> &lt; 1  (</a:t>
            </a:r>
            <a:r>
              <a:rPr lang="en-US" noProof="0" dirty="0" err="1" smtClean="0">
                <a:latin typeface="Calibri"/>
              </a:rPr>
              <a:t>i</a:t>
            </a:r>
            <a:r>
              <a:rPr lang="en-US" noProof="0" dirty="0" smtClean="0">
                <a:latin typeface="Calibri"/>
              </a:rPr>
              <a:t> = 2, 3, 4) and           α</a:t>
            </a:r>
            <a:r>
              <a:rPr lang="en-US" baseline="-25000" noProof="0" dirty="0" smtClean="0">
                <a:latin typeface="Calibri"/>
              </a:rPr>
              <a:t>2 </a:t>
            </a:r>
            <a:r>
              <a:rPr lang="en-US" noProof="0" dirty="0" smtClean="0">
                <a:latin typeface="Calibri"/>
              </a:rPr>
              <a:t>+ α</a:t>
            </a:r>
            <a:r>
              <a:rPr lang="en-US" baseline="-25000" noProof="0" dirty="0" smtClean="0">
                <a:latin typeface="Calibri"/>
              </a:rPr>
              <a:t>3</a:t>
            </a:r>
            <a:r>
              <a:rPr lang="en-US" noProof="0" dirty="0" smtClean="0">
                <a:latin typeface="Calibri"/>
              </a:rPr>
              <a:t> + α</a:t>
            </a:r>
            <a:r>
              <a:rPr lang="en-US" baseline="-25000" noProof="0" dirty="0" smtClean="0">
                <a:latin typeface="Calibri"/>
              </a:rPr>
              <a:t>4 </a:t>
            </a:r>
            <a:r>
              <a:rPr lang="en-US" noProof="0" dirty="0" smtClean="0">
                <a:latin typeface="Calibri"/>
              </a:rPr>
              <a:t>= 1</a:t>
            </a:r>
          </a:p>
          <a:p>
            <a:pPr marL="514350" indent="-514350">
              <a:buFont typeface="+mj-lt"/>
              <a:buAutoNum type="arabicPeriod"/>
            </a:pPr>
            <a:r>
              <a:rPr lang="en-US" noProof="0" dirty="0" smtClean="0">
                <a:latin typeface="Calibri"/>
              </a:rPr>
              <a:t>An increase in Effective Miles of Track, the fixed factor of production is expected to reduce total variable costs, which implies that α</a:t>
            </a:r>
            <a:r>
              <a:rPr lang="en-US" baseline="-25000" noProof="0" dirty="0" smtClean="0">
                <a:latin typeface="Calibri"/>
              </a:rPr>
              <a:t>6 </a:t>
            </a:r>
            <a:r>
              <a:rPr lang="en-US" noProof="0" dirty="0" smtClean="0">
                <a:latin typeface="Calibri"/>
              </a:rPr>
              <a:t>will have a negative sign. </a:t>
            </a:r>
            <a:endParaRPr lang="en-US" noProof="0" dirty="0">
              <a:latin typeface="Calibri" panose="020F0502020204030204" pitchFamily="34" charset="0"/>
            </a:endParaRPr>
          </a:p>
        </p:txBody>
      </p:sp>
    </p:spTree>
    <p:extLst>
      <p:ext uri="{BB962C8B-B14F-4D97-AF65-F5344CB8AC3E}">
        <p14:creationId xmlns:p14="http://schemas.microsoft.com/office/powerpoint/2010/main" val="23107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23"/>
          <p:cNvGraphicFramePr>
            <a:graphicFrameLocks noChangeAspect="1"/>
          </p:cNvGraphicFramePr>
          <p:nvPr>
            <p:extLst>
              <p:ext uri="{D42A27DB-BD31-4B8C-83A1-F6EECF244321}">
                <p14:modId xmlns:p14="http://schemas.microsoft.com/office/powerpoint/2010/main" val="1775172133"/>
              </p:ext>
            </p:extLst>
          </p:nvPr>
        </p:nvGraphicFramePr>
        <p:xfrm>
          <a:off x="612473" y="1165558"/>
          <a:ext cx="8136610" cy="5455932"/>
        </p:xfrm>
        <a:graphic>
          <a:graphicData uri="http://schemas.openxmlformats.org/presentationml/2006/ole">
            <mc:AlternateContent xmlns:mc="http://schemas.openxmlformats.org/markup-compatibility/2006">
              <mc:Choice xmlns:v="urn:schemas-microsoft-com:vml" Requires="v">
                <p:oleObj spid="_x0000_s2069" name="Document" r:id="rId4" imgW="8394700" imgH="5638800" progId="Word.Document.12">
                  <p:embed/>
                </p:oleObj>
              </mc:Choice>
              <mc:Fallback>
                <p:oleObj name="Document" r:id="rId4" imgW="8394700" imgH="5638800" progId="Word.Document.12">
                  <p:embed/>
                  <p:pic>
                    <p:nvPicPr>
                      <p:cNvPr id="0" name=""/>
                      <p:cNvPicPr>
                        <a:picLocks noChangeAspect="1" noChangeArrowheads="1"/>
                      </p:cNvPicPr>
                      <p:nvPr/>
                    </p:nvPicPr>
                    <p:blipFill>
                      <a:blip r:embed="rId5"/>
                      <a:srcRect/>
                      <a:stretch>
                        <a:fillRect/>
                      </a:stretch>
                    </p:blipFill>
                    <p:spPr bwMode="auto">
                      <a:xfrm>
                        <a:off x="612473" y="1165558"/>
                        <a:ext cx="8136610" cy="5455932"/>
                      </a:xfrm>
                      <a:prstGeom prst="rect">
                        <a:avLst/>
                      </a:prstGeom>
                      <a:noFill/>
                      <a:extLst/>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spTree>
    <p:extLst>
      <p:ext uri="{BB962C8B-B14F-4D97-AF65-F5344CB8AC3E}">
        <p14:creationId xmlns:p14="http://schemas.microsoft.com/office/powerpoint/2010/main" val="2635918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Short-run Elasticities</a:t>
            </a:r>
            <a:endParaRPr lang="en-US" noProof="0" dirty="0">
              <a:latin typeface="Calibri" panose="020F0502020204030204" pitchFamily="34" charset="0"/>
            </a:endParaRPr>
          </a:p>
        </p:txBody>
      </p:sp>
      <p:graphicFrame>
        <p:nvGraphicFramePr>
          <p:cNvPr id="4" name="Objekt 16"/>
          <p:cNvGraphicFramePr>
            <a:graphicFrameLocks noChangeAspect="1"/>
          </p:cNvGraphicFramePr>
          <p:nvPr>
            <p:extLst>
              <p:ext uri="{D42A27DB-BD31-4B8C-83A1-F6EECF244321}">
                <p14:modId xmlns:p14="http://schemas.microsoft.com/office/powerpoint/2010/main" val="1063119252"/>
              </p:ext>
            </p:extLst>
          </p:nvPr>
        </p:nvGraphicFramePr>
        <p:xfrm>
          <a:off x="434975" y="2032347"/>
          <a:ext cx="8231188" cy="3844925"/>
        </p:xfrm>
        <a:graphic>
          <a:graphicData uri="http://schemas.openxmlformats.org/presentationml/2006/ole">
            <mc:AlternateContent xmlns:mc="http://schemas.openxmlformats.org/markup-compatibility/2006">
              <mc:Choice xmlns:v="urn:schemas-microsoft-com:vml" Requires="v">
                <p:oleObj spid="_x0000_s3093" name="Document" r:id="rId4" imgW="8229600" imgH="3848100" progId="Word.Document.12">
                  <p:embed/>
                </p:oleObj>
              </mc:Choice>
              <mc:Fallback>
                <p:oleObj name="Document" r:id="rId4" imgW="8229600" imgH="3848100" progId="Word.Document.12">
                  <p:embed/>
                  <p:pic>
                    <p:nvPicPr>
                      <p:cNvPr id="0" name=""/>
                      <p:cNvPicPr>
                        <a:picLocks noChangeAspect="1" noChangeArrowheads="1"/>
                      </p:cNvPicPr>
                      <p:nvPr/>
                    </p:nvPicPr>
                    <p:blipFill>
                      <a:blip r:embed="rId5"/>
                      <a:srcRect/>
                      <a:stretch>
                        <a:fillRect/>
                      </a:stretch>
                    </p:blipFill>
                    <p:spPr bwMode="auto">
                      <a:xfrm>
                        <a:off x="434975" y="2032347"/>
                        <a:ext cx="8231188" cy="384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3559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Comments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t>The identified </a:t>
            </a:r>
            <a:r>
              <a:rPr lang="en-US" noProof="0" dirty="0" err="1" smtClean="0"/>
              <a:t>translog</a:t>
            </a:r>
            <a:r>
              <a:rPr lang="en-US" noProof="0" dirty="0" smtClean="0"/>
              <a:t> empirical cost function does not include a constant term.</a:t>
            </a:r>
          </a:p>
          <a:p>
            <a:pPr marL="0" indent="0">
              <a:buNone/>
            </a:pPr>
            <a:endParaRPr lang="en-US" noProof="0" dirty="0"/>
          </a:p>
        </p:txBody>
      </p:sp>
    </p:spTree>
    <p:extLst>
      <p:ext uri="{BB962C8B-B14F-4D97-AF65-F5344CB8AC3E}">
        <p14:creationId xmlns:p14="http://schemas.microsoft.com/office/powerpoint/2010/main" val="1754612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US" noProof="0" dirty="0" smtClean="0">
                <a:latin typeface="Calibri" panose="020F0502020204030204" pitchFamily="34" charset="0"/>
              </a:rPr>
              <a:t>5.3. Profit margins in the airline industry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6137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Introduction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t>In their work on the US airline industry, Morrison and Winston (1985) developed and estimated an empirical model of airline carrier short-run profitability, measured by annual rate of return </a:t>
            </a:r>
            <a:r>
              <a:rPr lang="en-US" noProof="0" dirty="0" err="1" smtClean="0"/>
              <a:t>fo</a:t>
            </a:r>
            <a:r>
              <a:rPr lang="cs-CZ" noProof="0" dirty="0" smtClean="0"/>
              <a:t>r</a:t>
            </a:r>
            <a:r>
              <a:rPr lang="en-US" noProof="0" dirty="0" smtClean="0"/>
              <a:t> the period 1970-88. Their empirical model is given as follows:</a:t>
            </a:r>
          </a:p>
          <a:p>
            <a:endParaRPr lang="en-US" noProof="0" dirty="0" smtClean="0">
              <a:solidFill>
                <a:srgbClr val="FF0000"/>
              </a:solidFill>
            </a:endParaRPr>
          </a:p>
        </p:txBody>
      </p:sp>
    </p:spTree>
    <p:extLst>
      <p:ext uri="{BB962C8B-B14F-4D97-AF65-F5344CB8AC3E}">
        <p14:creationId xmlns:p14="http://schemas.microsoft.com/office/powerpoint/2010/main" val="1825426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Specification</a:t>
            </a:r>
            <a:endParaRPr lang="en-US" noProof="0" dirty="0"/>
          </a:p>
        </p:txBody>
      </p:sp>
      <p:graphicFrame>
        <p:nvGraphicFramePr>
          <p:cNvPr id="4" name="Zástupný symbol pro obsah 3"/>
          <p:cNvGraphicFramePr>
            <a:graphicFrameLocks noGrp="1" noChangeAspect="1"/>
          </p:cNvGraphicFramePr>
          <p:nvPr>
            <p:ph sz="quarter" idx="1"/>
            <p:extLst>
              <p:ext uri="{D42A27DB-BD31-4B8C-83A1-F6EECF244321}">
                <p14:modId xmlns:p14="http://schemas.microsoft.com/office/powerpoint/2010/main" val="4282687872"/>
              </p:ext>
            </p:extLst>
          </p:nvPr>
        </p:nvGraphicFramePr>
        <p:xfrm>
          <a:off x="899592" y="1511725"/>
          <a:ext cx="6881453" cy="4077515"/>
        </p:xfrm>
        <a:graphic>
          <a:graphicData uri="http://schemas.openxmlformats.org/presentationml/2006/ole">
            <mc:AlternateContent xmlns:mc="http://schemas.openxmlformats.org/markup-compatibility/2006">
              <mc:Choice xmlns:v="urn:schemas-microsoft-com:vml" Requires="v">
                <p:oleObj spid="_x0000_s11267" name="Dokument" r:id="rId3" imgW="5275593" imgH="3126247" progId="Word.Document.12">
                  <p:embed/>
                </p:oleObj>
              </mc:Choice>
              <mc:Fallback>
                <p:oleObj name="Dokument" r:id="rId3" imgW="5275593" imgH="3126247" progId="Word.Document.12">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11725"/>
                        <a:ext cx="6881453" cy="407751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1933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rPr>
              <a:t>5.1. Theory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3342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lnSpcReduction="10000"/>
          </a:bodyPr>
          <a:lstStyle/>
          <a:p>
            <a:pPr marL="514350" indent="-514350">
              <a:buFont typeface="+mj-lt"/>
              <a:buAutoNum type="arabicPeriod"/>
            </a:pPr>
            <a:r>
              <a:rPr lang="en-US" noProof="0" dirty="0" smtClean="0">
                <a:latin typeface="Calibri" panose="020F0502020204030204" pitchFamily="34" charset="0"/>
              </a:rPr>
              <a:t>An increase in input costs reduces profitability. Thus is expected that </a:t>
            </a:r>
            <a:r>
              <a:rPr lang="en-US" noProof="0" dirty="0" smtClean="0">
                <a:latin typeface="Calibri"/>
              </a:rPr>
              <a:t>α</a:t>
            </a:r>
            <a:r>
              <a:rPr lang="en-US" baseline="-25000" noProof="0" dirty="0" smtClean="0">
                <a:latin typeface="Calibri"/>
              </a:rPr>
              <a:t>2</a:t>
            </a:r>
            <a:r>
              <a:rPr lang="en-US" noProof="0" dirty="0" smtClean="0">
                <a:latin typeface="Calibri"/>
              </a:rPr>
              <a:t> &gt; 0, </a:t>
            </a:r>
            <a:r>
              <a:rPr lang="en-US" noProof="0" dirty="0" smtClean="0"/>
              <a:t>α</a:t>
            </a:r>
            <a:r>
              <a:rPr lang="en-US" baseline="-25000" noProof="0" dirty="0" smtClean="0">
                <a:latin typeface="Calibri"/>
              </a:rPr>
              <a:t>3</a:t>
            </a:r>
            <a:r>
              <a:rPr lang="en-US" noProof="0" dirty="0" smtClean="0">
                <a:latin typeface="Calibri"/>
              </a:rPr>
              <a:t> &lt; 0, </a:t>
            </a:r>
            <a:r>
              <a:rPr lang="en-US" noProof="0" dirty="0" smtClean="0"/>
              <a:t>α</a:t>
            </a:r>
            <a:r>
              <a:rPr lang="en-US" baseline="-25000" noProof="0" dirty="0" smtClean="0">
                <a:latin typeface="Calibri"/>
              </a:rPr>
              <a:t>4</a:t>
            </a:r>
            <a:r>
              <a:rPr lang="en-US" noProof="0" dirty="0" smtClean="0">
                <a:latin typeface="Calibri"/>
              </a:rPr>
              <a:t> &lt; 0, </a:t>
            </a:r>
            <a:r>
              <a:rPr lang="en-US" noProof="0" dirty="0" smtClean="0"/>
              <a:t>α</a:t>
            </a:r>
            <a:r>
              <a:rPr lang="en-US" baseline="-25000" noProof="0" dirty="0" smtClean="0">
                <a:latin typeface="Calibri"/>
              </a:rPr>
              <a:t>5</a:t>
            </a:r>
            <a:r>
              <a:rPr lang="en-US" noProof="0" dirty="0" smtClean="0">
                <a:latin typeface="Calibri"/>
              </a:rPr>
              <a:t> &lt; 0.</a:t>
            </a:r>
          </a:p>
          <a:p>
            <a:pPr marL="514350" indent="-514350">
              <a:buFont typeface="+mj-lt"/>
              <a:buAutoNum type="arabicPeriod"/>
            </a:pPr>
            <a:r>
              <a:rPr lang="en-US" noProof="0" dirty="0" smtClean="0">
                <a:latin typeface="Calibri"/>
              </a:rPr>
              <a:t>It is expected that more hub enplanements and development of computer reservation </a:t>
            </a:r>
            <a:r>
              <a:rPr lang="en-US" noProof="0" dirty="0" err="1" smtClean="0">
                <a:latin typeface="Calibri"/>
              </a:rPr>
              <a:t>syst</a:t>
            </a:r>
            <a:r>
              <a:rPr lang="cs-CZ" noProof="0" dirty="0" smtClean="0">
                <a:latin typeface="Calibri"/>
              </a:rPr>
              <a:t>e</a:t>
            </a:r>
            <a:r>
              <a:rPr lang="en-US" noProof="0" dirty="0" smtClean="0">
                <a:latin typeface="Calibri"/>
              </a:rPr>
              <a:t>m (CRS) will increase profitability. CRS may not impact profitability immediately, but will do so over time. </a:t>
            </a:r>
            <a:r>
              <a:rPr lang="en-US" noProof="0" dirty="0" smtClean="0">
                <a:latin typeface="Calibri" panose="020F0502020204030204" pitchFamily="34" charset="0"/>
              </a:rPr>
              <a:t>It is expected, that: </a:t>
            </a:r>
            <a:r>
              <a:rPr lang="cs-CZ" noProof="0" dirty="0" smtClean="0">
                <a:latin typeface="Calibri" panose="020F0502020204030204" pitchFamily="34" charset="0"/>
              </a:rPr>
              <a:t>   </a:t>
            </a:r>
            <a:r>
              <a:rPr lang="en-US" noProof="0" dirty="0" smtClean="0"/>
              <a:t>α</a:t>
            </a:r>
            <a:r>
              <a:rPr lang="en-US" baseline="-25000" noProof="0" dirty="0" smtClean="0">
                <a:latin typeface="Calibri"/>
              </a:rPr>
              <a:t>6</a:t>
            </a:r>
            <a:r>
              <a:rPr lang="en-US" noProof="0" dirty="0" smtClean="0">
                <a:latin typeface="Calibri"/>
              </a:rPr>
              <a:t> &gt; 0, </a:t>
            </a:r>
            <a:r>
              <a:rPr lang="en-US" noProof="0" dirty="0" smtClean="0"/>
              <a:t>α</a:t>
            </a:r>
            <a:r>
              <a:rPr lang="en-US" baseline="-25000" noProof="0" dirty="0" smtClean="0">
                <a:latin typeface="Calibri"/>
              </a:rPr>
              <a:t>7</a:t>
            </a:r>
            <a:r>
              <a:rPr lang="en-US" noProof="0" dirty="0" smtClean="0">
                <a:latin typeface="Calibri"/>
              </a:rPr>
              <a:t> &gt; 0, </a:t>
            </a:r>
            <a:r>
              <a:rPr lang="en-US" noProof="0" dirty="0" smtClean="0"/>
              <a:t>α</a:t>
            </a:r>
            <a:r>
              <a:rPr lang="en-US" baseline="-25000" noProof="0" dirty="0" smtClean="0">
                <a:latin typeface="Calibri"/>
              </a:rPr>
              <a:t>8</a:t>
            </a:r>
            <a:r>
              <a:rPr lang="en-US" noProof="0" dirty="0" smtClean="0">
                <a:latin typeface="Calibri"/>
              </a:rPr>
              <a:t> &gt; 0, </a:t>
            </a:r>
            <a:r>
              <a:rPr lang="en-US" noProof="0" dirty="0" smtClean="0"/>
              <a:t>α</a:t>
            </a:r>
            <a:r>
              <a:rPr lang="en-US" baseline="-25000" noProof="0" dirty="0" smtClean="0">
                <a:latin typeface="Calibri"/>
              </a:rPr>
              <a:t>7</a:t>
            </a:r>
            <a:r>
              <a:rPr lang="en-US" noProof="0" dirty="0" smtClean="0">
                <a:latin typeface="Calibri"/>
              </a:rPr>
              <a:t> &lt; </a:t>
            </a:r>
            <a:r>
              <a:rPr lang="en-US" noProof="0" dirty="0" smtClean="0"/>
              <a:t>α</a:t>
            </a:r>
            <a:r>
              <a:rPr lang="en-US" baseline="-25000" noProof="0" dirty="0" smtClean="0">
                <a:latin typeface="Calibri"/>
              </a:rPr>
              <a:t>8</a:t>
            </a:r>
            <a:r>
              <a:rPr lang="en-US" noProof="0" dirty="0" smtClean="0">
                <a:latin typeface="Calibri"/>
              </a:rPr>
              <a:t>.</a:t>
            </a:r>
          </a:p>
          <a:p>
            <a:pPr marL="514350" indent="-514350">
              <a:buFont typeface="+mj-lt"/>
              <a:buAutoNum type="arabicPeriod"/>
            </a:pPr>
            <a:r>
              <a:rPr lang="en-US" noProof="0" dirty="0" smtClean="0">
                <a:latin typeface="Calibri"/>
              </a:rPr>
              <a:t>Average Length of Haul, Average Load Factor and Route Density are expected to increase efficiency. It is expected: </a:t>
            </a:r>
            <a:r>
              <a:rPr lang="cs-CZ" noProof="0" dirty="0" smtClean="0">
                <a:latin typeface="Calibri"/>
              </a:rPr>
              <a:t>   </a:t>
            </a:r>
            <a:r>
              <a:rPr lang="en-US" noProof="0" dirty="0" smtClean="0"/>
              <a:t>α</a:t>
            </a:r>
            <a:r>
              <a:rPr lang="en-US" baseline="-25000" noProof="0" dirty="0" smtClean="0">
                <a:latin typeface="Calibri"/>
              </a:rPr>
              <a:t>9</a:t>
            </a:r>
            <a:r>
              <a:rPr lang="en-US" noProof="0" dirty="0" smtClean="0">
                <a:latin typeface="Calibri"/>
              </a:rPr>
              <a:t> &gt; 0, </a:t>
            </a:r>
            <a:r>
              <a:rPr lang="en-US" noProof="0" dirty="0" smtClean="0"/>
              <a:t>α</a:t>
            </a:r>
            <a:r>
              <a:rPr lang="en-US" baseline="-25000" noProof="0" dirty="0" smtClean="0">
                <a:latin typeface="Calibri"/>
              </a:rPr>
              <a:t>10</a:t>
            </a:r>
            <a:r>
              <a:rPr lang="en-US" noProof="0" dirty="0" smtClean="0">
                <a:latin typeface="Calibri"/>
              </a:rPr>
              <a:t> &gt; 0, </a:t>
            </a:r>
            <a:r>
              <a:rPr lang="en-US" noProof="0" dirty="0" smtClean="0"/>
              <a:t>α</a:t>
            </a:r>
            <a:r>
              <a:rPr lang="en-US" baseline="-25000" noProof="0" dirty="0" smtClean="0">
                <a:latin typeface="Calibri"/>
              </a:rPr>
              <a:t>11</a:t>
            </a:r>
            <a:r>
              <a:rPr lang="en-US" noProof="0" dirty="0" smtClean="0">
                <a:latin typeface="Calibri"/>
              </a:rPr>
              <a:t> &gt; 0. </a:t>
            </a:r>
          </a:p>
          <a:p>
            <a:pPr marL="514350" indent="-514350">
              <a:buFont typeface="+mj-lt"/>
              <a:buAutoNum type="arabicPeriod"/>
            </a:pPr>
            <a:r>
              <a:rPr lang="en-US" noProof="0" dirty="0" smtClean="0">
                <a:latin typeface="Calibri"/>
              </a:rPr>
              <a:t>The last set of variables reflects the characteristics of top management. The coefficients on each of these variables are expected to be positive. </a:t>
            </a:r>
          </a:p>
        </p:txBody>
      </p:sp>
    </p:spTree>
    <p:extLst>
      <p:ext uri="{BB962C8B-B14F-4D97-AF65-F5344CB8AC3E}">
        <p14:creationId xmlns:p14="http://schemas.microsoft.com/office/powerpoint/2010/main" val="3940041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8"/>
          <p:cNvGraphicFramePr>
            <a:graphicFrameLocks noChangeAspect="1"/>
          </p:cNvGraphicFramePr>
          <p:nvPr>
            <p:extLst>
              <p:ext uri="{D42A27DB-BD31-4B8C-83A1-F6EECF244321}">
                <p14:modId xmlns:p14="http://schemas.microsoft.com/office/powerpoint/2010/main" val="2673840964"/>
              </p:ext>
            </p:extLst>
          </p:nvPr>
        </p:nvGraphicFramePr>
        <p:xfrm>
          <a:off x="477838" y="1557338"/>
          <a:ext cx="8132762" cy="4900612"/>
        </p:xfrm>
        <a:graphic>
          <a:graphicData uri="http://schemas.openxmlformats.org/presentationml/2006/ole">
            <mc:AlternateContent xmlns:mc="http://schemas.openxmlformats.org/markup-compatibility/2006">
              <mc:Choice xmlns:v="urn:schemas-microsoft-com:vml" Requires="v">
                <p:oleObj spid="_x0000_s4118" name="Document" r:id="rId4" imgW="8229600" imgH="4953000" progId="Word.Document.12">
                  <p:embed/>
                </p:oleObj>
              </mc:Choice>
              <mc:Fallback>
                <p:oleObj name="Document" r:id="rId4" imgW="8229600" imgH="4953000" progId="Word.Document.12">
                  <p:embed/>
                  <p:pic>
                    <p:nvPicPr>
                      <p:cNvPr id="0" name=""/>
                      <p:cNvPicPr>
                        <a:picLocks noChangeAspect="1" noChangeArrowheads="1"/>
                      </p:cNvPicPr>
                      <p:nvPr/>
                    </p:nvPicPr>
                    <p:blipFill>
                      <a:blip r:embed="rId5"/>
                      <a:srcRect/>
                      <a:stretch>
                        <a:fillRect/>
                      </a:stretch>
                    </p:blipFill>
                    <p:spPr bwMode="auto">
                      <a:xfrm>
                        <a:off x="477838" y="1557338"/>
                        <a:ext cx="8132762" cy="490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spTree>
    <p:extLst>
      <p:ext uri="{BB962C8B-B14F-4D97-AF65-F5344CB8AC3E}">
        <p14:creationId xmlns:p14="http://schemas.microsoft.com/office/powerpoint/2010/main" val="652454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8"/>
          <p:cNvGraphicFramePr>
            <a:graphicFrameLocks noChangeAspect="1"/>
          </p:cNvGraphicFramePr>
          <p:nvPr>
            <p:extLst>
              <p:ext uri="{D42A27DB-BD31-4B8C-83A1-F6EECF244321}">
                <p14:modId xmlns:p14="http://schemas.microsoft.com/office/powerpoint/2010/main" val="3781030325"/>
              </p:ext>
            </p:extLst>
          </p:nvPr>
        </p:nvGraphicFramePr>
        <p:xfrm>
          <a:off x="477838" y="2092208"/>
          <a:ext cx="8132762" cy="3897312"/>
        </p:xfrm>
        <a:graphic>
          <a:graphicData uri="http://schemas.openxmlformats.org/presentationml/2006/ole">
            <mc:AlternateContent xmlns:mc="http://schemas.openxmlformats.org/markup-compatibility/2006">
              <mc:Choice xmlns:v="urn:schemas-microsoft-com:vml" Requires="v">
                <p:oleObj spid="_x0000_s5141" name="Document" r:id="rId4" imgW="8229600" imgH="3937000" progId="Word.Document.12">
                  <p:embed/>
                </p:oleObj>
              </mc:Choice>
              <mc:Fallback>
                <p:oleObj name="Document" r:id="rId4" imgW="8229600" imgH="3937000" progId="Word.Document.12">
                  <p:embed/>
                  <p:pic>
                    <p:nvPicPr>
                      <p:cNvPr id="0" name=""/>
                      <p:cNvPicPr>
                        <a:picLocks noChangeAspect="1" noChangeArrowheads="1"/>
                      </p:cNvPicPr>
                      <p:nvPr/>
                    </p:nvPicPr>
                    <p:blipFill>
                      <a:blip r:embed="rId5"/>
                      <a:srcRect/>
                      <a:stretch>
                        <a:fillRect/>
                      </a:stretch>
                    </p:blipFill>
                    <p:spPr bwMode="auto">
                      <a:xfrm>
                        <a:off x="477838" y="2092208"/>
                        <a:ext cx="8132762" cy="389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spTree>
    <p:extLst>
      <p:ext uri="{BB962C8B-B14F-4D97-AF65-F5344CB8AC3E}">
        <p14:creationId xmlns:p14="http://schemas.microsoft.com/office/powerpoint/2010/main" val="284425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Comments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cs-CZ" dirty="0" err="1" smtClean="0"/>
              <a:t>The</a:t>
            </a:r>
            <a:r>
              <a:rPr lang="cs-CZ" dirty="0" smtClean="0"/>
              <a:t> </a:t>
            </a:r>
            <a:r>
              <a:rPr lang="cs-CZ" dirty="0" err="1" smtClean="0"/>
              <a:t>results</a:t>
            </a:r>
            <a:r>
              <a:rPr lang="cs-CZ" dirty="0" smtClean="0"/>
              <a:t> </a:t>
            </a:r>
            <a:r>
              <a:rPr lang="cs-CZ" dirty="0" err="1" smtClean="0"/>
              <a:t>indicate</a:t>
            </a:r>
            <a:r>
              <a:rPr lang="cs-CZ" dirty="0" smtClean="0"/>
              <a:t> </a:t>
            </a:r>
            <a:r>
              <a:rPr lang="cs-CZ" dirty="0" err="1" smtClean="0"/>
              <a:t>that</a:t>
            </a:r>
            <a:r>
              <a:rPr lang="cs-CZ" dirty="0" smtClean="0"/>
              <a:t> a </a:t>
            </a:r>
            <a:r>
              <a:rPr lang="cs-CZ" dirty="0" err="1" smtClean="0"/>
              <a:t>carriers</a:t>
            </a:r>
            <a:r>
              <a:rPr lang="cs-CZ" dirty="0" smtClean="0"/>
              <a:t> network, </a:t>
            </a:r>
            <a:r>
              <a:rPr lang="cs-CZ" dirty="0" err="1" smtClean="0"/>
              <a:t>rather</a:t>
            </a:r>
            <a:r>
              <a:rPr lang="cs-CZ" dirty="0" smtClean="0"/>
              <a:t> </a:t>
            </a:r>
            <a:r>
              <a:rPr lang="cs-CZ" dirty="0" err="1" smtClean="0"/>
              <a:t>than</a:t>
            </a:r>
            <a:r>
              <a:rPr lang="cs-CZ" dirty="0" smtClean="0"/>
              <a:t> </a:t>
            </a:r>
            <a:r>
              <a:rPr lang="cs-CZ" dirty="0" err="1" smtClean="0"/>
              <a:t>its</a:t>
            </a:r>
            <a:r>
              <a:rPr lang="cs-CZ" dirty="0" smtClean="0"/>
              <a:t> </a:t>
            </a:r>
            <a:r>
              <a:rPr lang="cs-CZ" dirty="0" err="1" smtClean="0"/>
              <a:t>size</a:t>
            </a:r>
            <a:r>
              <a:rPr lang="cs-CZ" dirty="0" smtClean="0"/>
              <a:t> </a:t>
            </a:r>
            <a:r>
              <a:rPr lang="cs-CZ" dirty="0" err="1" smtClean="0"/>
              <a:t>is</a:t>
            </a:r>
            <a:r>
              <a:rPr lang="cs-CZ" dirty="0" smtClean="0"/>
              <a:t> more </a:t>
            </a:r>
            <a:r>
              <a:rPr lang="cs-CZ" dirty="0" err="1" smtClean="0"/>
              <a:t>important</a:t>
            </a:r>
            <a:r>
              <a:rPr lang="cs-CZ" dirty="0" smtClean="0"/>
              <a:t> to </a:t>
            </a:r>
            <a:r>
              <a:rPr lang="cs-CZ" dirty="0" err="1" smtClean="0"/>
              <a:t>financial</a:t>
            </a:r>
            <a:r>
              <a:rPr lang="cs-CZ" dirty="0" smtClean="0"/>
              <a:t> </a:t>
            </a:r>
            <a:r>
              <a:rPr lang="cs-CZ" dirty="0" err="1" smtClean="0"/>
              <a:t>success</a:t>
            </a:r>
            <a:r>
              <a:rPr lang="cs-CZ" dirty="0" smtClean="0"/>
              <a:t>. </a:t>
            </a:r>
          </a:p>
          <a:p>
            <a:r>
              <a:rPr lang="cs-CZ" dirty="0" smtClean="0"/>
              <a:t>Management </a:t>
            </a:r>
            <a:r>
              <a:rPr lang="cs-CZ" dirty="0" err="1" smtClean="0"/>
              <a:t>matters</a:t>
            </a:r>
            <a:r>
              <a:rPr lang="cs-CZ" dirty="0" smtClean="0"/>
              <a:t> in a </a:t>
            </a:r>
            <a:r>
              <a:rPr lang="cs-CZ" dirty="0" err="1" smtClean="0"/>
              <a:t>carrier</a:t>
            </a:r>
            <a:r>
              <a:rPr lang="en-US" dirty="0" smtClean="0"/>
              <a:t>’s </a:t>
            </a:r>
            <a:r>
              <a:rPr lang="cs-CZ" dirty="0" smtClean="0"/>
              <a:t>profitability. </a:t>
            </a:r>
            <a:endParaRPr lang="en-US" dirty="0"/>
          </a:p>
        </p:txBody>
      </p:sp>
    </p:spTree>
    <p:extLst>
      <p:ext uri="{BB962C8B-B14F-4D97-AF65-F5344CB8AC3E}">
        <p14:creationId xmlns:p14="http://schemas.microsoft.com/office/powerpoint/2010/main" val="348607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en-US" noProof="0" dirty="0" smtClean="0">
                <a:latin typeface="Calibri" panose="020F0502020204030204" pitchFamily="34" charset="0"/>
              </a:rPr>
              <a:t>5.4. Urban bus transportation cost and production</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4866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Introduction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cs-CZ" dirty="0" err="1" smtClean="0">
                <a:latin typeface="Calibri" panose="020F0502020204030204" pitchFamily="34" charset="0"/>
              </a:rPr>
              <a:t>An</a:t>
            </a:r>
            <a:r>
              <a:rPr lang="cs-CZ" dirty="0" smtClean="0">
                <a:latin typeface="Calibri" panose="020F0502020204030204" pitchFamily="34" charset="0"/>
              </a:rPr>
              <a:t> </a:t>
            </a:r>
            <a:r>
              <a:rPr lang="cs-CZ" dirty="0" err="1" smtClean="0">
                <a:latin typeface="Calibri" panose="020F0502020204030204" pitchFamily="34" charset="0"/>
              </a:rPr>
              <a:t>often</a:t>
            </a:r>
            <a:r>
              <a:rPr lang="cs-CZ" dirty="0" smtClean="0">
                <a:latin typeface="Calibri" panose="020F0502020204030204" pitchFamily="34" charset="0"/>
              </a:rPr>
              <a:t> </a:t>
            </a:r>
            <a:r>
              <a:rPr lang="cs-CZ" dirty="0" err="1" smtClean="0">
                <a:latin typeface="Calibri" panose="020F0502020204030204" pitchFamily="34" charset="0"/>
              </a:rPr>
              <a:t>stated</a:t>
            </a:r>
            <a:r>
              <a:rPr lang="cs-CZ" dirty="0" smtClean="0">
                <a:latin typeface="Calibri" panose="020F0502020204030204" pitchFamily="34" charset="0"/>
              </a:rPr>
              <a:t> </a:t>
            </a:r>
            <a:r>
              <a:rPr lang="cs-CZ" dirty="0" err="1" smtClean="0">
                <a:latin typeface="Calibri" panose="020F0502020204030204" pitchFamily="34" charset="0"/>
              </a:rPr>
              <a:t>economic</a:t>
            </a:r>
            <a:r>
              <a:rPr lang="cs-CZ" dirty="0" smtClean="0">
                <a:latin typeface="Calibri" panose="020F0502020204030204" pitchFamily="34" charset="0"/>
              </a:rPr>
              <a:t> argument </a:t>
            </a:r>
            <a:r>
              <a:rPr lang="cs-CZ" dirty="0" err="1" smtClean="0">
                <a:latin typeface="Calibri" panose="020F0502020204030204" pitchFamily="34" charset="0"/>
              </a:rPr>
              <a:t>for</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justification</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 single bus </a:t>
            </a:r>
            <a:r>
              <a:rPr lang="cs-CZ" dirty="0" err="1" smtClean="0">
                <a:latin typeface="Calibri" panose="020F0502020204030204" pitchFamily="34" charset="0"/>
              </a:rPr>
              <a:t>system</a:t>
            </a:r>
            <a:r>
              <a:rPr lang="cs-CZ" dirty="0" smtClean="0">
                <a:latin typeface="Calibri" panose="020F0502020204030204" pitchFamily="34" charset="0"/>
              </a:rPr>
              <a:t>, a market </a:t>
            </a:r>
            <a:r>
              <a:rPr lang="cs-CZ" dirty="0" err="1" smtClean="0">
                <a:latin typeface="Calibri" panose="020F0502020204030204" pitchFamily="34" charset="0"/>
              </a:rPr>
              <a:t>structure</a:t>
            </a:r>
            <a:r>
              <a:rPr lang="cs-CZ" dirty="0" smtClean="0">
                <a:latin typeface="Calibri" panose="020F0502020204030204" pitchFamily="34" charset="0"/>
              </a:rPr>
              <a:t> </a:t>
            </a:r>
            <a:r>
              <a:rPr lang="cs-CZ" dirty="0" err="1" smtClean="0">
                <a:latin typeface="Calibri" panose="020F0502020204030204" pitchFamily="34" charset="0"/>
              </a:rPr>
              <a:t>that</a:t>
            </a:r>
            <a:r>
              <a:rPr lang="cs-CZ" dirty="0" smtClean="0">
                <a:latin typeface="Calibri" panose="020F0502020204030204" pitchFamily="34" charset="0"/>
              </a:rPr>
              <a:t> </a:t>
            </a:r>
            <a:r>
              <a:rPr lang="cs-CZ" dirty="0" err="1" smtClean="0">
                <a:latin typeface="Calibri" panose="020F0502020204030204" pitchFamily="34" charset="0"/>
              </a:rPr>
              <a:t>chracterizes</a:t>
            </a:r>
            <a:r>
              <a:rPr lang="cs-CZ" dirty="0" smtClean="0">
                <a:latin typeface="Calibri" panose="020F0502020204030204" pitchFamily="34" charset="0"/>
              </a:rPr>
              <a:t> most </a:t>
            </a:r>
            <a:r>
              <a:rPr lang="cs-CZ" dirty="0" err="1" smtClean="0">
                <a:latin typeface="Calibri" panose="020F0502020204030204" pitchFamily="34" charset="0"/>
              </a:rPr>
              <a:t>urban</a:t>
            </a:r>
            <a:r>
              <a:rPr lang="cs-CZ" dirty="0" smtClean="0">
                <a:latin typeface="Calibri" panose="020F0502020204030204" pitchFamily="34" charset="0"/>
              </a:rPr>
              <a:t> </a:t>
            </a:r>
            <a:r>
              <a:rPr lang="cs-CZ" dirty="0" err="1" smtClean="0">
                <a:latin typeface="Calibri" panose="020F0502020204030204" pitchFamily="34" charset="0"/>
              </a:rPr>
              <a:t>mass</a:t>
            </a:r>
            <a:r>
              <a:rPr lang="cs-CZ" dirty="0" smtClean="0">
                <a:latin typeface="Calibri" panose="020F0502020204030204" pitchFamily="34" charset="0"/>
              </a:rPr>
              <a:t> transit </a:t>
            </a:r>
            <a:r>
              <a:rPr lang="cs-CZ" dirty="0" err="1" smtClean="0">
                <a:latin typeface="Calibri" panose="020F0502020204030204" pitchFamily="34" charset="0"/>
              </a:rPr>
              <a:t>systems</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USA, </a:t>
            </a:r>
            <a:r>
              <a:rPr lang="cs-CZ" dirty="0" err="1" smtClean="0">
                <a:latin typeface="Calibri" panose="020F0502020204030204" pitchFamily="34" charset="0"/>
              </a:rPr>
              <a:t>is</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presence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large</a:t>
            </a:r>
            <a:r>
              <a:rPr lang="cs-CZ" dirty="0" smtClean="0">
                <a:latin typeface="Calibri" panose="020F0502020204030204" pitchFamily="34" charset="0"/>
              </a:rPr>
              <a:t> </a:t>
            </a:r>
            <a:r>
              <a:rPr lang="cs-CZ" dirty="0" err="1" smtClean="0">
                <a:latin typeface="Calibri" panose="020F0502020204030204" pitchFamily="34" charset="0"/>
              </a:rPr>
              <a:t>economies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scale</a:t>
            </a:r>
            <a:r>
              <a:rPr lang="cs-CZ" dirty="0" smtClean="0">
                <a:latin typeface="Calibri" panose="020F0502020204030204" pitchFamily="34" charset="0"/>
              </a:rPr>
              <a:t>. </a:t>
            </a:r>
          </a:p>
          <a:p>
            <a:r>
              <a:rPr lang="cs-CZ" dirty="0" smtClean="0">
                <a:latin typeface="Calibri" panose="020F0502020204030204" pitchFamily="34" charset="0"/>
              </a:rPr>
              <a:t>Source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scale</a:t>
            </a:r>
            <a:r>
              <a:rPr lang="cs-CZ" dirty="0" smtClean="0">
                <a:latin typeface="Calibri" panose="020F0502020204030204" pitchFamily="34" charset="0"/>
              </a:rPr>
              <a:t> </a:t>
            </a:r>
            <a:r>
              <a:rPr lang="cs-CZ" dirty="0" err="1" smtClean="0">
                <a:latin typeface="Calibri" panose="020F0502020204030204" pitchFamily="34" charset="0"/>
              </a:rPr>
              <a:t>economies</a:t>
            </a:r>
            <a:r>
              <a:rPr lang="cs-CZ" dirty="0" smtClean="0">
                <a:latin typeface="Calibri" panose="020F0502020204030204" pitchFamily="34" charset="0"/>
              </a:rPr>
              <a:t>: </a:t>
            </a:r>
            <a:r>
              <a:rPr lang="cs-CZ" dirty="0" err="1" smtClean="0">
                <a:latin typeface="Calibri" panose="020F0502020204030204" pitchFamily="34" charset="0"/>
              </a:rPr>
              <a:t>costs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administrative</a:t>
            </a:r>
            <a:r>
              <a:rPr lang="cs-CZ" dirty="0" smtClean="0">
                <a:latin typeface="Calibri" panose="020F0502020204030204" pitchFamily="34" charset="0"/>
              </a:rPr>
              <a:t> </a:t>
            </a:r>
            <a:r>
              <a:rPr lang="cs-CZ" dirty="0" err="1" smtClean="0">
                <a:latin typeface="Calibri" panose="020F0502020204030204" pitchFamily="34" charset="0"/>
              </a:rPr>
              <a:t>staff</a:t>
            </a:r>
            <a:r>
              <a:rPr lang="cs-CZ" dirty="0" smtClean="0">
                <a:latin typeface="Calibri" panose="020F0502020204030204" pitchFamily="34" charset="0"/>
              </a:rPr>
              <a:t>, </a:t>
            </a:r>
            <a:r>
              <a:rPr lang="cs-CZ" dirty="0" err="1" smtClean="0">
                <a:latin typeface="Calibri" panose="020F0502020204030204" pitchFamily="34" charset="0"/>
              </a:rPr>
              <a:t>economies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capital</a:t>
            </a:r>
            <a:r>
              <a:rPr lang="cs-CZ" dirty="0" smtClean="0">
                <a:latin typeface="Calibri" panose="020F0502020204030204" pitchFamily="34" charset="0"/>
              </a:rPr>
              <a:t> </a:t>
            </a:r>
            <a:r>
              <a:rPr lang="cs-CZ" dirty="0" err="1" smtClean="0">
                <a:latin typeface="Calibri" panose="020F0502020204030204" pitchFamily="34" charset="0"/>
              </a:rPr>
              <a:t>stock</a:t>
            </a:r>
            <a:r>
              <a:rPr lang="cs-CZ" dirty="0" smtClean="0">
                <a:latin typeface="Calibri" panose="020F0502020204030204" pitchFamily="34" charset="0"/>
              </a:rPr>
              <a:t> </a:t>
            </a:r>
            <a:r>
              <a:rPr lang="cs-CZ" dirty="0" err="1" smtClean="0">
                <a:latin typeface="Calibri" panose="020F0502020204030204" pitchFamily="34" charset="0"/>
              </a:rPr>
              <a:t>utilization</a:t>
            </a:r>
            <a:r>
              <a:rPr lang="cs-CZ" dirty="0" smtClean="0">
                <a:latin typeface="Calibri" panose="020F0502020204030204" pitchFamily="34" charset="0"/>
              </a:rPr>
              <a:t>, </a:t>
            </a:r>
            <a:r>
              <a:rPr lang="cs-CZ" dirty="0" err="1" smtClean="0">
                <a:latin typeface="Calibri" panose="020F0502020204030204" pitchFamily="34" charset="0"/>
              </a:rPr>
              <a:t>traffic</a:t>
            </a:r>
            <a:r>
              <a:rPr lang="cs-CZ" dirty="0" smtClean="0">
                <a:latin typeface="Calibri" panose="020F0502020204030204" pitchFamily="34" charset="0"/>
              </a:rPr>
              <a:t> </a:t>
            </a:r>
            <a:r>
              <a:rPr lang="cs-CZ" dirty="0" err="1" smtClean="0">
                <a:latin typeface="Calibri" panose="020F0502020204030204" pitchFamily="34" charset="0"/>
              </a:rPr>
              <a:t>density</a:t>
            </a:r>
            <a:r>
              <a:rPr lang="cs-CZ" dirty="0" smtClean="0">
                <a:latin typeface="Calibri" panose="020F0502020204030204" pitchFamily="34" charset="0"/>
              </a:rPr>
              <a:t> and </a:t>
            </a:r>
            <a:r>
              <a:rPr lang="cs-CZ" dirty="0" err="1" smtClean="0">
                <a:latin typeface="Calibri" panose="020F0502020204030204" pitchFamily="34" charset="0"/>
              </a:rPr>
              <a:t>generalized</a:t>
            </a:r>
            <a:r>
              <a:rPr lang="cs-CZ" dirty="0" smtClean="0">
                <a:latin typeface="Calibri" panose="020F0502020204030204" pitchFamily="34" charset="0"/>
              </a:rPr>
              <a:t> </a:t>
            </a:r>
            <a:r>
              <a:rPr lang="cs-CZ" dirty="0" err="1" smtClean="0">
                <a:latin typeface="Calibri" panose="020F0502020204030204" pitchFamily="34" charset="0"/>
              </a:rPr>
              <a:t>economies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scale</a:t>
            </a:r>
            <a:r>
              <a:rPr lang="cs-CZ" dirty="0" smtClean="0">
                <a:latin typeface="Calibri" panose="020F0502020204030204" pitchFamily="34" charset="0"/>
              </a:rPr>
              <a:t>. </a:t>
            </a:r>
          </a:p>
          <a:p>
            <a:r>
              <a:rPr lang="cs-CZ" dirty="0" err="1" smtClean="0">
                <a:latin typeface="Calibri" panose="020F0502020204030204" pitchFamily="34" charset="0"/>
              </a:rPr>
              <a:t>Viton</a:t>
            </a:r>
            <a:r>
              <a:rPr lang="cs-CZ" dirty="0" smtClean="0">
                <a:latin typeface="Calibri" panose="020F0502020204030204" pitchFamily="34" charset="0"/>
              </a:rPr>
              <a:t> (1981) </a:t>
            </a:r>
            <a:r>
              <a:rPr lang="cs-CZ" dirty="0" err="1" smtClean="0">
                <a:latin typeface="Calibri" panose="020F0502020204030204" pitchFamily="34" charset="0"/>
              </a:rPr>
              <a:t>analyzed</a:t>
            </a:r>
            <a:r>
              <a:rPr lang="cs-CZ" dirty="0" smtClean="0">
                <a:latin typeface="Calibri" panose="020F0502020204030204" pitchFamily="34" charset="0"/>
              </a:rPr>
              <a:t>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cost</a:t>
            </a:r>
            <a:r>
              <a:rPr lang="cs-CZ" dirty="0" smtClean="0">
                <a:latin typeface="Calibri" panose="020F0502020204030204" pitchFamily="34" charset="0"/>
              </a:rPr>
              <a:t> and </a:t>
            </a:r>
            <a:r>
              <a:rPr lang="cs-CZ" dirty="0" err="1" smtClean="0">
                <a:latin typeface="Calibri" panose="020F0502020204030204" pitchFamily="34" charset="0"/>
              </a:rPr>
              <a:t>production</a:t>
            </a:r>
            <a:r>
              <a:rPr lang="cs-CZ" dirty="0" smtClean="0">
                <a:latin typeface="Calibri" panose="020F0502020204030204" pitchFamily="34" charset="0"/>
              </a:rPr>
              <a:t> </a:t>
            </a:r>
            <a:r>
              <a:rPr lang="cs-CZ" dirty="0" err="1" smtClean="0">
                <a:latin typeface="Calibri" panose="020F0502020204030204" pitchFamily="34" charset="0"/>
              </a:rPr>
              <a:t>structure</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bus </a:t>
            </a:r>
            <a:r>
              <a:rPr lang="cs-CZ" dirty="0" err="1" smtClean="0">
                <a:latin typeface="Calibri" panose="020F0502020204030204" pitchFamily="34" charset="0"/>
              </a:rPr>
              <a:t>systems</a:t>
            </a:r>
            <a:r>
              <a:rPr lang="cs-CZ" dirty="0" smtClean="0">
                <a:latin typeface="Calibri" panose="020F0502020204030204" pitchFamily="34" charset="0"/>
              </a:rPr>
              <a:t> </a:t>
            </a:r>
            <a:r>
              <a:rPr lang="cs-CZ" dirty="0" err="1" smtClean="0">
                <a:latin typeface="Calibri" panose="020F0502020204030204" pitchFamily="34" charset="0"/>
              </a:rPr>
              <a:t>operating</a:t>
            </a:r>
            <a:r>
              <a:rPr lang="cs-CZ" dirty="0" smtClean="0">
                <a:latin typeface="Calibri" panose="020F0502020204030204" pitchFamily="34" charset="0"/>
              </a:rPr>
              <a:t> in </a:t>
            </a:r>
            <a:r>
              <a:rPr lang="cs-CZ" dirty="0" err="1" smtClean="0">
                <a:latin typeface="Calibri" panose="020F0502020204030204" pitchFamily="34" charset="0"/>
              </a:rPr>
              <a:t>the</a:t>
            </a:r>
            <a:r>
              <a:rPr lang="cs-CZ" dirty="0" smtClean="0">
                <a:latin typeface="Calibri" panose="020F0502020204030204" pitchFamily="34" charset="0"/>
              </a:rPr>
              <a:t> United </a:t>
            </a:r>
            <a:r>
              <a:rPr lang="cs-CZ" dirty="0" err="1" smtClean="0">
                <a:latin typeface="Calibri" panose="020F0502020204030204" pitchFamily="34" charset="0"/>
              </a:rPr>
              <a:t>States</a:t>
            </a:r>
            <a:r>
              <a:rPr lang="cs-CZ" dirty="0" smtClean="0">
                <a:latin typeface="Calibri" panose="020F0502020204030204" pitchFamily="34" charset="0"/>
              </a:rPr>
              <a:t> and </a:t>
            </a:r>
            <a:r>
              <a:rPr lang="cs-CZ" dirty="0" err="1" smtClean="0">
                <a:latin typeface="Calibri" panose="020F0502020204030204" pitchFamily="34" charset="0"/>
              </a:rPr>
              <a:t>Canada</a:t>
            </a:r>
            <a:endParaRPr lang="en-US" dirty="0">
              <a:latin typeface="Calibri" panose="020F0502020204030204" pitchFamily="34" charset="0"/>
            </a:endParaRPr>
          </a:p>
        </p:txBody>
      </p:sp>
    </p:spTree>
    <p:extLst>
      <p:ext uri="{BB962C8B-B14F-4D97-AF65-F5344CB8AC3E}">
        <p14:creationId xmlns:p14="http://schemas.microsoft.com/office/powerpoint/2010/main" val="1670044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Specification</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686336706"/>
              </p:ext>
            </p:extLst>
          </p:nvPr>
        </p:nvGraphicFramePr>
        <p:xfrm>
          <a:off x="611560" y="4221088"/>
          <a:ext cx="8831262" cy="2441575"/>
        </p:xfrm>
        <a:graphic>
          <a:graphicData uri="http://schemas.openxmlformats.org/presentationml/2006/ole">
            <mc:AlternateContent xmlns:mc="http://schemas.openxmlformats.org/markup-compatibility/2006">
              <mc:Choice xmlns:v="urn:schemas-microsoft-com:vml" Requires="v">
                <p:oleObj spid="_x0000_s6168" name="Dokument" r:id="rId4" imgW="5313716" imgH="1471143" progId="Word.Document.12">
                  <p:embed/>
                </p:oleObj>
              </mc:Choice>
              <mc:Fallback>
                <p:oleObj name="Dokument" r:id="rId4" imgW="5313716" imgH="1471143" progId="Word.Document.12">
                  <p:embed/>
                  <p:pic>
                    <p:nvPicPr>
                      <p:cNvPr id="0" name=""/>
                      <p:cNvPicPr/>
                      <p:nvPr/>
                    </p:nvPicPr>
                    <p:blipFill>
                      <a:blip r:embed="rId5"/>
                      <a:stretch>
                        <a:fillRect/>
                      </a:stretch>
                    </p:blipFill>
                    <p:spPr>
                      <a:xfrm>
                        <a:off x="611560" y="4221088"/>
                        <a:ext cx="8831262" cy="2441575"/>
                      </a:xfrm>
                      <a:prstGeom prst="rect">
                        <a:avLst/>
                      </a:prstGeom>
                    </p:spPr>
                  </p:pic>
                </p:oleObj>
              </mc:Fallback>
            </mc:AlternateContent>
          </a:graphicData>
        </a:graphic>
      </p:graphicFrame>
      <p:sp>
        <p:nvSpPr>
          <p:cNvPr id="3" name="TextovéPole 2"/>
          <p:cNvSpPr txBox="1"/>
          <p:nvPr/>
        </p:nvSpPr>
        <p:spPr>
          <a:xfrm>
            <a:off x="611560" y="1441850"/>
            <a:ext cx="8136904" cy="2308324"/>
          </a:xfrm>
          <a:prstGeom prst="rect">
            <a:avLst/>
          </a:prstGeom>
          <a:noFill/>
        </p:spPr>
        <p:txBody>
          <a:bodyPr wrap="square" rtlCol="0">
            <a:spAutoFit/>
          </a:bodyPr>
          <a:lstStyle/>
          <a:p>
            <a:pPr algn="just"/>
            <a:r>
              <a:rPr lang="cs-CZ" sz="2400" dirty="0" err="1" smtClean="0">
                <a:latin typeface="Calibri" panose="020F0502020204030204" pitchFamily="34" charset="0"/>
              </a:rPr>
              <a:t>Viton</a:t>
            </a:r>
            <a:r>
              <a:rPr lang="cs-CZ" sz="2400" dirty="0" smtClean="0">
                <a:latin typeface="Calibri" panose="020F0502020204030204" pitchFamily="34" charset="0"/>
              </a:rPr>
              <a:t> </a:t>
            </a:r>
            <a:r>
              <a:rPr lang="cs-CZ" sz="2400" dirty="0" err="1" smtClean="0">
                <a:latin typeface="Calibri" panose="020F0502020204030204" pitchFamily="34" charset="0"/>
              </a:rPr>
              <a:t>specified</a:t>
            </a:r>
            <a:r>
              <a:rPr lang="cs-CZ" sz="2400" dirty="0" smtClean="0">
                <a:latin typeface="Calibri" panose="020F0502020204030204" pitchFamily="34" charset="0"/>
              </a:rPr>
              <a:t> a </a:t>
            </a:r>
            <a:r>
              <a:rPr lang="cs-CZ" sz="2400" dirty="0" err="1" smtClean="0">
                <a:latin typeface="Calibri" panose="020F0502020204030204" pitchFamily="34" charset="0"/>
              </a:rPr>
              <a:t>translog</a:t>
            </a:r>
            <a:r>
              <a:rPr lang="cs-CZ" sz="2400" dirty="0" smtClean="0">
                <a:latin typeface="Calibri" panose="020F0502020204030204" pitchFamily="34" charset="0"/>
              </a:rPr>
              <a:t> </a:t>
            </a:r>
            <a:r>
              <a:rPr lang="cs-CZ" sz="2400" dirty="0" err="1" smtClean="0">
                <a:latin typeface="Calibri" panose="020F0502020204030204" pitchFamily="34" charset="0"/>
              </a:rPr>
              <a:t>empirical</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model in </a:t>
            </a:r>
            <a:r>
              <a:rPr lang="cs-CZ" sz="2400" dirty="0" err="1" smtClean="0">
                <a:latin typeface="Calibri" panose="020F0502020204030204" pitchFamily="34" charset="0"/>
              </a:rPr>
              <a:t>which</a:t>
            </a:r>
            <a:r>
              <a:rPr lang="cs-CZ" sz="2400" dirty="0" smtClean="0">
                <a:latin typeface="Calibri" panose="020F0502020204030204" pitchFamily="34" charset="0"/>
              </a:rPr>
              <a:t> </a:t>
            </a:r>
            <a:r>
              <a:rPr lang="cs-CZ" sz="2400" dirty="0" err="1" smtClean="0">
                <a:latin typeface="Calibri" panose="020F0502020204030204" pitchFamily="34" charset="0"/>
              </a:rPr>
              <a:t>short-ru</a:t>
            </a:r>
            <a:r>
              <a:rPr lang="en-US" sz="2400" dirty="0" smtClean="0">
                <a:latin typeface="Calibri" panose="020F0502020204030204" pitchFamily="34" charset="0"/>
              </a:rPr>
              <a:t>n</a:t>
            </a:r>
            <a:r>
              <a:rPr lang="cs-CZ" sz="2400" dirty="0" smtClean="0">
                <a:latin typeface="Calibri" panose="020F0502020204030204" pitchFamily="34" charset="0"/>
              </a:rPr>
              <a:t> </a:t>
            </a:r>
            <a:r>
              <a:rPr lang="cs-CZ" sz="2400" dirty="0" err="1" smtClean="0">
                <a:latin typeface="Calibri" panose="020F0502020204030204" pitchFamily="34" charset="0"/>
              </a:rPr>
              <a:t>total</a:t>
            </a:r>
            <a:r>
              <a:rPr lang="cs-CZ" sz="2400" dirty="0" smtClean="0">
                <a:latin typeface="Calibri" panose="020F0502020204030204" pitchFamily="34" charset="0"/>
              </a:rPr>
              <a:t> </a:t>
            </a:r>
            <a:r>
              <a:rPr lang="cs-CZ" sz="2400" dirty="0" err="1" smtClean="0">
                <a:latin typeface="Calibri" panose="020F0502020204030204" pitchFamily="34" charset="0"/>
              </a:rPr>
              <a:t>variable</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a:t>
            </a:r>
            <a:r>
              <a:rPr lang="cs-CZ" sz="2400" dirty="0" err="1" smtClean="0">
                <a:latin typeface="Calibri" panose="020F0502020204030204" pitchFamily="34" charset="0"/>
              </a:rPr>
              <a:t>was</a:t>
            </a:r>
            <a:r>
              <a:rPr lang="cs-CZ" sz="2400" dirty="0" smtClean="0">
                <a:latin typeface="Calibri" panose="020F0502020204030204" pitchFamily="34" charset="0"/>
              </a:rPr>
              <a:t> </a:t>
            </a:r>
            <a:r>
              <a:rPr lang="cs-CZ" sz="2400" dirty="0" err="1" smtClean="0">
                <a:latin typeface="Calibri" panose="020F0502020204030204" pitchFamily="34" charset="0"/>
              </a:rPr>
              <a:t>assumed</a:t>
            </a:r>
            <a:r>
              <a:rPr lang="cs-CZ" sz="2400" dirty="0" smtClean="0">
                <a:latin typeface="Calibri" panose="020F0502020204030204" pitchFamily="34" charset="0"/>
              </a:rPr>
              <a:t> to </a:t>
            </a:r>
            <a:r>
              <a:rPr lang="cs-CZ" sz="2400" dirty="0" err="1" smtClean="0">
                <a:latin typeface="Calibri" panose="020F0502020204030204" pitchFamily="34" charset="0"/>
              </a:rPr>
              <a:t>depend</a:t>
            </a:r>
            <a:r>
              <a:rPr lang="cs-CZ" sz="2400" dirty="0" smtClean="0">
                <a:latin typeface="Calibri" panose="020F0502020204030204" pitchFamily="34" charset="0"/>
              </a:rPr>
              <a:t> </a:t>
            </a:r>
            <a:r>
              <a:rPr lang="cs-CZ" sz="2400" dirty="0" err="1" smtClean="0">
                <a:latin typeface="Calibri" panose="020F0502020204030204" pitchFamily="34" charset="0"/>
              </a:rPr>
              <a:t>upon</a:t>
            </a:r>
            <a:r>
              <a:rPr lang="cs-CZ" sz="2400" dirty="0" smtClean="0">
                <a:latin typeface="Calibri" panose="020F0502020204030204" pitchFamily="34" charset="0"/>
              </a:rPr>
              <a:t> a bus </a:t>
            </a:r>
            <a:r>
              <a:rPr lang="cs-CZ" sz="2400" dirty="0" err="1" smtClean="0">
                <a:latin typeface="Calibri" panose="020F0502020204030204" pitchFamily="34" charset="0"/>
              </a:rPr>
              <a:t>system</a:t>
            </a:r>
            <a:r>
              <a:rPr lang="en-US" sz="2400" dirty="0" smtClean="0">
                <a:latin typeface="Calibri" panose="020F0502020204030204" pitchFamily="34" charset="0"/>
              </a:rPr>
              <a:t>’s produced output, defined as vehicle/miles </a:t>
            </a:r>
            <a:r>
              <a:rPr lang="cs-CZ" sz="2400" dirty="0" smtClean="0">
                <a:latin typeface="Calibri" panose="020F0502020204030204" pitchFamily="34" charset="0"/>
              </a:rPr>
              <a:t>(</a:t>
            </a:r>
            <a:r>
              <a:rPr lang="cs-CZ" sz="2400" dirty="0" err="1" smtClean="0">
                <a:latin typeface="Calibri" panose="020F0502020204030204" pitchFamily="34" charset="0"/>
              </a:rPr>
              <a:t>millions</a:t>
            </a:r>
            <a:r>
              <a:rPr lang="cs-CZ" sz="2400" dirty="0" smtClean="0">
                <a:latin typeface="Calibri" panose="020F0502020204030204" pitchFamily="34" charset="0"/>
              </a:rPr>
              <a:t>), input </a:t>
            </a:r>
            <a:r>
              <a:rPr lang="cs-CZ" sz="2400" dirty="0" err="1" smtClean="0">
                <a:latin typeface="Calibri" panose="020F0502020204030204" pitchFamily="34" charset="0"/>
              </a:rPr>
              <a:t>prices</a:t>
            </a:r>
            <a:r>
              <a:rPr lang="cs-CZ" sz="2400" dirty="0" smtClean="0">
                <a:latin typeface="Calibri" panose="020F0502020204030204" pitchFamily="34" charset="0"/>
              </a:rPr>
              <a:t> </a:t>
            </a:r>
            <a:r>
              <a:rPr lang="cs-CZ" sz="2400" dirty="0" err="1" smtClean="0">
                <a:latin typeface="Calibri" panose="020F0502020204030204" pitchFamily="34" charset="0"/>
              </a:rPr>
              <a:t>for</a:t>
            </a:r>
            <a:r>
              <a:rPr lang="cs-CZ" sz="2400" dirty="0" smtClean="0">
                <a:latin typeface="Calibri" panose="020F0502020204030204" pitchFamily="34" charset="0"/>
              </a:rPr>
              <a:t> </a:t>
            </a:r>
            <a:r>
              <a:rPr lang="cs-CZ" sz="2400" dirty="0" err="1" smtClean="0">
                <a:latin typeface="Calibri" panose="020F0502020204030204" pitchFamily="34" charset="0"/>
              </a:rPr>
              <a:t>labor</a:t>
            </a:r>
            <a:r>
              <a:rPr lang="cs-CZ" sz="2400" dirty="0" smtClean="0">
                <a:latin typeface="Calibri" panose="020F0502020204030204" pitchFamily="34" charset="0"/>
              </a:rPr>
              <a:t> (</a:t>
            </a:r>
            <a:r>
              <a:rPr lang="cs-CZ" sz="2400" dirty="0" err="1" smtClean="0">
                <a:latin typeface="Calibri" panose="020F0502020204030204" pitchFamily="34" charset="0"/>
              </a:rPr>
              <a:t>p</a:t>
            </a:r>
            <a:r>
              <a:rPr lang="cs-CZ" sz="2400" baseline="-25000" dirty="0" err="1" smtClean="0">
                <a:latin typeface="Calibri" panose="020F0502020204030204" pitchFamily="34" charset="0"/>
              </a:rPr>
              <a:t>l</a:t>
            </a:r>
            <a:r>
              <a:rPr lang="cs-CZ" sz="2400" dirty="0" smtClean="0">
                <a:latin typeface="Calibri" panose="020F0502020204030204" pitchFamily="34" charset="0"/>
              </a:rPr>
              <a:t>) and </a:t>
            </a:r>
            <a:r>
              <a:rPr lang="cs-CZ" sz="2400" dirty="0" err="1" smtClean="0">
                <a:latin typeface="Calibri" panose="020F0502020204030204" pitchFamily="34" charset="0"/>
              </a:rPr>
              <a:t>fuel</a:t>
            </a:r>
            <a:r>
              <a:rPr lang="cs-CZ" sz="2400" dirty="0" smtClean="0">
                <a:latin typeface="Calibri" panose="020F0502020204030204" pitchFamily="34" charset="0"/>
              </a:rPr>
              <a:t> (p</a:t>
            </a:r>
            <a:r>
              <a:rPr lang="cs-CZ" sz="2400" baseline="-25000" dirty="0" smtClean="0">
                <a:latin typeface="Calibri" panose="020F0502020204030204" pitchFamily="34" charset="0"/>
              </a:rPr>
              <a:t>f</a:t>
            </a:r>
            <a:r>
              <a:rPr lang="cs-CZ" sz="2400" dirty="0" smtClean="0">
                <a:latin typeface="Calibri" panose="020F0502020204030204" pitchFamily="34" charset="0"/>
              </a:rPr>
              <a:t>) and a </a:t>
            </a:r>
            <a:r>
              <a:rPr lang="cs-CZ" sz="2400" dirty="0" err="1" smtClean="0">
                <a:latin typeface="Calibri" panose="020F0502020204030204" pitchFamily="34" charset="0"/>
              </a:rPr>
              <a:t>fixed</a:t>
            </a:r>
            <a:r>
              <a:rPr lang="cs-CZ" sz="2400" dirty="0" smtClean="0">
                <a:latin typeface="Calibri" panose="020F0502020204030204" pitchFamily="34" charset="0"/>
              </a:rPr>
              <a:t> </a:t>
            </a:r>
            <a:r>
              <a:rPr lang="cs-CZ" sz="2400" dirty="0" err="1" smtClean="0">
                <a:latin typeface="Calibri" panose="020F0502020204030204" pitchFamily="34" charset="0"/>
              </a:rPr>
              <a:t>factor</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production</a:t>
            </a:r>
            <a:r>
              <a:rPr lang="cs-CZ" sz="2400" dirty="0" smtClean="0">
                <a:latin typeface="Calibri" panose="020F0502020204030204" pitchFamily="34" charset="0"/>
              </a:rPr>
              <a:t> (</a:t>
            </a:r>
            <a:r>
              <a:rPr lang="cs-CZ" sz="2400" dirty="0" err="1" smtClean="0">
                <a:latin typeface="Calibri" panose="020F0502020204030204" pitchFamily="34" charset="0"/>
              </a:rPr>
              <a:t>buses</a:t>
            </a:r>
            <a:r>
              <a:rPr lang="cs-CZ" sz="2400" dirty="0" smtClean="0">
                <a:latin typeface="Calibri" panose="020F0502020204030204" pitchFamily="34" charset="0"/>
              </a:rPr>
              <a:t>), </a:t>
            </a:r>
            <a:r>
              <a:rPr lang="cs-CZ" sz="2400" dirty="0" err="1" smtClean="0">
                <a:latin typeface="Calibri" panose="020F0502020204030204" pitchFamily="34" charset="0"/>
              </a:rPr>
              <a:t>which</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defined</a:t>
            </a:r>
            <a:r>
              <a:rPr lang="cs-CZ" sz="2400" dirty="0" smtClean="0">
                <a:latin typeface="Calibri" panose="020F0502020204030204" pitchFamily="34" charset="0"/>
              </a:rPr>
              <a:t> as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number</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buses</a:t>
            </a:r>
            <a:r>
              <a:rPr lang="cs-CZ" sz="2400" dirty="0" smtClean="0">
                <a:latin typeface="Calibri" panose="020F0502020204030204" pitchFamily="34" charset="0"/>
              </a:rPr>
              <a:t> in </a:t>
            </a:r>
            <a:r>
              <a:rPr lang="cs-CZ" sz="2400" dirty="0" err="1" smtClean="0">
                <a:latin typeface="Calibri" panose="020F0502020204030204" pitchFamily="34" charset="0"/>
              </a:rPr>
              <a:t>the</a:t>
            </a:r>
            <a:r>
              <a:rPr lang="cs-CZ" sz="2400" dirty="0" smtClean="0">
                <a:latin typeface="Calibri" panose="020F0502020204030204" pitchFamily="34" charset="0"/>
              </a:rPr>
              <a:t> bus </a:t>
            </a:r>
            <a:r>
              <a:rPr lang="cs-CZ" sz="2400" dirty="0" err="1" smtClean="0">
                <a:latin typeface="Calibri" panose="020F0502020204030204" pitchFamily="34" charset="0"/>
              </a:rPr>
              <a:t>system</a:t>
            </a:r>
            <a:r>
              <a:rPr lang="cs-CZ" sz="2400" dirty="0" smtClean="0">
                <a:latin typeface="Calibri" panose="020F0502020204030204" pitchFamily="34" charset="0"/>
              </a:rPr>
              <a:t>. </a:t>
            </a:r>
            <a:r>
              <a:rPr lang="cs-CZ" sz="2400" dirty="0" err="1" smtClean="0">
                <a:latin typeface="Calibri" panose="020F0502020204030204" pitchFamily="34" charset="0"/>
              </a:rPr>
              <a:t>Specifically</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empirical</a:t>
            </a:r>
            <a:r>
              <a:rPr lang="cs-CZ" sz="2400" dirty="0" smtClean="0">
                <a:latin typeface="Calibri" panose="020F0502020204030204" pitchFamily="34" charset="0"/>
              </a:rPr>
              <a:t> </a:t>
            </a:r>
            <a:r>
              <a:rPr lang="cs-CZ" sz="2400" dirty="0" err="1" smtClean="0">
                <a:latin typeface="Calibri" panose="020F0502020204030204" pitchFamily="34" charset="0"/>
              </a:rPr>
              <a:t>cost</a:t>
            </a:r>
            <a:r>
              <a:rPr lang="cs-CZ" sz="2400" dirty="0" smtClean="0">
                <a:latin typeface="Calibri" panose="020F0502020204030204" pitchFamily="34" charset="0"/>
              </a:rPr>
              <a:t> model </a:t>
            </a:r>
            <a:r>
              <a:rPr lang="cs-CZ" sz="2400" dirty="0" err="1" smtClean="0">
                <a:latin typeface="Calibri" panose="020F0502020204030204" pitchFamily="34" charset="0"/>
              </a:rPr>
              <a:t>is</a:t>
            </a:r>
            <a:r>
              <a:rPr lang="cs-CZ" sz="2400" dirty="0" smtClean="0">
                <a:latin typeface="Calibri" panose="020F0502020204030204" pitchFamily="34" charset="0"/>
              </a:rPr>
              <a:t>: </a:t>
            </a:r>
            <a:endParaRPr lang="cs-CZ" sz="2400" dirty="0">
              <a:latin typeface="Calibri" panose="020F0502020204030204" pitchFamily="34" charset="0"/>
            </a:endParaRPr>
          </a:p>
        </p:txBody>
      </p:sp>
    </p:spTree>
    <p:extLst>
      <p:ext uri="{BB962C8B-B14F-4D97-AF65-F5344CB8AC3E}">
        <p14:creationId xmlns:p14="http://schemas.microsoft.com/office/powerpoint/2010/main" val="1289445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Hypotheses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514350" indent="-514350">
              <a:buFont typeface="+mj-lt"/>
              <a:buAutoNum type="arabicPeriod"/>
            </a:pPr>
            <a:r>
              <a:rPr lang="cs-CZ" dirty="0" smtClean="0">
                <a:latin typeface="Calibri" panose="020F0502020204030204" pitchFamily="34" charset="0"/>
              </a:rPr>
              <a:t>Bus transit </a:t>
            </a:r>
            <a:r>
              <a:rPr lang="cs-CZ" dirty="0" err="1" smtClean="0">
                <a:latin typeface="Calibri" panose="020F0502020204030204" pitchFamily="34" charset="0"/>
              </a:rPr>
              <a:t>systems</a:t>
            </a:r>
            <a:r>
              <a:rPr lang="cs-CZ" dirty="0" smtClean="0">
                <a:latin typeface="Calibri" panose="020F0502020204030204" pitchFamily="34" charset="0"/>
              </a:rPr>
              <a:t> </a:t>
            </a:r>
            <a:r>
              <a:rPr lang="cs-CZ" dirty="0" err="1" smtClean="0">
                <a:latin typeface="Calibri" panose="020F0502020204030204" pitchFamily="34" charset="0"/>
              </a:rPr>
              <a:t>operate</a:t>
            </a:r>
            <a:r>
              <a:rPr lang="cs-CZ" dirty="0" smtClean="0">
                <a:latin typeface="Calibri" panose="020F0502020204030204" pitchFamily="34" charset="0"/>
              </a:rPr>
              <a:t> </a:t>
            </a:r>
            <a:r>
              <a:rPr lang="cs-CZ" dirty="0" err="1" smtClean="0">
                <a:latin typeface="Calibri" panose="020F0502020204030204" pitchFamily="34" charset="0"/>
              </a:rPr>
              <a:t>under</a:t>
            </a:r>
            <a:r>
              <a:rPr lang="cs-CZ" dirty="0" smtClean="0">
                <a:latin typeface="Calibri" panose="020F0502020204030204" pitchFamily="34" charset="0"/>
              </a:rPr>
              <a:t> </a:t>
            </a:r>
            <a:r>
              <a:rPr lang="cs-CZ" dirty="0" err="1" smtClean="0">
                <a:latin typeface="Calibri" panose="020F0502020204030204" pitchFamily="34" charset="0"/>
              </a:rPr>
              <a:t>increasing</a:t>
            </a:r>
            <a:r>
              <a:rPr lang="cs-CZ" dirty="0" smtClean="0">
                <a:latin typeface="Calibri" panose="020F0502020204030204" pitchFamily="34" charset="0"/>
              </a:rPr>
              <a:t> </a:t>
            </a:r>
            <a:r>
              <a:rPr lang="cs-CZ" dirty="0" err="1" smtClean="0">
                <a:latin typeface="Calibri" panose="020F0502020204030204" pitchFamily="34" charset="0"/>
              </a:rPr>
              <a:t>returns</a:t>
            </a:r>
            <a:r>
              <a:rPr lang="cs-CZ" dirty="0" smtClean="0">
                <a:latin typeface="Calibri" panose="020F0502020204030204" pitchFamily="34" charset="0"/>
              </a:rPr>
              <a:t> to </a:t>
            </a:r>
            <a:r>
              <a:rPr lang="cs-CZ" dirty="0" err="1" smtClean="0">
                <a:latin typeface="Calibri" panose="020F0502020204030204" pitchFamily="34" charset="0"/>
              </a:rPr>
              <a:t>capital</a:t>
            </a:r>
            <a:r>
              <a:rPr lang="cs-CZ" dirty="0" smtClean="0">
                <a:latin typeface="Calibri" panose="020F0502020204030204" pitchFamily="34" charset="0"/>
              </a:rPr>
              <a:t> </a:t>
            </a:r>
            <a:r>
              <a:rPr lang="cs-CZ" dirty="0" err="1" smtClean="0">
                <a:latin typeface="Calibri" panose="020F0502020204030204" pitchFamily="34" charset="0"/>
              </a:rPr>
              <a:t>utilization</a:t>
            </a:r>
            <a:r>
              <a:rPr lang="cs-CZ" dirty="0" smtClean="0">
                <a:latin typeface="Calibri" panose="020F0502020204030204" pitchFamily="34" charset="0"/>
              </a:rPr>
              <a:t> → </a:t>
            </a:r>
            <a:r>
              <a:rPr lang="el-GR" dirty="0" smtClean="0">
                <a:latin typeface="Calibri"/>
              </a:rPr>
              <a:t>α</a:t>
            </a:r>
            <a:r>
              <a:rPr lang="cs-CZ" baseline="-25000" dirty="0" smtClean="0">
                <a:latin typeface="Calibri"/>
              </a:rPr>
              <a:t>1 </a:t>
            </a:r>
            <a:r>
              <a:rPr lang="cs-CZ" dirty="0" smtClean="0">
                <a:latin typeface="Calibri"/>
              </a:rPr>
              <a:t>&lt; 1.</a:t>
            </a:r>
          </a:p>
          <a:p>
            <a:pPr marL="514350" indent="-514350">
              <a:buFont typeface="+mj-lt"/>
              <a:buAutoNum type="arabicPeriod"/>
            </a:pPr>
            <a:r>
              <a:rPr lang="cs-CZ" dirty="0" smtClean="0">
                <a:latin typeface="Calibri"/>
              </a:rPr>
              <a:t>α</a:t>
            </a:r>
            <a:r>
              <a:rPr lang="cs-CZ" baseline="-25000" dirty="0" smtClean="0">
                <a:latin typeface="Calibri"/>
              </a:rPr>
              <a:t>2 </a:t>
            </a:r>
            <a:r>
              <a:rPr lang="cs-CZ" dirty="0" smtClean="0">
                <a:latin typeface="Calibri"/>
              </a:rPr>
              <a:t>&gt; 0, α</a:t>
            </a:r>
            <a:r>
              <a:rPr lang="cs-CZ" baseline="-25000" dirty="0" smtClean="0">
                <a:latin typeface="Calibri"/>
              </a:rPr>
              <a:t>3 </a:t>
            </a:r>
            <a:r>
              <a:rPr lang="cs-CZ" dirty="0">
                <a:latin typeface="Calibri"/>
              </a:rPr>
              <a:t>&gt; </a:t>
            </a:r>
            <a:r>
              <a:rPr lang="cs-CZ" dirty="0" smtClean="0">
                <a:latin typeface="Calibri"/>
              </a:rPr>
              <a:t>0     α</a:t>
            </a:r>
            <a:r>
              <a:rPr lang="cs-CZ" baseline="-25000" dirty="0" smtClean="0">
                <a:latin typeface="Calibri"/>
              </a:rPr>
              <a:t>2 </a:t>
            </a:r>
            <a:r>
              <a:rPr lang="cs-CZ" dirty="0" smtClean="0">
                <a:latin typeface="Calibri"/>
              </a:rPr>
              <a:t>+ </a:t>
            </a:r>
            <a:r>
              <a:rPr lang="el-GR" dirty="0" smtClean="0">
                <a:latin typeface="Calibri"/>
              </a:rPr>
              <a:t>α</a:t>
            </a:r>
            <a:r>
              <a:rPr lang="cs-CZ" baseline="-25000" dirty="0" smtClean="0">
                <a:latin typeface="Calibri"/>
              </a:rPr>
              <a:t>3</a:t>
            </a:r>
            <a:r>
              <a:rPr lang="cs-CZ" dirty="0" smtClean="0">
                <a:latin typeface="Calibri"/>
              </a:rPr>
              <a:t> = 1</a:t>
            </a:r>
          </a:p>
          <a:p>
            <a:pPr marL="514350" indent="-514350">
              <a:buFont typeface="+mj-lt"/>
              <a:buAutoNum type="arabicPeriod"/>
            </a:pPr>
            <a:r>
              <a:rPr lang="cs-CZ" dirty="0" err="1" smtClean="0">
                <a:latin typeface="Calibri"/>
              </a:rPr>
              <a:t>An</a:t>
            </a:r>
            <a:r>
              <a:rPr lang="cs-CZ" dirty="0" smtClean="0">
                <a:latin typeface="Calibri"/>
              </a:rPr>
              <a:t> </a:t>
            </a:r>
            <a:r>
              <a:rPr lang="cs-CZ" dirty="0" err="1" smtClean="0">
                <a:latin typeface="Calibri"/>
              </a:rPr>
              <a:t>increase</a:t>
            </a:r>
            <a:r>
              <a:rPr lang="cs-CZ" dirty="0" smtClean="0">
                <a:latin typeface="Calibri"/>
              </a:rPr>
              <a:t> in a bus </a:t>
            </a:r>
            <a:r>
              <a:rPr lang="cs-CZ" dirty="0" err="1" smtClean="0">
                <a:latin typeface="Calibri"/>
              </a:rPr>
              <a:t>system</a:t>
            </a:r>
            <a:r>
              <a:rPr lang="cs-CZ" dirty="0" smtClean="0">
                <a:latin typeface="Calibri"/>
              </a:rPr>
              <a:t> </a:t>
            </a:r>
            <a:r>
              <a:rPr lang="cs-CZ" dirty="0" err="1" smtClean="0">
                <a:latin typeface="Calibri"/>
              </a:rPr>
              <a:t>rolling</a:t>
            </a:r>
            <a:r>
              <a:rPr lang="cs-CZ" dirty="0" smtClean="0">
                <a:latin typeface="Calibri"/>
              </a:rPr>
              <a:t> </a:t>
            </a:r>
            <a:r>
              <a:rPr lang="cs-CZ" dirty="0" err="1" smtClean="0">
                <a:latin typeface="Calibri"/>
              </a:rPr>
              <a:t>stock</a:t>
            </a:r>
            <a:r>
              <a:rPr lang="cs-CZ" dirty="0" smtClean="0">
                <a:latin typeface="Calibri"/>
              </a:rPr>
              <a:t> </a:t>
            </a:r>
            <a:r>
              <a:rPr lang="cs-CZ" dirty="0" err="1" smtClean="0">
                <a:latin typeface="Calibri"/>
              </a:rPr>
              <a:t>is</a:t>
            </a:r>
            <a:r>
              <a:rPr lang="cs-CZ" dirty="0" smtClean="0">
                <a:latin typeface="Calibri"/>
              </a:rPr>
              <a:t> </a:t>
            </a:r>
            <a:r>
              <a:rPr lang="cs-CZ" dirty="0" err="1" smtClean="0">
                <a:latin typeface="Calibri"/>
              </a:rPr>
              <a:t>expected</a:t>
            </a:r>
            <a:r>
              <a:rPr lang="cs-CZ" dirty="0" smtClean="0">
                <a:latin typeface="Calibri"/>
              </a:rPr>
              <a:t> to </a:t>
            </a:r>
            <a:r>
              <a:rPr lang="cs-CZ" dirty="0" err="1" smtClean="0">
                <a:latin typeface="Calibri"/>
              </a:rPr>
              <a:t>decrease</a:t>
            </a:r>
            <a:r>
              <a:rPr lang="cs-CZ" dirty="0" smtClean="0">
                <a:latin typeface="Calibri"/>
              </a:rPr>
              <a:t> </a:t>
            </a:r>
            <a:r>
              <a:rPr lang="cs-CZ" dirty="0" err="1" smtClean="0">
                <a:latin typeface="Calibri"/>
              </a:rPr>
              <a:t>short</a:t>
            </a:r>
            <a:r>
              <a:rPr lang="cs-CZ" dirty="0" smtClean="0">
                <a:latin typeface="Calibri"/>
              </a:rPr>
              <a:t>-run </a:t>
            </a:r>
            <a:r>
              <a:rPr lang="cs-CZ" dirty="0" err="1" smtClean="0">
                <a:latin typeface="Calibri"/>
              </a:rPr>
              <a:t>total</a:t>
            </a:r>
            <a:r>
              <a:rPr lang="cs-CZ" dirty="0" smtClean="0">
                <a:latin typeface="Calibri"/>
              </a:rPr>
              <a:t> </a:t>
            </a:r>
            <a:r>
              <a:rPr lang="cs-CZ" dirty="0" err="1" smtClean="0">
                <a:latin typeface="Calibri"/>
              </a:rPr>
              <a:t>variable</a:t>
            </a:r>
            <a:r>
              <a:rPr lang="cs-CZ" dirty="0" smtClean="0">
                <a:latin typeface="Calibri"/>
              </a:rPr>
              <a:t> </a:t>
            </a:r>
            <a:r>
              <a:rPr lang="cs-CZ" dirty="0" err="1" smtClean="0">
                <a:latin typeface="Calibri"/>
              </a:rPr>
              <a:t>costs</a:t>
            </a:r>
            <a:r>
              <a:rPr lang="cs-CZ" dirty="0" smtClean="0">
                <a:latin typeface="Calibri"/>
              </a:rPr>
              <a:t>: </a:t>
            </a:r>
            <a:r>
              <a:rPr lang="el-GR" dirty="0" smtClean="0">
                <a:latin typeface="Calibri"/>
              </a:rPr>
              <a:t>α</a:t>
            </a:r>
            <a:r>
              <a:rPr lang="cs-CZ" baseline="-25000" dirty="0" smtClean="0">
                <a:latin typeface="Calibri"/>
              </a:rPr>
              <a:t>4 </a:t>
            </a:r>
            <a:r>
              <a:rPr lang="cs-CZ" dirty="0">
                <a:latin typeface="Calibri"/>
              </a:rPr>
              <a:t> </a:t>
            </a:r>
            <a:r>
              <a:rPr lang="cs-CZ" dirty="0" smtClean="0">
                <a:latin typeface="Calibri"/>
              </a:rPr>
              <a:t>&lt; 0. </a:t>
            </a:r>
            <a:endParaRPr lang="en-US" baseline="-25000" dirty="0">
              <a:latin typeface="Calibri" panose="020F0502020204030204" pitchFamily="34" charset="0"/>
            </a:endParaRPr>
          </a:p>
        </p:txBody>
      </p:sp>
    </p:spTree>
    <p:extLst>
      <p:ext uri="{BB962C8B-B14F-4D97-AF65-F5344CB8AC3E}">
        <p14:creationId xmlns:p14="http://schemas.microsoft.com/office/powerpoint/2010/main" val="3604139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6"/>
          <p:cNvGraphicFramePr>
            <a:graphicFrameLocks noChangeAspect="1"/>
          </p:cNvGraphicFramePr>
          <p:nvPr>
            <p:extLst>
              <p:ext uri="{D42A27DB-BD31-4B8C-83A1-F6EECF244321}">
                <p14:modId xmlns:p14="http://schemas.microsoft.com/office/powerpoint/2010/main" val="3319238225"/>
              </p:ext>
            </p:extLst>
          </p:nvPr>
        </p:nvGraphicFramePr>
        <p:xfrm>
          <a:off x="525069" y="1149712"/>
          <a:ext cx="8478687" cy="5472608"/>
        </p:xfrm>
        <a:graphic>
          <a:graphicData uri="http://schemas.openxmlformats.org/presentationml/2006/ole">
            <mc:AlternateContent xmlns:mc="http://schemas.openxmlformats.org/markup-compatibility/2006">
              <mc:Choice xmlns:v="urn:schemas-microsoft-com:vml" Requires="v">
                <p:oleObj spid="_x0000_s7189" name="Document" r:id="rId4" imgW="8229600" imgH="5321300" progId="Word.Document.12">
                  <p:embed/>
                </p:oleObj>
              </mc:Choice>
              <mc:Fallback>
                <p:oleObj name="Document" r:id="rId4" imgW="8229600" imgH="5321300" progId="Word.Document.12">
                  <p:embed/>
                  <p:pic>
                    <p:nvPicPr>
                      <p:cNvPr id="0" name=""/>
                      <p:cNvPicPr>
                        <a:picLocks noChangeAspect="1" noChangeArrowheads="1"/>
                      </p:cNvPicPr>
                      <p:nvPr/>
                    </p:nvPicPr>
                    <p:blipFill>
                      <a:blip r:embed="rId5"/>
                      <a:srcRect/>
                      <a:stretch>
                        <a:fillRect/>
                      </a:stretch>
                    </p:blipFill>
                    <p:spPr bwMode="auto">
                      <a:xfrm>
                        <a:off x="525069" y="1149712"/>
                        <a:ext cx="8478687" cy="5472608"/>
                      </a:xfrm>
                      <a:prstGeom prst="rect">
                        <a:avLst/>
                      </a:prstGeom>
                      <a:noFill/>
                      <a:extLst/>
                    </p:spPr>
                  </p:pic>
                </p:oleObj>
              </mc:Fallback>
            </mc:AlternateContent>
          </a:graphicData>
        </a:graphic>
      </p:graphicFrame>
      <p:sp>
        <p:nvSpPr>
          <p:cNvPr id="2" name="Nadpis 1"/>
          <p:cNvSpPr>
            <a:spLocks noGrp="1"/>
          </p:cNvSpPr>
          <p:nvPr>
            <p:ph type="title"/>
          </p:nvPr>
        </p:nvSpPr>
        <p:spPr/>
        <p:txBody>
          <a:bodyPr/>
          <a:lstStyle/>
          <a:p>
            <a:r>
              <a:rPr lang="en-US" noProof="0" dirty="0" smtClean="0">
                <a:latin typeface="Calibri" panose="020F0502020204030204" pitchFamily="34" charset="0"/>
              </a:rPr>
              <a:t>Estimation results</a:t>
            </a:r>
            <a:endParaRPr lang="en-US" noProof="0" dirty="0">
              <a:latin typeface="Calibri" panose="020F0502020204030204" pitchFamily="34" charset="0"/>
            </a:endParaRPr>
          </a:p>
        </p:txBody>
      </p:sp>
    </p:spTree>
    <p:extLst>
      <p:ext uri="{BB962C8B-B14F-4D97-AF65-F5344CB8AC3E}">
        <p14:creationId xmlns:p14="http://schemas.microsoft.com/office/powerpoint/2010/main" val="1142248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Utilization economies</a:t>
            </a:r>
            <a:endParaRPr lang="en-US" noProof="0" dirty="0">
              <a:latin typeface="Calibri" panose="020F0502020204030204" pitchFamily="34" charset="0"/>
            </a:endParaRPr>
          </a:p>
        </p:txBody>
      </p:sp>
      <p:graphicFrame>
        <p:nvGraphicFramePr>
          <p:cNvPr id="5" name="Objekt 8"/>
          <p:cNvGraphicFramePr>
            <a:graphicFrameLocks noChangeAspect="1"/>
          </p:cNvGraphicFramePr>
          <p:nvPr>
            <p:extLst>
              <p:ext uri="{D42A27DB-BD31-4B8C-83A1-F6EECF244321}">
                <p14:modId xmlns:p14="http://schemas.microsoft.com/office/powerpoint/2010/main" val="59459381"/>
              </p:ext>
            </p:extLst>
          </p:nvPr>
        </p:nvGraphicFramePr>
        <p:xfrm>
          <a:off x="541338" y="1214438"/>
          <a:ext cx="8208962" cy="5457825"/>
        </p:xfrm>
        <a:graphic>
          <a:graphicData uri="http://schemas.openxmlformats.org/presentationml/2006/ole">
            <mc:AlternateContent xmlns:mc="http://schemas.openxmlformats.org/markup-compatibility/2006">
              <mc:Choice xmlns:v="urn:schemas-microsoft-com:vml" Requires="v">
                <p:oleObj spid="_x0000_s8211" name="Document" r:id="rId4" imgW="8280400" imgH="5740400" progId="Word.Document.12">
                  <p:embed/>
                </p:oleObj>
              </mc:Choice>
              <mc:Fallback>
                <p:oleObj name="Document" r:id="rId4" imgW="8280400" imgH="5740400" progId="Word.Document.12">
                  <p:embed/>
                  <p:pic>
                    <p:nvPicPr>
                      <p:cNvPr id="0" name=""/>
                      <p:cNvPicPr>
                        <a:picLocks noChangeAspect="1" noChangeArrowheads="1"/>
                      </p:cNvPicPr>
                      <p:nvPr/>
                    </p:nvPicPr>
                    <p:blipFill>
                      <a:blip r:embed="rId5"/>
                      <a:srcRect/>
                      <a:stretch>
                        <a:fillRect/>
                      </a:stretch>
                    </p:blipFill>
                    <p:spPr bwMode="auto">
                      <a:xfrm>
                        <a:off x="541338" y="1214438"/>
                        <a:ext cx="8208962" cy="545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8196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Short run – level of capital fixed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In the short run at least one factor of production is fixed (we assume capital)</a:t>
            </a:r>
          </a:p>
          <a:p>
            <a:r>
              <a:rPr lang="en-US" noProof="0" dirty="0" smtClean="0">
                <a:latin typeface="Calibri" panose="020F0502020204030204" pitchFamily="34" charset="0"/>
              </a:rPr>
              <a:t>In the short run, a discussion of returns to scale is no longer relevant, since all inputs cannot change in the same proportion.</a:t>
            </a:r>
          </a:p>
          <a:p>
            <a:r>
              <a:rPr lang="en-US" noProof="0" dirty="0" smtClean="0">
                <a:latin typeface="Calibri" panose="020F0502020204030204" pitchFamily="34" charset="0"/>
              </a:rPr>
              <a:t>Adding more workers to a fixed amount of capital reduces MP</a:t>
            </a:r>
            <a:r>
              <a:rPr lang="en-US" baseline="-25000" noProof="0" dirty="0" smtClean="0">
                <a:latin typeface="Calibri" panose="020F0502020204030204" pitchFamily="34" charset="0"/>
              </a:rPr>
              <a:t>L</a:t>
            </a:r>
            <a:r>
              <a:rPr lang="en-US" noProof="0" dirty="0" smtClean="0">
                <a:latin typeface="Calibri" panose="020F0502020204030204" pitchFamily="34" charset="0"/>
              </a:rPr>
              <a:t> = law of diminishing returns. </a:t>
            </a:r>
            <a:endParaRPr lang="en-US" noProof="0" dirty="0">
              <a:latin typeface="Calibri" panose="020F0502020204030204" pitchFamily="34" charset="0"/>
            </a:endParaRPr>
          </a:p>
        </p:txBody>
      </p:sp>
    </p:spTree>
    <p:extLst>
      <p:ext uri="{BB962C8B-B14F-4D97-AF65-F5344CB8AC3E}">
        <p14:creationId xmlns:p14="http://schemas.microsoft.com/office/powerpoint/2010/main" val="1282733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Optimal </a:t>
            </a:r>
            <a:r>
              <a:rPr lang="cs-CZ" noProof="0" dirty="0" smtClean="0">
                <a:latin typeface="Calibri" panose="020F0502020204030204" pitchFamily="34" charset="0"/>
              </a:rPr>
              <a:t>bus </a:t>
            </a:r>
            <a:r>
              <a:rPr lang="en-US" noProof="0" dirty="0" smtClean="0">
                <a:latin typeface="Calibri" panose="020F0502020204030204" pitchFamily="34" charset="0"/>
              </a:rPr>
              <a:t>fleet size</a:t>
            </a:r>
            <a:endParaRPr lang="en-US" noProof="0" dirty="0">
              <a:latin typeface="Calibri" panose="020F0502020204030204" pitchFamily="34" charset="0"/>
            </a:endParaRPr>
          </a:p>
        </p:txBody>
      </p:sp>
      <p:graphicFrame>
        <p:nvGraphicFramePr>
          <p:cNvPr id="4" name="Objekt 10"/>
          <p:cNvGraphicFramePr>
            <a:graphicFrameLocks noChangeAspect="1"/>
          </p:cNvGraphicFramePr>
          <p:nvPr>
            <p:extLst>
              <p:ext uri="{D42A27DB-BD31-4B8C-83A1-F6EECF244321}">
                <p14:modId xmlns:p14="http://schemas.microsoft.com/office/powerpoint/2010/main" val="2418584907"/>
              </p:ext>
            </p:extLst>
          </p:nvPr>
        </p:nvGraphicFramePr>
        <p:xfrm>
          <a:off x="463550" y="2124050"/>
          <a:ext cx="8135938" cy="3105150"/>
        </p:xfrm>
        <a:graphic>
          <a:graphicData uri="http://schemas.openxmlformats.org/presentationml/2006/ole">
            <mc:AlternateContent xmlns:mc="http://schemas.openxmlformats.org/markup-compatibility/2006">
              <mc:Choice xmlns:v="urn:schemas-microsoft-com:vml" Requires="v">
                <p:oleObj spid="_x0000_s9236" name="Document" r:id="rId4" imgW="8229600" imgH="3149600" progId="Word.Document.12">
                  <p:embed/>
                </p:oleObj>
              </mc:Choice>
              <mc:Fallback>
                <p:oleObj name="Document" r:id="rId4" imgW="8229600" imgH="3149600" progId="Word.Document.12">
                  <p:embed/>
                  <p:pic>
                    <p:nvPicPr>
                      <p:cNvPr id="0" name=""/>
                      <p:cNvPicPr>
                        <a:picLocks noChangeAspect="1" noChangeArrowheads="1"/>
                      </p:cNvPicPr>
                      <p:nvPr/>
                    </p:nvPicPr>
                    <p:blipFill>
                      <a:blip r:embed="rId5"/>
                      <a:srcRect/>
                      <a:stretch>
                        <a:fillRect/>
                      </a:stretch>
                    </p:blipFill>
                    <p:spPr bwMode="auto">
                      <a:xfrm>
                        <a:off x="463550" y="2124050"/>
                        <a:ext cx="8135938" cy="310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2332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Long run economies</a:t>
            </a:r>
            <a:endParaRPr lang="en-US" noProof="0" dirty="0">
              <a:latin typeface="Calibri" panose="020F0502020204030204" pitchFamily="34" charset="0"/>
            </a:endParaRPr>
          </a:p>
        </p:txBody>
      </p:sp>
      <p:graphicFrame>
        <p:nvGraphicFramePr>
          <p:cNvPr id="4" name="Objekt 6"/>
          <p:cNvGraphicFramePr>
            <a:graphicFrameLocks noChangeAspect="1"/>
          </p:cNvGraphicFramePr>
          <p:nvPr>
            <p:extLst>
              <p:ext uri="{D42A27DB-BD31-4B8C-83A1-F6EECF244321}">
                <p14:modId xmlns:p14="http://schemas.microsoft.com/office/powerpoint/2010/main" val="3882954226"/>
              </p:ext>
            </p:extLst>
          </p:nvPr>
        </p:nvGraphicFramePr>
        <p:xfrm>
          <a:off x="457200" y="1847502"/>
          <a:ext cx="8231188" cy="3741738"/>
        </p:xfrm>
        <a:graphic>
          <a:graphicData uri="http://schemas.openxmlformats.org/presentationml/2006/ole">
            <mc:AlternateContent xmlns:mc="http://schemas.openxmlformats.org/markup-compatibility/2006">
              <mc:Choice xmlns:v="urn:schemas-microsoft-com:vml" Requires="v">
                <p:oleObj spid="_x0000_s10258" name="Document" r:id="rId4" imgW="8229600" imgH="3898900" progId="Word.Document.12">
                  <p:embed/>
                </p:oleObj>
              </mc:Choice>
              <mc:Fallback>
                <p:oleObj name="Document" r:id="rId4" imgW="8229600" imgH="3898900" progId="Word.Document.12">
                  <p:embed/>
                  <p:pic>
                    <p:nvPicPr>
                      <p:cNvPr id="0" name=""/>
                      <p:cNvPicPr>
                        <a:picLocks noChangeAspect="1" noChangeArrowheads="1"/>
                      </p:cNvPicPr>
                      <p:nvPr/>
                    </p:nvPicPr>
                    <p:blipFill>
                      <a:blip r:embed="rId5"/>
                      <a:srcRect/>
                      <a:stretch>
                        <a:fillRect/>
                      </a:stretch>
                    </p:blipFill>
                    <p:spPr bwMode="auto">
                      <a:xfrm>
                        <a:off x="457200" y="1847502"/>
                        <a:ext cx="8231188" cy="374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612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Comments</a:t>
            </a:r>
            <a:endParaRPr lang="cs-CZ" dirty="0"/>
          </a:p>
        </p:txBody>
      </p:sp>
      <p:sp>
        <p:nvSpPr>
          <p:cNvPr id="3" name="Zástupný symbol pro obsah 2"/>
          <p:cNvSpPr>
            <a:spLocks noGrp="1"/>
          </p:cNvSpPr>
          <p:nvPr>
            <p:ph sz="quarter" idx="1"/>
          </p:nvPr>
        </p:nvSpPr>
        <p:spPr/>
        <p:txBody>
          <a:bodyPr/>
          <a:lstStyle/>
          <a:p>
            <a:pPr marL="514350" indent="-514350">
              <a:buFont typeface="+mj-lt"/>
              <a:buAutoNum type="arabicPeriod"/>
            </a:pPr>
            <a:r>
              <a:rPr lang="cs-CZ" dirty="0" smtClean="0">
                <a:latin typeface="Calibri" panose="020F0502020204030204" pitchFamily="34" charset="0"/>
              </a:rPr>
              <a:t>In </a:t>
            </a:r>
            <a:r>
              <a:rPr lang="cs-CZ" dirty="0" err="1" smtClean="0">
                <a:latin typeface="Calibri" panose="020F0502020204030204" pitchFamily="34" charset="0"/>
              </a:rPr>
              <a:t>the</a:t>
            </a:r>
            <a:r>
              <a:rPr lang="cs-CZ" dirty="0" smtClean="0">
                <a:latin typeface="Calibri" panose="020F0502020204030204" pitchFamily="34" charset="0"/>
              </a:rPr>
              <a:t> </a:t>
            </a:r>
            <a:r>
              <a:rPr lang="cs-CZ" dirty="0" err="1" smtClean="0">
                <a:latin typeface="Calibri" panose="020F0502020204030204" pitchFamily="34" charset="0"/>
              </a:rPr>
              <a:t>short</a:t>
            </a:r>
            <a:r>
              <a:rPr lang="cs-CZ" dirty="0" smtClean="0">
                <a:latin typeface="Calibri" panose="020F0502020204030204" pitchFamily="34" charset="0"/>
              </a:rPr>
              <a:t> run bus </a:t>
            </a:r>
            <a:r>
              <a:rPr lang="cs-CZ" dirty="0" err="1" smtClean="0">
                <a:latin typeface="Calibri" panose="020F0502020204030204" pitchFamily="34" charset="0"/>
              </a:rPr>
              <a:t>companies</a:t>
            </a:r>
            <a:r>
              <a:rPr lang="cs-CZ" dirty="0" smtClean="0">
                <a:latin typeface="Calibri" panose="020F0502020204030204" pitchFamily="34" charset="0"/>
              </a:rPr>
              <a:t> </a:t>
            </a:r>
            <a:r>
              <a:rPr lang="cs-CZ" dirty="0" err="1" smtClean="0">
                <a:latin typeface="Calibri" panose="020F0502020204030204" pitchFamily="34" charset="0"/>
              </a:rPr>
              <a:t>will</a:t>
            </a:r>
            <a:r>
              <a:rPr lang="cs-CZ" dirty="0" smtClean="0">
                <a:latin typeface="Calibri" panose="020F0502020204030204" pitchFamily="34" charset="0"/>
              </a:rPr>
              <a:t> </a:t>
            </a:r>
            <a:r>
              <a:rPr lang="cs-CZ" dirty="0" err="1" smtClean="0">
                <a:latin typeface="Calibri" panose="020F0502020204030204" pitchFamily="34" charset="0"/>
              </a:rPr>
              <a:t>have</a:t>
            </a:r>
            <a:r>
              <a:rPr lang="cs-CZ" dirty="0" smtClean="0">
                <a:latin typeface="Calibri" panose="020F0502020204030204" pitchFamily="34" charset="0"/>
              </a:rPr>
              <a:t> </a:t>
            </a:r>
            <a:r>
              <a:rPr lang="cs-CZ" dirty="0" err="1" smtClean="0">
                <a:latin typeface="Calibri" panose="020F0502020204030204" pitchFamily="34" charset="0"/>
              </a:rPr>
              <a:t>trouble</a:t>
            </a:r>
            <a:r>
              <a:rPr lang="cs-CZ" dirty="0" smtClean="0">
                <a:latin typeface="Calibri" panose="020F0502020204030204" pitchFamily="34" charset="0"/>
              </a:rPr>
              <a:t> </a:t>
            </a:r>
            <a:r>
              <a:rPr lang="cs-CZ" dirty="0" err="1" smtClean="0">
                <a:latin typeface="Calibri" panose="020F0502020204030204" pitchFamily="34" charset="0"/>
              </a:rPr>
              <a:t>covering</a:t>
            </a:r>
            <a:r>
              <a:rPr lang="cs-CZ" dirty="0" smtClean="0">
                <a:latin typeface="Calibri" panose="020F0502020204030204" pitchFamily="34" charset="0"/>
              </a:rPr>
              <a:t> </a:t>
            </a:r>
            <a:r>
              <a:rPr lang="cs-CZ" dirty="0" err="1" smtClean="0">
                <a:latin typeface="Calibri" panose="020F0502020204030204" pitchFamily="34" charset="0"/>
              </a:rPr>
              <a:t>their</a:t>
            </a:r>
            <a:r>
              <a:rPr lang="cs-CZ" dirty="0" smtClean="0">
                <a:latin typeface="Calibri" panose="020F0502020204030204" pitchFamily="34" charset="0"/>
              </a:rPr>
              <a:t> </a:t>
            </a:r>
            <a:r>
              <a:rPr lang="cs-CZ" dirty="0" err="1" smtClean="0">
                <a:latin typeface="Calibri" panose="020F0502020204030204" pitchFamily="34" charset="0"/>
              </a:rPr>
              <a:t>variable</a:t>
            </a:r>
            <a:r>
              <a:rPr lang="cs-CZ" dirty="0" smtClean="0">
                <a:latin typeface="Calibri" panose="020F0502020204030204" pitchFamily="34" charset="0"/>
              </a:rPr>
              <a:t> </a:t>
            </a:r>
            <a:r>
              <a:rPr lang="cs-CZ" dirty="0" err="1" smtClean="0">
                <a:latin typeface="Calibri" panose="020F0502020204030204" pitchFamily="34" charset="0"/>
              </a:rPr>
              <a:t>costs</a:t>
            </a:r>
            <a:r>
              <a:rPr lang="cs-CZ" dirty="0" smtClean="0">
                <a:latin typeface="Calibri" panose="020F0502020204030204" pitchFamily="34" charset="0"/>
              </a:rPr>
              <a:t> </a:t>
            </a:r>
            <a:r>
              <a:rPr lang="cs-CZ" dirty="0" err="1" smtClean="0">
                <a:latin typeface="Calibri" panose="020F0502020204030204" pitchFamily="34" charset="0"/>
              </a:rPr>
              <a:t>of</a:t>
            </a:r>
            <a:r>
              <a:rPr lang="cs-CZ" dirty="0" smtClean="0">
                <a:latin typeface="Calibri" panose="020F0502020204030204" pitchFamily="34" charset="0"/>
              </a:rPr>
              <a:t> </a:t>
            </a:r>
            <a:r>
              <a:rPr lang="cs-CZ" dirty="0" err="1" smtClean="0">
                <a:latin typeface="Calibri" panose="020F0502020204030204" pitchFamily="34" charset="0"/>
              </a:rPr>
              <a:t>service</a:t>
            </a:r>
            <a:r>
              <a:rPr lang="cs-CZ" dirty="0" smtClean="0">
                <a:latin typeface="Calibri" panose="020F0502020204030204" pitchFamily="34" charset="0"/>
              </a:rPr>
              <a:t>. </a:t>
            </a:r>
          </a:p>
          <a:p>
            <a:pPr marL="514350" indent="-514350">
              <a:buFont typeface="+mj-lt"/>
              <a:buAutoNum type="arabicPeriod"/>
            </a:pPr>
            <a:r>
              <a:rPr lang="cs-CZ" dirty="0" smtClean="0">
                <a:latin typeface="Calibri" panose="020F0502020204030204" pitchFamily="34" charset="0"/>
              </a:rPr>
              <a:t>Bus </a:t>
            </a:r>
            <a:r>
              <a:rPr lang="cs-CZ" dirty="0" err="1" smtClean="0">
                <a:latin typeface="Calibri" panose="020F0502020204030204" pitchFamily="34" charset="0"/>
              </a:rPr>
              <a:t>systems</a:t>
            </a:r>
            <a:r>
              <a:rPr lang="cs-CZ" dirty="0" smtClean="0">
                <a:latin typeface="Calibri" panose="020F0502020204030204" pitchFamily="34" charset="0"/>
              </a:rPr>
              <a:t> in </a:t>
            </a:r>
            <a:r>
              <a:rPr lang="cs-CZ" dirty="0" err="1" smtClean="0">
                <a:latin typeface="Calibri" panose="020F0502020204030204" pitchFamily="34" charset="0"/>
              </a:rPr>
              <a:t>general</a:t>
            </a:r>
            <a:r>
              <a:rPr lang="cs-CZ" dirty="0" smtClean="0">
                <a:latin typeface="Calibri" panose="020F0502020204030204" pitchFamily="34" charset="0"/>
              </a:rPr>
              <a:t> </a:t>
            </a:r>
            <a:r>
              <a:rPr lang="cs-CZ" dirty="0" err="1" smtClean="0">
                <a:latin typeface="Calibri" panose="020F0502020204030204" pitchFamily="34" charset="0"/>
              </a:rPr>
              <a:t>appear</a:t>
            </a:r>
            <a:r>
              <a:rPr lang="cs-CZ" dirty="0" smtClean="0">
                <a:latin typeface="Calibri" panose="020F0502020204030204" pitchFamily="34" charset="0"/>
              </a:rPr>
              <a:t> to </a:t>
            </a:r>
            <a:r>
              <a:rPr lang="cs-CZ" dirty="0" err="1" smtClean="0">
                <a:latin typeface="Calibri" panose="020F0502020204030204" pitchFamily="34" charset="0"/>
              </a:rPr>
              <a:t>be</a:t>
            </a:r>
            <a:r>
              <a:rPr lang="cs-CZ" dirty="0" smtClean="0">
                <a:latin typeface="Calibri" panose="020F0502020204030204" pitchFamily="34" charset="0"/>
              </a:rPr>
              <a:t> </a:t>
            </a:r>
            <a:r>
              <a:rPr lang="cs-CZ" dirty="0" err="1" smtClean="0">
                <a:latin typeface="Calibri" panose="020F0502020204030204" pitchFamily="34" charset="0"/>
              </a:rPr>
              <a:t>overcapitalized</a:t>
            </a:r>
            <a:r>
              <a:rPr lang="cs-CZ" dirty="0" smtClean="0">
                <a:latin typeface="Calibri" panose="020F0502020204030204" pitchFamily="34" charset="0"/>
              </a:rPr>
              <a:t>.</a:t>
            </a:r>
          </a:p>
          <a:p>
            <a:pPr marL="514350" indent="-514350">
              <a:buFont typeface="+mj-lt"/>
              <a:buAutoNum type="arabicPeriod"/>
            </a:pPr>
            <a:r>
              <a:rPr lang="cs-CZ" dirty="0" err="1" smtClean="0">
                <a:latin typeface="Calibri" panose="020F0502020204030204" pitchFamily="34" charset="0"/>
              </a:rPr>
              <a:t>Even</a:t>
            </a:r>
            <a:r>
              <a:rPr lang="cs-CZ" dirty="0" smtClean="0">
                <a:latin typeface="Calibri" panose="020F0502020204030204" pitchFamily="34" charset="0"/>
              </a:rPr>
              <a:t> </a:t>
            </a:r>
            <a:r>
              <a:rPr lang="cs-CZ" dirty="0" err="1" smtClean="0">
                <a:latin typeface="Calibri" panose="020F0502020204030204" pitchFamily="34" charset="0"/>
              </a:rPr>
              <a:t>with</a:t>
            </a:r>
            <a:r>
              <a:rPr lang="cs-CZ" dirty="0" smtClean="0">
                <a:latin typeface="Calibri" panose="020F0502020204030204" pitchFamily="34" charset="0"/>
              </a:rPr>
              <a:t> </a:t>
            </a:r>
            <a:r>
              <a:rPr lang="cs-CZ" dirty="0" err="1" smtClean="0">
                <a:latin typeface="Calibri" panose="020F0502020204030204" pitchFamily="34" charset="0"/>
              </a:rPr>
              <a:t>optimal</a:t>
            </a:r>
            <a:r>
              <a:rPr lang="cs-CZ" dirty="0" smtClean="0">
                <a:latin typeface="Calibri" panose="020F0502020204030204" pitchFamily="34" charset="0"/>
              </a:rPr>
              <a:t> </a:t>
            </a:r>
            <a:r>
              <a:rPr lang="cs-CZ" dirty="0" err="1" smtClean="0">
                <a:latin typeface="Calibri" panose="020F0502020204030204" pitchFamily="34" charset="0"/>
              </a:rPr>
              <a:t>fleets</a:t>
            </a:r>
            <a:r>
              <a:rPr lang="cs-CZ" dirty="0" smtClean="0">
                <a:latin typeface="Calibri" panose="020F0502020204030204" pitchFamily="34" charset="0"/>
              </a:rPr>
              <a:t>, </a:t>
            </a:r>
            <a:r>
              <a:rPr lang="cs-CZ" dirty="0" err="1" smtClean="0">
                <a:latin typeface="Calibri" panose="020F0502020204030204" pitchFamily="34" charset="0"/>
              </a:rPr>
              <a:t>smaller</a:t>
            </a:r>
            <a:r>
              <a:rPr lang="cs-CZ" dirty="0" smtClean="0">
                <a:latin typeface="Calibri" panose="020F0502020204030204" pitchFamily="34" charset="0"/>
              </a:rPr>
              <a:t> bus </a:t>
            </a:r>
            <a:r>
              <a:rPr lang="cs-CZ" dirty="0" err="1" smtClean="0">
                <a:latin typeface="Calibri" panose="020F0502020204030204" pitchFamily="34" charset="0"/>
              </a:rPr>
              <a:t>systems</a:t>
            </a:r>
            <a:r>
              <a:rPr lang="cs-CZ" dirty="0" smtClean="0">
                <a:latin typeface="Calibri" panose="020F0502020204030204" pitchFamily="34" charset="0"/>
              </a:rPr>
              <a:t> </a:t>
            </a:r>
            <a:r>
              <a:rPr lang="cs-CZ" dirty="0" err="1" smtClean="0">
                <a:latin typeface="Calibri" panose="020F0502020204030204" pitchFamily="34" charset="0"/>
              </a:rPr>
              <a:t>require</a:t>
            </a:r>
            <a:r>
              <a:rPr lang="cs-CZ" dirty="0" smtClean="0">
                <a:latin typeface="Calibri" panose="020F0502020204030204" pitchFamily="34" charset="0"/>
              </a:rPr>
              <a:t> </a:t>
            </a:r>
            <a:r>
              <a:rPr lang="cs-CZ" dirty="0" err="1" smtClean="0">
                <a:latin typeface="Calibri" panose="020F0502020204030204" pitchFamily="34" charset="0"/>
              </a:rPr>
              <a:t>subsidies</a:t>
            </a:r>
            <a:r>
              <a:rPr lang="cs-CZ" dirty="0" smtClean="0">
                <a:latin typeface="Calibri" panose="020F0502020204030204" pitchFamily="34" charset="0"/>
              </a:rPr>
              <a:t>. </a:t>
            </a:r>
            <a:endParaRPr lang="cs-CZ" dirty="0">
              <a:latin typeface="Calibri" panose="020F0502020204030204" pitchFamily="34" charset="0"/>
            </a:endParaRPr>
          </a:p>
        </p:txBody>
      </p:sp>
    </p:spTree>
    <p:extLst>
      <p:ext uri="{BB962C8B-B14F-4D97-AF65-F5344CB8AC3E}">
        <p14:creationId xmlns:p14="http://schemas.microsoft.com/office/powerpoint/2010/main" val="984562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Calibri" panose="020F0502020204030204" pitchFamily="34" charset="0"/>
              </a:rPr>
              <a:t>Short</a:t>
            </a:r>
            <a:r>
              <a:rPr lang="cs-CZ" dirty="0" smtClean="0">
                <a:latin typeface="Calibri" panose="020F0502020204030204" pitchFamily="34" charset="0"/>
              </a:rPr>
              <a:t>-run and long-run </a:t>
            </a:r>
            <a:r>
              <a:rPr lang="cs-CZ" dirty="0" err="1" smtClean="0">
                <a:latin typeface="Calibri" panose="020F0502020204030204" pitchFamily="34" charset="0"/>
              </a:rPr>
              <a:t>cost</a:t>
            </a:r>
            <a:r>
              <a:rPr lang="cs-CZ" dirty="0" smtClean="0">
                <a:latin typeface="Calibri" panose="020F0502020204030204" pitchFamily="34" charset="0"/>
              </a:rPr>
              <a:t> </a:t>
            </a:r>
            <a:r>
              <a:rPr lang="cs-CZ" dirty="0" err="1" smtClean="0">
                <a:latin typeface="Calibri" panose="020F0502020204030204" pitchFamily="34" charset="0"/>
              </a:rPr>
              <a:t>curves</a:t>
            </a:r>
            <a:endParaRPr lang="en-US" noProof="0" dirty="0">
              <a:latin typeface="Calibri" panose="020F0502020204030204" pitchFamily="34" charset="0"/>
            </a:endParaRPr>
          </a:p>
        </p:txBody>
      </p:sp>
      <p:pic>
        <p:nvPicPr>
          <p:cNvPr id="4" name="Picture 3" descr="Scan 28. 7. 2015 23.02.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29917" y="198041"/>
            <a:ext cx="5072234" cy="7150324"/>
          </a:xfrm>
          <a:prstGeom prst="rect">
            <a:avLst/>
          </a:prstGeom>
        </p:spPr>
      </p:pic>
    </p:spTree>
    <p:extLst>
      <p:ext uri="{BB962C8B-B14F-4D97-AF65-F5344CB8AC3E}">
        <p14:creationId xmlns:p14="http://schemas.microsoft.com/office/powerpoint/2010/main" val="3583128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US" noProof="0" dirty="0" smtClean="0">
                <a:latin typeface="Calibri" panose="020F0502020204030204" pitchFamily="34" charset="0"/>
              </a:rPr>
              <a:t>5.5. Summary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4183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latin typeface="Calibri" panose="020F0502020204030204" pitchFamily="34" charset="0"/>
              </a:rPr>
              <a:t>Summary (1)</a:t>
            </a:r>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Given the existing technology, a firm's production function is the maximum amount of output that a firm can produce from a given quantity of inputs. If all inputs to the firm are variable, the firm is in the long run; if some inputs are fixed, the firm is in the short run. </a:t>
            </a:r>
          </a:p>
          <a:p>
            <a:endParaRPr lang="en-US" sz="1600" noProof="0" dirty="0">
              <a:latin typeface="Calibri" panose="020F0502020204030204" pitchFamily="34" charset="0"/>
            </a:endParaRPr>
          </a:p>
        </p:txBody>
      </p:sp>
    </p:spTree>
    <p:extLst>
      <p:ext uri="{BB962C8B-B14F-4D97-AF65-F5344CB8AC3E}">
        <p14:creationId xmlns:p14="http://schemas.microsoft.com/office/powerpoint/2010/main" val="3749605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(2)</a:t>
            </a:r>
            <a:endParaRPr lang="en-US" noProof="0" dirty="0"/>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The elasticity of substitution, defined as the percentage change in an input ratio due to a percentage change in the marginal rate of technical substitution, reflects the ease with which a firm can substitute among inputs in the production process. If a proportional increase in all variable inputs raises output (less than, more than) proportionately, then the firm is operating under constant (decreasing, increasing) returns to scale.</a:t>
            </a:r>
          </a:p>
          <a:p>
            <a:endParaRPr lang="en-US" noProof="0" dirty="0"/>
          </a:p>
        </p:txBody>
      </p:sp>
    </p:spTree>
    <p:extLst>
      <p:ext uri="{BB962C8B-B14F-4D97-AF65-F5344CB8AC3E}">
        <p14:creationId xmlns:p14="http://schemas.microsoft.com/office/powerpoint/2010/main" val="3521863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(3)</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A firm minimizes its cost of production by using inputs up to the point at which the marginal rate of technical substitution equals the input price ratio. A firm's total cost function is the minimum cost necessary to produce a given amount of output. A firm's minimum efficient scale is that level of output corresponding to the minimum point on a firm's average cost curve. At this point, the firm is operating under constant returns to scale. </a:t>
            </a:r>
          </a:p>
          <a:p>
            <a:endParaRPr lang="en-US" noProof="0" dirty="0"/>
          </a:p>
        </p:txBody>
      </p:sp>
    </p:spTree>
    <p:extLst>
      <p:ext uri="{BB962C8B-B14F-4D97-AF65-F5344CB8AC3E}">
        <p14:creationId xmlns:p14="http://schemas.microsoft.com/office/powerpoint/2010/main" val="286562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(4)</a:t>
            </a:r>
            <a:endParaRPr lang="en-US" noProof="0" dirty="0"/>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Knowing a firm's cost function provides information on the firm's underlying production technology. The inverse of the elasticity of total cost with respect to output measures a firm's economies of scale. By </a:t>
            </a:r>
            <a:r>
              <a:rPr lang="en-US" noProof="0" dirty="0" err="1" smtClean="0">
                <a:latin typeface="Calibri" panose="020F0502020204030204" pitchFamily="34" charset="0"/>
              </a:rPr>
              <a:t>Shephard's</a:t>
            </a:r>
            <a:r>
              <a:rPr lang="en-US" noProof="0" dirty="0" smtClean="0">
                <a:latin typeface="Calibri" panose="020F0502020204030204" pitchFamily="34" charset="0"/>
              </a:rPr>
              <a:t> lemma, the elasticity of total cost with respect to input price is the conditional optimal share of the input's expenditures in total costs. The long-run total cost function also provides information on the elasticity of substitution among inputs. </a:t>
            </a:r>
          </a:p>
          <a:p>
            <a:endParaRPr lang="en-US" noProof="0" dirty="0"/>
          </a:p>
        </p:txBody>
      </p:sp>
    </p:spTree>
    <p:extLst>
      <p:ext uri="{BB962C8B-B14F-4D97-AF65-F5344CB8AC3E}">
        <p14:creationId xmlns:p14="http://schemas.microsoft.com/office/powerpoint/2010/main" val="914104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(5)</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In addition to economies of scale, transportation firms also experience economies of traffic density. economies of capital utilization, and economies of network size. </a:t>
            </a:r>
            <a:endParaRPr lang="en-US" noProof="0" dirty="0">
              <a:latin typeface="Calibri" panose="020F0502020204030204" pitchFamily="34" charset="0"/>
            </a:endParaRPr>
          </a:p>
        </p:txBody>
      </p:sp>
    </p:spTree>
    <p:extLst>
      <p:ext uri="{BB962C8B-B14F-4D97-AF65-F5344CB8AC3E}">
        <p14:creationId xmlns:p14="http://schemas.microsoft.com/office/powerpoint/2010/main" val="233194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Short run cost curves</a:t>
            </a:r>
            <a:endParaRPr lang="en-US" noProof="0" dirty="0">
              <a:latin typeface="Calibri" panose="020F0502020204030204" pitchFamily="34" charset="0"/>
            </a:endParaRPr>
          </a:p>
        </p:txBody>
      </p:sp>
      <p:pic>
        <p:nvPicPr>
          <p:cNvPr id="4" name="Picture 3" descr="Scan 28. 7. 2015 22.56.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89707" y="395830"/>
            <a:ext cx="5155350" cy="6671630"/>
          </a:xfrm>
          <a:prstGeom prst="rect">
            <a:avLst/>
          </a:prstGeom>
        </p:spPr>
      </p:pic>
    </p:spTree>
    <p:extLst>
      <p:ext uri="{BB962C8B-B14F-4D97-AF65-F5344CB8AC3E}">
        <p14:creationId xmlns:p14="http://schemas.microsoft.com/office/powerpoint/2010/main" val="3843127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(6)</a:t>
            </a:r>
            <a:endParaRPr lang="en-US" noProof="0" dirty="0"/>
          </a:p>
        </p:txBody>
      </p:sp>
      <p:sp>
        <p:nvSpPr>
          <p:cNvPr id="3" name="Zástupný symbol pro obsah 2"/>
          <p:cNvSpPr>
            <a:spLocks noGrp="1"/>
          </p:cNvSpPr>
          <p:nvPr>
            <p:ph sz="quarter" idx="1"/>
          </p:nvPr>
        </p:nvSpPr>
        <p:spPr/>
        <p:txBody>
          <a:bodyPr>
            <a:noAutofit/>
          </a:bodyPr>
          <a:lstStyle/>
          <a:p>
            <a:r>
              <a:rPr lang="en-US" noProof="0" dirty="0" smtClean="0">
                <a:latin typeface="Calibri" panose="020F0502020204030204" pitchFamily="34" charset="0"/>
              </a:rPr>
              <a:t>Empirically, there exist several cost function models to characterize transportation activities. The most restrictive is the </a:t>
            </a:r>
            <a:r>
              <a:rPr lang="en-US" noProof="0" dirty="0" err="1" smtClean="0">
                <a:latin typeface="Calibri" panose="020F0502020204030204" pitchFamily="34" charset="0"/>
              </a:rPr>
              <a:t>Leontif</a:t>
            </a:r>
            <a:r>
              <a:rPr lang="en-US" noProof="0" dirty="0" smtClean="0">
                <a:latin typeface="Calibri" panose="020F0502020204030204" pitchFamily="34" charset="0"/>
              </a:rPr>
              <a:t> cost function model, which assumes constant returns to scale and no substitutability among inputs. The Cobb—Douglas cost function model allows for </a:t>
            </a:r>
            <a:r>
              <a:rPr lang="en-US" noProof="0" dirty="0" err="1" smtClean="0">
                <a:latin typeface="Calibri" panose="020F0502020204030204" pitchFamily="34" charset="0"/>
              </a:rPr>
              <a:t>nonconstant</a:t>
            </a:r>
            <a:r>
              <a:rPr lang="en-US" noProof="0" dirty="0" smtClean="0">
                <a:latin typeface="Calibri" panose="020F0502020204030204" pitchFamily="34" charset="0"/>
              </a:rPr>
              <a:t> returns to scale and input substitutability, but the elasticity of substitution is constrained to equal one. The least restrictive cost function model is the </a:t>
            </a:r>
            <a:r>
              <a:rPr lang="en-US" noProof="0" dirty="0" err="1" smtClean="0">
                <a:latin typeface="Calibri" panose="020F0502020204030204" pitchFamily="34" charset="0"/>
              </a:rPr>
              <a:t>translog</a:t>
            </a:r>
            <a:r>
              <a:rPr lang="en-US" noProof="0" dirty="0" smtClean="0">
                <a:latin typeface="Calibri" panose="020F0502020204030204" pitchFamily="34" charset="0"/>
              </a:rPr>
              <a:t> cost function, which allows for </a:t>
            </a:r>
            <a:r>
              <a:rPr lang="en-US" noProof="0" dirty="0" err="1" smtClean="0">
                <a:latin typeface="Calibri" panose="020F0502020204030204" pitchFamily="34" charset="0"/>
              </a:rPr>
              <a:t>nonconstant</a:t>
            </a:r>
            <a:r>
              <a:rPr lang="en-US" noProof="0" dirty="0" smtClean="0">
                <a:latin typeface="Calibri" panose="020F0502020204030204" pitchFamily="34" charset="0"/>
              </a:rPr>
              <a:t> returns to scale and places no restrictions on substitutability among inputs. </a:t>
            </a:r>
            <a:endParaRPr lang="en-US" noProof="0" dirty="0"/>
          </a:p>
        </p:txBody>
      </p:sp>
    </p:spTree>
    <p:extLst>
      <p:ext uri="{BB962C8B-B14F-4D97-AF65-F5344CB8AC3E}">
        <p14:creationId xmlns:p14="http://schemas.microsoft.com/office/powerpoint/2010/main" val="1599988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latin typeface="Calibri" panose="020F0502020204030204" pitchFamily="34" charset="0"/>
              </a:rPr>
              <a:t>Summary </a:t>
            </a:r>
            <a:r>
              <a:rPr lang="en-US" noProof="0" dirty="0" smtClean="0">
                <a:latin typeface="Calibri" panose="020F0502020204030204" pitchFamily="34" charset="0"/>
              </a:rPr>
              <a:t>(7)</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The motor carrier industry comprises two basic sectors, the truckload or specialized commodity carrier and the less-than-truckload or general freight carrier sector. By having to consolidate and break-bulk shipments, the less-than-truckload sector has a different production technology than the truckload sector. </a:t>
            </a:r>
          </a:p>
          <a:p>
            <a:r>
              <a:rPr lang="en-US" noProof="0" dirty="0" smtClean="0">
                <a:latin typeface="Calibri" panose="020F0502020204030204" pitchFamily="34" charset="0"/>
              </a:rPr>
              <a:t>Economic regulation of the motor carrier industry began with the Motor Carrier Act 1935, which regulated firm entry, rates, routes, and goods carried. Many of these regulations were significantly relaxed in the Motor Carrier Act of 1980. </a:t>
            </a:r>
          </a:p>
          <a:p>
            <a:endParaRPr lang="en-US" noProof="0" dirty="0" smtClean="0">
              <a:latin typeface="Calibri" panose="020F0502020204030204" pitchFamily="34" charset="0"/>
            </a:endParaRPr>
          </a:p>
          <a:p>
            <a:endParaRPr lang="en-US" sz="1600" noProof="0" dirty="0">
              <a:latin typeface="Calibri" panose="020F0502020204030204" pitchFamily="34" charset="0"/>
            </a:endParaRPr>
          </a:p>
        </p:txBody>
      </p:sp>
    </p:spTree>
    <p:extLst>
      <p:ext uri="{BB962C8B-B14F-4D97-AF65-F5344CB8AC3E}">
        <p14:creationId xmlns:p14="http://schemas.microsoft.com/office/powerpoint/2010/main" val="1517724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latin typeface="Calibri" panose="020F0502020204030204" pitchFamily="34" charset="0"/>
              </a:rPr>
              <a:t>Summary </a:t>
            </a:r>
            <a:r>
              <a:rPr lang="en-US" noProof="0" dirty="0" smtClean="0">
                <a:latin typeface="Calibri" panose="020F0502020204030204" pitchFamily="34" charset="0"/>
              </a:rPr>
              <a:t>(8)</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a:bodyPr>
          <a:lstStyle/>
          <a:p>
            <a:r>
              <a:rPr lang="en-US" sz="2800" noProof="0" dirty="0" smtClean="0">
                <a:latin typeface="Calibri" panose="020F0502020204030204" pitchFamily="34" charset="0"/>
              </a:rPr>
              <a:t>A case study of the truckload sector of the motor carrier industry under economic regulation found that truckload firms operated under increasing returns to scale, which is inconsistent with the competitive nature of this sector but consistent with regulatory-based economies of network size. This sector was less labor intensive and relied more on purchased transportation. Input demands for labor, capital, and fuel in this sector were inelastic. But the demand for purchased transportation was elastic. The elasticities of substitution indicated that all inputs were substitutes. The greatest opportunities for input substitution occurred with purchased transportation. </a:t>
            </a:r>
          </a:p>
          <a:p>
            <a:endParaRPr lang="en-US" noProof="0" dirty="0">
              <a:latin typeface="Calibri" panose="020F0502020204030204" pitchFamily="34" charset="0"/>
            </a:endParaRPr>
          </a:p>
        </p:txBody>
      </p:sp>
    </p:spTree>
    <p:extLst>
      <p:ext uri="{BB962C8B-B14F-4D97-AF65-F5344CB8AC3E}">
        <p14:creationId xmlns:p14="http://schemas.microsoft.com/office/powerpoint/2010/main" val="3647462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(9 – 1/2)</a:t>
            </a:r>
            <a:endParaRPr lang="en-US" noProof="0" dirty="0"/>
          </a:p>
        </p:txBody>
      </p:sp>
      <p:sp>
        <p:nvSpPr>
          <p:cNvPr id="3" name="Zástupný symbol pro obsah 2"/>
          <p:cNvSpPr>
            <a:spLocks noGrp="1"/>
          </p:cNvSpPr>
          <p:nvPr>
            <p:ph sz="quarter" idx="1"/>
          </p:nvPr>
        </p:nvSpPr>
        <p:spPr/>
        <p:txBody>
          <a:bodyPr>
            <a:noAutofit/>
          </a:bodyPr>
          <a:lstStyle/>
          <a:p>
            <a:r>
              <a:rPr lang="en-US" noProof="0" dirty="0" smtClean="0">
                <a:latin typeface="Calibri" panose="020F0502020204030204" pitchFamily="34" charset="0"/>
              </a:rPr>
              <a:t>A case study of the less-than-truckload sector under regulation confirms that differences in production technology exist between this sector and the truckload sector. Less-than-truckload firms operated under constant returns to scale, holding network size constant. However, there was also evidence of generalized returns to scale in this sector, which indicated that a proportional increase in output and network size increased costs less than proportionately (…)</a:t>
            </a:r>
            <a:endParaRPr lang="en-US" noProof="0" dirty="0">
              <a:latin typeface="Calibri" panose="020F0502020204030204" pitchFamily="34" charset="0"/>
            </a:endParaRPr>
          </a:p>
        </p:txBody>
      </p:sp>
    </p:spTree>
    <p:extLst>
      <p:ext uri="{BB962C8B-B14F-4D97-AF65-F5344CB8AC3E}">
        <p14:creationId xmlns:p14="http://schemas.microsoft.com/office/powerpoint/2010/main" val="74957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(9 – 2/2)</a:t>
            </a:r>
            <a:endParaRPr lang="en-US" noProof="0" dirty="0"/>
          </a:p>
        </p:txBody>
      </p:sp>
      <p:sp>
        <p:nvSpPr>
          <p:cNvPr id="3" name="Zástupný symbol pro obsah 2"/>
          <p:cNvSpPr>
            <a:spLocks noGrp="1"/>
          </p:cNvSpPr>
          <p:nvPr>
            <p:ph sz="quarter" idx="1"/>
          </p:nvPr>
        </p:nvSpPr>
        <p:spPr/>
        <p:txBody>
          <a:bodyPr/>
          <a:lstStyle/>
          <a:p>
            <a:pPr marL="0" indent="0">
              <a:buNone/>
            </a:pPr>
            <a:r>
              <a:rPr lang="en-US" noProof="0" dirty="0" smtClean="0"/>
              <a:t>(…) </a:t>
            </a:r>
            <a:r>
              <a:rPr lang="en-US" noProof="0" dirty="0" smtClean="0">
                <a:latin typeface="Calibri" panose="020F0502020204030204" pitchFamily="34" charset="0"/>
              </a:rPr>
              <a:t>This sector was more labor intensive than the truckload sector and relied much less on purchased transportation. Firms’ costs in this sector were sensitive to shipment size, length of haul, and value of commodity shipped. Factor demands, including purchased transportation, were inelastic. Similar to the truckload sector, all inputs were substitutes. However, in contrast to the truckload sector, there were greater substitution possibilities among fuel, capital, and labor inputs, but fewer opportunities for substitution between each of these inputs and purchased transportation. </a:t>
            </a:r>
          </a:p>
          <a:p>
            <a:pPr marL="0" indent="0">
              <a:buNone/>
            </a:pPr>
            <a:endParaRPr lang="en-US" noProof="0" dirty="0"/>
          </a:p>
        </p:txBody>
      </p:sp>
    </p:spTree>
    <p:extLst>
      <p:ext uri="{BB962C8B-B14F-4D97-AF65-F5344CB8AC3E}">
        <p14:creationId xmlns:p14="http://schemas.microsoft.com/office/powerpoint/2010/main" val="2637986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a:latin typeface="Calibri" panose="020F0502020204030204" pitchFamily="34" charset="0"/>
              </a:rPr>
              <a:t>Summary </a:t>
            </a:r>
            <a:r>
              <a:rPr lang="en-US" noProof="0" dirty="0" smtClean="0">
                <a:latin typeface="Calibri" panose="020F0502020204030204" pitchFamily="34" charset="0"/>
              </a:rPr>
              <a:t>(10)</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Economic regulation of the US airline industry began with the Civil Aeronautics Acts of 1938, which controlled firm entry and exit, route operating authority, and fares. Economic regulation continued until passage of the Airline Deregulation Act in 1978. </a:t>
            </a:r>
          </a:p>
          <a:p>
            <a:endParaRPr lang="en-US" noProof="0" dirty="0">
              <a:latin typeface="Calibri" panose="020F0502020204030204" pitchFamily="34" charset="0"/>
            </a:endParaRPr>
          </a:p>
        </p:txBody>
      </p:sp>
    </p:spTree>
    <p:extLst>
      <p:ext uri="{BB962C8B-B14F-4D97-AF65-F5344CB8AC3E}">
        <p14:creationId xmlns:p14="http://schemas.microsoft.com/office/powerpoint/2010/main" val="2769113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(11 – 1/2)</a:t>
            </a:r>
            <a:endParaRPr lang="en-US" noProof="0" dirty="0"/>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A case study of trunk and local airline costs during the 1970s indicated that air carriers operated under economies of density. Further, during this period, air carriers operated under general constant returns to scale; that is, a proportional increase in output and network size, all else constant, increased costs proportionately. Air carrier operations were relatively capital intensive, with 48% of total costs expended on capital. (…)</a:t>
            </a:r>
            <a:endParaRPr lang="en-US" noProof="0" dirty="0"/>
          </a:p>
        </p:txBody>
      </p:sp>
    </p:spTree>
    <p:extLst>
      <p:ext uri="{BB962C8B-B14F-4D97-AF65-F5344CB8AC3E}">
        <p14:creationId xmlns:p14="http://schemas.microsoft.com/office/powerpoint/2010/main" val="2189438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(11 – 2/2)</a:t>
            </a:r>
            <a:endParaRPr lang="en-US" noProof="0" dirty="0"/>
          </a:p>
        </p:txBody>
      </p:sp>
      <p:sp>
        <p:nvSpPr>
          <p:cNvPr id="3" name="Zástupný symbol pro obsah 2"/>
          <p:cNvSpPr>
            <a:spLocks noGrp="1"/>
          </p:cNvSpPr>
          <p:nvPr>
            <p:ph sz="quarter" idx="1"/>
          </p:nvPr>
        </p:nvSpPr>
        <p:spPr/>
        <p:txBody>
          <a:bodyPr/>
          <a:lstStyle/>
          <a:p>
            <a:pPr marL="0" indent="0">
              <a:buNone/>
            </a:pPr>
            <a:r>
              <a:rPr lang="en-US" noProof="0" dirty="0" smtClean="0"/>
              <a:t>(…) </a:t>
            </a:r>
            <a:r>
              <a:rPr lang="en-US" noProof="0" dirty="0" smtClean="0">
                <a:latin typeface="Calibri" panose="020F0502020204030204" pitchFamily="34" charset="0"/>
              </a:rPr>
              <a:t>In the form of lower costs, air carriers benefited from high average loads and longer stage lengths. Factor inputs were price inelastic, and relatively few possibilities appeared to exist for input substitution between capital and labor or capital and fuel. Labor and fuel were complements in production. </a:t>
            </a:r>
          </a:p>
          <a:p>
            <a:pPr marL="0" indent="0">
              <a:buNone/>
            </a:pPr>
            <a:endParaRPr lang="en-US" noProof="0" dirty="0"/>
          </a:p>
        </p:txBody>
      </p:sp>
    </p:spTree>
    <p:extLst>
      <p:ext uri="{BB962C8B-B14F-4D97-AF65-F5344CB8AC3E}">
        <p14:creationId xmlns:p14="http://schemas.microsoft.com/office/powerpoint/2010/main" val="1315168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(12)</a:t>
            </a:r>
            <a:endParaRPr lang="en-US" noProof="0" dirty="0"/>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A comparison of trunk and local air carriers during the transition to deregulation indicated that local carriers experienced unit costs that were more than 40% higher than those of trunk carriers. This can be attributed to significant differences in traffic density between the two sectors, as well as to the longer stage length of the trunk carriers. </a:t>
            </a:r>
          </a:p>
          <a:p>
            <a:endParaRPr lang="en-US" noProof="0" dirty="0"/>
          </a:p>
        </p:txBody>
      </p:sp>
    </p:spTree>
    <p:extLst>
      <p:ext uri="{BB962C8B-B14F-4D97-AF65-F5344CB8AC3E}">
        <p14:creationId xmlns:p14="http://schemas.microsoft.com/office/powerpoint/2010/main" val="413818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Short run cost curves</a:t>
            </a:r>
            <a:endParaRPr lang="en-US" noProof="0" dirty="0">
              <a:latin typeface="Calibri" panose="020F0502020204030204" pitchFamily="34" charset="0"/>
            </a:endParaRPr>
          </a:p>
        </p:txBody>
      </p:sp>
      <p:pic>
        <p:nvPicPr>
          <p:cNvPr id="4" name="Picture 3" descr="Scan 28. 7. 2015 22.57.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04948" y="137873"/>
            <a:ext cx="5122172" cy="7220722"/>
          </a:xfrm>
          <a:prstGeom prst="rect">
            <a:avLst/>
          </a:prstGeom>
        </p:spPr>
      </p:pic>
    </p:spTree>
    <p:extLst>
      <p:ext uri="{BB962C8B-B14F-4D97-AF65-F5344CB8AC3E}">
        <p14:creationId xmlns:p14="http://schemas.microsoft.com/office/powerpoint/2010/main" val="145616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Short run market supply</a:t>
            </a:r>
            <a:endParaRPr lang="en-US" noProof="0" dirty="0">
              <a:latin typeface="Calibri" panose="020F0502020204030204" pitchFamily="34" charset="0"/>
            </a:endParaRPr>
          </a:p>
        </p:txBody>
      </p:sp>
      <p:pic>
        <p:nvPicPr>
          <p:cNvPr id="4" name="Picture 3" descr="Scan 28. 7. 2015 22.58.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57151" y="-417240"/>
            <a:ext cx="5027884" cy="8281220"/>
          </a:xfrm>
          <a:prstGeom prst="rect">
            <a:avLst/>
          </a:prstGeom>
        </p:spPr>
      </p:pic>
    </p:spTree>
    <p:extLst>
      <p:ext uri="{BB962C8B-B14F-4D97-AF65-F5344CB8AC3E}">
        <p14:creationId xmlns:p14="http://schemas.microsoft.com/office/powerpoint/2010/main" val="4260196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noProof="0" dirty="0" smtClean="0">
                <a:latin typeface="Calibri" panose="020F0502020204030204" pitchFamily="34" charset="0"/>
              </a:rPr>
              <a:t>The relationship between short run and long run costs</a:t>
            </a:r>
            <a:endParaRPr lang="en-US" noProof="0" dirty="0">
              <a:latin typeface="Calibri" panose="020F0502020204030204" pitchFamily="34" charset="0"/>
            </a:endParaRPr>
          </a:p>
        </p:txBody>
      </p:sp>
      <p:pic>
        <p:nvPicPr>
          <p:cNvPr id="4" name="Picture 3" descr="Scan 28. 7. 2015 23.00.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98974" y="-204680"/>
            <a:ext cx="5138582" cy="7941448"/>
          </a:xfrm>
          <a:prstGeom prst="rect">
            <a:avLst/>
          </a:prstGeom>
        </p:spPr>
      </p:pic>
    </p:spTree>
    <p:extLst>
      <p:ext uri="{BB962C8B-B14F-4D97-AF65-F5344CB8AC3E}">
        <p14:creationId xmlns:p14="http://schemas.microsoft.com/office/powerpoint/2010/main" val="95497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en-US" noProof="0" dirty="0" smtClean="0">
                <a:latin typeface="Calibri" panose="020F0502020204030204" pitchFamily="34" charset="0"/>
              </a:rPr>
              <a:t>5.2. Short run variable costs in the railroad industry under regulation</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510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Rate setting</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Railroad regulation in the USA after 1887 required railroads to charge just and reasonable rates and specifically banned a variety of pricing practices (discrimination tariffs, preference tariffs, long hails tariffs, pooling). </a:t>
            </a:r>
          </a:p>
          <a:p>
            <a:r>
              <a:rPr lang="en-US" noProof="0" dirty="0" smtClean="0">
                <a:latin typeface="Calibri" panose="020F0502020204030204" pitchFamily="34" charset="0"/>
              </a:rPr>
              <a:t>All rates and fares had to be publicly available</a:t>
            </a:r>
          </a:p>
          <a:p>
            <a:r>
              <a:rPr lang="en-US" noProof="0" dirty="0" smtClean="0">
                <a:latin typeface="Calibri" panose="020F0502020204030204" pitchFamily="34" charset="0"/>
              </a:rPr>
              <a:t>Regulator: Interstate Commerce Commission (ICC)</a:t>
            </a:r>
            <a:endParaRPr lang="en-US" noProof="0" dirty="0">
              <a:latin typeface="Calibri" panose="020F0502020204030204" pitchFamily="34" charset="0"/>
            </a:endParaRPr>
          </a:p>
        </p:txBody>
      </p:sp>
    </p:spTree>
    <p:extLst>
      <p:ext uri="{BB962C8B-B14F-4D97-AF65-F5344CB8AC3E}">
        <p14:creationId xmlns:p14="http://schemas.microsoft.com/office/powerpoint/2010/main" val="32330383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475</TotalTime>
  <Words>2136</Words>
  <Application>Microsoft Office PowerPoint</Application>
  <PresentationFormat>Předvádění na obrazovce (4:3)</PresentationFormat>
  <Paragraphs>99</Paragraphs>
  <Slides>48</Slides>
  <Notes>0</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48</vt:i4>
      </vt:variant>
    </vt:vector>
  </HeadingPairs>
  <TitlesOfParts>
    <vt:vector size="52" baseType="lpstr">
      <vt:lpstr>Původ</vt:lpstr>
      <vt:lpstr>Document</vt:lpstr>
      <vt:lpstr>Dokument</vt:lpstr>
      <vt:lpstr>Microsoft Word Document</vt:lpstr>
      <vt:lpstr>5. Firm Production and Cost in Transportation – The Short Run </vt:lpstr>
      <vt:lpstr>5.1. Theory</vt:lpstr>
      <vt:lpstr>Short run – level of capital fixed</vt:lpstr>
      <vt:lpstr>Short run cost curves</vt:lpstr>
      <vt:lpstr>Short run cost curves</vt:lpstr>
      <vt:lpstr>Short run market supply</vt:lpstr>
      <vt:lpstr>The relationship between short run and long run costs</vt:lpstr>
      <vt:lpstr>5.2. Short run variable costs in the railroad industry under regulation</vt:lpstr>
      <vt:lpstr>Rate setting</vt:lpstr>
      <vt:lpstr>Research questions</vt:lpstr>
      <vt:lpstr>Specification</vt:lpstr>
      <vt:lpstr>Definition of variables</vt:lpstr>
      <vt:lpstr>Hypotheses</vt:lpstr>
      <vt:lpstr>Estimation results</vt:lpstr>
      <vt:lpstr>Short-run Elasticities</vt:lpstr>
      <vt:lpstr>Comments</vt:lpstr>
      <vt:lpstr>5.3. Profit margins in the airline industry</vt:lpstr>
      <vt:lpstr>Introduction</vt:lpstr>
      <vt:lpstr>Specification</vt:lpstr>
      <vt:lpstr>Hypotheses</vt:lpstr>
      <vt:lpstr>Estimation results</vt:lpstr>
      <vt:lpstr>Estimation results</vt:lpstr>
      <vt:lpstr>Comments</vt:lpstr>
      <vt:lpstr>5.4. Urban bus transportation cost and production</vt:lpstr>
      <vt:lpstr>Introduction</vt:lpstr>
      <vt:lpstr>Specification</vt:lpstr>
      <vt:lpstr>Hypotheses</vt:lpstr>
      <vt:lpstr>Estimation results</vt:lpstr>
      <vt:lpstr>Utilization economies</vt:lpstr>
      <vt:lpstr>Optimal bus fleet size</vt:lpstr>
      <vt:lpstr>Long run economies</vt:lpstr>
      <vt:lpstr>Comments</vt:lpstr>
      <vt:lpstr>Short-run and long-run cost curves</vt:lpstr>
      <vt:lpstr>5.5. Summary</vt:lpstr>
      <vt:lpstr>Summary (1)</vt:lpstr>
      <vt:lpstr>Summary (2)</vt:lpstr>
      <vt:lpstr>Summary (3)</vt:lpstr>
      <vt:lpstr>Summary (4)</vt:lpstr>
      <vt:lpstr>Summary (5)</vt:lpstr>
      <vt:lpstr>Summary (6)</vt:lpstr>
      <vt:lpstr>Summary (7)</vt:lpstr>
      <vt:lpstr>Summary (8)</vt:lpstr>
      <vt:lpstr>Summary (9 – 1/2)</vt:lpstr>
      <vt:lpstr>Summary (9 – 2/2)</vt:lpstr>
      <vt:lpstr>Summary (10)</vt:lpstr>
      <vt:lpstr>Summary (11 – 1/2)</vt:lpstr>
      <vt:lpstr>Summary (11 – 2/2)</vt:lpstr>
      <vt:lpstr>Summary (12)</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PRODUKCE a NÁKLADY FIRMY</dc:title>
  <dc:creator>tomes</dc:creator>
  <cp:lastModifiedBy>tomes</cp:lastModifiedBy>
  <cp:revision>31</cp:revision>
  <dcterms:created xsi:type="dcterms:W3CDTF">2015-02-24T07:30:09Z</dcterms:created>
  <dcterms:modified xsi:type="dcterms:W3CDTF">2015-08-17T05:48:02Z</dcterms:modified>
</cp:coreProperties>
</file>