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57" r:id="rId3"/>
    <p:sldId id="262" r:id="rId4"/>
    <p:sldId id="264" r:id="rId5"/>
    <p:sldId id="263" r:id="rId6"/>
    <p:sldId id="266" r:id="rId7"/>
    <p:sldId id="265" r:id="rId8"/>
    <p:sldId id="269" r:id="rId9"/>
    <p:sldId id="268" r:id="rId10"/>
    <p:sldId id="270" r:id="rId11"/>
    <p:sldId id="332" r:id="rId12"/>
    <p:sldId id="271" r:id="rId13"/>
    <p:sldId id="316" r:id="rId14"/>
    <p:sldId id="272" r:id="rId15"/>
    <p:sldId id="314" r:id="rId16"/>
    <p:sldId id="276" r:id="rId17"/>
    <p:sldId id="278" r:id="rId18"/>
    <p:sldId id="279" r:id="rId19"/>
    <p:sldId id="280" r:id="rId20"/>
    <p:sldId id="315" r:id="rId21"/>
    <p:sldId id="281" r:id="rId22"/>
    <p:sldId id="282" r:id="rId23"/>
    <p:sldId id="283" r:id="rId24"/>
    <p:sldId id="258" r:id="rId25"/>
    <p:sldId id="284" r:id="rId26"/>
    <p:sldId id="285" r:id="rId27"/>
    <p:sldId id="287" r:id="rId28"/>
    <p:sldId id="289" r:id="rId29"/>
    <p:sldId id="259" r:id="rId30"/>
    <p:sldId id="290" r:id="rId31"/>
    <p:sldId id="292" r:id="rId32"/>
    <p:sldId id="328" r:id="rId33"/>
    <p:sldId id="329" r:id="rId34"/>
    <p:sldId id="293" r:id="rId35"/>
    <p:sldId id="294" r:id="rId36"/>
    <p:sldId id="295" r:id="rId37"/>
    <p:sldId id="260" r:id="rId38"/>
    <p:sldId id="296" r:id="rId39"/>
    <p:sldId id="330" r:id="rId40"/>
    <p:sldId id="297" r:id="rId41"/>
    <p:sldId id="298" r:id="rId42"/>
    <p:sldId id="299" r:id="rId43"/>
    <p:sldId id="300" r:id="rId44"/>
    <p:sldId id="302" r:id="rId45"/>
    <p:sldId id="301" r:id="rId46"/>
    <p:sldId id="304" r:id="rId47"/>
    <p:sldId id="305" r:id="rId48"/>
    <p:sldId id="303" r:id="rId49"/>
    <p:sldId id="308" r:id="rId50"/>
    <p:sldId id="307" r:id="rId51"/>
    <p:sldId id="331" r:id="rId52"/>
    <p:sldId id="306" r:id="rId53"/>
    <p:sldId id="310" r:id="rId54"/>
    <p:sldId id="309" r:id="rId55"/>
    <p:sldId id="261" r:id="rId56"/>
    <p:sldId id="317" r:id="rId57"/>
    <p:sldId id="318" r:id="rId58"/>
    <p:sldId id="319" r:id="rId59"/>
    <p:sldId id="320" r:id="rId60"/>
    <p:sldId id="321" r:id="rId61"/>
    <p:sldId id="322" r:id="rId62"/>
    <p:sldId id="323" r:id="rId63"/>
    <p:sldId id="324" r:id="rId64"/>
    <p:sldId id="325" r:id="rId65"/>
    <p:sldId id="326" r:id="rId66"/>
    <p:sldId id="32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67" autoAdjust="0"/>
    <p:restoredTop sz="94629" autoAdjust="0"/>
  </p:normalViewPr>
  <p:slideViewPr>
    <p:cSldViewPr>
      <p:cViewPr>
        <p:scale>
          <a:sx n="94" d="100"/>
          <a:sy n="94" d="100"/>
        </p:scale>
        <p:origin x="-212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D4080-87CE-874A-B315-59679A718CCB}" type="datetimeFigureOut">
              <a:rPr lang="en-US" smtClean="0"/>
              <a:t>8/17/2015</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6B85F-6A7A-B64C-B0A4-00262218D60E}" type="slidenum">
              <a:rPr lang="cs-CZ" smtClean="0"/>
              <a:t>‹#›</a:t>
            </a:fld>
            <a:endParaRPr lang="cs-CZ"/>
          </a:p>
        </p:txBody>
      </p:sp>
    </p:spTree>
    <p:extLst>
      <p:ext uri="{BB962C8B-B14F-4D97-AF65-F5344CB8AC3E}">
        <p14:creationId xmlns:p14="http://schemas.microsoft.com/office/powerpoint/2010/main" val="3712671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2FD9970-1E19-4FEC-ADA7-2E1D8849CDEB}" type="slidenum">
              <a:rPr lang="en-GB" smtClean="0"/>
              <a:t>56</a:t>
            </a:fld>
            <a:endParaRPr lang="en-GB"/>
          </a:p>
        </p:txBody>
      </p:sp>
    </p:spTree>
    <p:extLst>
      <p:ext uri="{BB962C8B-B14F-4D97-AF65-F5344CB8AC3E}">
        <p14:creationId xmlns:p14="http://schemas.microsoft.com/office/powerpoint/2010/main" val="21724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2FD9970-1E19-4FEC-ADA7-2E1D8849CDEB}" type="slidenum">
              <a:rPr lang="en-GB" smtClean="0"/>
              <a:t>59</a:t>
            </a:fld>
            <a:endParaRPr lang="en-GB"/>
          </a:p>
        </p:txBody>
      </p:sp>
    </p:spTree>
    <p:extLst>
      <p:ext uri="{BB962C8B-B14F-4D97-AF65-F5344CB8AC3E}">
        <p14:creationId xmlns:p14="http://schemas.microsoft.com/office/powerpoint/2010/main" val="401579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2FD9970-1E19-4FEC-ADA7-2E1D8849CDEB}" type="slidenum">
              <a:rPr lang="en-GB" smtClean="0"/>
              <a:t>63</a:t>
            </a:fld>
            <a:endParaRPr lang="en-GB"/>
          </a:p>
        </p:txBody>
      </p:sp>
    </p:spTree>
    <p:extLst>
      <p:ext uri="{BB962C8B-B14F-4D97-AF65-F5344CB8AC3E}">
        <p14:creationId xmlns:p14="http://schemas.microsoft.com/office/powerpoint/2010/main" val="147551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06E5CBC3-BC71-455F-85B8-204D508A425C}" type="datetimeFigureOut">
              <a:rPr lang="en-US" smtClean="0"/>
              <a:t>8/17/2015</a:t>
            </a:fld>
            <a:endParaRPr lang="en-US"/>
          </a:p>
        </p:txBody>
      </p:sp>
      <p:sp>
        <p:nvSpPr>
          <p:cNvPr id="17" name="Zástupný symbol pro zápatí 16"/>
          <p:cNvSpPr>
            <a:spLocks noGrp="1"/>
          </p:cNvSpPr>
          <p:nvPr>
            <p:ph type="ftr" sz="quarter" idx="11"/>
          </p:nvPr>
        </p:nvSpPr>
        <p:spPr>
          <a:xfrm>
            <a:off x="2898648" y="6355080"/>
            <a:ext cx="3474720" cy="365760"/>
          </a:xfrm>
        </p:spPr>
        <p:txBody>
          <a:bodyPr/>
          <a:lstStyle/>
          <a:p>
            <a:endParaRPr lang="en-US"/>
          </a:p>
        </p:txBody>
      </p:sp>
      <p:sp>
        <p:nvSpPr>
          <p:cNvPr id="29" name="Zástupný symbol pro číslo snímku 28"/>
          <p:cNvSpPr>
            <a:spLocks noGrp="1"/>
          </p:cNvSpPr>
          <p:nvPr>
            <p:ph type="sldNum" sz="quarter" idx="12"/>
          </p:nvPr>
        </p:nvSpPr>
        <p:spPr>
          <a:xfrm>
            <a:off x="1216152" y="6355080"/>
            <a:ext cx="1219200" cy="365760"/>
          </a:xfrm>
        </p:spPr>
        <p:txBody>
          <a:bodyPr/>
          <a:lstStyle/>
          <a:p>
            <a:fld id="{45778AC7-6035-44E2-99A4-9EC840D8DCA4}" type="slidenum">
              <a:rPr lang="en-US" smtClean="0"/>
              <a:t>‹#›</a:t>
            </a:fld>
            <a:endParaRPr lang="en-US"/>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6E5CBC3-BC71-455F-85B8-204D508A425C}"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5778AC7-6035-44E2-99A4-9EC840D8DC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6E5CBC3-BC71-455F-85B8-204D508A425C}"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5778AC7-6035-44E2-99A4-9EC840D8DCA4}" type="slidenum">
              <a:rPr lang="en-US" smtClean="0"/>
              <a:t>‹#›</a:t>
            </a:fld>
            <a:endParaRPr lang="en-US"/>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06E5CBC3-BC71-455F-85B8-204D508A425C}"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45778AC7-6035-44E2-99A4-9EC840D8DCA4}" type="slidenum">
              <a:rPr lang="en-US" smtClean="0"/>
              <a:t>‹#›</a:t>
            </a:fld>
            <a:endParaRPr lang="en-US"/>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06E5CBC3-BC71-455F-85B8-204D508A425C}" type="datetimeFigureOut">
              <a:rPr lang="en-US" smtClean="0"/>
              <a:t>8/17/2015</a:t>
            </a:fld>
            <a:endParaRPr lang="en-US"/>
          </a:p>
        </p:txBody>
      </p:sp>
      <p:sp>
        <p:nvSpPr>
          <p:cNvPr id="5" name="Zástupný symbol pro zápatí 4"/>
          <p:cNvSpPr>
            <a:spLocks noGrp="1"/>
          </p:cNvSpPr>
          <p:nvPr>
            <p:ph type="ftr" sz="quarter" idx="11"/>
          </p:nvPr>
        </p:nvSpPr>
        <p:spPr>
          <a:xfrm>
            <a:off x="2898648" y="6355080"/>
            <a:ext cx="3474720" cy="365760"/>
          </a:xfrm>
        </p:spPr>
        <p:txBody>
          <a:bodyPr/>
          <a:lstStyle/>
          <a:p>
            <a:endParaRPr lang="en-US"/>
          </a:p>
        </p:txBody>
      </p:sp>
      <p:sp>
        <p:nvSpPr>
          <p:cNvPr id="6" name="Zástupný symbol pro číslo snímku 5"/>
          <p:cNvSpPr>
            <a:spLocks noGrp="1"/>
          </p:cNvSpPr>
          <p:nvPr>
            <p:ph type="sldNum" sz="quarter" idx="12"/>
          </p:nvPr>
        </p:nvSpPr>
        <p:spPr>
          <a:xfrm>
            <a:off x="1069848" y="6355080"/>
            <a:ext cx="1520952" cy="365760"/>
          </a:xfrm>
        </p:spPr>
        <p:txBody>
          <a:bodyPr/>
          <a:lstStyle/>
          <a:p>
            <a:fld id="{45778AC7-6035-44E2-99A4-9EC840D8DCA4}" type="slidenum">
              <a:rPr lang="en-US" smtClean="0"/>
              <a:t>‹#›</a:t>
            </a:fld>
            <a:endParaRPr lang="en-US"/>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06E5CBC3-BC71-455F-85B8-204D508A425C}"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5778AC7-6035-44E2-99A4-9EC840D8DCA4}" type="slidenum">
              <a:rPr lang="en-US" smtClean="0"/>
              <a:t>‹#›</a:t>
            </a:fld>
            <a:endParaRPr lang="en-US"/>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06E5CBC3-BC71-455F-85B8-204D508A425C}" type="datetimeFigureOut">
              <a:rPr lang="en-US" smtClean="0"/>
              <a:t>8/17/2015</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45778AC7-6035-44E2-99A4-9EC840D8DCA4}" type="slidenum">
              <a:rPr lang="en-US" smtClean="0"/>
              <a:t>‹#›</a:t>
            </a:fld>
            <a:endParaRPr lang="en-US"/>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06E5CBC3-BC71-455F-85B8-204D508A425C}" type="datetimeFigureOut">
              <a:rPr lang="en-US" smtClean="0"/>
              <a:t>8/17/2015</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45778AC7-6035-44E2-99A4-9EC840D8DCA4}" type="slidenum">
              <a:rPr lang="en-US" smtClean="0"/>
              <a:t>‹#›</a:t>
            </a:fld>
            <a:endParaRPr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6E5CBC3-BC71-455F-85B8-204D508A425C}" type="datetimeFigureOut">
              <a:rPr lang="en-US" smtClean="0"/>
              <a:t>8/17/2015</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45778AC7-6035-44E2-99A4-9EC840D8DCA4}" type="slidenum">
              <a:rPr lang="en-US" smtClean="0"/>
              <a:t>‹#›</a:t>
            </a:fld>
            <a:endParaRPr lang="en-US"/>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6E5CBC3-BC71-455F-85B8-204D508A425C}"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5778AC7-6035-44E2-99A4-9EC840D8DCA4}"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06E5CBC3-BC71-455F-85B8-204D508A425C}"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45778AC7-6035-44E2-99A4-9EC840D8DCA4}"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6E5CBC3-BC71-455F-85B8-204D508A425C}" type="datetimeFigureOut">
              <a:rPr lang="en-US" smtClean="0"/>
              <a:t>8/17/2015</a:t>
            </a:fld>
            <a:endParaRPr lang="en-US"/>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5778AC7-6035-44E2-99A4-9EC840D8DCA4}" type="slidenum">
              <a:rPr lang="en-US" smtClean="0"/>
              <a:t>‹#›</a:t>
            </a:fld>
            <a:endParaRPr lang="en-US"/>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Word_Document3.docx"/></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image" Target="../media/image13.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package" Target="../embeddings/Microsoft_Word_Document5.docx"/><Relationship Id="rId4" Type="http://schemas.openxmlformats.org/officeDocument/2006/relationships/oleObject" Target="../embeddings/oleObject3.bin"/><Relationship Id="rId9"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package" Target="../embeddings/Microsoft_Word_Document7.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package" Target="../embeddings/Microsoft_Word_Document8.docx"/></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19.emf"/><Relationship Id="rId5" Type="http://schemas.openxmlformats.org/officeDocument/2006/relationships/image" Target="../media/image17.emf"/><Relationship Id="rId10" Type="http://schemas.openxmlformats.org/officeDocument/2006/relationships/package" Target="../embeddings/Microsoft_Word_Document11.docx"/><Relationship Id="rId4" Type="http://schemas.openxmlformats.org/officeDocument/2006/relationships/package" Target="../embeddings/Microsoft_Word_Document9.docx"/><Relationship Id="rId9"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package" Target="../embeddings/Microsoft_Word_Document13.docx"/><Relationship Id="rId5" Type="http://schemas.openxmlformats.org/officeDocument/2006/relationships/image" Target="../media/image22.emf"/><Relationship Id="rId4" Type="http://schemas.openxmlformats.org/officeDocument/2006/relationships/package" Target="../embeddings/Microsoft_Word_Document12.docx"/></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package" Target="../embeddings/Microsoft_Word_Document14.docx"/></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package" Target="../embeddings/Microsoft_Word_Document15.doc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package" Target="../embeddings/Microsoft_Word_Document16.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8.emf"/><Relationship Id="rId4" Type="http://schemas.openxmlformats.org/officeDocument/2006/relationships/package" Target="../embeddings/Microsoft_Word_Document17.doc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5.bin"/><Relationship Id="rId7"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6.bin"/><Relationship Id="rId5" Type="http://schemas.openxmlformats.org/officeDocument/2006/relationships/image" Target="../media/image29.emf"/><Relationship Id="rId4" Type="http://schemas.openxmlformats.org/officeDocument/2006/relationships/package" Target="../embeddings/Microsoft_Word_Document18.doc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7.bin"/><Relationship Id="rId7" Type="http://schemas.openxmlformats.org/officeDocument/2006/relationships/package" Target="../embeddings/Microsoft_Word_Document21.docx"/><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31.emf"/><Relationship Id="rId4" Type="http://schemas.openxmlformats.org/officeDocument/2006/relationships/package" Target="../embeddings/Microsoft_Word_Document20.doc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3.emf"/><Relationship Id="rId4" Type="http://schemas.openxmlformats.org/officeDocument/2006/relationships/package" Target="../embeddings/Microsoft_Word_Document22.doc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5.emf"/><Relationship Id="rId4" Type="http://schemas.openxmlformats.org/officeDocument/2006/relationships/package" Target="../embeddings/Microsoft_Word_Document23.doc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6.emf"/><Relationship Id="rId4" Type="http://schemas.openxmlformats.org/officeDocument/2006/relationships/package" Target="../embeddings/Microsoft_Word_Document24.docx"/></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7.emf"/><Relationship Id="rId4" Type="http://schemas.openxmlformats.org/officeDocument/2006/relationships/package" Target="../embeddings/Microsoft_Word_Document25.docx"/></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smtClean="0">
                <a:latin typeface="Calibri" panose="020F0502020204030204" pitchFamily="34" charset="0"/>
              </a:rPr>
              <a:t>6. COMPETITION, CONCENTRATION AND MARKET POWER IN TRANSPORT</a:t>
            </a:r>
            <a:endParaRPr lang="en-US" b="1" dirty="0">
              <a:latin typeface="Calibri" panose="020F0502020204030204" pitchFamily="34" charset="0"/>
            </a:endParaRPr>
          </a:p>
        </p:txBody>
      </p:sp>
      <p:sp>
        <p:nvSpPr>
          <p:cNvPr id="3" name="Podnadpis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246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study – </a:t>
            </a:r>
            <a:r>
              <a:rPr lang="cs-CZ" dirty="0" err="1" smtClean="0"/>
              <a:t>an</a:t>
            </a:r>
            <a:r>
              <a:rPr lang="cs-CZ" dirty="0" smtClean="0"/>
              <a:t> </a:t>
            </a:r>
            <a:r>
              <a:rPr lang="cs-CZ" dirty="0" err="1" smtClean="0"/>
              <a:t>empirical</a:t>
            </a:r>
            <a:r>
              <a:rPr lang="cs-CZ" dirty="0" smtClean="0"/>
              <a:t>  model </a:t>
            </a:r>
            <a:r>
              <a:rPr lang="cs-CZ" dirty="0" err="1" smtClean="0"/>
              <a:t>of</a:t>
            </a:r>
            <a:r>
              <a:rPr lang="cs-CZ" dirty="0" smtClean="0"/>
              <a:t> </a:t>
            </a:r>
            <a:r>
              <a:rPr lang="cs-CZ" dirty="0" err="1" smtClean="0"/>
              <a:t>interregional</a:t>
            </a:r>
            <a:r>
              <a:rPr lang="cs-CZ" dirty="0" smtClean="0"/>
              <a:t> </a:t>
            </a:r>
            <a:r>
              <a:rPr lang="cs-CZ" dirty="0" err="1" smtClean="0"/>
              <a:t>freight</a:t>
            </a:r>
            <a:r>
              <a:rPr lang="cs-CZ" dirty="0" smtClean="0"/>
              <a:t> </a:t>
            </a:r>
            <a:r>
              <a:rPr lang="cs-CZ" dirty="0" err="1" smtClean="0"/>
              <a:t>flows</a:t>
            </a:r>
            <a:endParaRPr lang="en-US" dirty="0"/>
          </a:p>
        </p:txBody>
      </p:sp>
      <p:sp>
        <p:nvSpPr>
          <p:cNvPr id="3" name="Zástupný symbol pro obsah 2"/>
          <p:cNvSpPr>
            <a:spLocks noGrp="1"/>
          </p:cNvSpPr>
          <p:nvPr>
            <p:ph sz="quarter" idx="1"/>
          </p:nvPr>
        </p:nvSpPr>
        <p:spPr/>
        <p:txBody>
          <a:bodyPr/>
          <a:lstStyle/>
          <a:p>
            <a:r>
              <a:rPr lang="cs-CZ" dirty="0" smtClean="0">
                <a:latin typeface="Calibri" panose="020F0502020204030204" pitchFamily="34" charset="0"/>
              </a:rPr>
              <a:t>In </a:t>
            </a:r>
            <a:r>
              <a:rPr lang="cs-CZ" dirty="0" err="1" smtClean="0">
                <a:latin typeface="Calibri" panose="020F0502020204030204" pitchFamily="34" charset="0"/>
              </a:rPr>
              <a:t>an</a:t>
            </a:r>
            <a:r>
              <a:rPr lang="cs-CZ" dirty="0" smtClean="0">
                <a:latin typeface="Calibri" panose="020F0502020204030204" pitchFamily="34" charset="0"/>
              </a:rPr>
              <a:t> </a:t>
            </a:r>
            <a:r>
              <a:rPr lang="cs-CZ" dirty="0" err="1" smtClean="0">
                <a:latin typeface="Calibri" panose="020F0502020204030204" pitchFamily="34" charset="0"/>
              </a:rPr>
              <a:t>analysis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interregional</a:t>
            </a:r>
            <a:r>
              <a:rPr lang="cs-CZ" dirty="0" smtClean="0">
                <a:latin typeface="Calibri" panose="020F0502020204030204" pitchFamily="34" charset="0"/>
              </a:rPr>
              <a:t> </a:t>
            </a:r>
            <a:r>
              <a:rPr lang="cs-CZ" dirty="0" err="1" smtClean="0">
                <a:latin typeface="Calibri" panose="020F0502020204030204" pitchFamily="34" charset="0"/>
              </a:rPr>
              <a:t>trade</a:t>
            </a:r>
            <a:r>
              <a:rPr lang="cs-CZ" dirty="0" smtClean="0">
                <a:latin typeface="Calibri" panose="020F0502020204030204" pitchFamily="34" charset="0"/>
              </a:rPr>
              <a:t> </a:t>
            </a:r>
            <a:r>
              <a:rPr lang="cs-CZ" dirty="0" err="1" smtClean="0">
                <a:latin typeface="Calibri" panose="020F0502020204030204" pitchFamily="34" charset="0"/>
              </a:rPr>
              <a:t>flows</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manufactured</a:t>
            </a:r>
            <a:r>
              <a:rPr lang="cs-CZ" dirty="0" smtClean="0">
                <a:latin typeface="Calibri" panose="020F0502020204030204" pitchFamily="34" charset="0"/>
              </a:rPr>
              <a:t> </a:t>
            </a:r>
            <a:r>
              <a:rPr lang="cs-CZ" dirty="0" err="1" smtClean="0">
                <a:latin typeface="Calibri" panose="020F0502020204030204" pitchFamily="34" charset="0"/>
              </a:rPr>
              <a:t>goods</a:t>
            </a:r>
            <a:r>
              <a:rPr lang="cs-CZ" dirty="0" smtClean="0">
                <a:latin typeface="Calibri" panose="020F0502020204030204" pitchFamily="34" charset="0"/>
              </a:rPr>
              <a:t>, </a:t>
            </a:r>
            <a:r>
              <a:rPr lang="cs-CZ" dirty="0" err="1" smtClean="0">
                <a:latin typeface="Calibri" panose="020F0502020204030204" pitchFamily="34" charset="0"/>
              </a:rPr>
              <a:t>Friedlaender</a:t>
            </a:r>
            <a:r>
              <a:rPr lang="cs-CZ" dirty="0" smtClean="0">
                <a:latin typeface="Calibri" panose="020F0502020204030204" pitchFamily="34" charset="0"/>
              </a:rPr>
              <a:t> and Spady (1981) </a:t>
            </a:r>
            <a:r>
              <a:rPr lang="cs-CZ" dirty="0" err="1" smtClean="0">
                <a:latin typeface="Calibri" panose="020F0502020204030204" pitchFamily="34" charset="0"/>
              </a:rPr>
              <a:t>hypothesized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following</a:t>
            </a:r>
            <a:r>
              <a:rPr lang="cs-CZ" dirty="0" smtClean="0">
                <a:latin typeface="Calibri" panose="020F0502020204030204" pitchFamily="34" charset="0"/>
              </a:rPr>
              <a:t> </a:t>
            </a:r>
            <a:r>
              <a:rPr lang="cs-CZ" dirty="0" err="1" smtClean="0">
                <a:latin typeface="Calibri" panose="020F0502020204030204" pitchFamily="34" charset="0"/>
              </a:rPr>
              <a:t>general</a:t>
            </a:r>
            <a:r>
              <a:rPr lang="cs-CZ" dirty="0" smtClean="0">
                <a:latin typeface="Calibri" panose="020F0502020204030204" pitchFamily="34" charset="0"/>
              </a:rPr>
              <a:t> </a:t>
            </a:r>
            <a:r>
              <a:rPr lang="cs-CZ" dirty="0" err="1" smtClean="0">
                <a:latin typeface="Calibri" panose="020F0502020204030204" pitchFamily="34" charset="0"/>
              </a:rPr>
              <a:t>relationship</a:t>
            </a:r>
            <a:r>
              <a:rPr lang="cs-CZ" dirty="0" smtClean="0">
                <a:latin typeface="Calibri" panose="020F0502020204030204" pitchFamily="34" charset="0"/>
              </a:rPr>
              <a:t> </a:t>
            </a:r>
            <a:r>
              <a:rPr lang="cs-CZ" dirty="0" err="1" smtClean="0">
                <a:latin typeface="Calibri" panose="020F0502020204030204" pitchFamily="34" charset="0"/>
              </a:rPr>
              <a:t>between</a:t>
            </a:r>
            <a:r>
              <a:rPr lang="cs-CZ" dirty="0" smtClean="0">
                <a:latin typeface="Calibri" panose="020F0502020204030204" pitchFamily="34" charset="0"/>
              </a:rPr>
              <a:t> </a:t>
            </a:r>
            <a:r>
              <a:rPr lang="cs-CZ" dirty="0" err="1" smtClean="0">
                <a:latin typeface="Calibri" panose="020F0502020204030204" pitchFamily="34" charset="0"/>
              </a:rPr>
              <a:t>commodity</a:t>
            </a:r>
            <a:r>
              <a:rPr lang="cs-CZ" dirty="0" smtClean="0">
                <a:latin typeface="Calibri" panose="020F0502020204030204" pitchFamily="34" charset="0"/>
              </a:rPr>
              <a:t> </a:t>
            </a:r>
            <a:r>
              <a:rPr lang="cs-CZ" dirty="0" err="1" smtClean="0">
                <a:latin typeface="Calibri" panose="020F0502020204030204" pitchFamily="34" charset="0"/>
              </a:rPr>
              <a:t>flows</a:t>
            </a:r>
            <a:r>
              <a:rPr lang="cs-CZ" dirty="0" smtClean="0">
                <a:latin typeface="Calibri" panose="020F0502020204030204" pitchFamily="34" charset="0"/>
              </a:rPr>
              <a:t> and </a:t>
            </a:r>
            <a:r>
              <a:rPr lang="cs-CZ" dirty="0" err="1" smtClean="0">
                <a:latin typeface="Calibri" panose="020F0502020204030204" pitchFamily="34" charset="0"/>
              </a:rPr>
              <a:t>economic</a:t>
            </a:r>
            <a:r>
              <a:rPr lang="cs-CZ" dirty="0" smtClean="0">
                <a:latin typeface="Calibri" panose="020F0502020204030204" pitchFamily="34" charset="0"/>
              </a:rPr>
              <a:t> </a:t>
            </a:r>
            <a:r>
              <a:rPr lang="cs-CZ" dirty="0" err="1" smtClean="0">
                <a:latin typeface="Calibri" panose="020F0502020204030204" pitchFamily="34" charset="0"/>
              </a:rPr>
              <a:t>variables</a:t>
            </a:r>
            <a:r>
              <a:rPr lang="cs-CZ" dirty="0" smtClean="0">
                <a:latin typeface="Calibri" panose="020F0502020204030204" pitchFamily="34" charset="0"/>
              </a:rPr>
              <a:t>:</a:t>
            </a:r>
          </a:p>
          <a:p>
            <a:endParaRPr lang="cs-CZ" dirty="0" smtClean="0">
              <a:latin typeface="Calibri" panose="020F0502020204030204" pitchFamily="34" charset="0"/>
            </a:endParaRPr>
          </a:p>
          <a:p>
            <a:pPr marL="0" indent="0">
              <a:buNone/>
            </a:pPr>
            <a:r>
              <a:rPr lang="cs-CZ" dirty="0">
                <a:latin typeface="Calibri" panose="020F0502020204030204" pitchFamily="34" charset="0"/>
              </a:rPr>
              <a:t> </a:t>
            </a:r>
            <a:r>
              <a:rPr lang="cs-CZ" dirty="0" smtClean="0">
                <a:latin typeface="Calibri" panose="020F0502020204030204" pitchFamily="34" charset="0"/>
              </a:rPr>
              <a:t>         </a:t>
            </a:r>
            <a:endParaRPr lang="cs-CZ" baseline="30000" dirty="0" smtClean="0">
              <a:latin typeface="Calibri" panose="020F0502020204030204" pitchFamily="34" charset="0"/>
            </a:endParaRPr>
          </a:p>
        </p:txBody>
      </p:sp>
    </p:spTree>
    <p:extLst>
      <p:ext uri="{BB962C8B-B14F-4D97-AF65-F5344CB8AC3E}">
        <p14:creationId xmlns:p14="http://schemas.microsoft.com/office/powerpoint/2010/main" val="883821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Variables</a:t>
            </a:r>
            <a:endParaRPr lang="en-US" dirty="0"/>
          </a:p>
        </p:txBody>
      </p:sp>
      <p:graphicFrame>
        <p:nvGraphicFramePr>
          <p:cNvPr id="5" name="Objekt 4"/>
          <p:cNvGraphicFramePr>
            <a:graphicFrameLocks noChangeAspect="1"/>
          </p:cNvGraphicFramePr>
          <p:nvPr>
            <p:extLst>
              <p:ext uri="{D42A27DB-BD31-4B8C-83A1-F6EECF244321}">
                <p14:modId xmlns:p14="http://schemas.microsoft.com/office/powerpoint/2010/main" val="2908197791"/>
              </p:ext>
            </p:extLst>
          </p:nvPr>
        </p:nvGraphicFramePr>
        <p:xfrm>
          <a:off x="755576" y="1165225"/>
          <a:ext cx="8388424" cy="5491163"/>
        </p:xfrm>
        <a:graphic>
          <a:graphicData uri="http://schemas.openxmlformats.org/presentationml/2006/ole">
            <mc:AlternateContent xmlns:mc="http://schemas.openxmlformats.org/markup-compatibility/2006">
              <mc:Choice xmlns:v="urn:schemas-microsoft-com:vml" Requires="v">
                <p:oleObj spid="_x0000_s19461" name="Dokument" r:id="rId3" imgW="5275593" imgH="3338263" progId="Word.Document.12">
                  <p:embed/>
                </p:oleObj>
              </mc:Choice>
              <mc:Fallback>
                <p:oleObj name="Dokument" r:id="rId3" imgW="5275593" imgH="3338263" progId="Word.Documen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65225"/>
                        <a:ext cx="8388424" cy="54911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3523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en-US" dirty="0"/>
          </a:p>
        </p:txBody>
      </p:sp>
      <p:graphicFrame>
        <p:nvGraphicFramePr>
          <p:cNvPr id="4" name="Objekt 5"/>
          <p:cNvGraphicFramePr>
            <a:graphicFrameLocks noChangeAspect="1"/>
          </p:cNvGraphicFramePr>
          <p:nvPr>
            <p:extLst>
              <p:ext uri="{D42A27DB-BD31-4B8C-83A1-F6EECF244321}">
                <p14:modId xmlns:p14="http://schemas.microsoft.com/office/powerpoint/2010/main" val="2418119252"/>
              </p:ext>
            </p:extLst>
          </p:nvPr>
        </p:nvGraphicFramePr>
        <p:xfrm>
          <a:off x="457200" y="1812925"/>
          <a:ext cx="8196263" cy="3983038"/>
        </p:xfrm>
        <a:graphic>
          <a:graphicData uri="http://schemas.openxmlformats.org/presentationml/2006/ole">
            <mc:AlternateContent xmlns:mc="http://schemas.openxmlformats.org/markup-compatibility/2006">
              <mc:Choice xmlns:v="urn:schemas-microsoft-com:vml" Requires="v">
                <p:oleObj spid="_x0000_s1052" name="Document" r:id="rId4" imgW="8229600" imgH="4013200" progId="Word.Document.12">
                  <p:embed/>
                </p:oleObj>
              </mc:Choice>
              <mc:Fallback>
                <p:oleObj name="Document" r:id="rId4" imgW="8229600" imgH="4013200" progId="Word.Document.12">
                  <p:embed/>
                  <p:pic>
                    <p:nvPicPr>
                      <p:cNvPr id="0" name=""/>
                      <p:cNvPicPr>
                        <a:picLocks noChangeAspect="1" noChangeArrowheads="1"/>
                      </p:cNvPicPr>
                      <p:nvPr/>
                    </p:nvPicPr>
                    <p:blipFill>
                      <a:blip r:embed="rId5"/>
                      <a:srcRect/>
                      <a:stretch>
                        <a:fillRect/>
                      </a:stretch>
                    </p:blipFill>
                    <p:spPr bwMode="auto">
                      <a:xfrm>
                        <a:off x="457200" y="1812925"/>
                        <a:ext cx="8196263" cy="398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0010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en-US" dirty="0"/>
          </a:p>
        </p:txBody>
      </p:sp>
      <p:sp>
        <p:nvSpPr>
          <p:cNvPr id="4" name="Rectangle 2"/>
          <p:cNvSpPr>
            <a:spLocks noChangeArrowheads="1"/>
          </p:cNvSpPr>
          <p:nvPr/>
        </p:nvSpPr>
        <p:spPr bwMode="auto">
          <a:xfrm>
            <a:off x="457200"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323528" y="7152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kt 6"/>
          <p:cNvGraphicFramePr>
            <a:graphicFrameLocks noChangeAspect="1"/>
          </p:cNvGraphicFramePr>
          <p:nvPr>
            <p:extLst>
              <p:ext uri="{D42A27DB-BD31-4B8C-83A1-F6EECF244321}">
                <p14:modId xmlns:p14="http://schemas.microsoft.com/office/powerpoint/2010/main" val="2033433428"/>
              </p:ext>
            </p:extLst>
          </p:nvPr>
        </p:nvGraphicFramePr>
        <p:xfrm>
          <a:off x="468001" y="1935164"/>
          <a:ext cx="8207999" cy="3818263"/>
        </p:xfrm>
        <a:graphic>
          <a:graphicData uri="http://schemas.openxmlformats.org/presentationml/2006/ole">
            <mc:AlternateContent xmlns:mc="http://schemas.openxmlformats.org/markup-compatibility/2006">
              <mc:Choice xmlns:v="urn:schemas-microsoft-com:vml" Requires="v">
                <p:oleObj spid="_x0000_s2076" name="Document" r:id="rId4" imgW="8229600" imgH="3835400" progId="Word.Document.12">
                  <p:embed/>
                </p:oleObj>
              </mc:Choice>
              <mc:Fallback>
                <p:oleObj name="Document" r:id="rId4" imgW="8229600" imgH="3835400" progId="Word.Document.12">
                  <p:embed/>
                  <p:pic>
                    <p:nvPicPr>
                      <p:cNvPr id="0" name=""/>
                      <p:cNvPicPr>
                        <a:picLocks noChangeAspect="1" noChangeArrowheads="1"/>
                      </p:cNvPicPr>
                      <p:nvPr/>
                    </p:nvPicPr>
                    <p:blipFill>
                      <a:blip r:embed="rId5"/>
                      <a:srcRect/>
                      <a:stretch>
                        <a:fillRect/>
                      </a:stretch>
                    </p:blipFill>
                    <p:spPr bwMode="auto">
                      <a:xfrm>
                        <a:off x="468001" y="1935164"/>
                        <a:ext cx="8207999" cy="381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221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Elasticities</a:t>
            </a:r>
            <a:endParaRPr lang="en-US" dirty="0"/>
          </a:p>
        </p:txBody>
      </p:sp>
      <p:graphicFrame>
        <p:nvGraphicFramePr>
          <p:cNvPr id="4" name="Zástupný symbol pro obsah 3"/>
          <p:cNvGraphicFramePr>
            <a:graphicFrameLocks noGrp="1" noChangeAspect="1"/>
          </p:cNvGraphicFramePr>
          <p:nvPr>
            <p:ph sz="quarter" idx="1"/>
          </p:nvPr>
        </p:nvGraphicFramePr>
        <p:xfrm>
          <a:off x="457200" y="1752506"/>
          <a:ext cx="8229600" cy="3870513"/>
        </p:xfrm>
        <a:graphic>
          <a:graphicData uri="http://schemas.openxmlformats.org/presentationml/2006/ole">
            <mc:AlternateContent xmlns:mc="http://schemas.openxmlformats.org/markup-compatibility/2006">
              <mc:Choice xmlns:v="urn:schemas-microsoft-com:vml" Requires="v">
                <p:oleObj spid="_x0000_s20483" name="Dokument" r:id="rId3" imgW="8236267" imgH="3873841" progId="Word.Document.12">
                  <p:embed/>
                </p:oleObj>
              </mc:Choice>
              <mc:Fallback>
                <p:oleObj name="Dokument" r:id="rId3" imgW="8236267" imgH="3873841" progId="Word.Documen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506"/>
                        <a:ext cx="8229600" cy="38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848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Equlibrium</a:t>
            </a:r>
            <a:r>
              <a:rPr lang="cs-CZ" dirty="0" smtClean="0"/>
              <a:t> output </a:t>
            </a:r>
            <a:r>
              <a:rPr lang="cs-CZ" dirty="0" err="1" smtClean="0"/>
              <a:t>for</a:t>
            </a:r>
            <a:r>
              <a:rPr lang="cs-CZ" dirty="0" smtClean="0"/>
              <a:t> </a:t>
            </a:r>
            <a:r>
              <a:rPr lang="cs-CZ" dirty="0" err="1" smtClean="0"/>
              <a:t>monopolist</a:t>
            </a:r>
            <a:endParaRPr lang="en-US" dirty="0"/>
          </a:p>
        </p:txBody>
      </p:sp>
      <p:pic>
        <p:nvPicPr>
          <p:cNvPr id="4" name="Picture 3" descr="Scan 28. 7. 2015 20.54.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196752"/>
            <a:ext cx="3322655" cy="5472608"/>
          </a:xfrm>
          <a:prstGeom prst="rect">
            <a:avLst/>
          </a:prstGeom>
        </p:spPr>
      </p:pic>
      <p:graphicFrame>
        <p:nvGraphicFramePr>
          <p:cNvPr id="5" name="Content Placeholder 3"/>
          <p:cNvGraphicFramePr>
            <a:graphicFrameLocks noChangeAspect="1"/>
          </p:cNvGraphicFramePr>
          <p:nvPr>
            <p:extLst>
              <p:ext uri="{D42A27DB-BD31-4B8C-83A1-F6EECF244321}">
                <p14:modId xmlns:p14="http://schemas.microsoft.com/office/powerpoint/2010/main" val="1394664260"/>
              </p:ext>
            </p:extLst>
          </p:nvPr>
        </p:nvGraphicFramePr>
        <p:xfrm>
          <a:off x="664889" y="2114674"/>
          <a:ext cx="9883775" cy="1530350"/>
        </p:xfrm>
        <a:graphic>
          <a:graphicData uri="http://schemas.openxmlformats.org/presentationml/2006/ole">
            <mc:AlternateContent xmlns:mc="http://schemas.openxmlformats.org/markup-compatibility/2006">
              <mc:Choice xmlns:v="urn:schemas-microsoft-com:vml" Requires="v">
                <p:oleObj spid="_x0000_s9259" name="Document" r:id="rId5" imgW="5270500" imgH="825500" progId="Word.Document.12">
                  <p:embed/>
                </p:oleObj>
              </mc:Choice>
              <mc:Fallback>
                <p:oleObj name="Document" r:id="rId5" imgW="5270500" imgH="825500" progId="Word.Document.12">
                  <p:embed/>
                  <p:pic>
                    <p:nvPicPr>
                      <p:cNvPr id="0" name=""/>
                      <p:cNvPicPr/>
                      <p:nvPr/>
                    </p:nvPicPr>
                    <p:blipFill>
                      <a:blip r:embed="rId6"/>
                      <a:stretch>
                        <a:fillRect/>
                      </a:stretch>
                    </p:blipFill>
                    <p:spPr>
                      <a:xfrm>
                        <a:off x="664889" y="2114674"/>
                        <a:ext cx="9883775" cy="1530350"/>
                      </a:xfrm>
                      <a:prstGeom prst="rect">
                        <a:avLst/>
                      </a:prstGeom>
                    </p:spPr>
                  </p:pic>
                </p:oleObj>
              </mc:Fallback>
            </mc:AlternateContent>
          </a:graphicData>
        </a:graphic>
      </p:graphicFrame>
      <p:graphicFrame>
        <p:nvGraphicFramePr>
          <p:cNvPr id="6" name="Content Placeholder 3"/>
          <p:cNvGraphicFramePr>
            <a:graphicFrameLocks noChangeAspect="1"/>
          </p:cNvGraphicFramePr>
          <p:nvPr>
            <p:extLst>
              <p:ext uri="{D42A27DB-BD31-4B8C-83A1-F6EECF244321}">
                <p14:modId xmlns:p14="http://schemas.microsoft.com/office/powerpoint/2010/main" val="1708114003"/>
              </p:ext>
            </p:extLst>
          </p:nvPr>
        </p:nvGraphicFramePr>
        <p:xfrm>
          <a:off x="664888" y="4725144"/>
          <a:ext cx="9883776" cy="823913"/>
        </p:xfrm>
        <a:graphic>
          <a:graphicData uri="http://schemas.openxmlformats.org/presentationml/2006/ole">
            <mc:AlternateContent xmlns:mc="http://schemas.openxmlformats.org/markup-compatibility/2006">
              <mc:Choice xmlns:v="urn:schemas-microsoft-com:vml" Requires="v">
                <p:oleObj spid="_x0000_s9260" name="Document" r:id="rId8" imgW="5270500" imgH="444500" progId="Word.Document.12">
                  <p:embed/>
                </p:oleObj>
              </mc:Choice>
              <mc:Fallback>
                <p:oleObj name="Document" r:id="rId8" imgW="5270500" imgH="444500" progId="Word.Document.12">
                  <p:embed/>
                  <p:pic>
                    <p:nvPicPr>
                      <p:cNvPr id="0" name=""/>
                      <p:cNvPicPr/>
                      <p:nvPr/>
                    </p:nvPicPr>
                    <p:blipFill>
                      <a:blip r:embed="rId9"/>
                      <a:stretch>
                        <a:fillRect/>
                      </a:stretch>
                    </p:blipFill>
                    <p:spPr>
                      <a:xfrm>
                        <a:off x="664888" y="4725144"/>
                        <a:ext cx="9883776" cy="823913"/>
                      </a:xfrm>
                      <a:prstGeom prst="rect">
                        <a:avLst/>
                      </a:prstGeom>
                    </p:spPr>
                  </p:pic>
                </p:oleObj>
              </mc:Fallback>
            </mc:AlternateContent>
          </a:graphicData>
        </a:graphic>
      </p:graphicFrame>
    </p:spTree>
    <p:extLst>
      <p:ext uri="{BB962C8B-B14F-4D97-AF65-F5344CB8AC3E}">
        <p14:creationId xmlns:p14="http://schemas.microsoft.com/office/powerpoint/2010/main" val="3136997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Price</a:t>
            </a:r>
            <a:r>
              <a:rPr lang="cs-CZ" dirty="0" smtClean="0"/>
              <a:t> elasticity </a:t>
            </a:r>
            <a:r>
              <a:rPr lang="cs-CZ" dirty="0" err="1" smtClean="0"/>
              <a:t>of</a:t>
            </a:r>
            <a:r>
              <a:rPr lang="cs-CZ" dirty="0" smtClean="0"/>
              <a:t> </a:t>
            </a:r>
            <a:r>
              <a:rPr lang="cs-CZ" dirty="0" err="1" smtClean="0"/>
              <a:t>demand</a:t>
            </a:r>
            <a:r>
              <a:rPr lang="cs-CZ" dirty="0" smtClean="0"/>
              <a:t> and </a:t>
            </a:r>
            <a:r>
              <a:rPr lang="cs-CZ" dirty="0" err="1" smtClean="0"/>
              <a:t>total</a:t>
            </a:r>
            <a:r>
              <a:rPr lang="cs-CZ" dirty="0" smtClean="0"/>
              <a:t> </a:t>
            </a:r>
            <a:r>
              <a:rPr lang="cs-CZ" dirty="0" err="1" smtClean="0"/>
              <a:t>revenue</a:t>
            </a:r>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729636541"/>
              </p:ext>
            </p:extLst>
          </p:nvPr>
        </p:nvGraphicFramePr>
        <p:xfrm>
          <a:off x="-343223" y="3109714"/>
          <a:ext cx="9883775" cy="895350"/>
        </p:xfrm>
        <a:graphic>
          <a:graphicData uri="http://schemas.openxmlformats.org/presentationml/2006/ole">
            <mc:AlternateContent xmlns:mc="http://schemas.openxmlformats.org/markup-compatibility/2006">
              <mc:Choice xmlns:v="urn:schemas-microsoft-com:vml" Requires="v">
                <p:oleObj spid="_x0000_s10261" name="Document" r:id="rId4" imgW="5270500" imgH="482600" progId="Word.Document.12">
                  <p:embed/>
                </p:oleObj>
              </mc:Choice>
              <mc:Fallback>
                <p:oleObj name="Document" r:id="rId4" imgW="5270500" imgH="482600" progId="Word.Document.12">
                  <p:embed/>
                  <p:pic>
                    <p:nvPicPr>
                      <p:cNvPr id="0" name=""/>
                      <p:cNvPicPr/>
                      <p:nvPr/>
                    </p:nvPicPr>
                    <p:blipFill>
                      <a:blip r:embed="rId5"/>
                      <a:stretch>
                        <a:fillRect/>
                      </a:stretch>
                    </p:blipFill>
                    <p:spPr>
                      <a:xfrm>
                        <a:off x="-343223" y="3109714"/>
                        <a:ext cx="9883775" cy="895350"/>
                      </a:xfrm>
                      <a:prstGeom prst="rect">
                        <a:avLst/>
                      </a:prstGeom>
                    </p:spPr>
                  </p:pic>
                </p:oleObj>
              </mc:Fallback>
            </mc:AlternateContent>
          </a:graphicData>
        </a:graphic>
      </p:graphicFrame>
    </p:spTree>
    <p:extLst>
      <p:ext uri="{BB962C8B-B14F-4D97-AF65-F5344CB8AC3E}">
        <p14:creationId xmlns:p14="http://schemas.microsoft.com/office/powerpoint/2010/main" val="3078755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 </a:t>
            </a:r>
            <a:r>
              <a:rPr lang="cs-CZ" dirty="0" err="1" smtClean="0"/>
              <a:t>power</a:t>
            </a:r>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266100062"/>
              </p:ext>
            </p:extLst>
          </p:nvPr>
        </p:nvGraphicFramePr>
        <p:xfrm>
          <a:off x="664889" y="2447329"/>
          <a:ext cx="9883775" cy="2709863"/>
        </p:xfrm>
        <a:graphic>
          <a:graphicData uri="http://schemas.openxmlformats.org/presentationml/2006/ole">
            <mc:AlternateContent xmlns:mc="http://schemas.openxmlformats.org/markup-compatibility/2006">
              <mc:Choice xmlns:v="urn:schemas-microsoft-com:vml" Requires="v">
                <p:oleObj spid="_x0000_s11285" name="Document" r:id="rId4" imgW="5270500" imgH="1460500" progId="Word.Document.12">
                  <p:embed/>
                </p:oleObj>
              </mc:Choice>
              <mc:Fallback>
                <p:oleObj name="Document" r:id="rId4" imgW="5270500" imgH="1460500" progId="Word.Document.12">
                  <p:embed/>
                  <p:pic>
                    <p:nvPicPr>
                      <p:cNvPr id="0" name=""/>
                      <p:cNvPicPr/>
                      <p:nvPr/>
                    </p:nvPicPr>
                    <p:blipFill>
                      <a:blip r:embed="rId5"/>
                      <a:stretch>
                        <a:fillRect/>
                      </a:stretch>
                    </p:blipFill>
                    <p:spPr>
                      <a:xfrm>
                        <a:off x="664889" y="2447329"/>
                        <a:ext cx="9883775" cy="2709863"/>
                      </a:xfrm>
                      <a:prstGeom prst="rect">
                        <a:avLst/>
                      </a:prstGeom>
                    </p:spPr>
                  </p:pic>
                </p:oleObj>
              </mc:Fallback>
            </mc:AlternateContent>
          </a:graphicData>
        </a:graphic>
      </p:graphicFrame>
    </p:spTree>
    <p:extLst>
      <p:ext uri="{BB962C8B-B14F-4D97-AF65-F5344CB8AC3E}">
        <p14:creationId xmlns:p14="http://schemas.microsoft.com/office/powerpoint/2010/main" val="21285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Monopoly </a:t>
            </a:r>
            <a:r>
              <a:rPr lang="cs-CZ" dirty="0" err="1" smtClean="0"/>
              <a:t>rents</a:t>
            </a:r>
            <a:endParaRPr lang="en-US" dirty="0"/>
          </a:p>
        </p:txBody>
      </p:sp>
      <p:pic>
        <p:nvPicPr>
          <p:cNvPr id="4" name="Picture 3" descr="Scan 28. 7. 2015 20.58.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281" y="1234480"/>
            <a:ext cx="6567438" cy="5074840"/>
          </a:xfrm>
          <a:prstGeom prst="rect">
            <a:avLst/>
          </a:prstGeom>
        </p:spPr>
      </p:pic>
    </p:spTree>
    <p:extLst>
      <p:ext uri="{BB962C8B-B14F-4D97-AF65-F5344CB8AC3E}">
        <p14:creationId xmlns:p14="http://schemas.microsoft.com/office/powerpoint/2010/main" val="2280567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Monopoly </a:t>
            </a:r>
            <a:r>
              <a:rPr lang="cs-CZ" dirty="0" err="1" smtClean="0"/>
              <a:t>rents</a:t>
            </a:r>
            <a:r>
              <a:rPr lang="cs-CZ" dirty="0" smtClean="0"/>
              <a:t> and </a:t>
            </a:r>
            <a:r>
              <a:rPr lang="cs-CZ" dirty="0" err="1" smtClean="0"/>
              <a:t>price</a:t>
            </a:r>
            <a:r>
              <a:rPr lang="cs-CZ" dirty="0" smtClean="0"/>
              <a:t> </a:t>
            </a:r>
            <a:r>
              <a:rPr lang="cs-CZ" dirty="0" err="1" smtClean="0"/>
              <a:t>discriminations</a:t>
            </a:r>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196576543"/>
              </p:ext>
            </p:extLst>
          </p:nvPr>
        </p:nvGraphicFramePr>
        <p:xfrm>
          <a:off x="-828600" y="1484784"/>
          <a:ext cx="9883775" cy="847725"/>
        </p:xfrm>
        <a:graphic>
          <a:graphicData uri="http://schemas.openxmlformats.org/presentationml/2006/ole">
            <mc:AlternateContent xmlns:mc="http://schemas.openxmlformats.org/markup-compatibility/2006">
              <mc:Choice xmlns:v="urn:schemas-microsoft-com:vml" Requires="v">
                <p:oleObj spid="_x0000_s12346" name="Document" r:id="rId4" imgW="5270500" imgH="457200" progId="Word.Document.12">
                  <p:embed/>
                </p:oleObj>
              </mc:Choice>
              <mc:Fallback>
                <p:oleObj name="Document" r:id="rId4" imgW="5270500" imgH="457200" progId="Word.Document.12">
                  <p:embed/>
                  <p:pic>
                    <p:nvPicPr>
                      <p:cNvPr id="0" name=""/>
                      <p:cNvPicPr/>
                      <p:nvPr/>
                    </p:nvPicPr>
                    <p:blipFill>
                      <a:blip r:embed="rId5"/>
                      <a:stretch>
                        <a:fillRect/>
                      </a:stretch>
                    </p:blipFill>
                    <p:spPr>
                      <a:xfrm>
                        <a:off x="-828600" y="1484784"/>
                        <a:ext cx="9883775" cy="847725"/>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1302127918"/>
              </p:ext>
            </p:extLst>
          </p:nvPr>
        </p:nvGraphicFramePr>
        <p:xfrm>
          <a:off x="-2124744" y="2653283"/>
          <a:ext cx="9883775" cy="847725"/>
        </p:xfrm>
        <a:graphic>
          <a:graphicData uri="http://schemas.openxmlformats.org/presentationml/2006/ole">
            <mc:AlternateContent xmlns:mc="http://schemas.openxmlformats.org/markup-compatibility/2006">
              <mc:Choice xmlns:v="urn:schemas-microsoft-com:vml" Requires="v">
                <p:oleObj spid="_x0000_s12347" name="Document" r:id="rId7" imgW="5270500" imgH="457200" progId="Word.Document.12">
                  <p:embed/>
                </p:oleObj>
              </mc:Choice>
              <mc:Fallback>
                <p:oleObj name="Document" r:id="rId7" imgW="5270500" imgH="457200" progId="Word.Document.12">
                  <p:embed/>
                  <p:pic>
                    <p:nvPicPr>
                      <p:cNvPr id="0" name=""/>
                      <p:cNvPicPr/>
                      <p:nvPr/>
                    </p:nvPicPr>
                    <p:blipFill>
                      <a:blip r:embed="rId8"/>
                      <a:stretch>
                        <a:fillRect/>
                      </a:stretch>
                    </p:blipFill>
                    <p:spPr>
                      <a:xfrm>
                        <a:off x="-2124744" y="2653283"/>
                        <a:ext cx="9883775" cy="847725"/>
                      </a:xfrm>
                      <a:prstGeom prst="rect">
                        <a:avLst/>
                      </a:prstGeom>
                    </p:spPr>
                  </p:pic>
                </p:oleObj>
              </mc:Fallback>
            </mc:AlternateContent>
          </a:graphicData>
        </a:graphic>
      </p:graphicFrame>
      <p:graphicFrame>
        <p:nvGraphicFramePr>
          <p:cNvPr id="6" name="Content Placeholder 3"/>
          <p:cNvGraphicFramePr>
            <a:graphicFrameLocks noChangeAspect="1"/>
          </p:cNvGraphicFramePr>
          <p:nvPr>
            <p:extLst>
              <p:ext uri="{D42A27DB-BD31-4B8C-83A1-F6EECF244321}">
                <p14:modId xmlns:p14="http://schemas.microsoft.com/office/powerpoint/2010/main" val="859508112"/>
              </p:ext>
            </p:extLst>
          </p:nvPr>
        </p:nvGraphicFramePr>
        <p:xfrm>
          <a:off x="664889" y="3885778"/>
          <a:ext cx="9883775" cy="2495550"/>
        </p:xfrm>
        <a:graphic>
          <a:graphicData uri="http://schemas.openxmlformats.org/presentationml/2006/ole">
            <mc:AlternateContent xmlns:mc="http://schemas.openxmlformats.org/markup-compatibility/2006">
              <mc:Choice xmlns:v="urn:schemas-microsoft-com:vml" Requires="v">
                <p:oleObj spid="_x0000_s12348" name="Document" r:id="rId10" imgW="5270500" imgH="1346200" progId="Word.Document.12">
                  <p:embed/>
                </p:oleObj>
              </mc:Choice>
              <mc:Fallback>
                <p:oleObj name="Document" r:id="rId10" imgW="5270500" imgH="1346200" progId="Word.Document.12">
                  <p:embed/>
                  <p:pic>
                    <p:nvPicPr>
                      <p:cNvPr id="0" name=""/>
                      <p:cNvPicPr/>
                      <p:nvPr/>
                    </p:nvPicPr>
                    <p:blipFill>
                      <a:blip r:embed="rId11"/>
                      <a:stretch>
                        <a:fillRect/>
                      </a:stretch>
                    </p:blipFill>
                    <p:spPr>
                      <a:xfrm>
                        <a:off x="664889" y="3885778"/>
                        <a:ext cx="9883775" cy="2495550"/>
                      </a:xfrm>
                      <a:prstGeom prst="rect">
                        <a:avLst/>
                      </a:prstGeom>
                    </p:spPr>
                  </p:pic>
                </p:oleObj>
              </mc:Fallback>
            </mc:AlternateContent>
          </a:graphicData>
        </a:graphic>
      </p:graphicFrame>
    </p:spTree>
    <p:extLst>
      <p:ext uri="{BB962C8B-B14F-4D97-AF65-F5344CB8AC3E}">
        <p14:creationId xmlns:p14="http://schemas.microsoft.com/office/powerpoint/2010/main" val="3923401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latin typeface="Calibri" panose="020F0502020204030204" pitchFamily="34" charset="0"/>
              </a:rPr>
              <a:t>6.1. </a:t>
            </a:r>
            <a:r>
              <a:rPr lang="cs-CZ" dirty="0" err="1" smtClean="0">
                <a:latin typeface="Calibri" panose="020F0502020204030204" pitchFamily="34" charset="0"/>
              </a:rPr>
              <a:t>Theory</a:t>
            </a:r>
            <a:endParaRPr lang="en-US"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9576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Monopoly </a:t>
            </a:r>
            <a:r>
              <a:rPr lang="cs-CZ" dirty="0" err="1" smtClean="0"/>
              <a:t>rents</a:t>
            </a:r>
            <a:r>
              <a:rPr lang="cs-CZ" dirty="0" smtClean="0"/>
              <a:t> and </a:t>
            </a:r>
            <a:r>
              <a:rPr lang="cs-CZ" dirty="0" err="1" smtClean="0"/>
              <a:t>price</a:t>
            </a:r>
            <a:r>
              <a:rPr lang="cs-CZ" dirty="0" smtClean="0"/>
              <a:t> </a:t>
            </a:r>
            <a:r>
              <a:rPr lang="cs-CZ" dirty="0" err="1" smtClean="0"/>
              <a:t>discriminations</a:t>
            </a:r>
            <a:endParaRPr lang="en-US" dirty="0"/>
          </a:p>
        </p:txBody>
      </p:sp>
      <p:pic>
        <p:nvPicPr>
          <p:cNvPr id="4" name="Picture 3" descr="Scan 28. 7. 2015 21.00.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69061" y="171299"/>
            <a:ext cx="5005878" cy="7056784"/>
          </a:xfrm>
          <a:prstGeom prst="rect">
            <a:avLst/>
          </a:prstGeom>
        </p:spPr>
      </p:pic>
    </p:spTree>
    <p:extLst>
      <p:ext uri="{BB962C8B-B14F-4D97-AF65-F5344CB8AC3E}">
        <p14:creationId xmlns:p14="http://schemas.microsoft.com/office/powerpoint/2010/main" val="3931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Monopoly </a:t>
            </a:r>
            <a:r>
              <a:rPr lang="cs-CZ" dirty="0" err="1" smtClean="0"/>
              <a:t>rents</a:t>
            </a:r>
            <a:r>
              <a:rPr lang="cs-CZ" dirty="0" smtClean="0"/>
              <a:t> and </a:t>
            </a:r>
            <a:r>
              <a:rPr lang="cs-CZ" dirty="0" err="1" smtClean="0"/>
              <a:t>barriers</a:t>
            </a:r>
            <a:r>
              <a:rPr lang="cs-CZ" dirty="0" smtClean="0"/>
              <a:t> to </a:t>
            </a:r>
            <a:r>
              <a:rPr lang="cs-CZ" dirty="0" err="1" smtClean="0"/>
              <a:t>entry</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Government</a:t>
            </a:r>
            <a:r>
              <a:rPr lang="cs-CZ" dirty="0" smtClean="0">
                <a:latin typeface="Calibri" panose="020F0502020204030204" pitchFamily="34" charset="0"/>
              </a:rPr>
              <a:t> </a:t>
            </a:r>
            <a:r>
              <a:rPr lang="cs-CZ" dirty="0" err="1" smtClean="0">
                <a:latin typeface="Calibri" panose="020F0502020204030204" pitchFamily="34" charset="0"/>
              </a:rPr>
              <a:t>policy</a:t>
            </a:r>
            <a:endParaRPr lang="cs-CZ" dirty="0" smtClean="0">
              <a:latin typeface="Calibri" panose="020F0502020204030204" pitchFamily="34" charset="0"/>
            </a:endParaRPr>
          </a:p>
          <a:p>
            <a:r>
              <a:rPr lang="cs-CZ" dirty="0" err="1" smtClean="0">
                <a:latin typeface="Calibri" panose="020F0502020204030204" pitchFamily="34" charset="0"/>
              </a:rPr>
              <a:t>Control</a:t>
            </a:r>
            <a:r>
              <a:rPr lang="cs-CZ" dirty="0" smtClean="0">
                <a:latin typeface="Calibri" panose="020F0502020204030204" pitchFamily="34" charset="0"/>
              </a:rPr>
              <a:t> </a:t>
            </a:r>
            <a:r>
              <a:rPr lang="cs-CZ" dirty="0" err="1" smtClean="0">
                <a:latin typeface="Calibri" panose="020F0502020204030204" pitchFamily="34" charset="0"/>
              </a:rPr>
              <a:t>over</a:t>
            </a:r>
            <a:r>
              <a:rPr lang="cs-CZ" dirty="0" smtClean="0">
                <a:latin typeface="Calibri" panose="020F0502020204030204" pitchFamily="34" charset="0"/>
              </a:rPr>
              <a:t> </a:t>
            </a:r>
            <a:r>
              <a:rPr lang="cs-CZ" dirty="0" err="1" smtClean="0">
                <a:latin typeface="Calibri" panose="020F0502020204030204" pitchFamily="34" charset="0"/>
              </a:rPr>
              <a:t>critical</a:t>
            </a:r>
            <a:r>
              <a:rPr lang="cs-CZ" dirty="0" smtClean="0">
                <a:latin typeface="Calibri" panose="020F0502020204030204" pitchFamily="34" charset="0"/>
              </a:rPr>
              <a:t> </a:t>
            </a:r>
            <a:r>
              <a:rPr lang="cs-CZ" dirty="0" err="1" smtClean="0">
                <a:latin typeface="Calibri" panose="020F0502020204030204" pitchFamily="34" charset="0"/>
              </a:rPr>
              <a:t>inputs</a:t>
            </a:r>
            <a:endParaRPr lang="cs-CZ" dirty="0" smtClean="0">
              <a:latin typeface="Calibri" panose="020F0502020204030204" pitchFamily="34" charset="0"/>
            </a:endParaRPr>
          </a:p>
          <a:p>
            <a:r>
              <a:rPr lang="cs-CZ" dirty="0" err="1" smtClean="0">
                <a:latin typeface="Calibri" panose="020F0502020204030204" pitchFamily="34" charset="0"/>
              </a:rPr>
              <a:t>Scale</a:t>
            </a:r>
            <a:r>
              <a:rPr lang="cs-CZ" dirty="0" smtClean="0">
                <a:latin typeface="Calibri" panose="020F0502020204030204" pitchFamily="34" charset="0"/>
              </a:rPr>
              <a:t> </a:t>
            </a:r>
            <a:r>
              <a:rPr lang="cs-CZ" dirty="0" err="1" smtClean="0">
                <a:latin typeface="Calibri" panose="020F0502020204030204" pitchFamily="34" charset="0"/>
              </a:rPr>
              <a:t>economies</a:t>
            </a:r>
            <a:endParaRPr lang="cs-CZ"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85229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Natural monopoly</a:t>
            </a:r>
            <a:endParaRPr lang="en-US" dirty="0"/>
          </a:p>
        </p:txBody>
      </p:sp>
      <p:pic>
        <p:nvPicPr>
          <p:cNvPr id="5" name="Picture 4" descr="Scan 28. 7. 2015 21.02.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7644" y="-460406"/>
            <a:ext cx="5126898" cy="8444304"/>
          </a:xfrm>
          <a:prstGeom prst="rect">
            <a:avLst/>
          </a:prstGeom>
        </p:spPr>
      </p:pic>
    </p:spTree>
    <p:extLst>
      <p:ext uri="{BB962C8B-B14F-4D97-AF65-F5344CB8AC3E}">
        <p14:creationId xmlns:p14="http://schemas.microsoft.com/office/powerpoint/2010/main" val="715164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Governemnt</a:t>
            </a:r>
            <a:r>
              <a:rPr lang="cs-CZ" dirty="0" smtClean="0"/>
              <a:t> </a:t>
            </a:r>
            <a:r>
              <a:rPr lang="cs-CZ" dirty="0" err="1" smtClean="0"/>
              <a:t>responses</a:t>
            </a:r>
            <a:r>
              <a:rPr lang="cs-CZ" dirty="0" smtClean="0"/>
              <a:t> to monopoly </a:t>
            </a:r>
            <a:r>
              <a:rPr lang="cs-CZ" dirty="0" err="1" smtClean="0"/>
              <a:t>behaviour</a:t>
            </a:r>
            <a:endParaRPr lang="en-US" dirty="0"/>
          </a:p>
        </p:txBody>
      </p:sp>
      <p:sp>
        <p:nvSpPr>
          <p:cNvPr id="3" name="Zástupný symbol pro obsah 2"/>
          <p:cNvSpPr>
            <a:spLocks noGrp="1"/>
          </p:cNvSpPr>
          <p:nvPr>
            <p:ph sz="quarter" idx="1"/>
          </p:nvPr>
        </p:nvSpPr>
        <p:spPr/>
        <p:txBody>
          <a:bodyPr/>
          <a:lstStyle/>
          <a:p>
            <a:r>
              <a:rPr lang="cs-CZ" dirty="0" err="1" smtClean="0"/>
              <a:t>Marginal</a:t>
            </a:r>
            <a:r>
              <a:rPr lang="cs-CZ" dirty="0" smtClean="0"/>
              <a:t> </a:t>
            </a:r>
            <a:r>
              <a:rPr lang="cs-CZ" dirty="0" err="1" smtClean="0"/>
              <a:t>cost</a:t>
            </a:r>
            <a:r>
              <a:rPr lang="cs-CZ" dirty="0" smtClean="0"/>
              <a:t> </a:t>
            </a:r>
            <a:r>
              <a:rPr lang="cs-CZ" dirty="0" err="1" smtClean="0"/>
              <a:t>pricing</a:t>
            </a:r>
            <a:r>
              <a:rPr lang="cs-CZ" dirty="0" smtClean="0"/>
              <a:t> </a:t>
            </a:r>
            <a:r>
              <a:rPr lang="cs-CZ" dirty="0" err="1" smtClean="0"/>
              <a:t>with</a:t>
            </a:r>
            <a:r>
              <a:rPr lang="cs-CZ" dirty="0" smtClean="0"/>
              <a:t> </a:t>
            </a:r>
            <a:r>
              <a:rPr lang="cs-CZ" dirty="0" err="1" smtClean="0"/>
              <a:t>subsidy</a:t>
            </a:r>
            <a:endParaRPr lang="cs-CZ" dirty="0" smtClean="0"/>
          </a:p>
          <a:p>
            <a:r>
              <a:rPr lang="cs-CZ" dirty="0" err="1" smtClean="0"/>
              <a:t>Rate</a:t>
            </a:r>
            <a:r>
              <a:rPr lang="cs-CZ" dirty="0" smtClean="0"/>
              <a:t> </a:t>
            </a:r>
            <a:r>
              <a:rPr lang="cs-CZ" dirty="0" err="1" smtClean="0"/>
              <a:t>of</a:t>
            </a:r>
            <a:r>
              <a:rPr lang="cs-CZ" dirty="0" smtClean="0"/>
              <a:t> return </a:t>
            </a:r>
            <a:r>
              <a:rPr lang="cs-CZ" dirty="0" err="1" smtClean="0"/>
              <a:t>regulation</a:t>
            </a:r>
            <a:endParaRPr lang="cs-CZ" dirty="0" smtClean="0"/>
          </a:p>
          <a:p>
            <a:r>
              <a:rPr lang="cs-CZ" dirty="0" err="1" smtClean="0"/>
              <a:t>Governemnt</a:t>
            </a:r>
            <a:r>
              <a:rPr lang="cs-CZ" dirty="0" smtClean="0"/>
              <a:t> </a:t>
            </a:r>
            <a:r>
              <a:rPr lang="cs-CZ" dirty="0" err="1" smtClean="0"/>
              <a:t>operation</a:t>
            </a:r>
            <a:endParaRPr lang="en-US" dirty="0"/>
          </a:p>
        </p:txBody>
      </p:sp>
    </p:spTree>
    <p:extLst>
      <p:ext uri="{BB962C8B-B14F-4D97-AF65-F5344CB8AC3E}">
        <p14:creationId xmlns:p14="http://schemas.microsoft.com/office/powerpoint/2010/main" val="2556139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latin typeface="Calibri" panose="020F0502020204030204" pitchFamily="34" charset="0"/>
              </a:rPr>
              <a:t>6.2. </a:t>
            </a:r>
            <a:r>
              <a:rPr lang="cs-CZ" dirty="0" err="1" smtClean="0">
                <a:latin typeface="Calibri" panose="020F0502020204030204" pitchFamily="34" charset="0"/>
              </a:rPr>
              <a:t>Measuring</a:t>
            </a:r>
            <a:r>
              <a:rPr lang="cs-CZ" dirty="0" smtClean="0">
                <a:latin typeface="Calibri" panose="020F0502020204030204" pitchFamily="34" charset="0"/>
              </a:rPr>
              <a:t> market </a:t>
            </a:r>
            <a:r>
              <a:rPr lang="cs-CZ" dirty="0" err="1" smtClean="0">
                <a:latin typeface="Calibri" panose="020F0502020204030204" pitchFamily="34" charset="0"/>
              </a:rPr>
              <a:t>concentration</a:t>
            </a:r>
            <a:endParaRPr lang="en-US"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0357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Measuring</a:t>
            </a:r>
            <a:r>
              <a:rPr lang="cs-CZ" dirty="0" smtClean="0"/>
              <a:t> market </a:t>
            </a:r>
            <a:r>
              <a:rPr lang="cs-CZ" dirty="0" err="1" smtClean="0"/>
              <a:t>concentration</a:t>
            </a:r>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375062661"/>
              </p:ext>
            </p:extLst>
          </p:nvPr>
        </p:nvGraphicFramePr>
        <p:xfrm>
          <a:off x="-828600" y="3356992"/>
          <a:ext cx="10836276" cy="1612900"/>
        </p:xfrm>
        <a:graphic>
          <a:graphicData uri="http://schemas.openxmlformats.org/presentationml/2006/ole">
            <mc:AlternateContent xmlns:mc="http://schemas.openxmlformats.org/markup-compatibility/2006">
              <mc:Choice xmlns:v="urn:schemas-microsoft-com:vml" Requires="v">
                <p:oleObj spid="_x0000_s13332" name="Document" r:id="rId4" imgW="5270500" imgH="787400" progId="Word.Document.12">
                  <p:embed/>
                </p:oleObj>
              </mc:Choice>
              <mc:Fallback>
                <p:oleObj name="Document" r:id="rId4" imgW="5270500" imgH="787400" progId="Word.Document.12">
                  <p:embed/>
                  <p:pic>
                    <p:nvPicPr>
                      <p:cNvPr id="0" name=""/>
                      <p:cNvPicPr/>
                      <p:nvPr/>
                    </p:nvPicPr>
                    <p:blipFill>
                      <a:blip r:embed="rId5"/>
                      <a:stretch>
                        <a:fillRect/>
                      </a:stretch>
                    </p:blipFill>
                    <p:spPr>
                      <a:xfrm>
                        <a:off x="-828600" y="3356992"/>
                        <a:ext cx="10836276" cy="1612900"/>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889837421"/>
              </p:ext>
            </p:extLst>
          </p:nvPr>
        </p:nvGraphicFramePr>
        <p:xfrm>
          <a:off x="-828600" y="1268760"/>
          <a:ext cx="10836276" cy="1638300"/>
        </p:xfrm>
        <a:graphic>
          <a:graphicData uri="http://schemas.openxmlformats.org/presentationml/2006/ole">
            <mc:AlternateContent xmlns:mc="http://schemas.openxmlformats.org/markup-compatibility/2006">
              <mc:Choice xmlns:v="urn:schemas-microsoft-com:vml" Requires="v">
                <p:oleObj spid="_x0000_s13333" name="Dokument" r:id="rId6" imgW="5275593" imgH="801989" progId="Word.Document.12">
                  <p:embed/>
                </p:oleObj>
              </mc:Choice>
              <mc:Fallback>
                <p:oleObj name="Dokument" r:id="rId6" imgW="5275593" imgH="801989" progId="Word.Document.12">
                  <p:embed/>
                  <p:pic>
                    <p:nvPicPr>
                      <p:cNvPr id="0" name="Content Placeholder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00" y="1268760"/>
                        <a:ext cx="10836276"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2299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study: </a:t>
            </a:r>
            <a:r>
              <a:rPr lang="cs-CZ" dirty="0" err="1" smtClean="0"/>
              <a:t>Concentration</a:t>
            </a:r>
            <a:r>
              <a:rPr lang="cs-CZ" dirty="0" smtClean="0"/>
              <a:t> in </a:t>
            </a:r>
            <a:r>
              <a:rPr lang="cs-CZ" dirty="0" err="1" smtClean="0"/>
              <a:t>the</a:t>
            </a:r>
            <a:r>
              <a:rPr lang="cs-CZ" dirty="0" smtClean="0"/>
              <a:t> LTL motor </a:t>
            </a:r>
            <a:r>
              <a:rPr lang="cs-CZ" dirty="0" err="1" smtClean="0"/>
              <a:t>carrier</a:t>
            </a:r>
            <a:r>
              <a:rPr lang="cs-CZ" dirty="0" smtClean="0"/>
              <a:t> </a:t>
            </a:r>
            <a:r>
              <a:rPr lang="cs-CZ" dirty="0" err="1" smtClean="0"/>
              <a:t>sector</a:t>
            </a:r>
            <a:endParaRPr lang="en-US" dirty="0"/>
          </a:p>
        </p:txBody>
      </p:sp>
      <p:graphicFrame>
        <p:nvGraphicFramePr>
          <p:cNvPr id="4" name="Objekt 4"/>
          <p:cNvGraphicFramePr>
            <a:graphicFrameLocks noChangeAspect="1"/>
          </p:cNvGraphicFramePr>
          <p:nvPr>
            <p:extLst>
              <p:ext uri="{D42A27DB-BD31-4B8C-83A1-F6EECF244321}">
                <p14:modId xmlns:p14="http://schemas.microsoft.com/office/powerpoint/2010/main" val="595096493"/>
              </p:ext>
            </p:extLst>
          </p:nvPr>
        </p:nvGraphicFramePr>
        <p:xfrm>
          <a:off x="457200" y="2360613"/>
          <a:ext cx="8231188" cy="2436812"/>
        </p:xfrm>
        <a:graphic>
          <a:graphicData uri="http://schemas.openxmlformats.org/presentationml/2006/ole">
            <mc:AlternateContent xmlns:mc="http://schemas.openxmlformats.org/markup-compatibility/2006">
              <mc:Choice xmlns:v="urn:schemas-microsoft-com:vml" Requires="v">
                <p:oleObj spid="_x0000_s3101" name="Document" r:id="rId4" imgW="8229600" imgH="2438400" progId="Word.Document.12">
                  <p:embed/>
                </p:oleObj>
              </mc:Choice>
              <mc:Fallback>
                <p:oleObj name="Document" r:id="rId4" imgW="8229600" imgH="2438400" progId="Word.Document.12">
                  <p:embed/>
                  <p:pic>
                    <p:nvPicPr>
                      <p:cNvPr id="0" name=""/>
                      <p:cNvPicPr>
                        <a:picLocks noChangeAspect="1" noChangeArrowheads="1"/>
                      </p:cNvPicPr>
                      <p:nvPr/>
                    </p:nvPicPr>
                    <p:blipFill>
                      <a:blip r:embed="rId5"/>
                      <a:srcRect/>
                      <a:stretch>
                        <a:fillRect/>
                      </a:stretch>
                    </p:blipFill>
                    <p:spPr bwMode="auto">
                      <a:xfrm>
                        <a:off x="457200" y="2360613"/>
                        <a:ext cx="8231188" cy="2436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ovéPole 2"/>
          <p:cNvSpPr txBox="1"/>
          <p:nvPr/>
        </p:nvSpPr>
        <p:spPr>
          <a:xfrm>
            <a:off x="611560" y="1484784"/>
            <a:ext cx="7848872" cy="400110"/>
          </a:xfrm>
          <a:prstGeom prst="rect">
            <a:avLst/>
          </a:prstGeom>
          <a:noFill/>
        </p:spPr>
        <p:txBody>
          <a:bodyPr wrap="square" rtlCol="0">
            <a:spAutoFit/>
          </a:bodyPr>
          <a:lstStyle/>
          <a:p>
            <a:r>
              <a:rPr lang="cs-CZ" sz="2000" dirty="0" smtClean="0">
                <a:latin typeface="Calibri" panose="020F0502020204030204" pitchFamily="34" charset="0"/>
              </a:rPr>
              <a:t>Table: </a:t>
            </a:r>
            <a:r>
              <a:rPr lang="cs-CZ" sz="2000" dirty="0" err="1" smtClean="0">
                <a:latin typeface="Calibri" panose="020F0502020204030204" pitchFamily="34" charset="0"/>
              </a:rPr>
              <a:t>Concentration</a:t>
            </a:r>
            <a:r>
              <a:rPr lang="cs-CZ" sz="2000" dirty="0" smtClean="0">
                <a:latin typeface="Calibri" panose="020F0502020204030204" pitchFamily="34" charset="0"/>
              </a:rPr>
              <a:t> </a:t>
            </a:r>
            <a:r>
              <a:rPr lang="cs-CZ" sz="2000" dirty="0" err="1" smtClean="0">
                <a:latin typeface="Calibri" panose="020F0502020204030204" pitchFamily="34" charset="0"/>
              </a:rPr>
              <a:t>ratios</a:t>
            </a:r>
            <a:r>
              <a:rPr lang="cs-CZ" sz="2000" dirty="0" smtClean="0">
                <a:latin typeface="Calibri" panose="020F0502020204030204" pitchFamily="34" charset="0"/>
              </a:rPr>
              <a:t> in </a:t>
            </a:r>
            <a:r>
              <a:rPr lang="cs-CZ" sz="2000" dirty="0" err="1" smtClean="0">
                <a:latin typeface="Calibri" panose="020F0502020204030204" pitchFamily="34" charset="0"/>
              </a:rPr>
              <a:t>the</a:t>
            </a:r>
            <a:r>
              <a:rPr lang="cs-CZ" sz="2000" dirty="0" smtClean="0">
                <a:latin typeface="Calibri" panose="020F0502020204030204" pitchFamily="34" charset="0"/>
              </a:rPr>
              <a:t> LTL motor </a:t>
            </a:r>
            <a:r>
              <a:rPr lang="cs-CZ" sz="2000" dirty="0" err="1" smtClean="0">
                <a:latin typeface="Calibri" panose="020F0502020204030204" pitchFamily="34" charset="0"/>
              </a:rPr>
              <a:t>carrier</a:t>
            </a:r>
            <a:r>
              <a:rPr lang="cs-CZ" sz="2000" dirty="0" smtClean="0">
                <a:latin typeface="Calibri" panose="020F0502020204030204" pitchFamily="34" charset="0"/>
              </a:rPr>
              <a:t> </a:t>
            </a:r>
            <a:r>
              <a:rPr lang="cs-CZ" sz="2000" dirty="0" err="1" smtClean="0">
                <a:latin typeface="Calibri" panose="020F0502020204030204" pitchFamily="34" charset="0"/>
              </a:rPr>
              <a:t>indsutry</a:t>
            </a:r>
            <a:r>
              <a:rPr lang="cs-CZ" sz="2000" dirty="0" smtClean="0">
                <a:latin typeface="Calibri" panose="020F0502020204030204" pitchFamily="34" charset="0"/>
              </a:rPr>
              <a:t>, 1990</a:t>
            </a:r>
            <a:endParaRPr lang="cs-CZ" sz="2000" dirty="0">
              <a:latin typeface="Calibri" panose="020F0502020204030204" pitchFamily="34" charset="0"/>
            </a:endParaRPr>
          </a:p>
        </p:txBody>
      </p:sp>
    </p:spTree>
    <p:extLst>
      <p:ext uri="{BB962C8B-B14F-4D97-AF65-F5344CB8AC3E}">
        <p14:creationId xmlns:p14="http://schemas.microsoft.com/office/powerpoint/2010/main" val="2539386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study: </a:t>
            </a:r>
            <a:r>
              <a:rPr lang="cs-CZ" dirty="0" err="1" smtClean="0"/>
              <a:t>Concentration</a:t>
            </a:r>
            <a:r>
              <a:rPr lang="cs-CZ" dirty="0" smtClean="0"/>
              <a:t> in </a:t>
            </a:r>
            <a:r>
              <a:rPr lang="cs-CZ" dirty="0" err="1" smtClean="0"/>
              <a:t>the</a:t>
            </a:r>
            <a:r>
              <a:rPr lang="cs-CZ" dirty="0" smtClean="0"/>
              <a:t> US </a:t>
            </a:r>
            <a:r>
              <a:rPr lang="cs-CZ" dirty="0" err="1" smtClean="0"/>
              <a:t>airline</a:t>
            </a:r>
            <a:r>
              <a:rPr lang="cs-CZ" dirty="0" smtClean="0"/>
              <a:t> </a:t>
            </a:r>
            <a:r>
              <a:rPr lang="cs-CZ" dirty="0" err="1" smtClean="0"/>
              <a:t>industry</a:t>
            </a:r>
            <a:endParaRPr lang="en-US" dirty="0"/>
          </a:p>
        </p:txBody>
      </p:sp>
      <p:graphicFrame>
        <p:nvGraphicFramePr>
          <p:cNvPr id="4" name="Objekt 4"/>
          <p:cNvGraphicFramePr>
            <a:graphicFrameLocks noChangeAspect="1"/>
          </p:cNvGraphicFramePr>
          <p:nvPr>
            <p:extLst>
              <p:ext uri="{D42A27DB-BD31-4B8C-83A1-F6EECF244321}">
                <p14:modId xmlns:p14="http://schemas.microsoft.com/office/powerpoint/2010/main" val="232418046"/>
              </p:ext>
            </p:extLst>
          </p:nvPr>
        </p:nvGraphicFramePr>
        <p:xfrm>
          <a:off x="457200" y="2419350"/>
          <a:ext cx="8231188" cy="2373313"/>
        </p:xfrm>
        <a:graphic>
          <a:graphicData uri="http://schemas.openxmlformats.org/presentationml/2006/ole">
            <mc:AlternateContent xmlns:mc="http://schemas.openxmlformats.org/markup-compatibility/2006">
              <mc:Choice xmlns:v="urn:schemas-microsoft-com:vml" Requires="v">
                <p:oleObj spid="_x0000_s4124" name="Document" r:id="rId4" imgW="8229600" imgH="2374900" progId="Word.Document.12">
                  <p:embed/>
                </p:oleObj>
              </mc:Choice>
              <mc:Fallback>
                <p:oleObj name="Document" r:id="rId4" imgW="8229600" imgH="2374900" progId="Word.Document.12">
                  <p:embed/>
                  <p:pic>
                    <p:nvPicPr>
                      <p:cNvPr id="0" name=""/>
                      <p:cNvPicPr>
                        <a:picLocks noChangeAspect="1" noChangeArrowheads="1"/>
                      </p:cNvPicPr>
                      <p:nvPr/>
                    </p:nvPicPr>
                    <p:blipFill>
                      <a:blip r:embed="rId5"/>
                      <a:srcRect/>
                      <a:stretch>
                        <a:fillRect/>
                      </a:stretch>
                    </p:blipFill>
                    <p:spPr bwMode="auto">
                      <a:xfrm>
                        <a:off x="457200" y="2419350"/>
                        <a:ext cx="8231188" cy="237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ovéPole 4"/>
          <p:cNvSpPr txBox="1"/>
          <p:nvPr/>
        </p:nvSpPr>
        <p:spPr>
          <a:xfrm>
            <a:off x="539552" y="1268760"/>
            <a:ext cx="7848872" cy="369332"/>
          </a:xfrm>
          <a:prstGeom prst="rect">
            <a:avLst/>
          </a:prstGeom>
          <a:noFill/>
        </p:spPr>
        <p:txBody>
          <a:bodyPr wrap="square" rtlCol="0">
            <a:spAutoFit/>
          </a:bodyPr>
          <a:lstStyle/>
          <a:p>
            <a:r>
              <a:rPr lang="cs-CZ" dirty="0" smtClean="0">
                <a:latin typeface="Calibri" panose="020F0502020204030204" pitchFamily="34" charset="0"/>
              </a:rPr>
              <a:t>Table: </a:t>
            </a:r>
            <a:r>
              <a:rPr lang="cs-CZ" dirty="0" err="1" smtClean="0">
                <a:latin typeface="Calibri" panose="020F0502020204030204" pitchFamily="34" charset="0"/>
              </a:rPr>
              <a:t>Concentration</a:t>
            </a:r>
            <a:r>
              <a:rPr lang="cs-CZ" dirty="0" smtClean="0">
                <a:latin typeface="Calibri" panose="020F0502020204030204" pitchFamily="34" charset="0"/>
              </a:rPr>
              <a:t> </a:t>
            </a:r>
            <a:r>
              <a:rPr lang="cs-CZ" dirty="0" err="1" smtClean="0">
                <a:latin typeface="Calibri" panose="020F0502020204030204" pitchFamily="34" charset="0"/>
              </a:rPr>
              <a:t>ratios</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domestic</a:t>
            </a:r>
            <a:r>
              <a:rPr lang="cs-CZ" dirty="0" smtClean="0">
                <a:latin typeface="Calibri" panose="020F0502020204030204" pitchFamily="34" charset="0"/>
              </a:rPr>
              <a:t> </a:t>
            </a:r>
            <a:r>
              <a:rPr lang="cs-CZ" dirty="0" err="1" smtClean="0">
                <a:latin typeface="Calibri" panose="020F0502020204030204" pitchFamily="34" charset="0"/>
              </a:rPr>
              <a:t>passenger</a:t>
            </a:r>
            <a:r>
              <a:rPr lang="cs-CZ" dirty="0" smtClean="0">
                <a:latin typeface="Calibri" panose="020F0502020204030204" pitchFamily="34" charset="0"/>
              </a:rPr>
              <a:t> </a:t>
            </a:r>
            <a:r>
              <a:rPr lang="cs-CZ" dirty="0" err="1" smtClean="0">
                <a:latin typeface="Calibri" panose="020F0502020204030204" pitchFamily="34" charset="0"/>
              </a:rPr>
              <a:t>airline</a:t>
            </a:r>
            <a:r>
              <a:rPr lang="cs-CZ" dirty="0" smtClean="0">
                <a:latin typeface="Calibri" panose="020F0502020204030204" pitchFamily="34" charset="0"/>
              </a:rPr>
              <a:t> </a:t>
            </a:r>
            <a:r>
              <a:rPr lang="cs-CZ" dirty="0" err="1" smtClean="0">
                <a:latin typeface="Calibri" panose="020F0502020204030204" pitchFamily="34" charset="0"/>
              </a:rPr>
              <a:t>industry</a:t>
            </a:r>
            <a:r>
              <a:rPr lang="cs-CZ" dirty="0" smtClean="0">
                <a:latin typeface="Calibri" panose="020F0502020204030204" pitchFamily="34" charset="0"/>
              </a:rPr>
              <a:t>, 1977-90</a:t>
            </a:r>
            <a:endParaRPr lang="cs-CZ" dirty="0">
              <a:latin typeface="Calibri" panose="020F0502020204030204" pitchFamily="34" charset="0"/>
            </a:endParaRPr>
          </a:p>
        </p:txBody>
      </p:sp>
    </p:spTree>
    <p:extLst>
      <p:ext uri="{BB962C8B-B14F-4D97-AF65-F5344CB8AC3E}">
        <p14:creationId xmlns:p14="http://schemas.microsoft.com/office/powerpoint/2010/main" val="2311517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a:t>
            </a:r>
            <a:r>
              <a:rPr lang="cs-CZ" dirty="0" err="1" smtClean="0"/>
              <a:t>Concentration</a:t>
            </a:r>
            <a:r>
              <a:rPr lang="cs-CZ" dirty="0" smtClean="0"/>
              <a:t> in </a:t>
            </a:r>
            <a:r>
              <a:rPr lang="cs-CZ" dirty="0" err="1" smtClean="0"/>
              <a:t>the</a:t>
            </a:r>
            <a:r>
              <a:rPr lang="cs-CZ" dirty="0" smtClean="0"/>
              <a:t> US </a:t>
            </a:r>
            <a:r>
              <a:rPr lang="cs-CZ" dirty="0" err="1" smtClean="0"/>
              <a:t>airline</a:t>
            </a:r>
            <a:r>
              <a:rPr lang="cs-CZ" dirty="0" smtClean="0"/>
              <a:t> </a:t>
            </a:r>
            <a:r>
              <a:rPr lang="cs-CZ" dirty="0" err="1" smtClean="0"/>
              <a:t>industry</a:t>
            </a:r>
            <a:endParaRPr lang="en-US" dirty="0"/>
          </a:p>
        </p:txBody>
      </p:sp>
      <p:graphicFrame>
        <p:nvGraphicFramePr>
          <p:cNvPr id="4" name="Objekt 4"/>
          <p:cNvGraphicFramePr>
            <a:graphicFrameLocks noChangeAspect="1"/>
          </p:cNvGraphicFramePr>
          <p:nvPr>
            <p:extLst>
              <p:ext uri="{D42A27DB-BD31-4B8C-83A1-F6EECF244321}">
                <p14:modId xmlns:p14="http://schemas.microsoft.com/office/powerpoint/2010/main" val="2266539445"/>
              </p:ext>
            </p:extLst>
          </p:nvPr>
        </p:nvGraphicFramePr>
        <p:xfrm>
          <a:off x="467544" y="2132856"/>
          <a:ext cx="8231188" cy="4073525"/>
        </p:xfrm>
        <a:graphic>
          <a:graphicData uri="http://schemas.openxmlformats.org/presentationml/2006/ole">
            <mc:AlternateContent xmlns:mc="http://schemas.openxmlformats.org/markup-compatibility/2006">
              <mc:Choice xmlns:v="urn:schemas-microsoft-com:vml" Requires="v">
                <p:oleObj spid="_x0000_s5147" name="Document" r:id="rId4" imgW="8229600" imgH="4076700" progId="Word.Document.12">
                  <p:embed/>
                </p:oleObj>
              </mc:Choice>
              <mc:Fallback>
                <p:oleObj name="Document" r:id="rId4" imgW="8229600" imgH="4076700" progId="Word.Document.12">
                  <p:embed/>
                  <p:pic>
                    <p:nvPicPr>
                      <p:cNvPr id="0" name=""/>
                      <p:cNvPicPr>
                        <a:picLocks noChangeAspect="1" noChangeArrowheads="1"/>
                      </p:cNvPicPr>
                      <p:nvPr/>
                    </p:nvPicPr>
                    <p:blipFill>
                      <a:blip r:embed="rId5"/>
                      <a:srcRect/>
                      <a:stretch>
                        <a:fillRect/>
                      </a:stretch>
                    </p:blipFill>
                    <p:spPr bwMode="auto">
                      <a:xfrm>
                        <a:off x="467544" y="2132856"/>
                        <a:ext cx="8231188" cy="407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ovéPole 4"/>
          <p:cNvSpPr txBox="1"/>
          <p:nvPr/>
        </p:nvSpPr>
        <p:spPr>
          <a:xfrm>
            <a:off x="683568" y="1340768"/>
            <a:ext cx="7632848" cy="707886"/>
          </a:xfrm>
          <a:prstGeom prst="rect">
            <a:avLst/>
          </a:prstGeom>
          <a:noFill/>
        </p:spPr>
        <p:txBody>
          <a:bodyPr wrap="square" rtlCol="0">
            <a:spAutoFit/>
          </a:bodyPr>
          <a:lstStyle/>
          <a:p>
            <a:r>
              <a:rPr lang="cs-CZ" sz="2000" dirty="0" smtClean="0">
                <a:latin typeface="Calibri" panose="020F0502020204030204" pitchFamily="34" charset="0"/>
              </a:rPr>
              <a:t>Table: </a:t>
            </a:r>
            <a:r>
              <a:rPr lang="cs-CZ" sz="2000" dirty="0" err="1" smtClean="0">
                <a:latin typeface="Calibri" panose="020F0502020204030204" pitchFamily="34" charset="0"/>
              </a:rPr>
              <a:t>Average</a:t>
            </a:r>
            <a:r>
              <a:rPr lang="cs-CZ" sz="2000" dirty="0" smtClean="0">
                <a:latin typeface="Calibri" panose="020F0502020204030204" pitchFamily="34" charset="0"/>
              </a:rPr>
              <a:t> city-pair </a:t>
            </a:r>
            <a:r>
              <a:rPr lang="cs-CZ" sz="2000" dirty="0" err="1" smtClean="0">
                <a:latin typeface="Calibri" panose="020F0502020204030204" pitchFamily="34" charset="0"/>
              </a:rPr>
              <a:t>Hirschman-Herfindahl</a:t>
            </a:r>
            <a:r>
              <a:rPr lang="cs-CZ" sz="2000" dirty="0" smtClean="0">
                <a:latin typeface="Calibri" panose="020F0502020204030204" pitchFamily="34" charset="0"/>
              </a:rPr>
              <a:t> </a:t>
            </a:r>
            <a:r>
              <a:rPr lang="cs-CZ" sz="2000" dirty="0" err="1" smtClean="0">
                <a:latin typeface="Calibri" panose="020F0502020204030204" pitchFamily="34" charset="0"/>
              </a:rPr>
              <a:t>indices</a:t>
            </a:r>
            <a:r>
              <a:rPr lang="cs-CZ" sz="2000" dirty="0" smtClean="0">
                <a:latin typeface="Calibri" panose="020F0502020204030204" pitchFamily="34" charset="0"/>
              </a:rPr>
              <a:t> in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domestic</a:t>
            </a:r>
            <a:r>
              <a:rPr lang="cs-CZ" sz="2000" dirty="0" smtClean="0">
                <a:latin typeface="Calibri" panose="020F0502020204030204" pitchFamily="34" charset="0"/>
              </a:rPr>
              <a:t> </a:t>
            </a:r>
            <a:r>
              <a:rPr lang="cs-CZ" sz="2000" dirty="0" err="1" smtClean="0">
                <a:latin typeface="Calibri" panose="020F0502020204030204" pitchFamily="34" charset="0"/>
              </a:rPr>
              <a:t>passenger</a:t>
            </a:r>
            <a:r>
              <a:rPr lang="cs-CZ" sz="2000" dirty="0" smtClean="0">
                <a:latin typeface="Calibri" panose="020F0502020204030204" pitchFamily="34" charset="0"/>
              </a:rPr>
              <a:t> </a:t>
            </a:r>
            <a:r>
              <a:rPr lang="cs-CZ" sz="2000" dirty="0" err="1" smtClean="0">
                <a:latin typeface="Calibri" panose="020F0502020204030204" pitchFamily="34" charset="0"/>
              </a:rPr>
              <a:t>airline</a:t>
            </a:r>
            <a:r>
              <a:rPr lang="cs-CZ" sz="2000" dirty="0" smtClean="0">
                <a:latin typeface="Calibri" panose="020F0502020204030204" pitchFamily="34" charset="0"/>
              </a:rPr>
              <a:t> </a:t>
            </a:r>
            <a:r>
              <a:rPr lang="cs-CZ" sz="2000" dirty="0" err="1" smtClean="0">
                <a:latin typeface="Calibri" panose="020F0502020204030204" pitchFamily="34" charset="0"/>
              </a:rPr>
              <a:t>industry</a:t>
            </a:r>
            <a:r>
              <a:rPr lang="cs-CZ" sz="2000" dirty="0" smtClean="0">
                <a:latin typeface="Calibri" panose="020F0502020204030204" pitchFamily="34" charset="0"/>
              </a:rPr>
              <a:t>, 1984-90. </a:t>
            </a:r>
            <a:endParaRPr lang="cs-CZ" sz="2000" dirty="0">
              <a:latin typeface="Calibri" panose="020F0502020204030204" pitchFamily="34" charset="0"/>
            </a:endParaRPr>
          </a:p>
        </p:txBody>
      </p:sp>
    </p:spTree>
    <p:extLst>
      <p:ext uri="{BB962C8B-B14F-4D97-AF65-F5344CB8AC3E}">
        <p14:creationId xmlns:p14="http://schemas.microsoft.com/office/powerpoint/2010/main" val="43606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latin typeface="Calibri" panose="020F0502020204030204" pitchFamily="34" charset="0"/>
              </a:rPr>
              <a:t>6.3. Contestable market </a:t>
            </a:r>
            <a:r>
              <a:rPr lang="cs-CZ" dirty="0" err="1" smtClean="0">
                <a:latin typeface="Calibri" panose="020F0502020204030204" pitchFamily="34" charset="0"/>
              </a:rPr>
              <a:t>theory</a:t>
            </a:r>
            <a:endParaRPr lang="en-US"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590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What</a:t>
            </a:r>
            <a:r>
              <a:rPr lang="cs-CZ" dirty="0" smtClean="0">
                <a:latin typeface="Calibri" panose="020F0502020204030204" pitchFamily="34" charset="0"/>
              </a:rPr>
              <a:t> </a:t>
            </a:r>
            <a:r>
              <a:rPr lang="cs-CZ" dirty="0" err="1" smtClean="0">
                <a:latin typeface="Calibri" panose="020F0502020204030204" pitchFamily="34" charset="0"/>
              </a:rPr>
              <a:t>determines</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level</a:t>
            </a:r>
            <a:r>
              <a:rPr lang="cs-CZ" dirty="0" smtClean="0">
                <a:latin typeface="Calibri" panose="020F0502020204030204" pitchFamily="34" charset="0"/>
              </a:rPr>
              <a:t> </a:t>
            </a:r>
            <a:r>
              <a:rPr lang="cs-CZ" dirty="0" err="1" smtClean="0">
                <a:latin typeface="Calibri" panose="020F0502020204030204" pitchFamily="34" charset="0"/>
              </a:rPr>
              <a:t>at</a:t>
            </a:r>
            <a:r>
              <a:rPr lang="cs-CZ" dirty="0" smtClean="0">
                <a:latin typeface="Calibri" panose="020F0502020204030204" pitchFamily="34" charset="0"/>
              </a:rPr>
              <a:t> </a:t>
            </a:r>
            <a:r>
              <a:rPr lang="cs-CZ" dirty="0" err="1" smtClean="0">
                <a:latin typeface="Calibri" panose="020F0502020204030204" pitchFamily="34" charset="0"/>
              </a:rPr>
              <a:t>which</a:t>
            </a:r>
            <a:r>
              <a:rPr lang="cs-CZ" dirty="0" smtClean="0">
                <a:latin typeface="Calibri" panose="020F0502020204030204" pitchFamily="34" charset="0"/>
              </a:rPr>
              <a:t> a transport </a:t>
            </a:r>
            <a:r>
              <a:rPr lang="cs-CZ" dirty="0" err="1" smtClean="0">
                <a:latin typeface="Calibri" panose="020F0502020204030204" pitchFamily="34" charset="0"/>
              </a:rPr>
              <a:t>firm</a:t>
            </a:r>
            <a:r>
              <a:rPr lang="cs-CZ" dirty="0" smtClean="0">
                <a:latin typeface="Calibri" panose="020F0502020204030204" pitchFamily="34" charset="0"/>
              </a:rPr>
              <a:t> </a:t>
            </a:r>
            <a:r>
              <a:rPr lang="cs-CZ" dirty="0" err="1" smtClean="0">
                <a:latin typeface="Calibri" panose="020F0502020204030204" pitchFamily="34" charset="0"/>
              </a:rPr>
              <a:t>actually</a:t>
            </a:r>
            <a:r>
              <a:rPr lang="cs-CZ" dirty="0" smtClean="0">
                <a:latin typeface="Calibri" panose="020F0502020204030204" pitchFamily="34" charset="0"/>
              </a:rPr>
              <a:t> </a:t>
            </a:r>
            <a:r>
              <a:rPr lang="cs-CZ" dirty="0" err="1" smtClean="0">
                <a:latin typeface="Calibri" panose="020F0502020204030204" pitchFamily="34" charset="0"/>
              </a:rPr>
              <a:t>does</a:t>
            </a:r>
            <a:r>
              <a:rPr lang="cs-CZ" dirty="0" smtClean="0">
                <a:latin typeface="Calibri" panose="020F0502020204030204" pitchFamily="34" charset="0"/>
              </a:rPr>
              <a:t> </a:t>
            </a:r>
            <a:r>
              <a:rPr lang="cs-CZ" dirty="0" err="1" smtClean="0">
                <a:latin typeface="Calibri" panose="020F0502020204030204" pitchFamily="34" charset="0"/>
              </a:rPr>
              <a:t>produce</a:t>
            </a:r>
            <a:r>
              <a:rPr lang="cs-CZ" dirty="0" smtClean="0">
                <a:latin typeface="Calibri" panose="020F0502020204030204" pitchFamily="34" charset="0"/>
              </a:rPr>
              <a:t>?</a:t>
            </a:r>
          </a:p>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lecture</a:t>
            </a:r>
            <a:r>
              <a:rPr lang="cs-CZ" dirty="0" smtClean="0">
                <a:latin typeface="Calibri" panose="020F0502020204030204" pitchFamily="34" charset="0"/>
              </a:rPr>
              <a:t> has </a:t>
            </a:r>
            <a:r>
              <a:rPr lang="cs-CZ" dirty="0" err="1" smtClean="0">
                <a:latin typeface="Calibri" panose="020F0502020204030204" pitchFamily="34" charset="0"/>
              </a:rPr>
              <a:t>three</a:t>
            </a:r>
            <a:r>
              <a:rPr lang="cs-CZ" dirty="0" smtClean="0">
                <a:latin typeface="Calibri" panose="020F0502020204030204" pitchFamily="34" charset="0"/>
              </a:rPr>
              <a:t> </a:t>
            </a:r>
            <a:r>
              <a:rPr lang="cs-CZ" dirty="0" err="1" smtClean="0">
                <a:latin typeface="Calibri" panose="020F0502020204030204" pitchFamily="34" charset="0"/>
              </a:rPr>
              <a:t>objectives</a:t>
            </a:r>
            <a:r>
              <a:rPr lang="cs-CZ" dirty="0" smtClean="0">
                <a:latin typeface="Calibri" panose="020F0502020204030204" pitchFamily="34" charset="0"/>
              </a:rPr>
              <a:t>:</a:t>
            </a:r>
          </a:p>
          <a:p>
            <a:pPr marL="788670" lvl="1" indent="-514350">
              <a:buFont typeface="+mj-lt"/>
              <a:buAutoNum type="arabicPeriod"/>
            </a:pPr>
            <a:r>
              <a:rPr lang="cs-CZ" dirty="0">
                <a:latin typeface="Calibri" panose="020F0502020204030204" pitchFamily="34" charset="0"/>
              </a:rPr>
              <a:t>t</a:t>
            </a:r>
            <a:r>
              <a:rPr lang="cs-CZ" dirty="0" smtClean="0">
                <a:latin typeface="Calibri" panose="020F0502020204030204" pitchFamily="34" charset="0"/>
              </a:rPr>
              <a:t>o </a:t>
            </a:r>
            <a:r>
              <a:rPr lang="cs-CZ" dirty="0" err="1" smtClean="0">
                <a:latin typeface="Calibri" panose="020F0502020204030204" pitchFamily="34" charset="0"/>
              </a:rPr>
              <a:t>combine</a:t>
            </a:r>
            <a:r>
              <a:rPr lang="cs-CZ" dirty="0" smtClean="0">
                <a:latin typeface="Calibri" panose="020F0502020204030204" pitchFamily="34" charset="0"/>
              </a:rPr>
              <a:t> </a:t>
            </a:r>
            <a:r>
              <a:rPr lang="cs-CZ" dirty="0" err="1" smtClean="0">
                <a:latin typeface="Calibri" panose="020F0502020204030204" pitchFamily="34" charset="0"/>
              </a:rPr>
              <a:t>supply</a:t>
            </a:r>
            <a:r>
              <a:rPr lang="cs-CZ" dirty="0" smtClean="0">
                <a:latin typeface="Calibri" panose="020F0502020204030204" pitchFamily="34" charset="0"/>
              </a:rPr>
              <a:t> and </a:t>
            </a:r>
            <a:r>
              <a:rPr lang="cs-CZ" dirty="0" err="1" smtClean="0">
                <a:latin typeface="Calibri" panose="020F0502020204030204" pitchFamily="34" charset="0"/>
              </a:rPr>
              <a:t>demand</a:t>
            </a:r>
            <a:r>
              <a:rPr lang="cs-CZ" dirty="0" smtClean="0">
                <a:latin typeface="Calibri" panose="020F0502020204030204" pitchFamily="34" charset="0"/>
              </a:rPr>
              <a:t>, in </a:t>
            </a:r>
            <a:r>
              <a:rPr lang="cs-CZ" dirty="0" err="1" smtClean="0">
                <a:latin typeface="Calibri" panose="020F0502020204030204" pitchFamily="34" charset="0"/>
              </a:rPr>
              <a:t>order</a:t>
            </a:r>
            <a:r>
              <a:rPr lang="cs-CZ" dirty="0" smtClean="0">
                <a:latin typeface="Calibri" panose="020F0502020204030204" pitchFamily="34" charset="0"/>
              </a:rPr>
              <a:t> to </a:t>
            </a:r>
            <a:r>
              <a:rPr lang="cs-CZ" dirty="0" err="1" smtClean="0">
                <a:latin typeface="Calibri" panose="020F0502020204030204" pitchFamily="34" charset="0"/>
              </a:rPr>
              <a:t>characterize</a:t>
            </a:r>
            <a:r>
              <a:rPr lang="cs-CZ" dirty="0" smtClean="0">
                <a:latin typeface="Calibri" panose="020F0502020204030204" pitchFamily="34" charset="0"/>
              </a:rPr>
              <a:t> market </a:t>
            </a:r>
            <a:r>
              <a:rPr lang="cs-CZ" dirty="0" err="1" smtClean="0">
                <a:latin typeface="Calibri" panose="020F0502020204030204" pitchFamily="34" charset="0"/>
              </a:rPr>
              <a:t>equilibrium</a:t>
            </a:r>
            <a:r>
              <a:rPr lang="cs-CZ" dirty="0" smtClean="0">
                <a:latin typeface="Calibri" panose="020F0502020204030204" pitchFamily="34" charset="0"/>
              </a:rPr>
              <a:t> </a:t>
            </a:r>
            <a:r>
              <a:rPr lang="cs-CZ" dirty="0" err="1" smtClean="0">
                <a:latin typeface="Calibri" panose="020F0502020204030204" pitchFamily="34" charset="0"/>
              </a:rPr>
              <a:t>price</a:t>
            </a:r>
            <a:r>
              <a:rPr lang="cs-CZ" dirty="0" smtClean="0">
                <a:latin typeface="Calibri" panose="020F0502020204030204" pitchFamily="34" charset="0"/>
              </a:rPr>
              <a:t> and </a:t>
            </a:r>
            <a:r>
              <a:rPr lang="cs-CZ" dirty="0" err="1" smtClean="0">
                <a:latin typeface="Calibri" panose="020F0502020204030204" pitchFamily="34" charset="0"/>
              </a:rPr>
              <a:t>quantity</a:t>
            </a:r>
            <a:r>
              <a:rPr lang="cs-CZ" dirty="0" smtClean="0">
                <a:latin typeface="Calibri" panose="020F0502020204030204" pitchFamily="34" charset="0"/>
              </a:rPr>
              <a:t> in </a:t>
            </a:r>
            <a:r>
              <a:rPr lang="cs-CZ" dirty="0" err="1" smtClean="0">
                <a:latin typeface="Calibri" panose="020F0502020204030204" pitchFamily="34" charset="0"/>
              </a:rPr>
              <a:t>perfectly</a:t>
            </a:r>
            <a:r>
              <a:rPr lang="cs-CZ" dirty="0" smtClean="0">
                <a:latin typeface="Calibri" panose="020F0502020204030204" pitchFamily="34" charset="0"/>
              </a:rPr>
              <a:t> </a:t>
            </a:r>
            <a:r>
              <a:rPr lang="cs-CZ" dirty="0" err="1" smtClean="0">
                <a:latin typeface="Calibri" panose="020F0502020204030204" pitchFamily="34" charset="0"/>
              </a:rPr>
              <a:t>competitive</a:t>
            </a:r>
            <a:r>
              <a:rPr lang="cs-CZ" dirty="0" smtClean="0">
                <a:latin typeface="Calibri" panose="020F0502020204030204" pitchFamily="34" charset="0"/>
              </a:rPr>
              <a:t> </a:t>
            </a:r>
            <a:r>
              <a:rPr lang="cs-CZ" dirty="0" err="1" smtClean="0">
                <a:latin typeface="Calibri" panose="020F0502020204030204" pitchFamily="34" charset="0"/>
              </a:rPr>
              <a:t>markets</a:t>
            </a:r>
            <a:r>
              <a:rPr lang="cs-CZ" dirty="0" smtClean="0">
                <a:latin typeface="Calibri" panose="020F0502020204030204" pitchFamily="34" charset="0"/>
              </a:rPr>
              <a:t>;</a:t>
            </a:r>
          </a:p>
          <a:p>
            <a:pPr marL="788670" lvl="1" indent="-514350">
              <a:buFont typeface="+mj-lt"/>
              <a:buAutoNum type="arabicPeriod"/>
            </a:pPr>
            <a:r>
              <a:rPr lang="cs-CZ" dirty="0" smtClean="0">
                <a:latin typeface="Calibri" panose="020F0502020204030204" pitchFamily="34" charset="0"/>
              </a:rPr>
              <a:t>to </a:t>
            </a:r>
            <a:r>
              <a:rPr lang="cs-CZ" dirty="0" err="1" smtClean="0">
                <a:latin typeface="Calibri" panose="020F0502020204030204" pitchFamily="34" charset="0"/>
              </a:rPr>
              <a:t>move</a:t>
            </a:r>
            <a:r>
              <a:rPr lang="cs-CZ" dirty="0" smtClean="0">
                <a:latin typeface="Calibri" panose="020F0502020204030204" pitchFamily="34" charset="0"/>
              </a:rPr>
              <a:t> </a:t>
            </a:r>
            <a:r>
              <a:rPr lang="cs-CZ" dirty="0" err="1" smtClean="0">
                <a:latin typeface="Calibri" panose="020F0502020204030204" pitchFamily="34" charset="0"/>
              </a:rPr>
              <a:t>away</a:t>
            </a:r>
            <a:r>
              <a:rPr lang="cs-CZ" dirty="0" smtClean="0">
                <a:latin typeface="Calibri" panose="020F0502020204030204" pitchFamily="34" charset="0"/>
              </a:rPr>
              <a:t> </a:t>
            </a:r>
            <a:r>
              <a:rPr lang="cs-CZ" dirty="0" err="1" smtClean="0">
                <a:latin typeface="Calibri" panose="020F0502020204030204" pitchFamily="34" charset="0"/>
              </a:rPr>
              <a:t>from</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perfectly</a:t>
            </a:r>
            <a:r>
              <a:rPr lang="cs-CZ" dirty="0" smtClean="0">
                <a:latin typeface="Calibri" panose="020F0502020204030204" pitchFamily="34" charset="0"/>
              </a:rPr>
              <a:t> </a:t>
            </a:r>
            <a:r>
              <a:rPr lang="cs-CZ" dirty="0" err="1" smtClean="0">
                <a:latin typeface="Calibri" panose="020F0502020204030204" pitchFamily="34" charset="0"/>
              </a:rPr>
              <a:t>competitive</a:t>
            </a:r>
            <a:r>
              <a:rPr lang="cs-CZ" dirty="0" smtClean="0">
                <a:latin typeface="Calibri" panose="020F0502020204030204" pitchFamily="34" charset="0"/>
              </a:rPr>
              <a:t> model and </a:t>
            </a:r>
            <a:r>
              <a:rPr lang="cs-CZ" dirty="0" err="1" smtClean="0">
                <a:latin typeface="Calibri" panose="020F0502020204030204" pitchFamily="34" charset="0"/>
              </a:rPr>
              <a:t>conside</a:t>
            </a:r>
            <a:r>
              <a:rPr lang="cs-CZ" dirty="0" smtClean="0">
                <a:latin typeface="Calibri" panose="020F0502020204030204" pitchFamily="34" charset="0"/>
              </a:rPr>
              <a:t> </a:t>
            </a:r>
            <a:r>
              <a:rPr lang="cs-CZ" dirty="0" err="1" smtClean="0">
                <a:latin typeface="Calibri" panose="020F0502020204030204" pitchFamily="34" charset="0"/>
              </a:rPr>
              <a:t>alernative</a:t>
            </a:r>
            <a:r>
              <a:rPr lang="cs-CZ" dirty="0" smtClean="0">
                <a:latin typeface="Calibri" panose="020F0502020204030204" pitchFamily="34" charset="0"/>
              </a:rPr>
              <a:t> market </a:t>
            </a:r>
            <a:r>
              <a:rPr lang="cs-CZ" dirty="0" err="1" smtClean="0">
                <a:latin typeface="Calibri" panose="020F0502020204030204" pitchFamily="34" charset="0"/>
              </a:rPr>
              <a:t>structures</a:t>
            </a:r>
            <a:r>
              <a:rPr lang="cs-CZ" dirty="0">
                <a:latin typeface="Calibri" panose="020F0502020204030204" pitchFamily="34" charset="0"/>
              </a:rPr>
              <a:t>;</a:t>
            </a:r>
            <a:endParaRPr lang="cs-CZ" dirty="0" smtClean="0">
              <a:latin typeface="Calibri" panose="020F0502020204030204" pitchFamily="34" charset="0"/>
            </a:endParaRPr>
          </a:p>
          <a:p>
            <a:pPr marL="788670" lvl="1" indent="-514350">
              <a:buFont typeface="+mj-lt"/>
              <a:buAutoNum type="arabicPeriod"/>
            </a:pPr>
            <a:r>
              <a:rPr lang="cs-CZ" dirty="0" smtClean="0">
                <a:latin typeface="Calibri" panose="020F0502020204030204" pitchFamily="34" charset="0"/>
              </a:rPr>
              <a:t>to </a:t>
            </a:r>
            <a:r>
              <a:rPr lang="cs-CZ" dirty="0" err="1" smtClean="0">
                <a:latin typeface="Calibri" panose="020F0502020204030204" pitchFamily="34" charset="0"/>
              </a:rPr>
              <a:t>illustrate</a:t>
            </a:r>
            <a:r>
              <a:rPr lang="cs-CZ" dirty="0" smtClean="0">
                <a:latin typeface="Calibri" panose="020F0502020204030204" pitchFamily="34" charset="0"/>
              </a:rPr>
              <a:t> </a:t>
            </a:r>
            <a:r>
              <a:rPr lang="cs-CZ" dirty="0" err="1" smtClean="0">
                <a:latin typeface="Calibri" panose="020F0502020204030204" pitchFamily="34" charset="0"/>
              </a:rPr>
              <a:t>teh</a:t>
            </a:r>
            <a:r>
              <a:rPr lang="cs-CZ" dirty="0" smtClean="0">
                <a:latin typeface="Calibri" panose="020F0502020204030204" pitchFamily="34" charset="0"/>
              </a:rPr>
              <a:t> </a:t>
            </a:r>
            <a:r>
              <a:rPr lang="cs-CZ" dirty="0" err="1" smtClean="0">
                <a:latin typeface="Calibri" panose="020F0502020204030204" pitchFamily="34" charset="0"/>
              </a:rPr>
              <a:t>underlying</a:t>
            </a:r>
            <a:r>
              <a:rPr lang="cs-CZ" dirty="0" smtClean="0">
                <a:latin typeface="Calibri" panose="020F0502020204030204" pitchFamily="34" charset="0"/>
              </a:rPr>
              <a:t> </a:t>
            </a:r>
            <a:r>
              <a:rPr lang="cs-CZ" dirty="0" err="1" smtClean="0">
                <a:latin typeface="Calibri" panose="020F0502020204030204" pitchFamily="34" charset="0"/>
              </a:rPr>
              <a:t>concepts</a:t>
            </a:r>
            <a:r>
              <a:rPr lang="cs-CZ" dirty="0" smtClean="0">
                <a:latin typeface="Calibri" panose="020F0502020204030204" pitchFamily="34" charset="0"/>
              </a:rPr>
              <a:t> </a:t>
            </a:r>
            <a:r>
              <a:rPr lang="cs-CZ" dirty="0" err="1" smtClean="0">
                <a:latin typeface="Calibri" panose="020F0502020204030204" pitchFamily="34" charset="0"/>
              </a:rPr>
              <a:t>empirically</a:t>
            </a:r>
            <a:r>
              <a:rPr lang="cs-CZ" dirty="0">
                <a:latin typeface="Calibri" panose="020F0502020204030204" pitchFamily="34" charset="0"/>
              </a:rPr>
              <a:t>.</a:t>
            </a:r>
            <a:endParaRPr lang="cs-CZ" dirty="0" smtClean="0">
              <a:latin typeface="Calibri" panose="020F0502020204030204"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2195747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Contestable</a:t>
            </a:r>
            <a:r>
              <a:rPr lang="cs-CZ" dirty="0" smtClean="0">
                <a:latin typeface="Calibri" panose="020F0502020204030204" pitchFamily="34" charset="0"/>
              </a:rPr>
              <a:t> </a:t>
            </a:r>
            <a:r>
              <a:rPr lang="cs-CZ" dirty="0" err="1" smtClean="0">
                <a:latin typeface="Calibri" panose="020F0502020204030204" pitchFamily="34" charset="0"/>
              </a:rPr>
              <a:t>markets</a:t>
            </a:r>
            <a:r>
              <a:rPr lang="cs-CZ" dirty="0" smtClean="0">
                <a:latin typeface="Calibri" panose="020F0502020204030204" pitchFamily="34" charset="0"/>
              </a:rPr>
              <a:t> are </a:t>
            </a:r>
            <a:r>
              <a:rPr lang="cs-CZ" dirty="0" err="1" smtClean="0">
                <a:latin typeface="Calibri" panose="020F0502020204030204" pitchFamily="34" charset="0"/>
              </a:rPr>
              <a:t>primarily</a:t>
            </a:r>
            <a:r>
              <a:rPr lang="cs-CZ" dirty="0" smtClean="0">
                <a:latin typeface="Calibri" panose="020F0502020204030204" pitchFamily="34" charset="0"/>
              </a:rPr>
              <a:t> </a:t>
            </a:r>
            <a:r>
              <a:rPr lang="cs-CZ" dirty="0" err="1" smtClean="0">
                <a:latin typeface="Calibri" panose="020F0502020204030204" pitchFamily="34" charset="0"/>
              </a:rPr>
              <a:t>concerned</a:t>
            </a:r>
            <a:r>
              <a:rPr lang="cs-CZ" dirty="0" smtClean="0">
                <a:latin typeface="Calibri" panose="020F0502020204030204" pitchFamily="34" charset="0"/>
              </a:rPr>
              <a:t> </a:t>
            </a:r>
            <a:r>
              <a:rPr lang="cs-CZ" dirty="0" err="1" smtClean="0">
                <a:latin typeface="Calibri" panose="020F0502020204030204" pitchFamily="34" charset="0"/>
              </a:rPr>
              <a:t>with</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market, not </a:t>
            </a:r>
            <a:r>
              <a:rPr lang="cs-CZ" dirty="0" err="1" smtClean="0">
                <a:latin typeface="Calibri" panose="020F0502020204030204" pitchFamily="34" charset="0"/>
              </a:rPr>
              <a:t>with</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among</a:t>
            </a:r>
            <a:r>
              <a:rPr lang="cs-CZ" dirty="0" smtClean="0">
                <a:latin typeface="Calibri" panose="020F0502020204030204" pitchFamily="34" charset="0"/>
              </a:rPr>
              <a:t> </a:t>
            </a:r>
            <a:r>
              <a:rPr lang="cs-CZ" dirty="0" err="1" smtClean="0">
                <a:latin typeface="Calibri" panose="020F0502020204030204" pitchFamily="34" charset="0"/>
              </a:rPr>
              <a:t>incumbent</a:t>
            </a:r>
            <a:r>
              <a:rPr lang="cs-CZ" dirty="0" smtClean="0">
                <a:latin typeface="Calibri" panose="020F0502020204030204" pitchFamily="34" charset="0"/>
              </a:rPr>
              <a:t> </a:t>
            </a:r>
            <a:r>
              <a:rPr lang="cs-CZ" dirty="0" err="1" smtClean="0">
                <a:latin typeface="Calibri" panose="020F0502020204030204" pitchFamily="34" charset="0"/>
              </a:rPr>
              <a:t>producers</a:t>
            </a:r>
            <a:r>
              <a:rPr lang="cs-CZ" dirty="0" smtClean="0">
                <a:latin typeface="Calibri" panose="020F0502020204030204" pitchFamily="34" charset="0"/>
              </a:rPr>
              <a:t>. </a:t>
            </a:r>
          </a:p>
          <a:p>
            <a:r>
              <a:rPr lang="cs-CZ" dirty="0" err="1" smtClean="0">
                <a:latin typeface="Calibri" panose="020F0502020204030204" pitchFamily="34" charset="0"/>
              </a:rPr>
              <a:t>It</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markets</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are </a:t>
            </a:r>
            <a:r>
              <a:rPr lang="cs-CZ" dirty="0" err="1" smtClean="0">
                <a:latin typeface="Calibri" panose="020F0502020204030204" pitchFamily="34" charset="0"/>
              </a:rPr>
              <a:t>contested</a:t>
            </a:r>
            <a:r>
              <a:rPr lang="cs-CZ" dirty="0" smtClean="0">
                <a:latin typeface="Calibri" panose="020F0502020204030204" pitchFamily="34" charset="0"/>
              </a:rPr>
              <a:t> and, as a </a:t>
            </a:r>
            <a:r>
              <a:rPr lang="cs-CZ" dirty="0" err="1" smtClean="0">
                <a:latin typeface="Calibri" panose="020F0502020204030204" pitchFamily="34" charset="0"/>
              </a:rPr>
              <a:t>result</a:t>
            </a:r>
            <a:r>
              <a:rPr lang="cs-CZ" dirty="0" smtClean="0">
                <a:latin typeface="Calibri" panose="020F0502020204030204" pitchFamily="34" charset="0"/>
              </a:rPr>
              <a:t>,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competitors</a:t>
            </a:r>
            <a:r>
              <a:rPr lang="cs-CZ" dirty="0" smtClean="0">
                <a:latin typeface="Calibri" panose="020F0502020204030204" pitchFamily="34" charset="0"/>
              </a:rPr>
              <a:t> </a:t>
            </a:r>
            <a:r>
              <a:rPr lang="cs-CZ" dirty="0" err="1" smtClean="0">
                <a:latin typeface="Calibri" panose="020F0502020204030204" pitchFamily="34" charset="0"/>
              </a:rPr>
              <a:t>rather</a:t>
            </a:r>
            <a:r>
              <a:rPr lang="cs-CZ" dirty="0" smtClean="0">
                <a:latin typeface="Calibri" panose="020F0502020204030204" pitchFamily="34" charset="0"/>
              </a:rPr>
              <a:t> </a:t>
            </a:r>
            <a:r>
              <a:rPr lang="cs-CZ" dirty="0" err="1" smtClean="0">
                <a:latin typeface="Calibri" panose="020F0502020204030204" pitchFamily="34" charset="0"/>
              </a:rPr>
              <a:t>than</a:t>
            </a:r>
            <a:r>
              <a:rPr lang="cs-CZ" dirty="0" smtClean="0">
                <a:latin typeface="Calibri" panose="020F0502020204030204" pitchFamily="34" charset="0"/>
              </a:rPr>
              <a:t> </a:t>
            </a:r>
            <a:r>
              <a:rPr lang="cs-CZ" dirty="0" err="1" smtClean="0">
                <a:latin typeface="Calibri" panose="020F0502020204030204" pitchFamily="34" charset="0"/>
              </a:rPr>
              <a:t>actual</a:t>
            </a:r>
            <a:r>
              <a:rPr lang="cs-CZ" dirty="0" smtClean="0">
                <a:latin typeface="Calibri" panose="020F0502020204030204" pitchFamily="34" charset="0"/>
              </a:rPr>
              <a:t> </a:t>
            </a:r>
            <a:r>
              <a:rPr lang="cs-CZ" dirty="0" err="1" smtClean="0">
                <a:latin typeface="Calibri" panose="020F0502020204030204" pitchFamily="34" charset="0"/>
              </a:rPr>
              <a:t>competitors</a:t>
            </a:r>
            <a:r>
              <a:rPr lang="cs-CZ" dirty="0" smtClean="0">
                <a:latin typeface="Calibri" panose="020F0502020204030204" pitchFamily="34" charset="0"/>
              </a:rPr>
              <a:t> play prominent </a:t>
            </a:r>
            <a:r>
              <a:rPr lang="cs-CZ" dirty="0" err="1" smtClean="0">
                <a:latin typeface="Calibri" panose="020F0502020204030204" pitchFamily="34" charset="0"/>
              </a:rPr>
              <a:t>roles</a:t>
            </a:r>
            <a:r>
              <a:rPr lang="cs-CZ" dirty="0" smtClean="0">
                <a:latin typeface="Calibri" panose="020F0502020204030204" pitchFamily="34" charset="0"/>
              </a:rPr>
              <a:t> in </a:t>
            </a:r>
            <a:r>
              <a:rPr lang="cs-CZ" dirty="0" err="1" smtClean="0">
                <a:latin typeface="Calibri" panose="020F0502020204030204" pitchFamily="34" charset="0"/>
              </a:rPr>
              <a:t>discipling</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behaviour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incumbent</a:t>
            </a:r>
            <a:r>
              <a:rPr lang="cs-CZ" dirty="0" smtClean="0">
                <a:latin typeface="Calibri" panose="020F0502020204030204" pitchFamily="34" charset="0"/>
              </a:rPr>
              <a:t> </a:t>
            </a:r>
            <a:r>
              <a:rPr lang="cs-CZ" dirty="0" err="1" smtClean="0">
                <a:latin typeface="Calibri" panose="020F0502020204030204" pitchFamily="34" charset="0"/>
              </a:rPr>
              <a:t>firm</a:t>
            </a:r>
            <a:endParaRPr lang="cs-CZ" dirty="0" smtClean="0">
              <a:latin typeface="Calibri" panose="020F0502020204030204" pitchFamily="34" charset="0"/>
            </a:endParaRPr>
          </a:p>
          <a:p>
            <a:r>
              <a:rPr lang="cs-CZ" dirty="0" err="1" smtClean="0">
                <a:latin typeface="Calibri" panose="020F0502020204030204" pitchFamily="34" charset="0"/>
              </a:rPr>
              <a:t>Assumption</a:t>
            </a:r>
            <a:r>
              <a:rPr lang="cs-CZ" dirty="0" smtClean="0">
                <a:latin typeface="Calibri" panose="020F0502020204030204" pitchFamily="34" charset="0"/>
              </a:rPr>
              <a:t>: </a:t>
            </a:r>
            <a:r>
              <a:rPr lang="cs-CZ" dirty="0" err="1" smtClean="0">
                <a:latin typeface="Calibri" panose="020F0502020204030204" pitchFamily="34" charset="0"/>
              </a:rPr>
              <a:t>there</a:t>
            </a:r>
            <a:r>
              <a:rPr lang="cs-CZ" dirty="0" smtClean="0">
                <a:latin typeface="Calibri" panose="020F0502020204030204" pitchFamily="34" charset="0"/>
              </a:rPr>
              <a:t> are no </a:t>
            </a:r>
            <a:r>
              <a:rPr lang="cs-CZ" dirty="0" err="1" smtClean="0">
                <a:latin typeface="Calibri" panose="020F0502020204030204" pitchFamily="34" charset="0"/>
              </a:rPr>
              <a:t>barriers</a:t>
            </a:r>
            <a:r>
              <a:rPr lang="cs-CZ" dirty="0" smtClean="0">
                <a:latin typeface="Calibri" panose="020F0502020204030204" pitchFamily="34" charset="0"/>
              </a:rPr>
              <a:t> to </a:t>
            </a:r>
            <a:r>
              <a:rPr lang="cs-CZ" dirty="0" err="1" smtClean="0">
                <a:latin typeface="Calibri" panose="020F0502020204030204" pitchFamily="34" charset="0"/>
              </a:rPr>
              <a:t>entry</a:t>
            </a:r>
            <a:r>
              <a:rPr lang="cs-CZ" dirty="0" smtClean="0">
                <a:latin typeface="Calibri" panose="020F0502020204030204" pitchFamily="34" charset="0"/>
              </a:rPr>
              <a:t> </a:t>
            </a:r>
            <a:r>
              <a:rPr lang="cs-CZ" dirty="0" err="1" smtClean="0">
                <a:latin typeface="Calibri" panose="020F0502020204030204" pitchFamily="34" charset="0"/>
              </a:rPr>
              <a:t>or</a:t>
            </a:r>
            <a:r>
              <a:rPr lang="cs-CZ" dirty="0" smtClean="0">
                <a:latin typeface="Calibri" panose="020F0502020204030204" pitchFamily="34" charset="0"/>
              </a:rPr>
              <a:t> exit </a:t>
            </a:r>
            <a:r>
              <a:rPr lang="cs-CZ" dirty="0" err="1" smtClean="0">
                <a:latin typeface="Calibri" panose="020F0502020204030204" pitchFamily="34" charset="0"/>
              </a:rPr>
              <a:t>from</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market, </a:t>
            </a:r>
            <a:r>
              <a:rPr lang="cs-CZ" dirty="0" err="1" smtClean="0">
                <a:latin typeface="Calibri" panose="020F0502020204030204" pitchFamily="34" charset="0"/>
              </a:rPr>
              <a:t>there</a:t>
            </a:r>
            <a:r>
              <a:rPr lang="cs-CZ" dirty="0" smtClean="0">
                <a:latin typeface="Calibri" panose="020F0502020204030204" pitchFamily="34" charset="0"/>
              </a:rPr>
              <a:t> </a:t>
            </a:r>
            <a:r>
              <a:rPr lang="cs-CZ" dirty="0" err="1" smtClean="0">
                <a:latin typeface="Calibri" panose="020F0502020204030204" pitchFamily="34" charset="0"/>
              </a:rPr>
              <a:t>must</a:t>
            </a:r>
            <a:r>
              <a:rPr lang="cs-CZ" dirty="0" smtClean="0">
                <a:latin typeface="Calibri" panose="020F0502020204030204" pitchFamily="34" charset="0"/>
              </a:rPr>
              <a:t> </a:t>
            </a:r>
            <a:r>
              <a:rPr lang="cs-CZ" dirty="0" err="1" smtClean="0">
                <a:latin typeface="Calibri" panose="020F0502020204030204" pitchFamily="34" charset="0"/>
              </a:rPr>
              <a:t>be</a:t>
            </a:r>
            <a:r>
              <a:rPr lang="cs-CZ" dirty="0" smtClean="0">
                <a:latin typeface="Calibri" panose="020F0502020204030204" pitchFamily="34" charset="0"/>
              </a:rPr>
              <a:t> a pool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entrants</a:t>
            </a:r>
            <a:r>
              <a:rPr lang="cs-CZ" dirty="0" smtClean="0">
                <a:latin typeface="Calibri" panose="020F0502020204030204" pitchFamily="34" charset="0"/>
              </a:rPr>
              <a:t> . </a:t>
            </a:r>
            <a:endParaRPr lang="en-US" dirty="0">
              <a:latin typeface="Calibri" panose="020F0502020204030204" pitchFamily="34" charset="0"/>
            </a:endParaRPr>
          </a:p>
        </p:txBody>
      </p:sp>
    </p:spTree>
    <p:extLst>
      <p:ext uri="{BB962C8B-B14F-4D97-AF65-F5344CB8AC3E}">
        <p14:creationId xmlns:p14="http://schemas.microsoft.com/office/powerpoint/2010/main" val="4203549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a:t>
            </a:r>
            <a:r>
              <a:rPr lang="cs-CZ" dirty="0" err="1" smtClean="0"/>
              <a:t>Competition</a:t>
            </a:r>
            <a:r>
              <a:rPr lang="cs-CZ" dirty="0" smtClean="0"/>
              <a:t> and </a:t>
            </a:r>
            <a:r>
              <a:rPr lang="cs-CZ" dirty="0" err="1" smtClean="0"/>
              <a:t>contestability</a:t>
            </a:r>
            <a:r>
              <a:rPr lang="cs-CZ" dirty="0" smtClean="0"/>
              <a:t> in </a:t>
            </a:r>
            <a:r>
              <a:rPr lang="cs-CZ" dirty="0" err="1" smtClean="0"/>
              <a:t>the</a:t>
            </a:r>
            <a:r>
              <a:rPr lang="cs-CZ" dirty="0" smtClean="0"/>
              <a:t> US </a:t>
            </a:r>
            <a:r>
              <a:rPr lang="cs-CZ" dirty="0" err="1" smtClean="0"/>
              <a:t>airline</a:t>
            </a:r>
            <a:r>
              <a:rPr lang="cs-CZ" dirty="0" smtClean="0"/>
              <a:t> </a:t>
            </a:r>
            <a:r>
              <a:rPr lang="cs-CZ" dirty="0" err="1" smtClean="0"/>
              <a:t>industry</a:t>
            </a:r>
            <a:r>
              <a:rPr lang="cs-CZ" dirty="0" smtClean="0"/>
              <a:t> </a:t>
            </a:r>
            <a:endParaRPr lang="en-US" dirty="0"/>
          </a:p>
        </p:txBody>
      </p:sp>
      <p:pic>
        <p:nvPicPr>
          <p:cNvPr id="4" name="Picture 3" descr="Scan 28. 7. 2015 21.06.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17980" y="156927"/>
            <a:ext cx="5108042" cy="7200802"/>
          </a:xfrm>
          <a:prstGeom prst="rect">
            <a:avLst/>
          </a:prstGeom>
        </p:spPr>
      </p:pic>
    </p:spTree>
    <p:extLst>
      <p:ext uri="{BB962C8B-B14F-4D97-AF65-F5344CB8AC3E}">
        <p14:creationId xmlns:p14="http://schemas.microsoft.com/office/powerpoint/2010/main" val="645497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a:t>
            </a:r>
            <a:r>
              <a:rPr lang="cs-CZ" dirty="0" err="1" smtClean="0"/>
              <a:t>Competition</a:t>
            </a:r>
            <a:r>
              <a:rPr lang="cs-CZ" dirty="0" smtClean="0"/>
              <a:t> and </a:t>
            </a:r>
            <a:r>
              <a:rPr lang="cs-CZ" dirty="0" err="1" smtClean="0"/>
              <a:t>contestability</a:t>
            </a:r>
            <a:r>
              <a:rPr lang="cs-CZ" dirty="0" smtClean="0"/>
              <a:t> in </a:t>
            </a:r>
            <a:r>
              <a:rPr lang="cs-CZ" dirty="0" err="1" smtClean="0"/>
              <a:t>the</a:t>
            </a:r>
            <a:r>
              <a:rPr lang="cs-CZ" dirty="0" smtClean="0"/>
              <a:t> US </a:t>
            </a:r>
            <a:r>
              <a:rPr lang="cs-CZ" dirty="0" err="1" smtClean="0"/>
              <a:t>airline</a:t>
            </a:r>
            <a:r>
              <a:rPr lang="cs-CZ" dirty="0" smtClean="0"/>
              <a:t> </a:t>
            </a:r>
            <a:r>
              <a:rPr lang="cs-CZ" dirty="0" err="1" smtClean="0"/>
              <a:t>industry</a:t>
            </a:r>
            <a:r>
              <a:rPr lang="cs-CZ" dirty="0" smtClean="0"/>
              <a:t> </a:t>
            </a:r>
            <a:endParaRPr lang="en-US" dirty="0"/>
          </a:p>
        </p:txBody>
      </p:sp>
      <p:sp>
        <p:nvSpPr>
          <p:cNvPr id="6" name="Zástupný symbol pro obsah 5"/>
          <p:cNvSpPr>
            <a:spLocks noGrp="1"/>
          </p:cNvSpPr>
          <p:nvPr>
            <p:ph sz="quarter" idx="1"/>
          </p:nvPr>
        </p:nvSpPr>
        <p:spPr/>
        <p:txBody>
          <a:bodyPr/>
          <a:lstStyle/>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rise</a:t>
            </a:r>
            <a:r>
              <a:rPr lang="cs-CZ" dirty="0" smtClean="0">
                <a:latin typeface="Calibri" panose="020F0502020204030204" pitchFamily="34" charset="0"/>
              </a:rPr>
              <a:t> in air </a:t>
            </a:r>
            <a:r>
              <a:rPr lang="cs-CZ" dirty="0" err="1" smtClean="0">
                <a:latin typeface="Calibri" panose="020F0502020204030204" pitchFamily="34" charset="0"/>
              </a:rPr>
              <a:t>fares</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latter</a:t>
            </a:r>
            <a:r>
              <a:rPr lang="cs-CZ" dirty="0" smtClean="0">
                <a:latin typeface="Calibri" panose="020F0502020204030204" pitchFamily="34" charset="0"/>
              </a:rPr>
              <a:t> part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1980s </a:t>
            </a:r>
            <a:r>
              <a:rPr lang="cs-CZ" dirty="0" err="1" smtClean="0">
                <a:latin typeface="Calibri" panose="020F0502020204030204" pitchFamily="34" charset="0"/>
              </a:rPr>
              <a:t>prompted</a:t>
            </a:r>
            <a:r>
              <a:rPr lang="cs-CZ" dirty="0" smtClean="0">
                <a:latin typeface="Calibri" panose="020F0502020204030204" pitchFamily="34" charset="0"/>
              </a:rPr>
              <a:t> </a:t>
            </a:r>
            <a:r>
              <a:rPr lang="cs-CZ" dirty="0" err="1" smtClean="0">
                <a:latin typeface="Calibri" panose="020F0502020204030204" pitchFamily="34" charset="0"/>
              </a:rPr>
              <a:t>governmental</a:t>
            </a:r>
            <a:r>
              <a:rPr lang="cs-CZ" dirty="0" smtClean="0">
                <a:latin typeface="Calibri" panose="020F0502020204030204" pitchFamily="34" charset="0"/>
              </a:rPr>
              <a:t> </a:t>
            </a:r>
            <a:r>
              <a:rPr lang="cs-CZ" dirty="0" err="1" smtClean="0">
                <a:latin typeface="Calibri" panose="020F0502020204030204" pitchFamily="34" charset="0"/>
              </a:rPr>
              <a:t>concern</a:t>
            </a:r>
            <a:r>
              <a:rPr lang="cs-CZ" dirty="0" smtClean="0">
                <a:latin typeface="Calibri" panose="020F0502020204030204" pitchFamily="34" charset="0"/>
              </a:rPr>
              <a:t>, </a:t>
            </a:r>
            <a:r>
              <a:rPr lang="cs-CZ" dirty="0" err="1" smtClean="0">
                <a:latin typeface="Calibri" panose="020F0502020204030204" pitchFamily="34" charset="0"/>
              </a:rPr>
              <a:t>among</a:t>
            </a:r>
            <a:r>
              <a:rPr lang="cs-CZ" dirty="0" smtClean="0">
                <a:latin typeface="Calibri" panose="020F0502020204030204" pitchFamily="34" charset="0"/>
              </a:rPr>
              <a:t> </a:t>
            </a:r>
            <a:r>
              <a:rPr lang="cs-CZ" dirty="0" err="1" smtClean="0">
                <a:latin typeface="Calibri" panose="020F0502020204030204" pitchFamily="34" charset="0"/>
              </a:rPr>
              <a:t>other</a:t>
            </a:r>
            <a:r>
              <a:rPr lang="cs-CZ" dirty="0" smtClean="0">
                <a:latin typeface="Calibri" panose="020F0502020204030204" pitchFamily="34" charset="0"/>
              </a:rPr>
              <a:t> </a:t>
            </a:r>
            <a:r>
              <a:rPr lang="cs-CZ" dirty="0" err="1" smtClean="0">
                <a:latin typeface="Calibri" panose="020F0502020204030204" pitchFamily="34" charset="0"/>
              </a:rPr>
              <a:t>issues</a:t>
            </a:r>
            <a:r>
              <a:rPr lang="cs-CZ" dirty="0" smtClean="0">
                <a:latin typeface="Calibri" panose="020F0502020204030204" pitchFamily="34" charset="0"/>
              </a:rPr>
              <a:t>, </a:t>
            </a:r>
            <a:r>
              <a:rPr lang="cs-CZ" dirty="0" err="1" smtClean="0">
                <a:latin typeface="Calibri" panose="020F0502020204030204" pitchFamily="34" charset="0"/>
              </a:rPr>
              <a:t>over</a:t>
            </a:r>
            <a:r>
              <a:rPr lang="cs-CZ" dirty="0" smtClean="0">
                <a:latin typeface="Calibri" panose="020F0502020204030204" pitchFamily="34" charset="0"/>
              </a:rPr>
              <a:t> </a:t>
            </a:r>
            <a:r>
              <a:rPr lang="cs-CZ" dirty="0" err="1" smtClean="0">
                <a:latin typeface="Calibri" panose="020F0502020204030204" pitchFamily="34" charset="0"/>
              </a:rPr>
              <a:t>whether</a:t>
            </a:r>
            <a:r>
              <a:rPr lang="cs-CZ" dirty="0" smtClean="0">
                <a:latin typeface="Calibri" panose="020F0502020204030204" pitchFamily="34" charset="0"/>
              </a:rPr>
              <a:t> </a:t>
            </a:r>
            <a:r>
              <a:rPr lang="cs-CZ" dirty="0" err="1" smtClean="0">
                <a:latin typeface="Calibri" panose="020F0502020204030204" pitchFamily="34" charset="0"/>
              </a:rPr>
              <a:t>hubbing</a:t>
            </a:r>
            <a:r>
              <a:rPr lang="cs-CZ" dirty="0" smtClean="0">
                <a:latin typeface="Calibri" panose="020F0502020204030204" pitchFamily="34" charset="0"/>
              </a:rPr>
              <a:t> had </a:t>
            </a:r>
            <a:r>
              <a:rPr lang="cs-CZ" dirty="0" err="1" smtClean="0">
                <a:latin typeface="Calibri" panose="020F0502020204030204" pitchFamily="34" charset="0"/>
              </a:rPr>
              <a:t>contributed</a:t>
            </a:r>
            <a:r>
              <a:rPr lang="cs-CZ" dirty="0" smtClean="0">
                <a:latin typeface="Calibri" panose="020F0502020204030204" pitchFamily="34" charset="0"/>
              </a:rPr>
              <a:t> to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nominal</a:t>
            </a:r>
            <a:r>
              <a:rPr lang="cs-CZ" dirty="0" smtClean="0">
                <a:latin typeface="Calibri" panose="020F0502020204030204" pitchFamily="34" charset="0"/>
              </a:rPr>
              <a:t> </a:t>
            </a:r>
            <a:r>
              <a:rPr lang="cs-CZ" dirty="0" err="1" smtClean="0">
                <a:latin typeface="Calibri" panose="020F0502020204030204" pitchFamily="34" charset="0"/>
              </a:rPr>
              <a:t>price</a:t>
            </a:r>
            <a:r>
              <a:rPr lang="cs-CZ" dirty="0" smtClean="0">
                <a:latin typeface="Calibri" panose="020F0502020204030204" pitchFamily="34" charset="0"/>
              </a:rPr>
              <a:t> </a:t>
            </a:r>
            <a:r>
              <a:rPr lang="cs-CZ" dirty="0" err="1" smtClean="0">
                <a:latin typeface="Calibri" panose="020F0502020204030204" pitchFamily="34" charset="0"/>
              </a:rPr>
              <a:t>rise</a:t>
            </a:r>
            <a:r>
              <a:rPr lang="cs-CZ" dirty="0" smtClean="0">
                <a:latin typeface="Calibri" panose="020F0502020204030204" pitchFamily="34" charset="0"/>
              </a:rPr>
              <a:t>.</a:t>
            </a:r>
          </a:p>
          <a:p>
            <a:r>
              <a:rPr lang="cs-CZ" dirty="0" err="1" smtClean="0">
                <a:latin typeface="Calibri" panose="020F0502020204030204" pitchFamily="34" charset="0"/>
              </a:rPr>
              <a:t>This</a:t>
            </a:r>
            <a:r>
              <a:rPr lang="cs-CZ" dirty="0" smtClean="0">
                <a:latin typeface="Calibri" panose="020F0502020204030204" pitchFamily="34" charset="0"/>
              </a:rPr>
              <a:t> </a:t>
            </a:r>
            <a:r>
              <a:rPr lang="cs-CZ" dirty="0" err="1" smtClean="0">
                <a:latin typeface="Calibri" panose="020F0502020204030204" pitchFamily="34" charset="0"/>
              </a:rPr>
              <a:t>raises</a:t>
            </a:r>
            <a:r>
              <a:rPr lang="cs-CZ" dirty="0" smtClean="0">
                <a:latin typeface="Calibri" panose="020F0502020204030204" pitchFamily="34" charset="0"/>
              </a:rPr>
              <a:t> a basic </a:t>
            </a:r>
            <a:r>
              <a:rPr lang="cs-CZ" dirty="0" err="1" smtClean="0">
                <a:latin typeface="Calibri" panose="020F0502020204030204" pitchFamily="34" charset="0"/>
              </a:rPr>
              <a:t>question</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roles</a:t>
            </a:r>
            <a:r>
              <a:rPr lang="cs-CZ" dirty="0" smtClean="0">
                <a:latin typeface="Calibri" panose="020F0502020204030204" pitchFamily="34" charset="0"/>
              </a:rPr>
              <a:t> </a:t>
            </a:r>
            <a:r>
              <a:rPr lang="cs-CZ" dirty="0" err="1" smtClean="0">
                <a:latin typeface="Calibri" panose="020F0502020204030204" pitchFamily="34" charset="0"/>
              </a:rPr>
              <a:t>tht</a:t>
            </a:r>
            <a:r>
              <a:rPr lang="cs-CZ" dirty="0" smtClean="0">
                <a:latin typeface="Calibri" panose="020F0502020204030204" pitchFamily="34" charset="0"/>
              </a:rPr>
              <a:t> </a:t>
            </a:r>
            <a:r>
              <a:rPr lang="cs-CZ" dirty="0" err="1" smtClean="0">
                <a:latin typeface="Calibri" panose="020F0502020204030204" pitchFamily="34" charset="0"/>
              </a:rPr>
              <a:t>actual</a:t>
            </a:r>
            <a:r>
              <a:rPr lang="cs-CZ" dirty="0" smtClean="0">
                <a:latin typeface="Calibri" panose="020F0502020204030204" pitchFamily="34" charset="0"/>
              </a:rPr>
              <a:t> and </a:t>
            </a:r>
            <a:r>
              <a:rPr lang="cs-CZ" dirty="0" err="1" smtClean="0">
                <a:latin typeface="Calibri" panose="020F0502020204030204" pitchFamily="34" charset="0"/>
              </a:rPr>
              <a:t>otential</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play in </a:t>
            </a:r>
            <a:r>
              <a:rPr lang="cs-CZ" dirty="0" err="1" smtClean="0">
                <a:latin typeface="Calibri" panose="020F0502020204030204" pitchFamily="34" charset="0"/>
              </a:rPr>
              <a:t>price</a:t>
            </a:r>
            <a:r>
              <a:rPr lang="cs-CZ" dirty="0" smtClean="0">
                <a:latin typeface="Calibri" panose="020F0502020204030204" pitchFamily="34" charset="0"/>
              </a:rPr>
              <a:t> </a:t>
            </a:r>
            <a:r>
              <a:rPr lang="cs-CZ" dirty="0" err="1" smtClean="0">
                <a:latin typeface="Calibri" panose="020F0502020204030204" pitchFamily="34" charset="0"/>
              </a:rPr>
              <a:t>behaviour</a:t>
            </a:r>
            <a:r>
              <a:rPr lang="cs-CZ" dirty="0" smtClean="0">
                <a:latin typeface="Calibri" panose="020F0502020204030204" pitchFamily="34" charset="0"/>
              </a:rPr>
              <a:t> </a:t>
            </a:r>
            <a:r>
              <a:rPr lang="cs-CZ" dirty="0" err="1" smtClean="0">
                <a:latin typeface="Calibri" panose="020F0502020204030204" pitchFamily="34" charset="0"/>
              </a:rPr>
              <a:t>over</a:t>
            </a:r>
            <a:r>
              <a:rPr lang="cs-CZ" dirty="0" smtClean="0">
                <a:latin typeface="Calibri" panose="020F0502020204030204" pitchFamily="34" charset="0"/>
              </a:rPr>
              <a:t> </a:t>
            </a:r>
            <a:r>
              <a:rPr lang="cs-CZ" dirty="0" err="1" smtClean="0">
                <a:latin typeface="Calibri" panose="020F0502020204030204" pitchFamily="34" charset="0"/>
              </a:rPr>
              <a:t>time</a:t>
            </a:r>
            <a:r>
              <a:rPr lang="cs-CZ" dirty="0" smtClean="0">
                <a:latin typeface="Calibri" panose="020F0502020204030204" pitchFamily="34" charset="0"/>
              </a:rPr>
              <a:t>. </a:t>
            </a:r>
          </a:p>
          <a:p>
            <a:r>
              <a:rPr lang="cs-CZ" dirty="0" err="1" smtClean="0">
                <a:latin typeface="Calibri" panose="020F0502020204030204" pitchFamily="34" charset="0"/>
              </a:rPr>
              <a:t>From</a:t>
            </a:r>
            <a:r>
              <a:rPr lang="cs-CZ" dirty="0" smtClean="0">
                <a:latin typeface="Calibri" panose="020F0502020204030204" pitchFamily="34" charset="0"/>
              </a:rPr>
              <a:t> a sample </a:t>
            </a:r>
            <a:r>
              <a:rPr lang="cs-CZ" dirty="0" err="1" smtClean="0">
                <a:latin typeface="Calibri" panose="020F0502020204030204" pitchFamily="34" charset="0"/>
              </a:rPr>
              <a:t>of</a:t>
            </a:r>
            <a:r>
              <a:rPr lang="cs-CZ" dirty="0" smtClean="0">
                <a:latin typeface="Calibri" panose="020F0502020204030204" pitchFamily="34" charset="0"/>
              </a:rPr>
              <a:t> 18573 </a:t>
            </a:r>
            <a:r>
              <a:rPr lang="cs-CZ" dirty="0" err="1" smtClean="0">
                <a:latin typeface="Calibri" panose="020F0502020204030204" pitchFamily="34" charset="0"/>
              </a:rPr>
              <a:t>routes</a:t>
            </a:r>
            <a:r>
              <a:rPr lang="cs-CZ" dirty="0" smtClean="0">
                <a:latin typeface="Calibri" panose="020F0502020204030204" pitchFamily="34" charset="0"/>
              </a:rPr>
              <a:t> </a:t>
            </a:r>
            <a:r>
              <a:rPr lang="cs-CZ" dirty="0" err="1" smtClean="0">
                <a:latin typeface="Calibri" panose="020F0502020204030204" pitchFamily="34" charset="0"/>
              </a:rPr>
              <a:t>between</a:t>
            </a:r>
            <a:r>
              <a:rPr lang="cs-CZ" dirty="0" smtClean="0">
                <a:latin typeface="Calibri" panose="020F0502020204030204" pitchFamily="34" charset="0"/>
              </a:rPr>
              <a:t> 1978 and 1988, </a:t>
            </a:r>
            <a:r>
              <a:rPr lang="cs-CZ" dirty="0" err="1" smtClean="0">
                <a:latin typeface="Calibri" panose="020F0502020204030204" pitchFamily="34" charset="0"/>
              </a:rPr>
              <a:t>Morrison</a:t>
            </a:r>
            <a:r>
              <a:rPr lang="cs-CZ" dirty="0" smtClean="0">
                <a:latin typeface="Calibri" panose="020F0502020204030204" pitchFamily="34" charset="0"/>
              </a:rPr>
              <a:t> and Winston (1990) </a:t>
            </a:r>
            <a:r>
              <a:rPr lang="cs-CZ" dirty="0" err="1" smtClean="0">
                <a:latin typeface="Calibri" panose="020F0502020204030204" pitchFamily="34" charset="0"/>
              </a:rPr>
              <a:t>invetsigated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importance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actual</a:t>
            </a:r>
            <a:r>
              <a:rPr lang="cs-CZ" dirty="0" smtClean="0">
                <a:latin typeface="Calibri" panose="020F0502020204030204" pitchFamily="34" charset="0"/>
              </a:rPr>
              <a:t> </a:t>
            </a:r>
            <a:r>
              <a:rPr lang="cs-CZ" dirty="0" err="1" smtClean="0">
                <a:latin typeface="Calibri" panose="020F0502020204030204" pitchFamily="34" charset="0"/>
              </a:rPr>
              <a:t>competitors</a:t>
            </a:r>
            <a:r>
              <a:rPr lang="cs-CZ" dirty="0" smtClean="0">
                <a:latin typeface="Calibri" panose="020F0502020204030204" pitchFamily="34" charset="0"/>
              </a:rPr>
              <a:t> versus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competitors</a:t>
            </a:r>
            <a:r>
              <a:rPr lang="cs-CZ" dirty="0" smtClean="0">
                <a:latin typeface="Calibri" panose="020F0502020204030204" pitchFamily="34" charset="0"/>
              </a:rPr>
              <a:t> in </a:t>
            </a:r>
            <a:r>
              <a:rPr lang="cs-CZ" dirty="0" err="1" smtClean="0">
                <a:latin typeface="Calibri" panose="020F0502020204030204" pitchFamily="34" charset="0"/>
              </a:rPr>
              <a:t>determing</a:t>
            </a:r>
            <a:r>
              <a:rPr lang="cs-CZ" dirty="0" smtClean="0">
                <a:latin typeface="Calibri" panose="020F0502020204030204" pitchFamily="34" charset="0"/>
              </a:rPr>
              <a:t> </a:t>
            </a:r>
            <a:r>
              <a:rPr lang="cs-CZ" dirty="0" err="1" smtClean="0">
                <a:latin typeface="Calibri" panose="020F0502020204030204" pitchFamily="34" charset="0"/>
              </a:rPr>
              <a:t>nominal</a:t>
            </a:r>
            <a:r>
              <a:rPr lang="cs-CZ" dirty="0" smtClean="0">
                <a:latin typeface="Calibri" panose="020F0502020204030204" pitchFamily="34" charset="0"/>
              </a:rPr>
              <a:t> </a:t>
            </a:r>
            <a:r>
              <a:rPr lang="cs-CZ" dirty="0" err="1" smtClean="0">
                <a:latin typeface="Calibri" panose="020F0502020204030204" pitchFamily="34" charset="0"/>
              </a:rPr>
              <a:t>airline</a:t>
            </a:r>
            <a:r>
              <a:rPr lang="cs-CZ" dirty="0" smtClean="0">
                <a:latin typeface="Calibri" panose="020F0502020204030204" pitchFamily="34" charset="0"/>
              </a:rPr>
              <a:t> </a:t>
            </a:r>
            <a:r>
              <a:rPr lang="cs-CZ" dirty="0" err="1" smtClean="0">
                <a:latin typeface="Calibri" panose="020F0502020204030204" pitchFamily="34" charset="0"/>
              </a:rPr>
              <a:t>prices</a:t>
            </a:r>
            <a:r>
              <a:rPr lang="cs-CZ" dirty="0" smtClean="0">
                <a:latin typeface="Calibri" panose="020F0502020204030204" pitchFamily="34" charset="0"/>
              </a:rPr>
              <a:t>. </a:t>
            </a:r>
            <a:endParaRPr lang="cs-CZ" dirty="0">
              <a:latin typeface="Calibri" panose="020F0502020204030204" pitchFamily="34" charset="0"/>
            </a:endParaRPr>
          </a:p>
        </p:txBody>
      </p:sp>
    </p:spTree>
    <p:extLst>
      <p:ext uri="{BB962C8B-B14F-4D97-AF65-F5344CB8AC3E}">
        <p14:creationId xmlns:p14="http://schemas.microsoft.com/office/powerpoint/2010/main" val="751637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Variables</a:t>
            </a:r>
            <a:endParaRPr lang="cs-CZ" dirty="0"/>
          </a:p>
        </p:txBody>
      </p:sp>
      <p:sp>
        <p:nvSpPr>
          <p:cNvPr id="3" name="Zástupný symbol pro obsah 2"/>
          <p:cNvSpPr>
            <a:spLocks noGrp="1"/>
          </p:cNvSpPr>
          <p:nvPr>
            <p:ph sz="quarter" idx="1"/>
          </p:nvPr>
        </p:nvSpPr>
        <p:spPr/>
        <p:txBody>
          <a:bodyPr/>
          <a:lstStyle/>
          <a:p>
            <a:r>
              <a:rPr lang="cs-CZ" dirty="0" smtClean="0">
                <a:latin typeface="Calibri" panose="020F0502020204030204" pitchFamily="34" charset="0"/>
              </a:rPr>
              <a:t>In </a:t>
            </a:r>
            <a:r>
              <a:rPr lang="cs-CZ" dirty="0" err="1" smtClean="0">
                <a:latin typeface="Calibri" panose="020F0502020204030204" pitchFamily="34" charset="0"/>
              </a:rPr>
              <a:t>their</a:t>
            </a:r>
            <a:r>
              <a:rPr lang="cs-CZ" dirty="0" smtClean="0">
                <a:latin typeface="Calibri" panose="020F0502020204030204" pitchFamily="34" charset="0"/>
              </a:rPr>
              <a:t> </a:t>
            </a:r>
            <a:r>
              <a:rPr lang="cs-CZ" dirty="0" err="1" smtClean="0">
                <a:latin typeface="Calibri" panose="020F0502020204030204" pitchFamily="34" charset="0"/>
              </a:rPr>
              <a:t>analysis</a:t>
            </a:r>
            <a:r>
              <a:rPr lang="cs-CZ" dirty="0" smtClean="0">
                <a:latin typeface="Calibri" panose="020F0502020204030204" pitchFamily="34" charset="0"/>
              </a:rPr>
              <a:t>, </a:t>
            </a:r>
            <a:r>
              <a:rPr lang="cs-CZ" dirty="0" err="1" smtClean="0">
                <a:latin typeface="Calibri" panose="020F0502020204030204" pitchFamily="34" charset="0"/>
              </a:rPr>
              <a:t>Morrison</a:t>
            </a:r>
            <a:r>
              <a:rPr lang="cs-CZ" dirty="0" smtClean="0">
                <a:latin typeface="Calibri" panose="020F0502020204030204" pitchFamily="34" charset="0"/>
              </a:rPr>
              <a:t> and Winston </a:t>
            </a:r>
            <a:r>
              <a:rPr lang="cs-CZ" dirty="0" err="1" smtClean="0">
                <a:latin typeface="Calibri" panose="020F0502020204030204" pitchFamily="34" charset="0"/>
              </a:rPr>
              <a:t>assume</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airline</a:t>
            </a:r>
            <a:r>
              <a:rPr lang="cs-CZ" dirty="0" smtClean="0">
                <a:latin typeface="Calibri" panose="020F0502020204030204" pitchFamily="34" charset="0"/>
              </a:rPr>
              <a:t> </a:t>
            </a:r>
            <a:r>
              <a:rPr lang="cs-CZ" dirty="0" err="1" smtClean="0">
                <a:latin typeface="Calibri" panose="020F0502020204030204" pitchFamily="34" charset="0"/>
              </a:rPr>
              <a:t>fares</a:t>
            </a:r>
            <a:r>
              <a:rPr lang="cs-CZ" dirty="0" smtClean="0">
                <a:latin typeface="Calibri" panose="020F0502020204030204" pitchFamily="34" charset="0"/>
              </a:rPr>
              <a:t> </a:t>
            </a:r>
            <a:r>
              <a:rPr lang="cs-CZ" dirty="0" err="1" smtClean="0">
                <a:latin typeface="Calibri" panose="020F0502020204030204" pitchFamily="34" charset="0"/>
              </a:rPr>
              <a:t>depend</a:t>
            </a:r>
            <a:r>
              <a:rPr lang="cs-CZ" dirty="0" smtClean="0">
                <a:latin typeface="Calibri" panose="020F0502020204030204" pitchFamily="34" charset="0"/>
              </a:rPr>
              <a:t> </a:t>
            </a:r>
            <a:r>
              <a:rPr lang="cs-CZ" dirty="0" err="1" smtClean="0">
                <a:latin typeface="Calibri" panose="020F0502020204030204" pitchFamily="34" charset="0"/>
              </a:rPr>
              <a:t>upon</a:t>
            </a:r>
            <a:r>
              <a:rPr lang="cs-CZ" dirty="0" smtClean="0">
                <a:latin typeface="Calibri" panose="020F0502020204030204" pitchFamily="34" charset="0"/>
              </a:rPr>
              <a:t> </a:t>
            </a:r>
            <a:r>
              <a:rPr lang="cs-CZ" dirty="0" err="1" smtClean="0">
                <a:latin typeface="Calibri" panose="020F0502020204030204" pitchFamily="34" charset="0"/>
              </a:rPr>
              <a:t>five</a:t>
            </a:r>
            <a:r>
              <a:rPr lang="cs-CZ" dirty="0" smtClean="0">
                <a:latin typeface="Calibri" panose="020F0502020204030204" pitchFamily="34" charset="0"/>
              </a:rPr>
              <a:t> basic </a:t>
            </a:r>
            <a:r>
              <a:rPr lang="cs-CZ" dirty="0" err="1" smtClean="0">
                <a:latin typeface="Calibri" panose="020F0502020204030204" pitchFamily="34" charset="0"/>
              </a:rPr>
              <a:t>determinants</a:t>
            </a:r>
            <a:r>
              <a:rPr lang="cs-CZ" dirty="0" smtClean="0">
                <a:latin typeface="Calibri" panose="020F0502020204030204" pitchFamily="34" charset="0"/>
              </a:rPr>
              <a:t>:</a:t>
            </a:r>
          </a:p>
          <a:p>
            <a:pPr lvl="1">
              <a:buFont typeface="Courier New" panose="02070309020205020404" pitchFamily="49" charset="0"/>
              <a:buChar char="o"/>
            </a:pPr>
            <a:r>
              <a:rPr lang="cs-CZ" dirty="0" err="1" smtClean="0">
                <a:latin typeface="Calibri" panose="020F0502020204030204" pitchFamily="34" charset="0"/>
              </a:rPr>
              <a:t>the</a:t>
            </a:r>
            <a:r>
              <a:rPr lang="cs-CZ" dirty="0" smtClean="0">
                <a:latin typeface="Calibri" panose="020F0502020204030204" pitchFamily="34" charset="0"/>
              </a:rPr>
              <a:t> distance (in </a:t>
            </a:r>
            <a:r>
              <a:rPr lang="cs-CZ" dirty="0" err="1" smtClean="0">
                <a:latin typeface="Calibri" panose="020F0502020204030204" pitchFamily="34" charset="0"/>
              </a:rPr>
              <a:t>miles</a:t>
            </a:r>
            <a:r>
              <a:rPr lang="cs-CZ" dirty="0" smtClean="0">
                <a:latin typeface="Calibri" panose="020F0502020204030204" pitchFamily="34" charset="0"/>
              </a:rPr>
              <a:t>) </a:t>
            </a:r>
            <a:r>
              <a:rPr lang="cs-CZ" dirty="0" err="1" smtClean="0">
                <a:latin typeface="Calibri" panose="020F0502020204030204" pitchFamily="34" charset="0"/>
              </a:rPr>
              <a:t>between</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airports</a:t>
            </a:r>
            <a:r>
              <a:rPr lang="cs-CZ" dirty="0" smtClean="0">
                <a:latin typeface="Calibri" panose="020F0502020204030204" pitchFamily="34" charset="0"/>
              </a:rPr>
              <a:t> on a </a:t>
            </a:r>
            <a:r>
              <a:rPr lang="cs-CZ" dirty="0" err="1" smtClean="0">
                <a:latin typeface="Calibri" panose="020F0502020204030204" pitchFamily="34" charset="0"/>
              </a:rPr>
              <a:t>route</a:t>
            </a:r>
            <a:endParaRPr lang="cs-CZ" dirty="0" smtClean="0">
              <a:latin typeface="Calibri" panose="020F0502020204030204" pitchFamily="34" charset="0"/>
            </a:endParaRPr>
          </a:p>
          <a:p>
            <a:pPr lvl="1">
              <a:buFont typeface="Courier New" panose="02070309020205020404" pitchFamily="49" charset="0"/>
              <a:buChar char="o"/>
            </a:pP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effective</a:t>
            </a:r>
            <a:r>
              <a:rPr lang="cs-CZ" dirty="0" smtClean="0">
                <a:latin typeface="Calibri" panose="020F0502020204030204" pitchFamily="34" charset="0"/>
              </a:rPr>
              <a:t> </a:t>
            </a:r>
            <a:r>
              <a:rPr lang="cs-CZ" dirty="0" err="1" smtClean="0">
                <a:latin typeface="Calibri" panose="020F0502020204030204" pitchFamily="34" charset="0"/>
              </a:rPr>
              <a:t>competitors</a:t>
            </a:r>
            <a:r>
              <a:rPr lang="cs-CZ" dirty="0" smtClean="0">
                <a:latin typeface="Calibri" panose="020F0502020204030204" pitchFamily="34" charset="0"/>
              </a:rPr>
              <a:t> on </a:t>
            </a:r>
            <a:r>
              <a:rPr lang="cs-CZ" dirty="0" err="1" smtClean="0">
                <a:latin typeface="Calibri" panose="020F0502020204030204" pitchFamily="34" charset="0"/>
              </a:rPr>
              <a:t>routes</a:t>
            </a:r>
            <a:r>
              <a:rPr lang="cs-CZ" dirty="0" smtClean="0">
                <a:latin typeface="Calibri" panose="020F0502020204030204" pitchFamily="34" charset="0"/>
              </a:rPr>
              <a:t> </a:t>
            </a:r>
            <a:r>
              <a:rPr lang="cs-CZ" dirty="0" err="1" smtClean="0">
                <a:latin typeface="Calibri" panose="020F0502020204030204" pitchFamily="34" charset="0"/>
              </a:rPr>
              <a:t>at</a:t>
            </a:r>
            <a:r>
              <a:rPr lang="cs-CZ" dirty="0" smtClean="0">
                <a:latin typeface="Calibri" panose="020F0502020204030204" pitchFamily="34" charset="0"/>
              </a:rPr>
              <a:t> </a:t>
            </a:r>
            <a:r>
              <a:rPr lang="cs-CZ" dirty="0" err="1" smtClean="0">
                <a:latin typeface="Calibri" panose="020F0502020204030204" pitchFamily="34" charset="0"/>
              </a:rPr>
              <a:t>fixed</a:t>
            </a:r>
            <a:r>
              <a:rPr lang="cs-CZ" dirty="0">
                <a:latin typeface="Calibri" panose="020F0502020204030204" pitchFamily="34" charset="0"/>
              </a:rPr>
              <a:t>-</a:t>
            </a:r>
            <a:r>
              <a:rPr lang="cs-CZ" dirty="0" smtClean="0">
                <a:latin typeface="Calibri" panose="020F0502020204030204" pitchFamily="34" charset="0"/>
              </a:rPr>
              <a:t>slot </a:t>
            </a:r>
            <a:r>
              <a:rPr lang="cs-CZ" dirty="0" err="1" smtClean="0">
                <a:latin typeface="Calibri" panose="020F0502020204030204" pitchFamily="34" charset="0"/>
              </a:rPr>
              <a:t>airports</a:t>
            </a:r>
            <a:endParaRPr lang="cs-CZ" dirty="0" smtClean="0">
              <a:latin typeface="Calibri" panose="020F0502020204030204" pitchFamily="34" charset="0"/>
            </a:endParaRPr>
          </a:p>
          <a:p>
            <a:pPr lvl="1">
              <a:buFont typeface="Courier New" panose="02070309020205020404" pitchFamily="49" charset="0"/>
              <a:buChar char="o"/>
            </a:pPr>
            <a:r>
              <a:rPr lang="cs-CZ" dirty="0" err="1">
                <a:latin typeface="Calibri" panose="020F0502020204030204" pitchFamily="34" charset="0"/>
              </a:rPr>
              <a:t>the</a:t>
            </a:r>
            <a:r>
              <a:rPr lang="cs-CZ" dirty="0">
                <a:latin typeface="Calibri" panose="020F0502020204030204" pitchFamily="34" charset="0"/>
              </a:rPr>
              <a:t> </a:t>
            </a:r>
            <a:r>
              <a:rPr lang="cs-CZ" dirty="0" err="1">
                <a:latin typeface="Calibri" panose="020F0502020204030204" pitchFamily="34" charset="0"/>
              </a:rPr>
              <a:t>number</a:t>
            </a:r>
            <a:r>
              <a:rPr lang="cs-CZ" dirty="0">
                <a:latin typeface="Calibri" panose="020F0502020204030204" pitchFamily="34" charset="0"/>
              </a:rPr>
              <a:t> </a:t>
            </a:r>
            <a:r>
              <a:rPr lang="cs-CZ" dirty="0" err="1">
                <a:latin typeface="Calibri" panose="020F0502020204030204" pitchFamily="34" charset="0"/>
              </a:rPr>
              <a:t>of</a:t>
            </a:r>
            <a:r>
              <a:rPr lang="cs-CZ" dirty="0">
                <a:latin typeface="Calibri" panose="020F0502020204030204" pitchFamily="34" charset="0"/>
              </a:rPr>
              <a:t> </a:t>
            </a:r>
            <a:r>
              <a:rPr lang="cs-CZ" dirty="0" err="1">
                <a:latin typeface="Calibri" panose="020F0502020204030204" pitchFamily="34" charset="0"/>
              </a:rPr>
              <a:t>effective</a:t>
            </a:r>
            <a:r>
              <a:rPr lang="cs-CZ" dirty="0">
                <a:latin typeface="Calibri" panose="020F0502020204030204" pitchFamily="34" charset="0"/>
              </a:rPr>
              <a:t> </a:t>
            </a:r>
            <a:r>
              <a:rPr lang="cs-CZ" dirty="0" err="1">
                <a:latin typeface="Calibri" panose="020F0502020204030204" pitchFamily="34" charset="0"/>
              </a:rPr>
              <a:t>competitors</a:t>
            </a:r>
            <a:r>
              <a:rPr lang="cs-CZ" dirty="0">
                <a:latin typeface="Calibri" panose="020F0502020204030204" pitchFamily="34" charset="0"/>
              </a:rPr>
              <a:t> on </a:t>
            </a:r>
            <a:r>
              <a:rPr lang="cs-CZ" dirty="0" err="1">
                <a:latin typeface="Calibri" panose="020F0502020204030204" pitchFamily="34" charset="0"/>
              </a:rPr>
              <a:t>routes</a:t>
            </a:r>
            <a:r>
              <a:rPr lang="cs-CZ" dirty="0">
                <a:latin typeface="Calibri" panose="020F0502020204030204" pitchFamily="34" charset="0"/>
              </a:rPr>
              <a:t> </a:t>
            </a:r>
            <a:r>
              <a:rPr lang="cs-CZ" dirty="0" err="1">
                <a:latin typeface="Calibri" panose="020F0502020204030204" pitchFamily="34" charset="0"/>
              </a:rPr>
              <a:t>at</a:t>
            </a:r>
            <a:r>
              <a:rPr lang="cs-CZ" dirty="0">
                <a:latin typeface="Calibri" panose="020F0502020204030204" pitchFamily="34" charset="0"/>
              </a:rPr>
              <a:t> </a:t>
            </a:r>
            <a:r>
              <a:rPr lang="cs-CZ" dirty="0" err="1" smtClean="0">
                <a:latin typeface="Calibri" panose="020F0502020204030204" pitchFamily="34" charset="0"/>
              </a:rPr>
              <a:t>nonfixed</a:t>
            </a:r>
            <a:r>
              <a:rPr lang="cs-CZ" dirty="0">
                <a:latin typeface="Calibri" panose="020F0502020204030204" pitchFamily="34" charset="0"/>
              </a:rPr>
              <a:t>-</a:t>
            </a:r>
            <a:r>
              <a:rPr lang="cs-CZ" dirty="0" smtClean="0">
                <a:latin typeface="Calibri" panose="020F0502020204030204" pitchFamily="34" charset="0"/>
              </a:rPr>
              <a:t>slot </a:t>
            </a:r>
            <a:r>
              <a:rPr lang="cs-CZ" dirty="0" err="1" smtClean="0">
                <a:latin typeface="Calibri" panose="020F0502020204030204" pitchFamily="34" charset="0"/>
              </a:rPr>
              <a:t>airports</a:t>
            </a:r>
            <a:endParaRPr lang="cs-CZ" dirty="0" smtClean="0">
              <a:latin typeface="Calibri" panose="020F0502020204030204" pitchFamily="34" charset="0"/>
            </a:endParaRPr>
          </a:p>
          <a:p>
            <a:pPr lvl="1">
              <a:buFont typeface="Courier New" panose="02070309020205020404" pitchFamily="49" charset="0"/>
              <a:buChar char="o"/>
            </a:pPr>
            <a:r>
              <a:rPr lang="cs-CZ" dirty="0" err="1">
                <a:latin typeface="Calibri" panose="020F0502020204030204" pitchFamily="34" charset="0"/>
              </a:rPr>
              <a:t>t</a:t>
            </a:r>
            <a:r>
              <a:rPr lang="cs-CZ" dirty="0" err="1" smtClean="0">
                <a:latin typeface="Calibri" panose="020F0502020204030204" pitchFamily="34" charset="0"/>
              </a:rPr>
              <a:t>he</a:t>
            </a:r>
            <a:r>
              <a:rPr lang="cs-CZ" dirty="0" smtClean="0">
                <a:latin typeface="Calibri" panose="020F0502020204030204" pitchFamily="34" charset="0"/>
              </a:rPr>
              <a:t> minimum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effective</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at</a:t>
            </a:r>
            <a:r>
              <a:rPr lang="cs-CZ" dirty="0" smtClean="0">
                <a:latin typeface="Calibri" panose="020F0502020204030204" pitchFamily="34" charset="0"/>
              </a:rPr>
              <a:t> </a:t>
            </a:r>
            <a:r>
              <a:rPr lang="cs-CZ" dirty="0" err="1" smtClean="0">
                <a:latin typeface="Calibri" panose="020F0502020204030204" pitchFamily="34" charset="0"/>
              </a:rPr>
              <a:t>route</a:t>
            </a:r>
            <a:r>
              <a:rPr lang="en-US" dirty="0" smtClean="0">
                <a:latin typeface="Calibri" panose="020F0502020204030204" pitchFamily="34" charset="0"/>
              </a:rPr>
              <a:t>’s</a:t>
            </a:r>
            <a:r>
              <a:rPr lang="cs-CZ" dirty="0" smtClean="0">
                <a:latin typeface="Calibri" panose="020F0502020204030204" pitchFamily="34" charset="0"/>
              </a:rPr>
              <a:t> </a:t>
            </a:r>
            <a:r>
              <a:rPr lang="cs-CZ" dirty="0" err="1" smtClean="0">
                <a:latin typeface="Calibri" panose="020F0502020204030204" pitchFamily="34" charset="0"/>
              </a:rPr>
              <a:t>endpoints</a:t>
            </a:r>
            <a:endParaRPr lang="cs-CZ" dirty="0" smtClean="0">
              <a:latin typeface="Calibri" panose="020F0502020204030204" pitchFamily="34" charset="0"/>
            </a:endParaRPr>
          </a:p>
          <a:p>
            <a:pPr lvl="1">
              <a:buFont typeface="Courier New" panose="02070309020205020404" pitchFamily="49" charset="0"/>
              <a:buChar char="o"/>
            </a:pP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carriers</a:t>
            </a:r>
            <a:r>
              <a:rPr lang="cs-CZ" dirty="0" smtClean="0">
                <a:latin typeface="Calibri" panose="020F0502020204030204" pitchFamily="34" charset="0"/>
              </a:rPr>
              <a:t> </a:t>
            </a:r>
            <a:endParaRPr lang="cs-CZ" dirty="0">
              <a:latin typeface="Calibri" panose="020F0502020204030204" pitchFamily="34" charset="0"/>
            </a:endParaRPr>
          </a:p>
          <a:p>
            <a:pPr lvl="1">
              <a:buFont typeface="Courier New" panose="02070309020205020404" pitchFamily="49" charset="0"/>
              <a:buChar char="o"/>
            </a:pPr>
            <a:endParaRPr lang="cs-CZ" dirty="0" smtClean="0">
              <a:latin typeface="Calibri" panose="020F0502020204030204" pitchFamily="34" charset="0"/>
            </a:endParaRPr>
          </a:p>
          <a:p>
            <a:pPr lvl="1">
              <a:buFont typeface="Courier New" panose="02070309020205020404" pitchFamily="49" charset="0"/>
              <a:buChar char="o"/>
            </a:pPr>
            <a:endParaRPr lang="cs-CZ" dirty="0">
              <a:latin typeface="Calibri" panose="020F0502020204030204" pitchFamily="34" charset="0"/>
            </a:endParaRPr>
          </a:p>
        </p:txBody>
      </p:sp>
    </p:spTree>
    <p:extLst>
      <p:ext uri="{BB962C8B-B14F-4D97-AF65-F5344CB8AC3E}">
        <p14:creationId xmlns:p14="http://schemas.microsoft.com/office/powerpoint/2010/main" val="2581231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Hypotheses</a:t>
            </a:r>
            <a:endParaRPr lang="en-US" dirty="0"/>
          </a:p>
        </p:txBody>
      </p:sp>
      <p:sp>
        <p:nvSpPr>
          <p:cNvPr id="3" name="Zástupný symbol pro obsah 2"/>
          <p:cNvSpPr>
            <a:spLocks noGrp="1"/>
          </p:cNvSpPr>
          <p:nvPr>
            <p:ph sz="quarter" idx="1"/>
          </p:nvPr>
        </p:nvSpPr>
        <p:spPr/>
        <p:txBody>
          <a:bodyPr/>
          <a:lstStyle/>
          <a:p>
            <a:pPr marL="514350" indent="-514350">
              <a:buFont typeface="+mj-lt"/>
              <a:buAutoNum type="arabicPeriod"/>
            </a:pP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coefficient</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Distance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expected</a:t>
            </a:r>
            <a:r>
              <a:rPr lang="cs-CZ" dirty="0" smtClean="0">
                <a:latin typeface="Calibri" panose="020F0502020204030204" pitchFamily="34" charset="0"/>
              </a:rPr>
              <a:t> to </a:t>
            </a:r>
            <a:r>
              <a:rPr lang="cs-CZ" dirty="0" err="1" smtClean="0">
                <a:latin typeface="Calibri" panose="020F0502020204030204" pitchFamily="34" charset="0"/>
              </a:rPr>
              <a:t>be</a:t>
            </a:r>
            <a:r>
              <a:rPr lang="cs-CZ" dirty="0" smtClean="0">
                <a:latin typeface="Calibri" panose="020F0502020204030204" pitchFamily="34" charset="0"/>
              </a:rPr>
              <a:t> positive</a:t>
            </a:r>
          </a:p>
          <a:p>
            <a:pPr marL="514350" indent="-514350">
              <a:buFont typeface="+mj-lt"/>
              <a:buAutoNum type="arabicPeriod"/>
            </a:pPr>
            <a:r>
              <a:rPr lang="cs-CZ" dirty="0" err="1" smtClean="0">
                <a:latin typeface="Calibri" panose="020F0502020204030204" pitchFamily="34" charset="0"/>
              </a:rPr>
              <a:t>An</a:t>
            </a:r>
            <a:r>
              <a:rPr lang="cs-CZ" dirty="0" smtClean="0">
                <a:latin typeface="Calibri" panose="020F0502020204030204" pitchFamily="34" charset="0"/>
              </a:rPr>
              <a:t> </a:t>
            </a:r>
            <a:r>
              <a:rPr lang="cs-CZ" dirty="0" err="1" smtClean="0">
                <a:latin typeface="Calibri" panose="020F0502020204030204" pitchFamily="34" charset="0"/>
              </a:rPr>
              <a:t>increase</a:t>
            </a:r>
            <a:r>
              <a:rPr lang="cs-CZ" dirty="0" smtClean="0">
                <a:latin typeface="Calibri" panose="020F0502020204030204" pitchFamily="34" charset="0"/>
              </a:rPr>
              <a:t> in </a:t>
            </a:r>
            <a:r>
              <a:rPr lang="cs-CZ" dirty="0" err="1" smtClean="0">
                <a:latin typeface="Calibri" panose="020F0502020204030204" pitchFamily="34" charset="0"/>
              </a:rPr>
              <a:t>actual</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will</a:t>
            </a:r>
            <a:r>
              <a:rPr lang="cs-CZ" dirty="0" smtClean="0">
                <a:latin typeface="Calibri" panose="020F0502020204030204" pitchFamily="34" charset="0"/>
              </a:rPr>
              <a:t> </a:t>
            </a:r>
            <a:r>
              <a:rPr lang="cs-CZ" dirty="0" err="1" smtClean="0">
                <a:latin typeface="Calibri" panose="020F0502020204030204" pitchFamily="34" charset="0"/>
              </a:rPr>
              <a:t>reduce</a:t>
            </a:r>
            <a:r>
              <a:rPr lang="cs-CZ" dirty="0" smtClean="0">
                <a:latin typeface="Calibri" panose="020F0502020204030204" pitchFamily="34" charset="0"/>
              </a:rPr>
              <a:t> </a:t>
            </a:r>
            <a:r>
              <a:rPr lang="cs-CZ" dirty="0" err="1" smtClean="0">
                <a:latin typeface="Calibri" panose="020F0502020204030204" pitchFamily="34" charset="0"/>
              </a:rPr>
              <a:t>fares</a:t>
            </a:r>
            <a:r>
              <a:rPr lang="cs-CZ" dirty="0" smtClean="0">
                <a:latin typeface="Calibri" panose="020F0502020204030204" pitchFamily="34" charset="0"/>
              </a:rPr>
              <a:t> → </a:t>
            </a:r>
            <a:r>
              <a:rPr lang="cs-CZ" dirty="0" err="1" smtClean="0">
                <a:latin typeface="Calibri" panose="020F0502020204030204" pitchFamily="34" charset="0"/>
              </a:rPr>
              <a:t>coefficients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competitors</a:t>
            </a:r>
            <a:r>
              <a:rPr lang="cs-CZ" dirty="0" smtClean="0">
                <a:latin typeface="Calibri" panose="020F0502020204030204" pitchFamily="34" charset="0"/>
              </a:rPr>
              <a:t> are </a:t>
            </a:r>
            <a:r>
              <a:rPr lang="cs-CZ" dirty="0" err="1" smtClean="0">
                <a:latin typeface="Calibri" panose="020F0502020204030204" pitchFamily="34" charset="0"/>
              </a:rPr>
              <a:t>expected</a:t>
            </a:r>
            <a:r>
              <a:rPr lang="cs-CZ" dirty="0" smtClean="0">
                <a:latin typeface="Calibri" panose="020F0502020204030204" pitchFamily="34" charset="0"/>
              </a:rPr>
              <a:t> to </a:t>
            </a:r>
            <a:r>
              <a:rPr lang="cs-CZ" dirty="0" err="1" smtClean="0">
                <a:latin typeface="Calibri" panose="020F0502020204030204" pitchFamily="34" charset="0"/>
              </a:rPr>
              <a:t>be</a:t>
            </a:r>
            <a:r>
              <a:rPr lang="cs-CZ" dirty="0" smtClean="0">
                <a:latin typeface="Calibri" panose="020F0502020204030204" pitchFamily="34" charset="0"/>
              </a:rPr>
              <a:t> negative</a:t>
            </a:r>
          </a:p>
          <a:p>
            <a:pPr marL="514350" indent="-514350">
              <a:buFont typeface="+mj-lt"/>
              <a:buAutoNum type="arabicPeriod"/>
            </a:pPr>
            <a:r>
              <a:rPr lang="cs-CZ" dirty="0" err="1" smtClean="0">
                <a:latin typeface="Calibri" panose="020F0502020204030204" pitchFamily="34" charset="0"/>
              </a:rPr>
              <a:t>It</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expected</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effects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actual</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will</a:t>
            </a:r>
            <a:r>
              <a:rPr lang="cs-CZ" dirty="0" smtClean="0">
                <a:latin typeface="Calibri" panose="020F0502020204030204" pitchFamily="34" charset="0"/>
              </a:rPr>
              <a:t> </a:t>
            </a:r>
            <a:r>
              <a:rPr lang="cs-CZ" dirty="0" err="1" smtClean="0">
                <a:latin typeface="Calibri" panose="020F0502020204030204" pitchFamily="34" charset="0"/>
              </a:rPr>
              <a:t>be</a:t>
            </a:r>
            <a:r>
              <a:rPr lang="cs-CZ" dirty="0" smtClean="0">
                <a:latin typeface="Calibri" panose="020F0502020204030204" pitchFamily="34" charset="0"/>
              </a:rPr>
              <a:t> </a:t>
            </a:r>
            <a:r>
              <a:rPr lang="cs-CZ" dirty="0" err="1" smtClean="0">
                <a:latin typeface="Calibri" panose="020F0502020204030204" pitchFamily="34" charset="0"/>
              </a:rPr>
              <a:t>greater</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long run </a:t>
            </a:r>
            <a:r>
              <a:rPr lang="cs-CZ" dirty="0" err="1" smtClean="0">
                <a:latin typeface="Calibri" panose="020F0502020204030204" pitchFamily="34" charset="0"/>
              </a:rPr>
              <a:t>than</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short</a:t>
            </a:r>
            <a:r>
              <a:rPr lang="cs-CZ" dirty="0" smtClean="0">
                <a:latin typeface="Calibri" panose="020F0502020204030204" pitchFamily="34" charset="0"/>
              </a:rPr>
              <a:t> run.</a:t>
            </a:r>
          </a:p>
          <a:p>
            <a:pPr marL="514350" indent="-514350">
              <a:buFont typeface="+mj-lt"/>
              <a:buAutoNum type="arabicPeriod"/>
            </a:pPr>
            <a:r>
              <a:rPr lang="cs-CZ" dirty="0" err="1" smtClean="0">
                <a:latin typeface="Calibri" panose="020F0502020204030204" pitchFamily="34" charset="0"/>
              </a:rPr>
              <a:t>If</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market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airline</a:t>
            </a:r>
            <a:r>
              <a:rPr lang="cs-CZ" dirty="0" smtClean="0">
                <a:latin typeface="Calibri" panose="020F0502020204030204" pitchFamily="34" charset="0"/>
              </a:rPr>
              <a:t> </a:t>
            </a:r>
            <a:r>
              <a:rPr lang="cs-CZ" dirty="0" err="1" smtClean="0">
                <a:latin typeface="Calibri" panose="020F0502020204030204" pitchFamily="34" charset="0"/>
              </a:rPr>
              <a:t>routes</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contestable</a:t>
            </a:r>
            <a:r>
              <a:rPr lang="cs-CZ" dirty="0" smtClean="0">
                <a:latin typeface="Calibri" panose="020F0502020204030204" pitchFamily="34" charset="0"/>
              </a:rPr>
              <a:t>, </a:t>
            </a:r>
            <a:r>
              <a:rPr lang="cs-CZ" dirty="0" err="1" smtClean="0">
                <a:latin typeface="Calibri" panose="020F0502020204030204" pitchFamily="34" charset="0"/>
              </a:rPr>
              <a:t>then</a:t>
            </a:r>
            <a:r>
              <a:rPr lang="cs-CZ" dirty="0" smtClean="0">
                <a:latin typeface="Calibri" panose="020F0502020204030204" pitchFamily="34" charset="0"/>
              </a:rPr>
              <a:t> </a:t>
            </a:r>
            <a:r>
              <a:rPr lang="cs-CZ" dirty="0" err="1" smtClean="0">
                <a:latin typeface="Calibri" panose="020F0502020204030204" pitchFamily="34" charset="0"/>
              </a:rPr>
              <a:t>an</a:t>
            </a:r>
            <a:r>
              <a:rPr lang="cs-CZ" dirty="0" smtClean="0">
                <a:latin typeface="Calibri" panose="020F0502020204030204" pitchFamily="34" charset="0"/>
              </a:rPr>
              <a:t> </a:t>
            </a:r>
            <a:r>
              <a:rPr lang="cs-CZ" dirty="0" err="1" smtClean="0">
                <a:latin typeface="Calibri" panose="020F0502020204030204" pitchFamily="34" charset="0"/>
              </a:rPr>
              <a:t>increase</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carriers</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expected</a:t>
            </a:r>
            <a:r>
              <a:rPr lang="cs-CZ" dirty="0" smtClean="0">
                <a:latin typeface="Calibri" panose="020F0502020204030204" pitchFamily="34" charset="0"/>
              </a:rPr>
              <a:t> to </a:t>
            </a:r>
            <a:r>
              <a:rPr lang="cs-CZ" dirty="0" err="1" smtClean="0">
                <a:latin typeface="Calibri" panose="020F0502020204030204" pitchFamily="34" charset="0"/>
              </a:rPr>
              <a:t>reduce</a:t>
            </a:r>
            <a:r>
              <a:rPr lang="cs-CZ" dirty="0" smtClean="0">
                <a:latin typeface="Calibri" panose="020F0502020204030204" pitchFamily="34" charset="0"/>
              </a:rPr>
              <a:t> air </a:t>
            </a:r>
            <a:r>
              <a:rPr lang="cs-CZ" dirty="0" err="1" smtClean="0">
                <a:latin typeface="Calibri" panose="020F0502020204030204" pitchFamily="34" charset="0"/>
              </a:rPr>
              <a:t>fares</a:t>
            </a:r>
            <a:r>
              <a:rPr lang="cs-CZ"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749176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4"/>
          <p:cNvGraphicFramePr>
            <a:graphicFrameLocks noChangeAspect="1"/>
          </p:cNvGraphicFramePr>
          <p:nvPr>
            <p:extLst>
              <p:ext uri="{D42A27DB-BD31-4B8C-83A1-F6EECF244321}">
                <p14:modId xmlns:p14="http://schemas.microsoft.com/office/powerpoint/2010/main" val="251007295"/>
              </p:ext>
            </p:extLst>
          </p:nvPr>
        </p:nvGraphicFramePr>
        <p:xfrm>
          <a:off x="528489" y="1190389"/>
          <a:ext cx="8196263" cy="5708650"/>
        </p:xfrm>
        <a:graphic>
          <a:graphicData uri="http://schemas.openxmlformats.org/presentationml/2006/ole">
            <mc:AlternateContent xmlns:mc="http://schemas.openxmlformats.org/markup-compatibility/2006">
              <mc:Choice xmlns:v="urn:schemas-microsoft-com:vml" Requires="v">
                <p:oleObj spid="_x0000_s6170" name="Document" r:id="rId4" imgW="8229600" imgH="5740400" progId="Word.Document.12">
                  <p:embed/>
                </p:oleObj>
              </mc:Choice>
              <mc:Fallback>
                <p:oleObj name="Document" r:id="rId4" imgW="8229600" imgH="5740400" progId="Word.Document.12">
                  <p:embed/>
                  <p:pic>
                    <p:nvPicPr>
                      <p:cNvPr id="0" name=""/>
                      <p:cNvPicPr>
                        <a:picLocks noChangeAspect="1" noChangeArrowheads="1"/>
                      </p:cNvPicPr>
                      <p:nvPr/>
                    </p:nvPicPr>
                    <p:blipFill>
                      <a:blip r:embed="rId5"/>
                      <a:srcRect/>
                      <a:stretch>
                        <a:fillRect/>
                      </a:stretch>
                    </p:blipFill>
                    <p:spPr bwMode="auto">
                      <a:xfrm>
                        <a:off x="528489" y="1190389"/>
                        <a:ext cx="8196263" cy="570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Nadpis 1"/>
          <p:cNvSpPr>
            <a:spLocks noGrp="1"/>
          </p:cNvSpPr>
          <p:nvPr>
            <p:ph type="title"/>
          </p:nvPr>
        </p:nvSpPr>
        <p:spPr/>
        <p:txBody>
          <a:bodyPr/>
          <a:lstStyle/>
          <a:p>
            <a:r>
              <a:rPr lang="cs-CZ" dirty="0" err="1" smtClean="0"/>
              <a:t>Results</a:t>
            </a:r>
            <a:endParaRPr lang="en-US" dirty="0"/>
          </a:p>
        </p:txBody>
      </p:sp>
    </p:spTree>
    <p:extLst>
      <p:ext uri="{BB962C8B-B14F-4D97-AF65-F5344CB8AC3E}">
        <p14:creationId xmlns:p14="http://schemas.microsoft.com/office/powerpoint/2010/main" val="2451325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Interpretation</a:t>
            </a:r>
            <a:endParaRPr lang="en-US" dirty="0"/>
          </a:p>
        </p:txBody>
      </p:sp>
      <p:sp>
        <p:nvSpPr>
          <p:cNvPr id="3" name="Zástupný symbol pro obsah 2"/>
          <p:cNvSpPr>
            <a:spLocks noGrp="1"/>
          </p:cNvSpPr>
          <p:nvPr>
            <p:ph sz="quarter" idx="1"/>
          </p:nvPr>
        </p:nvSpPr>
        <p:spPr/>
        <p:txBody>
          <a:bodyPr/>
          <a:lstStyle/>
          <a:p>
            <a:r>
              <a:rPr lang="cs-CZ" dirty="0" smtClean="0">
                <a:latin typeface="Calibri" panose="020F0502020204030204" pitchFamily="34" charset="0"/>
              </a:rPr>
              <a:t>Are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results</a:t>
            </a:r>
            <a:r>
              <a:rPr lang="cs-CZ" dirty="0" smtClean="0">
                <a:latin typeface="Calibri" panose="020F0502020204030204" pitchFamily="34" charset="0"/>
              </a:rPr>
              <a:t> </a:t>
            </a:r>
            <a:r>
              <a:rPr lang="cs-CZ" dirty="0" err="1" smtClean="0">
                <a:latin typeface="Calibri" panose="020F0502020204030204" pitchFamily="34" charset="0"/>
              </a:rPr>
              <a:t>consistent</a:t>
            </a:r>
            <a:r>
              <a:rPr lang="cs-CZ" dirty="0" smtClean="0">
                <a:latin typeface="Calibri" panose="020F0502020204030204" pitchFamily="34" charset="0"/>
              </a:rPr>
              <a:t> </a:t>
            </a:r>
            <a:r>
              <a:rPr lang="cs-CZ" dirty="0" err="1" smtClean="0">
                <a:latin typeface="Calibri" panose="020F0502020204030204" pitchFamily="34" charset="0"/>
              </a:rPr>
              <a:t>with</a:t>
            </a:r>
            <a:r>
              <a:rPr lang="cs-CZ" dirty="0" smtClean="0">
                <a:latin typeface="Calibri" panose="020F0502020204030204" pitchFamily="34" charset="0"/>
              </a:rPr>
              <a:t> </a:t>
            </a:r>
            <a:r>
              <a:rPr lang="cs-CZ" dirty="0" err="1" smtClean="0">
                <a:latin typeface="Calibri" panose="020F0502020204030204" pitchFamily="34" charset="0"/>
              </a:rPr>
              <a:t>contestable</a:t>
            </a:r>
            <a:r>
              <a:rPr lang="cs-CZ" dirty="0" smtClean="0">
                <a:latin typeface="Calibri" panose="020F0502020204030204" pitchFamily="34" charset="0"/>
              </a:rPr>
              <a:t> </a:t>
            </a:r>
            <a:r>
              <a:rPr lang="cs-CZ" dirty="0" err="1" smtClean="0">
                <a:latin typeface="Calibri" panose="020F0502020204030204" pitchFamily="34" charset="0"/>
              </a:rPr>
              <a:t>markets</a:t>
            </a:r>
            <a:r>
              <a:rPr lang="cs-CZ" dirty="0" smtClean="0">
                <a:latin typeface="Calibri" panose="020F0502020204030204" pitchFamily="34" charset="0"/>
              </a:rPr>
              <a:t>? </a:t>
            </a:r>
            <a:r>
              <a:rPr lang="cs-CZ" dirty="0" err="1" smtClean="0">
                <a:latin typeface="Calibri" panose="020F0502020204030204" pitchFamily="34" charset="0"/>
              </a:rPr>
              <a:t>Yes</a:t>
            </a:r>
            <a:r>
              <a:rPr lang="cs-CZ" dirty="0" smtClean="0">
                <a:latin typeface="Calibri" panose="020F0502020204030204" pitchFamily="34" charset="0"/>
              </a:rPr>
              <a:t> a and no.</a:t>
            </a:r>
          </a:p>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finding</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actual</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induces</a:t>
            </a:r>
            <a:r>
              <a:rPr lang="cs-CZ" dirty="0" smtClean="0">
                <a:latin typeface="Calibri" panose="020F0502020204030204" pitchFamily="34" charset="0"/>
              </a:rPr>
              <a:t> </a:t>
            </a:r>
            <a:r>
              <a:rPr lang="cs-CZ" dirty="0" err="1" smtClean="0">
                <a:latin typeface="Calibri" panose="020F0502020204030204" pitchFamily="34" charset="0"/>
              </a:rPr>
              <a:t>price</a:t>
            </a:r>
            <a:r>
              <a:rPr lang="cs-CZ" dirty="0" smtClean="0">
                <a:latin typeface="Calibri" panose="020F0502020204030204" pitchFamily="34" charset="0"/>
              </a:rPr>
              <a:t> </a:t>
            </a:r>
            <a:r>
              <a:rPr lang="cs-CZ" dirty="0" err="1" smtClean="0">
                <a:latin typeface="Calibri" panose="020F0502020204030204" pitchFamily="34" charset="0"/>
              </a:rPr>
              <a:t>reduction</a:t>
            </a:r>
            <a:r>
              <a:rPr lang="cs-CZ" dirty="0" smtClean="0">
                <a:latin typeface="Calibri" panose="020F0502020204030204" pitchFamily="34" charset="0"/>
              </a:rPr>
              <a:t> </a:t>
            </a:r>
            <a:r>
              <a:rPr lang="cs-CZ" dirty="0" err="1" smtClean="0">
                <a:latin typeface="Calibri" panose="020F0502020204030204" pitchFamily="34" charset="0"/>
              </a:rPr>
              <a:t>implies</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airline</a:t>
            </a:r>
            <a:r>
              <a:rPr lang="cs-CZ" dirty="0" smtClean="0">
                <a:latin typeface="Calibri" panose="020F0502020204030204" pitchFamily="34" charset="0"/>
              </a:rPr>
              <a:t> </a:t>
            </a:r>
            <a:r>
              <a:rPr lang="cs-CZ" dirty="0" err="1" smtClean="0">
                <a:latin typeface="Calibri" panose="020F0502020204030204" pitchFamily="34" charset="0"/>
              </a:rPr>
              <a:t>routes</a:t>
            </a:r>
            <a:r>
              <a:rPr lang="cs-CZ" dirty="0" smtClean="0">
                <a:latin typeface="Calibri" panose="020F0502020204030204" pitchFamily="34" charset="0"/>
              </a:rPr>
              <a:t> are not </a:t>
            </a:r>
            <a:r>
              <a:rPr lang="cs-CZ" dirty="0" err="1" smtClean="0">
                <a:latin typeface="Calibri" panose="020F0502020204030204" pitchFamily="34" charset="0"/>
              </a:rPr>
              <a:t>perfectly</a:t>
            </a:r>
            <a:r>
              <a:rPr lang="cs-CZ" dirty="0" smtClean="0">
                <a:latin typeface="Calibri" panose="020F0502020204030204" pitchFamily="34" charset="0"/>
              </a:rPr>
              <a:t> </a:t>
            </a:r>
            <a:r>
              <a:rPr lang="cs-CZ" dirty="0" err="1" smtClean="0">
                <a:latin typeface="Calibri" panose="020F0502020204030204" pitchFamily="34" charset="0"/>
              </a:rPr>
              <a:t>contestable</a:t>
            </a:r>
            <a:r>
              <a:rPr lang="cs-CZ" dirty="0" smtClean="0">
                <a:latin typeface="Calibri" panose="020F0502020204030204" pitchFamily="34" charset="0"/>
              </a:rPr>
              <a:t>.</a:t>
            </a:r>
          </a:p>
          <a:p>
            <a:r>
              <a:rPr lang="cs-CZ" dirty="0" smtClean="0">
                <a:latin typeface="Calibri" panose="020F0502020204030204" pitchFamily="34" charset="0"/>
              </a:rPr>
              <a:t>But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results</a:t>
            </a:r>
            <a:r>
              <a:rPr lang="cs-CZ" dirty="0" smtClean="0">
                <a:latin typeface="Calibri" panose="020F0502020204030204" pitchFamily="34" charset="0"/>
              </a:rPr>
              <a:t> do </a:t>
            </a:r>
            <a:r>
              <a:rPr lang="cs-CZ" dirty="0" err="1" smtClean="0">
                <a:latin typeface="Calibri" panose="020F0502020204030204" pitchFamily="34" charset="0"/>
              </a:rPr>
              <a:t>indicate</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these </a:t>
            </a:r>
            <a:r>
              <a:rPr lang="cs-CZ" dirty="0" err="1" smtClean="0">
                <a:latin typeface="Calibri" panose="020F0502020204030204" pitchFamily="34" charset="0"/>
              </a:rPr>
              <a:t>markets</a:t>
            </a:r>
            <a:r>
              <a:rPr lang="cs-CZ" dirty="0" smtClean="0">
                <a:latin typeface="Calibri" panose="020F0502020204030204" pitchFamily="34" charset="0"/>
              </a:rPr>
              <a:t> are </a:t>
            </a:r>
            <a:r>
              <a:rPr lang="cs-CZ" dirty="0" err="1" smtClean="0">
                <a:latin typeface="Calibri" panose="020F0502020204030204" pitchFamily="34" charset="0"/>
              </a:rPr>
              <a:t>imperfectly</a:t>
            </a:r>
            <a:r>
              <a:rPr lang="cs-CZ" dirty="0" smtClean="0">
                <a:latin typeface="Calibri" panose="020F0502020204030204" pitchFamily="34" charset="0"/>
              </a:rPr>
              <a:t> </a:t>
            </a:r>
            <a:r>
              <a:rPr lang="cs-CZ" dirty="0" err="1" smtClean="0">
                <a:latin typeface="Calibri" panose="020F0502020204030204" pitchFamily="34" charset="0"/>
              </a:rPr>
              <a:t>contestable</a:t>
            </a:r>
            <a:r>
              <a:rPr lang="cs-CZ" dirty="0" smtClean="0">
                <a:latin typeface="Calibri" panose="020F0502020204030204" pitchFamily="34" charset="0"/>
              </a:rPr>
              <a:t>.</a:t>
            </a:r>
          </a:p>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increase</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carriers</a:t>
            </a:r>
            <a:r>
              <a:rPr lang="cs-CZ" dirty="0" smtClean="0">
                <a:latin typeface="Calibri" panose="020F0502020204030204" pitchFamily="34" charset="0"/>
              </a:rPr>
              <a:t> </a:t>
            </a:r>
            <a:r>
              <a:rPr lang="cs-CZ" dirty="0" err="1" smtClean="0">
                <a:latin typeface="Calibri" panose="020F0502020204030204" pitchFamily="34" charset="0"/>
              </a:rPr>
              <a:t>leads</a:t>
            </a:r>
            <a:r>
              <a:rPr lang="cs-CZ" dirty="0" smtClean="0">
                <a:latin typeface="Calibri" panose="020F0502020204030204" pitchFamily="34" charset="0"/>
              </a:rPr>
              <a:t> to </a:t>
            </a:r>
            <a:r>
              <a:rPr lang="cs-CZ" dirty="0" err="1" smtClean="0">
                <a:latin typeface="Calibri" panose="020F0502020204030204" pitchFamily="34" charset="0"/>
              </a:rPr>
              <a:t>price</a:t>
            </a:r>
            <a:r>
              <a:rPr lang="cs-CZ" dirty="0" smtClean="0">
                <a:latin typeface="Calibri" panose="020F0502020204030204" pitchFamily="34" charset="0"/>
              </a:rPr>
              <a:t> </a:t>
            </a:r>
            <a:r>
              <a:rPr lang="cs-CZ" dirty="0" err="1" smtClean="0">
                <a:latin typeface="Calibri" panose="020F0502020204030204" pitchFamily="34" charset="0"/>
              </a:rPr>
              <a:t>reductions</a:t>
            </a:r>
            <a:r>
              <a:rPr lang="cs-CZ" dirty="0" smtClean="0">
                <a:latin typeface="Calibri" panose="020F0502020204030204" pitchFamily="34" charset="0"/>
              </a:rPr>
              <a:t>, </a:t>
            </a:r>
            <a:r>
              <a:rPr lang="cs-CZ" dirty="0" err="1" smtClean="0">
                <a:latin typeface="Calibri" panose="020F0502020204030204" pitchFamily="34" charset="0"/>
              </a:rPr>
              <a:t>however</a:t>
            </a:r>
            <a:r>
              <a:rPr lang="cs-CZ" dirty="0" smtClean="0">
                <a:latin typeface="Calibri" panose="020F0502020204030204" pitchFamily="34" charset="0"/>
              </a:rPr>
              <a:t> </a:t>
            </a:r>
            <a:r>
              <a:rPr lang="cs-CZ" dirty="0" err="1" smtClean="0">
                <a:latin typeface="Calibri" panose="020F0502020204030204" pitchFamily="34" charset="0"/>
              </a:rPr>
              <a:t>this</a:t>
            </a:r>
            <a:r>
              <a:rPr lang="cs-CZ" dirty="0" smtClean="0">
                <a:latin typeface="Calibri" panose="020F0502020204030204" pitchFamily="34" charset="0"/>
              </a:rPr>
              <a:t> </a:t>
            </a:r>
            <a:r>
              <a:rPr lang="cs-CZ" dirty="0" err="1" smtClean="0">
                <a:latin typeface="Calibri" panose="020F0502020204030204" pitchFamily="34" charset="0"/>
              </a:rPr>
              <a:t>effect</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relatively</a:t>
            </a:r>
            <a:r>
              <a:rPr lang="cs-CZ" dirty="0" smtClean="0">
                <a:latin typeface="Calibri" panose="020F0502020204030204" pitchFamily="34" charset="0"/>
              </a:rPr>
              <a:t> </a:t>
            </a:r>
            <a:r>
              <a:rPr lang="cs-CZ" dirty="0" err="1" smtClean="0">
                <a:latin typeface="Calibri" panose="020F0502020204030204" pitchFamily="34" charset="0"/>
              </a:rPr>
              <a:t>small</a:t>
            </a:r>
            <a:r>
              <a:rPr lang="cs-CZ"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997824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cs-CZ" dirty="0" smtClean="0">
                <a:latin typeface="Calibri" panose="020F0502020204030204" pitchFamily="34" charset="0"/>
              </a:rPr>
              <a:t>6.4. Monopoly </a:t>
            </a:r>
            <a:r>
              <a:rPr lang="cs-CZ" dirty="0" err="1" smtClean="0">
                <a:latin typeface="Calibri" panose="020F0502020204030204" pitchFamily="34" charset="0"/>
              </a:rPr>
              <a:t>rents</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motor </a:t>
            </a:r>
            <a:r>
              <a:rPr lang="cs-CZ" dirty="0" err="1" smtClean="0">
                <a:latin typeface="Calibri" panose="020F0502020204030204" pitchFamily="34" charset="0"/>
              </a:rPr>
              <a:t>carrier</a:t>
            </a:r>
            <a:r>
              <a:rPr lang="cs-CZ" dirty="0" smtClean="0">
                <a:latin typeface="Calibri" panose="020F0502020204030204" pitchFamily="34" charset="0"/>
              </a:rPr>
              <a:t> </a:t>
            </a:r>
            <a:r>
              <a:rPr lang="cs-CZ" dirty="0" err="1" smtClean="0">
                <a:latin typeface="Calibri" panose="020F0502020204030204" pitchFamily="34" charset="0"/>
              </a:rPr>
              <a:t>industry</a:t>
            </a:r>
            <a:endParaRPr lang="en-US"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0164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en-US" dirty="0"/>
          </a:p>
        </p:txBody>
      </p:sp>
      <p:sp>
        <p:nvSpPr>
          <p:cNvPr id="3" name="Zástupný symbol pro obsah 2"/>
          <p:cNvSpPr>
            <a:spLocks noGrp="1"/>
          </p:cNvSpPr>
          <p:nvPr>
            <p:ph sz="quarter" idx="1"/>
          </p:nvPr>
        </p:nvSpPr>
        <p:spPr/>
        <p:txBody>
          <a:bodyPr/>
          <a:lstStyle/>
          <a:p>
            <a:r>
              <a:rPr lang="cs-CZ" dirty="0" smtClean="0">
                <a:latin typeface="Calibri" panose="020F0502020204030204" pitchFamily="34" charset="0"/>
              </a:rPr>
              <a:t>Monopoly </a:t>
            </a:r>
            <a:r>
              <a:rPr lang="cs-CZ" dirty="0" err="1" smtClean="0">
                <a:latin typeface="Calibri" panose="020F0502020204030204" pitchFamily="34" charset="0"/>
              </a:rPr>
              <a:t>power</a:t>
            </a:r>
            <a:r>
              <a:rPr lang="cs-CZ" dirty="0" smtClean="0">
                <a:latin typeface="Calibri" panose="020F0502020204030204" pitchFamily="34" charset="0"/>
              </a:rPr>
              <a:t> </a:t>
            </a:r>
            <a:r>
              <a:rPr lang="cs-CZ" dirty="0" err="1" smtClean="0">
                <a:latin typeface="Calibri" panose="020F0502020204030204" pitchFamily="34" charset="0"/>
              </a:rPr>
              <a:t>leads</a:t>
            </a:r>
            <a:r>
              <a:rPr lang="cs-CZ" dirty="0" smtClean="0">
                <a:latin typeface="Calibri" panose="020F0502020204030204" pitchFamily="34" charset="0"/>
              </a:rPr>
              <a:t> to monopoly </a:t>
            </a:r>
            <a:r>
              <a:rPr lang="cs-CZ" dirty="0" err="1" smtClean="0">
                <a:latin typeface="Calibri" panose="020F0502020204030204" pitchFamily="34" charset="0"/>
              </a:rPr>
              <a:t>rents</a:t>
            </a:r>
            <a:r>
              <a:rPr lang="cs-CZ" dirty="0" smtClean="0">
                <a:latin typeface="Calibri" panose="020F0502020204030204" pitchFamily="34" charset="0"/>
              </a:rPr>
              <a:t>.</a:t>
            </a:r>
          </a:p>
          <a:p>
            <a:r>
              <a:rPr lang="cs-CZ" dirty="0" smtClean="0">
                <a:latin typeface="Calibri" panose="020F0502020204030204" pitchFamily="34" charset="0"/>
              </a:rPr>
              <a:t>In motor </a:t>
            </a:r>
            <a:r>
              <a:rPr lang="cs-CZ" dirty="0" err="1" smtClean="0">
                <a:latin typeface="Calibri" panose="020F0502020204030204" pitchFamily="34" charset="0"/>
              </a:rPr>
              <a:t>carrier</a:t>
            </a:r>
            <a:r>
              <a:rPr lang="cs-CZ" dirty="0" smtClean="0">
                <a:latin typeface="Calibri" panose="020F0502020204030204" pitchFamily="34" charset="0"/>
              </a:rPr>
              <a:t> </a:t>
            </a:r>
            <a:r>
              <a:rPr lang="cs-CZ" dirty="0" err="1" smtClean="0">
                <a:latin typeface="Calibri" panose="020F0502020204030204" pitchFamily="34" charset="0"/>
              </a:rPr>
              <a:t>industry</a:t>
            </a:r>
            <a:r>
              <a:rPr lang="cs-CZ" dirty="0" smtClean="0">
                <a:latin typeface="Calibri" panose="020F0502020204030204" pitchFamily="34" charset="0"/>
              </a:rPr>
              <a:t>, </a:t>
            </a:r>
            <a:r>
              <a:rPr lang="cs-CZ" dirty="0" err="1" smtClean="0">
                <a:latin typeface="Calibri" panose="020F0502020204030204" pitchFamily="34" charset="0"/>
              </a:rPr>
              <a:t>government</a:t>
            </a:r>
            <a:r>
              <a:rPr lang="cs-CZ" dirty="0" smtClean="0">
                <a:latin typeface="Calibri" panose="020F0502020204030204" pitchFamily="34" charset="0"/>
              </a:rPr>
              <a:t> </a:t>
            </a:r>
            <a:r>
              <a:rPr lang="cs-CZ" dirty="0" err="1" smtClean="0">
                <a:latin typeface="Calibri" panose="020F0502020204030204" pitchFamily="34" charset="0"/>
              </a:rPr>
              <a:t>policy</a:t>
            </a:r>
            <a:r>
              <a:rPr lang="cs-CZ" dirty="0" smtClean="0">
                <a:latin typeface="Calibri" panose="020F0502020204030204" pitchFamily="34" charset="0"/>
              </a:rPr>
              <a:t> </a:t>
            </a:r>
            <a:r>
              <a:rPr lang="cs-CZ" dirty="0" err="1" smtClean="0">
                <a:latin typeface="Calibri" panose="020F0502020204030204" pitchFamily="34" charset="0"/>
              </a:rPr>
              <a:t>conferred</a:t>
            </a:r>
            <a:r>
              <a:rPr lang="cs-CZ" dirty="0" smtClean="0">
                <a:latin typeface="Calibri" panose="020F0502020204030204" pitchFamily="34" charset="0"/>
              </a:rPr>
              <a:t> monopoly </a:t>
            </a:r>
            <a:r>
              <a:rPr lang="cs-CZ" dirty="0" err="1" smtClean="0">
                <a:latin typeface="Calibri" panose="020F0502020204030204" pitchFamily="34" charset="0"/>
              </a:rPr>
              <a:t>power</a:t>
            </a:r>
            <a:r>
              <a:rPr lang="cs-CZ" dirty="0" smtClean="0">
                <a:latin typeface="Calibri" panose="020F0502020204030204" pitchFamily="34" charset="0"/>
              </a:rPr>
              <a:t>.</a:t>
            </a:r>
          </a:p>
          <a:p>
            <a:r>
              <a:rPr lang="cs-CZ" dirty="0" err="1" smtClean="0">
                <a:latin typeface="Calibri" panose="020F0502020204030204" pitchFamily="34" charset="0"/>
              </a:rPr>
              <a:t>We</a:t>
            </a:r>
            <a:r>
              <a:rPr lang="cs-CZ" dirty="0" smtClean="0">
                <a:latin typeface="Calibri" panose="020F0502020204030204" pitchFamily="34" charset="0"/>
              </a:rPr>
              <a:t> </a:t>
            </a:r>
            <a:r>
              <a:rPr lang="cs-CZ" dirty="0" err="1" smtClean="0">
                <a:latin typeface="Calibri" panose="020F0502020204030204" pitchFamily="34" charset="0"/>
              </a:rPr>
              <a:t>want</a:t>
            </a:r>
            <a:r>
              <a:rPr lang="cs-CZ" dirty="0" smtClean="0">
                <a:latin typeface="Calibri" panose="020F0502020204030204" pitchFamily="34" charset="0"/>
              </a:rPr>
              <a:t> to </a:t>
            </a:r>
            <a:r>
              <a:rPr lang="cs-CZ" dirty="0" err="1" smtClean="0">
                <a:latin typeface="Calibri" panose="020F0502020204030204" pitchFamily="34" charset="0"/>
              </a:rPr>
              <a:t>quantify</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extent</a:t>
            </a:r>
            <a:r>
              <a:rPr lang="cs-CZ" dirty="0" smtClean="0">
                <a:latin typeface="Calibri" panose="020F0502020204030204" pitchFamily="34" charset="0"/>
              </a:rPr>
              <a:t> to </a:t>
            </a:r>
            <a:r>
              <a:rPr lang="cs-CZ" dirty="0" err="1" smtClean="0">
                <a:latin typeface="Calibri" panose="020F0502020204030204" pitchFamily="34" charset="0"/>
              </a:rPr>
              <a:t>which</a:t>
            </a:r>
            <a:r>
              <a:rPr lang="cs-CZ" dirty="0" smtClean="0">
                <a:latin typeface="Calibri" panose="020F0502020204030204" pitchFamily="34" charset="0"/>
              </a:rPr>
              <a:t> </a:t>
            </a:r>
            <a:r>
              <a:rPr lang="cs-CZ" dirty="0" err="1" smtClean="0">
                <a:latin typeface="Calibri" panose="020F0502020204030204" pitchFamily="34" charset="0"/>
              </a:rPr>
              <a:t>economic</a:t>
            </a:r>
            <a:r>
              <a:rPr lang="cs-CZ" dirty="0" smtClean="0">
                <a:latin typeface="Calibri" panose="020F0502020204030204" pitchFamily="34" charset="0"/>
              </a:rPr>
              <a:t> </a:t>
            </a:r>
            <a:r>
              <a:rPr lang="cs-CZ" dirty="0" err="1" smtClean="0">
                <a:latin typeface="Calibri" panose="020F0502020204030204" pitchFamily="34" charset="0"/>
              </a:rPr>
              <a:t>regulation</a:t>
            </a:r>
            <a:r>
              <a:rPr lang="cs-CZ" dirty="0" smtClean="0">
                <a:latin typeface="Calibri" panose="020F0502020204030204" pitchFamily="34" charset="0"/>
              </a:rPr>
              <a:t> (</a:t>
            </a:r>
            <a:r>
              <a:rPr lang="cs-CZ" dirty="0" err="1" smtClean="0">
                <a:latin typeface="Calibri" panose="020F0502020204030204" pitchFamily="34" charset="0"/>
              </a:rPr>
              <a:t>after</a:t>
            </a:r>
            <a:r>
              <a:rPr lang="cs-CZ" dirty="0" smtClean="0">
                <a:latin typeface="Calibri" panose="020F0502020204030204" pitchFamily="34" charset="0"/>
              </a:rPr>
              <a:t> 1935) </a:t>
            </a:r>
            <a:r>
              <a:rPr lang="cs-CZ" dirty="0" err="1" smtClean="0">
                <a:latin typeface="Calibri" panose="020F0502020204030204" pitchFamily="34" charset="0"/>
              </a:rPr>
              <a:t>created</a:t>
            </a:r>
            <a:r>
              <a:rPr lang="cs-CZ" dirty="0" smtClean="0">
                <a:latin typeface="Calibri" panose="020F0502020204030204" pitchFamily="34" charset="0"/>
              </a:rPr>
              <a:t> monopoly </a:t>
            </a:r>
            <a:r>
              <a:rPr lang="cs-CZ" dirty="0" err="1" smtClean="0">
                <a:latin typeface="Calibri" panose="020F0502020204030204" pitchFamily="34" charset="0"/>
              </a:rPr>
              <a:t>rents</a:t>
            </a:r>
            <a:r>
              <a:rPr lang="cs-CZ" dirty="0" smtClean="0">
                <a:latin typeface="Calibri" panose="020F0502020204030204" pitchFamily="34" charset="0"/>
              </a:rPr>
              <a:t>, as </a:t>
            </a:r>
            <a:r>
              <a:rPr lang="cs-CZ" dirty="0" err="1" smtClean="0">
                <a:latin typeface="Calibri" panose="020F0502020204030204" pitchFamily="34" charset="0"/>
              </a:rPr>
              <a:t>well</a:t>
            </a:r>
            <a:r>
              <a:rPr lang="cs-CZ" dirty="0" smtClean="0">
                <a:latin typeface="Calibri" panose="020F0502020204030204" pitchFamily="34" charset="0"/>
              </a:rPr>
              <a:t> as </a:t>
            </a:r>
            <a:r>
              <a:rPr lang="cs-CZ" dirty="0" err="1" smtClean="0">
                <a:latin typeface="Calibri" panose="020F0502020204030204" pitchFamily="34" charset="0"/>
              </a:rPr>
              <a:t>examining</a:t>
            </a:r>
            <a:r>
              <a:rPr lang="cs-CZ" dirty="0" smtClean="0">
                <a:latin typeface="Calibri" panose="020F0502020204030204" pitchFamily="34" charset="0"/>
              </a:rPr>
              <a:t> </a:t>
            </a:r>
            <a:r>
              <a:rPr lang="cs-CZ" dirty="0" err="1" smtClean="0">
                <a:latin typeface="Calibri" panose="020F0502020204030204" pitchFamily="34" charset="0"/>
              </a:rPr>
              <a:t>what</a:t>
            </a:r>
            <a:r>
              <a:rPr lang="cs-CZ" dirty="0" smtClean="0">
                <a:latin typeface="Calibri" panose="020F0502020204030204" pitchFamily="34" charset="0"/>
              </a:rPr>
              <a:t> </a:t>
            </a:r>
            <a:r>
              <a:rPr lang="cs-CZ" dirty="0" err="1" smtClean="0">
                <a:latin typeface="Calibri" panose="020F0502020204030204" pitchFamily="34" charset="0"/>
              </a:rPr>
              <a:t>factors</a:t>
            </a:r>
            <a:r>
              <a:rPr lang="cs-CZ" dirty="0" smtClean="0">
                <a:latin typeface="Calibri" panose="020F0502020204030204" pitchFamily="34" charset="0"/>
              </a:rPr>
              <a:t> most </a:t>
            </a:r>
            <a:r>
              <a:rPr lang="cs-CZ" dirty="0" err="1" smtClean="0">
                <a:latin typeface="Calibri" panose="020F0502020204030204" pitchFamily="34" charset="0"/>
              </a:rPr>
              <a:t>contributed</a:t>
            </a:r>
            <a:r>
              <a:rPr lang="cs-CZ" dirty="0" smtClean="0">
                <a:latin typeface="Calibri" panose="020F0502020204030204" pitchFamily="34" charset="0"/>
              </a:rPr>
              <a:t> to these </a:t>
            </a:r>
            <a:r>
              <a:rPr lang="cs-CZ" dirty="0" err="1" smtClean="0">
                <a:latin typeface="Calibri" panose="020F0502020204030204" pitchFamily="34" charset="0"/>
              </a:rPr>
              <a:t>rents</a:t>
            </a:r>
            <a:r>
              <a:rPr lang="cs-CZ" dirty="0" smtClean="0">
                <a:latin typeface="Calibri" panose="020F0502020204030204" pitchFamily="34" charset="0"/>
              </a:rPr>
              <a:t>. </a:t>
            </a:r>
          </a:p>
          <a:p>
            <a:endParaRPr lang="cs-CZ" dirty="0" smtClean="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2906218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a:t>
            </a:r>
            <a:endParaRPr lang="cs-CZ"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Moore</a:t>
            </a:r>
            <a:r>
              <a:rPr lang="cs-CZ" dirty="0" smtClean="0">
                <a:latin typeface="Calibri" panose="020F0502020204030204" pitchFamily="34" charset="0"/>
              </a:rPr>
              <a:t> (1978) </a:t>
            </a:r>
            <a:r>
              <a:rPr lang="cs-CZ" dirty="0" err="1" smtClean="0">
                <a:latin typeface="Calibri" panose="020F0502020204030204" pitchFamily="34" charset="0"/>
              </a:rPr>
              <a:t>considered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question</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how</a:t>
            </a:r>
            <a:r>
              <a:rPr lang="cs-CZ" dirty="0" smtClean="0">
                <a:latin typeface="Calibri" panose="020F0502020204030204" pitchFamily="34" charset="0"/>
              </a:rPr>
              <a:t> </a:t>
            </a:r>
            <a:r>
              <a:rPr lang="cs-CZ" dirty="0" err="1" smtClean="0">
                <a:latin typeface="Calibri" panose="020F0502020204030204" pitchFamily="34" charset="0"/>
              </a:rPr>
              <a:t>restriction</a:t>
            </a:r>
            <a:r>
              <a:rPr lang="cs-CZ" dirty="0" smtClean="0">
                <a:latin typeface="Calibri" panose="020F0502020204030204" pitchFamily="34" charset="0"/>
              </a:rPr>
              <a:t> market </a:t>
            </a:r>
            <a:r>
              <a:rPr lang="cs-CZ" dirty="0" err="1" smtClean="0">
                <a:latin typeface="Calibri" panose="020F0502020204030204" pitchFamily="34" charset="0"/>
              </a:rPr>
              <a:t>entry</a:t>
            </a:r>
            <a:r>
              <a:rPr lang="cs-CZ" dirty="0" smtClean="0">
                <a:latin typeface="Calibri" panose="020F0502020204030204" pitchFamily="34" charset="0"/>
              </a:rPr>
              <a:t> </a:t>
            </a:r>
            <a:r>
              <a:rPr lang="cs-CZ" dirty="0" err="1" smtClean="0">
                <a:latin typeface="Calibri" panose="020F0502020204030204" pitchFamily="34" charset="0"/>
              </a:rPr>
              <a:t>conferred</a:t>
            </a:r>
            <a:r>
              <a:rPr lang="cs-CZ" dirty="0" smtClean="0">
                <a:latin typeface="Calibri" panose="020F0502020204030204" pitchFamily="34" charset="0"/>
              </a:rPr>
              <a:t> monopoly </a:t>
            </a:r>
            <a:r>
              <a:rPr lang="cs-CZ" dirty="0" err="1" smtClean="0">
                <a:latin typeface="Calibri" panose="020F0502020204030204" pitchFamily="34" charset="0"/>
              </a:rPr>
              <a:t>rents</a:t>
            </a:r>
            <a:r>
              <a:rPr lang="cs-CZ" dirty="0" smtClean="0">
                <a:latin typeface="Calibri" panose="020F0502020204030204" pitchFamily="34" charset="0"/>
              </a:rPr>
              <a:t> on </a:t>
            </a:r>
            <a:r>
              <a:rPr lang="cs-CZ" dirty="0" err="1" smtClean="0">
                <a:latin typeface="Calibri" panose="020F0502020204030204" pitchFamily="34" charset="0"/>
              </a:rPr>
              <a:t>firms</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possessed</a:t>
            </a:r>
            <a:r>
              <a:rPr lang="cs-CZ" dirty="0" smtClean="0">
                <a:latin typeface="Calibri" panose="020F0502020204030204" pitchFamily="34" charset="0"/>
              </a:rPr>
              <a:t> </a:t>
            </a:r>
            <a:r>
              <a:rPr lang="cs-CZ" dirty="0" err="1" smtClean="0">
                <a:latin typeface="Calibri" panose="020F0502020204030204" pitchFamily="34" charset="0"/>
              </a:rPr>
              <a:t>operating</a:t>
            </a:r>
            <a:r>
              <a:rPr lang="cs-CZ" dirty="0" smtClean="0">
                <a:latin typeface="Calibri" panose="020F0502020204030204" pitchFamily="34" charset="0"/>
              </a:rPr>
              <a:t> </a:t>
            </a:r>
            <a:r>
              <a:rPr lang="cs-CZ" dirty="0" err="1" smtClean="0">
                <a:latin typeface="Calibri" panose="020F0502020204030204" pitchFamily="34" charset="0"/>
              </a:rPr>
              <a:t>certificates</a:t>
            </a:r>
            <a:r>
              <a:rPr lang="cs-CZ" dirty="0" smtClean="0">
                <a:latin typeface="Calibri" panose="020F0502020204030204" pitchFamily="34" charset="0"/>
              </a:rPr>
              <a:t>.</a:t>
            </a:r>
          </a:p>
          <a:p>
            <a:r>
              <a:rPr lang="cs-CZ" dirty="0" err="1" smtClean="0">
                <a:latin typeface="Calibri" panose="020F0502020204030204" pitchFamily="34" charset="0"/>
              </a:rPr>
              <a:t>Regulation</a:t>
            </a:r>
            <a:r>
              <a:rPr lang="cs-CZ" dirty="0" smtClean="0">
                <a:latin typeface="Calibri" panose="020F0502020204030204" pitchFamily="34" charset="0"/>
              </a:rPr>
              <a:t> has led to a </a:t>
            </a:r>
            <a:r>
              <a:rPr lang="cs-CZ" dirty="0" err="1" smtClean="0">
                <a:latin typeface="Calibri" panose="020F0502020204030204" pitchFamily="34" charset="0"/>
              </a:rPr>
              <a:t>situation</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by 1974, </a:t>
            </a:r>
            <a:r>
              <a:rPr lang="cs-CZ" dirty="0" err="1" smtClean="0">
                <a:latin typeface="Calibri" panose="020F0502020204030204" pitchFamily="34" charset="0"/>
              </a:rPr>
              <a:t>existing</a:t>
            </a:r>
            <a:r>
              <a:rPr lang="cs-CZ" dirty="0" smtClean="0">
                <a:latin typeface="Calibri" panose="020F0502020204030204" pitchFamily="34" charset="0"/>
              </a:rPr>
              <a:t> </a:t>
            </a:r>
            <a:r>
              <a:rPr lang="cs-CZ" dirty="0" err="1" smtClean="0">
                <a:latin typeface="Calibri" panose="020F0502020204030204" pitchFamily="34" charset="0"/>
              </a:rPr>
              <a:t>firms</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industry</a:t>
            </a:r>
            <a:r>
              <a:rPr lang="cs-CZ" dirty="0" smtClean="0">
                <a:latin typeface="Calibri" panose="020F0502020204030204" pitchFamily="34" charset="0"/>
              </a:rPr>
              <a:t> </a:t>
            </a:r>
            <a:r>
              <a:rPr lang="cs-CZ" dirty="0" err="1" smtClean="0">
                <a:latin typeface="Calibri" panose="020F0502020204030204" pitchFamily="34" charset="0"/>
              </a:rPr>
              <a:t>did</a:t>
            </a:r>
            <a:r>
              <a:rPr lang="cs-CZ" dirty="0" smtClean="0">
                <a:latin typeface="Calibri" panose="020F0502020204030204" pitchFamily="34" charset="0"/>
              </a:rPr>
              <a:t> </a:t>
            </a:r>
            <a:r>
              <a:rPr lang="cs-CZ" dirty="0" err="1" smtClean="0">
                <a:latin typeface="Calibri" panose="020F0502020204030204" pitchFamily="34" charset="0"/>
              </a:rPr>
              <a:t>possess</a:t>
            </a:r>
            <a:r>
              <a:rPr lang="cs-CZ" dirty="0" smtClean="0">
                <a:latin typeface="Calibri" panose="020F0502020204030204" pitchFamily="34" charset="0"/>
              </a:rPr>
              <a:t> market </a:t>
            </a:r>
            <a:r>
              <a:rPr lang="cs-CZ" dirty="0" err="1" smtClean="0">
                <a:latin typeface="Calibri" panose="020F0502020204030204" pitchFamily="34" charset="0"/>
              </a:rPr>
              <a:t>power</a:t>
            </a:r>
            <a:r>
              <a:rPr lang="cs-CZ" dirty="0" smtClean="0">
                <a:latin typeface="Calibri" panose="020F0502020204030204" pitchFamily="34" charset="0"/>
              </a:rPr>
              <a:t> and </a:t>
            </a:r>
            <a:r>
              <a:rPr lang="cs-CZ" dirty="0" err="1" smtClean="0">
                <a:latin typeface="Calibri" panose="020F0502020204030204" pitchFamily="34" charset="0"/>
              </a:rPr>
              <a:t>would</a:t>
            </a:r>
            <a:r>
              <a:rPr lang="cs-CZ" dirty="0" smtClean="0">
                <a:latin typeface="Calibri" panose="020F0502020204030204" pitchFamily="34" charset="0"/>
              </a:rPr>
              <a:t> </a:t>
            </a:r>
            <a:r>
              <a:rPr lang="cs-CZ" dirty="0" err="1" smtClean="0">
                <a:latin typeface="Calibri" panose="020F0502020204030204" pitchFamily="34" charset="0"/>
              </a:rPr>
              <a:t>be</a:t>
            </a:r>
            <a:r>
              <a:rPr lang="cs-CZ" dirty="0" smtClean="0">
                <a:latin typeface="Calibri" panose="020F0502020204030204" pitchFamily="34" charset="0"/>
              </a:rPr>
              <a:t> </a:t>
            </a:r>
            <a:r>
              <a:rPr lang="cs-CZ" dirty="0" err="1" smtClean="0">
                <a:latin typeface="Calibri" panose="020F0502020204030204" pitchFamily="34" charset="0"/>
              </a:rPr>
              <a:t>expected</a:t>
            </a:r>
            <a:r>
              <a:rPr lang="cs-CZ" dirty="0" smtClean="0">
                <a:latin typeface="Calibri" panose="020F0502020204030204" pitchFamily="34" charset="0"/>
              </a:rPr>
              <a:t> to </a:t>
            </a:r>
            <a:r>
              <a:rPr lang="cs-CZ" dirty="0" err="1" smtClean="0">
                <a:latin typeface="Calibri" panose="020F0502020204030204" pitchFamily="34" charset="0"/>
              </a:rPr>
              <a:t>have</a:t>
            </a:r>
            <a:r>
              <a:rPr lang="cs-CZ" dirty="0" smtClean="0">
                <a:latin typeface="Calibri" panose="020F0502020204030204" pitchFamily="34" charset="0"/>
              </a:rPr>
              <a:t> </a:t>
            </a:r>
            <a:r>
              <a:rPr lang="cs-CZ" dirty="0" err="1" smtClean="0">
                <a:latin typeface="Calibri" panose="020F0502020204030204" pitchFamily="34" charset="0"/>
              </a:rPr>
              <a:t>earned</a:t>
            </a:r>
            <a:r>
              <a:rPr lang="cs-CZ" dirty="0" smtClean="0">
                <a:latin typeface="Calibri" panose="020F0502020204030204" pitchFamily="34" charset="0"/>
              </a:rPr>
              <a:t> </a:t>
            </a:r>
            <a:r>
              <a:rPr lang="cs-CZ" dirty="0" err="1" smtClean="0">
                <a:latin typeface="Calibri" panose="020F0502020204030204" pitchFamily="34" charset="0"/>
              </a:rPr>
              <a:t>some</a:t>
            </a:r>
            <a:r>
              <a:rPr lang="cs-CZ" dirty="0" smtClean="0">
                <a:latin typeface="Calibri" panose="020F0502020204030204" pitchFamily="34" charset="0"/>
              </a:rPr>
              <a:t> monopoly </a:t>
            </a:r>
            <a:r>
              <a:rPr lang="cs-CZ" dirty="0" err="1" smtClean="0">
                <a:latin typeface="Calibri" panose="020F0502020204030204" pitchFamily="34" charset="0"/>
              </a:rPr>
              <a:t>rents</a:t>
            </a:r>
            <a:r>
              <a:rPr lang="cs-CZ" dirty="0" smtClean="0">
                <a:latin typeface="Calibri" panose="020F0502020204030204" pitchFamily="34" charset="0"/>
              </a:rPr>
              <a:t>. </a:t>
            </a:r>
          </a:p>
          <a:p>
            <a:r>
              <a:rPr lang="cs-CZ" dirty="0" err="1" smtClean="0">
                <a:latin typeface="Calibri" panose="020F0502020204030204" pitchFamily="34" charset="0"/>
              </a:rPr>
              <a:t>Can</a:t>
            </a:r>
            <a:r>
              <a:rPr lang="cs-CZ" dirty="0" smtClean="0">
                <a:latin typeface="Calibri" panose="020F0502020204030204" pitchFamily="34" charset="0"/>
              </a:rPr>
              <a:t> </a:t>
            </a:r>
            <a:r>
              <a:rPr lang="cs-CZ" dirty="0" err="1" smtClean="0">
                <a:latin typeface="Calibri" panose="020F0502020204030204" pitchFamily="34" charset="0"/>
              </a:rPr>
              <a:t>we</a:t>
            </a:r>
            <a:r>
              <a:rPr lang="cs-CZ" dirty="0" smtClean="0">
                <a:latin typeface="Calibri" panose="020F0502020204030204" pitchFamily="34" charset="0"/>
              </a:rPr>
              <a:t> </a:t>
            </a:r>
            <a:r>
              <a:rPr lang="cs-CZ" dirty="0" err="1" smtClean="0">
                <a:latin typeface="Calibri" panose="020F0502020204030204" pitchFamily="34" charset="0"/>
              </a:rPr>
              <a:t>empirically</a:t>
            </a:r>
            <a:r>
              <a:rPr lang="cs-CZ" dirty="0" smtClean="0">
                <a:latin typeface="Calibri" panose="020F0502020204030204" pitchFamily="34" charset="0"/>
              </a:rPr>
              <a:t> </a:t>
            </a:r>
            <a:r>
              <a:rPr lang="cs-CZ" dirty="0" err="1" smtClean="0">
                <a:latin typeface="Calibri" panose="020F0502020204030204" pitchFamily="34" charset="0"/>
              </a:rPr>
              <a:t>quantify</a:t>
            </a:r>
            <a:r>
              <a:rPr lang="cs-CZ" dirty="0" smtClean="0">
                <a:latin typeface="Calibri" panose="020F0502020204030204" pitchFamily="34" charset="0"/>
              </a:rPr>
              <a:t> these </a:t>
            </a:r>
            <a:r>
              <a:rPr lang="cs-CZ" dirty="0" err="1" smtClean="0">
                <a:latin typeface="Calibri" panose="020F0502020204030204" pitchFamily="34" charset="0"/>
              </a:rPr>
              <a:t>economic</a:t>
            </a:r>
            <a:r>
              <a:rPr lang="cs-CZ" dirty="0" smtClean="0">
                <a:latin typeface="Calibri" panose="020F0502020204030204" pitchFamily="34" charset="0"/>
              </a:rPr>
              <a:t> </a:t>
            </a:r>
            <a:r>
              <a:rPr lang="cs-CZ" dirty="0" err="1" smtClean="0">
                <a:latin typeface="Calibri" panose="020F0502020204030204" pitchFamily="34" charset="0"/>
              </a:rPr>
              <a:t>rents</a:t>
            </a:r>
            <a:r>
              <a:rPr lang="cs-CZ" dirty="0" smtClean="0">
                <a:latin typeface="Calibri" panose="020F0502020204030204" pitchFamily="34" charset="0"/>
              </a:rPr>
              <a:t>? </a:t>
            </a:r>
            <a:r>
              <a:rPr lang="cs-CZ" dirty="0" err="1" smtClean="0">
                <a:latin typeface="Calibri" panose="020F0502020204030204" pitchFamily="34" charset="0"/>
              </a:rPr>
              <a:t>Yes</a:t>
            </a:r>
            <a:r>
              <a:rPr lang="cs-CZ" dirty="0" smtClean="0">
                <a:latin typeface="Calibri" panose="020F0502020204030204" pitchFamily="34" charset="0"/>
              </a:rPr>
              <a:t>.</a:t>
            </a:r>
          </a:p>
          <a:p>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years</a:t>
            </a:r>
            <a:r>
              <a:rPr lang="cs-CZ" dirty="0" smtClean="0">
                <a:latin typeface="Calibri" panose="020F0502020204030204" pitchFamily="34" charset="0"/>
              </a:rPr>
              <a:t> 1975 and 1976, </a:t>
            </a:r>
            <a:r>
              <a:rPr lang="cs-CZ" dirty="0" err="1" smtClean="0">
                <a:latin typeface="Calibri" panose="020F0502020204030204" pitchFamily="34" charset="0"/>
              </a:rPr>
              <a:t>Moore</a:t>
            </a:r>
            <a:r>
              <a:rPr lang="cs-CZ" dirty="0" smtClean="0">
                <a:latin typeface="Calibri" panose="020F0502020204030204" pitchFamily="34" charset="0"/>
              </a:rPr>
              <a:t> </a:t>
            </a:r>
            <a:r>
              <a:rPr lang="cs-CZ" dirty="0" err="1" smtClean="0">
                <a:latin typeface="Calibri" panose="020F0502020204030204" pitchFamily="34" charset="0"/>
              </a:rPr>
              <a:t>obtained</a:t>
            </a:r>
            <a:r>
              <a:rPr lang="cs-CZ" dirty="0" smtClean="0">
                <a:latin typeface="Calibri" panose="020F0502020204030204" pitchFamily="34" charset="0"/>
              </a:rPr>
              <a:t> 23 </a:t>
            </a:r>
            <a:r>
              <a:rPr lang="cs-CZ" dirty="0" err="1" smtClean="0">
                <a:latin typeface="Calibri" panose="020F0502020204030204" pitchFamily="34" charset="0"/>
              </a:rPr>
              <a:t>cases</a:t>
            </a:r>
            <a:r>
              <a:rPr lang="cs-CZ" dirty="0" smtClean="0">
                <a:latin typeface="Calibri" panose="020F0502020204030204" pitchFamily="34" charset="0"/>
              </a:rPr>
              <a:t> </a:t>
            </a:r>
            <a:r>
              <a:rPr lang="cs-CZ" dirty="0" err="1" smtClean="0">
                <a:latin typeface="Calibri" panose="020F0502020204030204" pitchFamily="34" charset="0"/>
              </a:rPr>
              <a:t>where</a:t>
            </a:r>
            <a:r>
              <a:rPr lang="cs-CZ" dirty="0" smtClean="0">
                <a:latin typeface="Calibri" panose="020F0502020204030204" pitchFamily="34" charset="0"/>
              </a:rPr>
              <a:t> </a:t>
            </a:r>
            <a:r>
              <a:rPr lang="cs-CZ" dirty="0" err="1" smtClean="0">
                <a:latin typeface="Calibri" panose="020F0502020204030204" pitchFamily="34" charset="0"/>
              </a:rPr>
              <a:t>only</a:t>
            </a:r>
            <a:r>
              <a:rPr lang="cs-CZ" dirty="0" smtClean="0">
                <a:latin typeface="Calibri" panose="020F0502020204030204" pitchFamily="34" charset="0"/>
              </a:rPr>
              <a:t> </a:t>
            </a:r>
            <a:r>
              <a:rPr lang="cs-CZ" dirty="0" err="1" smtClean="0">
                <a:latin typeface="Calibri" panose="020F0502020204030204" pitchFamily="34" charset="0"/>
              </a:rPr>
              <a:t>operating</a:t>
            </a:r>
            <a:r>
              <a:rPr lang="cs-CZ" dirty="0" smtClean="0">
                <a:latin typeface="Calibri" panose="020F0502020204030204" pitchFamily="34" charset="0"/>
              </a:rPr>
              <a:t> </a:t>
            </a:r>
            <a:r>
              <a:rPr lang="cs-CZ" dirty="0" err="1" smtClean="0">
                <a:latin typeface="Calibri" panose="020F0502020204030204" pitchFamily="34" charset="0"/>
              </a:rPr>
              <a:t>rights</a:t>
            </a:r>
            <a:r>
              <a:rPr lang="cs-CZ" dirty="0" smtClean="0">
                <a:latin typeface="Calibri" panose="020F0502020204030204" pitchFamily="34" charset="0"/>
              </a:rPr>
              <a:t> </a:t>
            </a:r>
            <a:r>
              <a:rPr lang="cs-CZ" dirty="0" err="1" smtClean="0">
                <a:latin typeface="Calibri" panose="020F0502020204030204" pitchFamily="34" charset="0"/>
              </a:rPr>
              <a:t>were</a:t>
            </a:r>
            <a:r>
              <a:rPr lang="cs-CZ" dirty="0" smtClean="0">
                <a:latin typeface="Calibri" panose="020F0502020204030204" pitchFamily="34" charset="0"/>
              </a:rPr>
              <a:t> </a:t>
            </a:r>
            <a:r>
              <a:rPr lang="cs-CZ" dirty="0" err="1" smtClean="0">
                <a:latin typeface="Calibri" panose="020F0502020204030204" pitchFamily="34" charset="0"/>
              </a:rPr>
              <a:t>purchased</a:t>
            </a:r>
            <a:r>
              <a:rPr lang="cs-CZ" dirty="0" smtClean="0">
                <a:latin typeface="Calibri" panose="020F0502020204030204" pitchFamily="34" charset="0"/>
              </a:rPr>
              <a:t>. </a:t>
            </a:r>
            <a:endParaRPr lang="cs-CZ" dirty="0">
              <a:latin typeface="Calibri" panose="020F0502020204030204" pitchFamily="34" charset="0"/>
            </a:endParaRPr>
          </a:p>
        </p:txBody>
      </p:sp>
    </p:spTree>
    <p:extLst>
      <p:ext uri="{BB962C8B-B14F-4D97-AF65-F5344CB8AC3E}">
        <p14:creationId xmlns:p14="http://schemas.microsoft.com/office/powerpoint/2010/main" val="322399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Perfectly</a:t>
            </a:r>
            <a:r>
              <a:rPr lang="cs-CZ" dirty="0" smtClean="0"/>
              <a:t> </a:t>
            </a:r>
            <a:r>
              <a:rPr lang="cs-CZ" dirty="0" err="1" smtClean="0"/>
              <a:t>competitive</a:t>
            </a:r>
            <a:r>
              <a:rPr lang="cs-CZ" dirty="0" smtClean="0"/>
              <a:t> market </a:t>
            </a:r>
            <a:r>
              <a:rPr lang="cs-CZ" dirty="0" err="1" smtClean="0"/>
              <a:t>structure</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Under</a:t>
            </a:r>
            <a:r>
              <a:rPr lang="cs-CZ" dirty="0" smtClean="0">
                <a:latin typeface="Calibri" panose="020F0502020204030204" pitchFamily="34" charset="0"/>
              </a:rPr>
              <a:t> </a:t>
            </a:r>
            <a:r>
              <a:rPr lang="cs-CZ" dirty="0" err="1" smtClean="0">
                <a:latin typeface="Calibri" panose="020F0502020204030204" pitchFamily="34" charset="0"/>
              </a:rPr>
              <a:t>perfect</a:t>
            </a:r>
            <a:r>
              <a:rPr lang="cs-CZ" dirty="0" smtClean="0">
                <a:latin typeface="Calibri" panose="020F0502020204030204" pitchFamily="34" charset="0"/>
              </a:rPr>
              <a:t> </a:t>
            </a:r>
            <a:r>
              <a:rPr lang="cs-CZ" dirty="0" err="1" smtClean="0">
                <a:latin typeface="Calibri" panose="020F0502020204030204" pitchFamily="34" charset="0"/>
              </a:rPr>
              <a:t>competition</a:t>
            </a:r>
            <a:r>
              <a:rPr lang="cs-CZ" dirty="0" smtClean="0">
                <a:latin typeface="Calibri" panose="020F0502020204030204" pitchFamily="34" charset="0"/>
              </a:rPr>
              <a:t> </a:t>
            </a:r>
            <a:r>
              <a:rPr lang="cs-CZ" dirty="0" err="1" smtClean="0">
                <a:latin typeface="Calibri" panose="020F0502020204030204" pitchFamily="34" charset="0"/>
              </a:rPr>
              <a:t>there</a:t>
            </a:r>
            <a:r>
              <a:rPr lang="cs-CZ" dirty="0" smtClean="0">
                <a:latin typeface="Calibri" panose="020F0502020204030204" pitchFamily="34" charset="0"/>
              </a:rPr>
              <a:t> are </a:t>
            </a:r>
            <a:r>
              <a:rPr lang="cs-CZ" dirty="0" err="1" smtClean="0">
                <a:latin typeface="Calibri" panose="020F0502020204030204" pitchFamily="34" charset="0"/>
              </a:rPr>
              <a:t>assumed</a:t>
            </a:r>
            <a:r>
              <a:rPr lang="cs-CZ" dirty="0" smtClean="0">
                <a:latin typeface="Calibri" panose="020F0502020204030204" pitchFamily="34" charset="0"/>
              </a:rPr>
              <a:t> to </a:t>
            </a:r>
            <a:r>
              <a:rPr lang="cs-CZ" dirty="0" err="1" smtClean="0">
                <a:latin typeface="Calibri" panose="020F0502020204030204" pitchFamily="34" charset="0"/>
              </a:rPr>
              <a:t>be</a:t>
            </a:r>
            <a:r>
              <a:rPr lang="cs-CZ" dirty="0" smtClean="0">
                <a:latin typeface="Calibri" panose="020F0502020204030204" pitchFamily="34" charset="0"/>
              </a:rPr>
              <a:t>:</a:t>
            </a:r>
          </a:p>
          <a:p>
            <a:pPr lvl="1">
              <a:buFont typeface="Wingdings" panose="05000000000000000000" pitchFamily="2" charset="2"/>
              <a:buChar char="q"/>
            </a:pPr>
            <a:r>
              <a:rPr lang="cs-CZ" dirty="0" err="1" smtClean="0">
                <a:latin typeface="Calibri" panose="020F0502020204030204" pitchFamily="34" charset="0"/>
              </a:rPr>
              <a:t>Large</a:t>
            </a:r>
            <a:r>
              <a:rPr lang="cs-CZ" dirty="0" smtClean="0">
                <a:latin typeface="Calibri" panose="020F0502020204030204" pitchFamily="34" charset="0"/>
              </a:rPr>
              <a:t> </a:t>
            </a:r>
            <a:r>
              <a:rPr lang="cs-CZ" dirty="0" err="1" smtClean="0">
                <a:latin typeface="Calibri" panose="020F0502020204030204" pitchFamily="34" charset="0"/>
              </a:rPr>
              <a:t>number</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firms</a:t>
            </a:r>
            <a:endParaRPr lang="cs-CZ" dirty="0" smtClean="0">
              <a:latin typeface="Calibri" panose="020F0502020204030204" pitchFamily="34" charset="0"/>
            </a:endParaRPr>
          </a:p>
          <a:p>
            <a:pPr lvl="1">
              <a:buFont typeface="Wingdings" panose="05000000000000000000" pitchFamily="2" charset="2"/>
              <a:buChar char="q"/>
            </a:pPr>
            <a:r>
              <a:rPr lang="cs-CZ" dirty="0" err="1" smtClean="0">
                <a:latin typeface="Calibri" panose="020F0502020204030204" pitchFamily="34" charset="0"/>
              </a:rPr>
              <a:t>Producing</a:t>
            </a:r>
            <a:r>
              <a:rPr lang="cs-CZ" dirty="0" smtClean="0">
                <a:latin typeface="Calibri" panose="020F0502020204030204" pitchFamily="34" charset="0"/>
              </a:rPr>
              <a:t> </a:t>
            </a:r>
            <a:r>
              <a:rPr lang="cs-CZ" dirty="0" err="1" smtClean="0">
                <a:latin typeface="Calibri" panose="020F0502020204030204" pitchFamily="34" charset="0"/>
              </a:rPr>
              <a:t>virtually</a:t>
            </a:r>
            <a:r>
              <a:rPr lang="cs-CZ" dirty="0" smtClean="0">
                <a:latin typeface="Calibri" panose="020F0502020204030204" pitchFamily="34" charset="0"/>
              </a:rPr>
              <a:t> </a:t>
            </a:r>
            <a:r>
              <a:rPr lang="cs-CZ" dirty="0" err="1" smtClean="0">
                <a:latin typeface="Calibri" panose="020F0502020204030204" pitchFamily="34" charset="0"/>
              </a:rPr>
              <a:t>identical</a:t>
            </a:r>
            <a:r>
              <a:rPr lang="cs-CZ" dirty="0" smtClean="0">
                <a:latin typeface="Calibri" panose="020F0502020204030204" pitchFamily="34" charset="0"/>
              </a:rPr>
              <a:t> </a:t>
            </a:r>
            <a:r>
              <a:rPr lang="cs-CZ" dirty="0" err="1" smtClean="0">
                <a:latin typeface="Calibri" panose="020F0502020204030204" pitchFamily="34" charset="0"/>
              </a:rPr>
              <a:t>or</a:t>
            </a:r>
            <a:r>
              <a:rPr lang="cs-CZ" dirty="0" smtClean="0">
                <a:latin typeface="Calibri" panose="020F0502020204030204" pitchFamily="34" charset="0"/>
              </a:rPr>
              <a:t> </a:t>
            </a:r>
            <a:r>
              <a:rPr lang="cs-CZ" dirty="0" err="1" smtClean="0">
                <a:latin typeface="Calibri" panose="020F0502020204030204" pitchFamily="34" charset="0"/>
              </a:rPr>
              <a:t>homogenous</a:t>
            </a:r>
            <a:r>
              <a:rPr lang="cs-CZ" dirty="0" smtClean="0">
                <a:latin typeface="Calibri" panose="020F0502020204030204" pitchFamily="34" charset="0"/>
              </a:rPr>
              <a:t> </a:t>
            </a:r>
            <a:r>
              <a:rPr lang="cs-CZ" dirty="0" err="1" smtClean="0">
                <a:latin typeface="Calibri" panose="020F0502020204030204" pitchFamily="34" charset="0"/>
              </a:rPr>
              <a:t>products</a:t>
            </a:r>
            <a:endParaRPr lang="cs-CZ" dirty="0" smtClean="0">
              <a:latin typeface="Calibri" panose="020F0502020204030204" pitchFamily="34" charset="0"/>
            </a:endParaRPr>
          </a:p>
          <a:p>
            <a:pPr lvl="1">
              <a:buFont typeface="Wingdings" panose="05000000000000000000" pitchFamily="2" charset="2"/>
              <a:buChar char="q"/>
            </a:pPr>
            <a:r>
              <a:rPr lang="cs-CZ" dirty="0" err="1" smtClean="0">
                <a:latin typeface="Calibri" panose="020F0502020204030204" pitchFamily="34" charset="0"/>
              </a:rPr>
              <a:t>Resources</a:t>
            </a:r>
            <a:r>
              <a:rPr lang="cs-CZ" dirty="0" smtClean="0">
                <a:latin typeface="Calibri" panose="020F0502020204030204" pitchFamily="34" charset="0"/>
              </a:rPr>
              <a:t> are </a:t>
            </a:r>
            <a:r>
              <a:rPr lang="cs-CZ" dirty="0" err="1" smtClean="0">
                <a:latin typeface="Calibri" panose="020F0502020204030204" pitchFamily="34" charset="0"/>
              </a:rPr>
              <a:t>perfectly</a:t>
            </a:r>
            <a:r>
              <a:rPr lang="cs-CZ" dirty="0" smtClean="0">
                <a:latin typeface="Calibri" panose="020F0502020204030204" pitchFamily="34" charset="0"/>
              </a:rPr>
              <a:t> mobile</a:t>
            </a:r>
          </a:p>
          <a:p>
            <a:pPr lvl="1">
              <a:buFont typeface="Wingdings" panose="05000000000000000000" pitchFamily="2" charset="2"/>
              <a:buChar char="q"/>
            </a:pPr>
            <a:r>
              <a:rPr lang="cs-CZ" dirty="0" err="1" smtClean="0">
                <a:latin typeface="Calibri" panose="020F0502020204030204" pitchFamily="34" charset="0"/>
              </a:rPr>
              <a:t>Relevant</a:t>
            </a:r>
            <a:r>
              <a:rPr lang="cs-CZ" dirty="0" smtClean="0">
                <a:latin typeface="Calibri" panose="020F0502020204030204" pitchFamily="34" charset="0"/>
              </a:rPr>
              <a:t> </a:t>
            </a:r>
            <a:r>
              <a:rPr lang="cs-CZ" dirty="0" err="1" smtClean="0">
                <a:latin typeface="Calibri" panose="020F0502020204030204" pitchFamily="34" charset="0"/>
              </a:rPr>
              <a:t>information</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consumption</a:t>
            </a:r>
            <a:r>
              <a:rPr lang="cs-CZ" dirty="0" smtClean="0">
                <a:latin typeface="Calibri" panose="020F0502020204030204" pitchFamily="34" charset="0"/>
              </a:rPr>
              <a:t> and </a:t>
            </a:r>
            <a:r>
              <a:rPr lang="cs-CZ" dirty="0" err="1" smtClean="0">
                <a:latin typeface="Calibri" panose="020F0502020204030204" pitchFamily="34" charset="0"/>
              </a:rPr>
              <a:t>prodution</a:t>
            </a:r>
            <a:r>
              <a:rPr lang="cs-CZ" dirty="0" smtClean="0">
                <a:latin typeface="Calibri" panose="020F0502020204030204" pitchFamily="34" charset="0"/>
              </a:rPr>
              <a:t> </a:t>
            </a:r>
            <a:r>
              <a:rPr lang="cs-CZ" dirty="0" err="1" smtClean="0">
                <a:latin typeface="Calibri" panose="020F0502020204030204" pitchFamily="34" charset="0"/>
              </a:rPr>
              <a:t>decisions</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readily</a:t>
            </a:r>
            <a:r>
              <a:rPr lang="cs-CZ" dirty="0" smtClean="0">
                <a:latin typeface="Calibri" panose="020F0502020204030204" pitchFamily="34" charset="0"/>
              </a:rPr>
              <a:t> </a:t>
            </a:r>
            <a:r>
              <a:rPr lang="cs-CZ" dirty="0" err="1" smtClean="0">
                <a:latin typeface="Calibri" panose="020F0502020204030204" pitchFamily="34" charset="0"/>
              </a:rPr>
              <a:t>available</a:t>
            </a:r>
            <a:endParaRPr lang="cs-CZ" dirty="0" smtClean="0">
              <a:latin typeface="Calibri" panose="020F0502020204030204" pitchFamily="34" charset="0"/>
            </a:endParaRPr>
          </a:p>
          <a:p>
            <a:pPr lvl="1">
              <a:buFont typeface="Wingdings" panose="05000000000000000000" pitchFamily="2" charset="2"/>
              <a:buChar char="q"/>
            </a:pPr>
            <a:r>
              <a:rPr lang="cs-CZ" dirty="0" err="1" smtClean="0">
                <a:latin typeface="Calibri" panose="020F0502020204030204" pitchFamily="34" charset="0"/>
              </a:rPr>
              <a:t>There</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freedom</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entry</a:t>
            </a:r>
            <a:r>
              <a:rPr lang="cs-CZ" dirty="0" smtClean="0">
                <a:latin typeface="Calibri" panose="020F0502020204030204" pitchFamily="34" charset="0"/>
              </a:rPr>
              <a:t> and exit</a:t>
            </a:r>
          </a:p>
          <a:p>
            <a:pPr lvl="1">
              <a:buFont typeface="Wingdings" panose="05000000000000000000" pitchFamily="2" charset="2"/>
              <a:buChar char="q"/>
            </a:pPr>
            <a:r>
              <a:rPr lang="cs-CZ" dirty="0" smtClean="0">
                <a:latin typeface="Calibri" panose="020F0502020204030204" pitchFamily="34" charset="0"/>
              </a:rPr>
              <a:t>No </a:t>
            </a:r>
            <a:r>
              <a:rPr lang="cs-CZ" dirty="0" err="1" smtClean="0">
                <a:latin typeface="Calibri" panose="020F0502020204030204" pitchFamily="34" charset="0"/>
              </a:rPr>
              <a:t>interdependencies</a:t>
            </a:r>
            <a:r>
              <a:rPr lang="cs-CZ" dirty="0" smtClean="0">
                <a:latin typeface="Calibri" panose="020F0502020204030204" pitchFamily="34" charset="0"/>
              </a:rPr>
              <a:t> in </a:t>
            </a:r>
            <a:r>
              <a:rPr lang="cs-CZ" dirty="0" err="1" smtClean="0">
                <a:latin typeface="Calibri" panose="020F0502020204030204" pitchFamily="34" charset="0"/>
              </a:rPr>
              <a:t>consumption</a:t>
            </a:r>
            <a:r>
              <a:rPr lang="cs-CZ" dirty="0" smtClean="0">
                <a:latin typeface="Calibri" panose="020F0502020204030204" pitchFamily="34" charset="0"/>
              </a:rPr>
              <a:t> and </a:t>
            </a:r>
            <a:r>
              <a:rPr lang="cs-CZ" dirty="0" err="1" smtClean="0">
                <a:latin typeface="Calibri" panose="020F0502020204030204" pitchFamily="34" charset="0"/>
              </a:rPr>
              <a:t>production</a:t>
            </a:r>
            <a:endParaRPr lang="cs-CZ" dirty="0" smtClean="0">
              <a:latin typeface="Calibri" panose="020F0502020204030204" pitchFamily="34" charset="0"/>
            </a:endParaRPr>
          </a:p>
          <a:p>
            <a:pPr lvl="1">
              <a:buFont typeface="Wingdings" panose="05000000000000000000" pitchFamily="2" charset="2"/>
              <a:buChar char="q"/>
            </a:pPr>
            <a:endParaRPr lang="en-US" dirty="0">
              <a:latin typeface="Calibri" panose="020F0502020204030204" pitchFamily="34" charset="0"/>
            </a:endParaRPr>
          </a:p>
        </p:txBody>
      </p:sp>
    </p:spTree>
    <p:extLst>
      <p:ext uri="{BB962C8B-B14F-4D97-AF65-F5344CB8AC3E}">
        <p14:creationId xmlns:p14="http://schemas.microsoft.com/office/powerpoint/2010/main" val="3490580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881092416"/>
              </p:ext>
            </p:extLst>
          </p:nvPr>
        </p:nvGraphicFramePr>
        <p:xfrm>
          <a:off x="539552" y="1700808"/>
          <a:ext cx="10836275" cy="1092200"/>
        </p:xfrm>
        <a:graphic>
          <a:graphicData uri="http://schemas.openxmlformats.org/presentationml/2006/ole">
            <mc:AlternateContent xmlns:mc="http://schemas.openxmlformats.org/markup-compatibility/2006">
              <mc:Choice xmlns:v="urn:schemas-microsoft-com:vml" Requires="v">
                <p:oleObj spid="_x0000_s14375" name="Document" r:id="rId4" imgW="5270500" imgH="533400" progId="Word.Document.12">
                  <p:embed/>
                </p:oleObj>
              </mc:Choice>
              <mc:Fallback>
                <p:oleObj name="Document" r:id="rId4" imgW="5270500" imgH="533400" progId="Word.Document.12">
                  <p:embed/>
                  <p:pic>
                    <p:nvPicPr>
                      <p:cNvPr id="0" name=""/>
                      <p:cNvPicPr/>
                      <p:nvPr/>
                    </p:nvPicPr>
                    <p:blipFill>
                      <a:blip r:embed="rId5"/>
                      <a:stretch>
                        <a:fillRect/>
                      </a:stretch>
                    </p:blipFill>
                    <p:spPr>
                      <a:xfrm>
                        <a:off x="539552" y="1700808"/>
                        <a:ext cx="10836275" cy="1092200"/>
                      </a:xfrm>
                      <a:prstGeom prst="rect">
                        <a:avLst/>
                      </a:prstGeom>
                    </p:spPr>
                  </p:pic>
                </p:oleObj>
              </mc:Fallback>
            </mc:AlternateContent>
          </a:graphicData>
        </a:graphic>
      </p:graphicFrame>
      <p:graphicFrame>
        <p:nvGraphicFramePr>
          <p:cNvPr id="5" name="Content Placeholder 3"/>
          <p:cNvGraphicFramePr>
            <a:graphicFrameLocks noChangeAspect="1"/>
          </p:cNvGraphicFramePr>
          <p:nvPr>
            <p:extLst>
              <p:ext uri="{D42A27DB-BD31-4B8C-83A1-F6EECF244321}">
                <p14:modId xmlns:p14="http://schemas.microsoft.com/office/powerpoint/2010/main" val="4012794771"/>
              </p:ext>
            </p:extLst>
          </p:nvPr>
        </p:nvGraphicFramePr>
        <p:xfrm>
          <a:off x="539552" y="3645024"/>
          <a:ext cx="10836275" cy="1143000"/>
        </p:xfrm>
        <a:graphic>
          <a:graphicData uri="http://schemas.openxmlformats.org/presentationml/2006/ole">
            <mc:AlternateContent xmlns:mc="http://schemas.openxmlformats.org/markup-compatibility/2006">
              <mc:Choice xmlns:v="urn:schemas-microsoft-com:vml" Requires="v">
                <p:oleObj spid="_x0000_s14376" name="Document" r:id="rId7" imgW="5270500" imgH="558800" progId="Word.Document.12">
                  <p:embed/>
                </p:oleObj>
              </mc:Choice>
              <mc:Fallback>
                <p:oleObj name="Document" r:id="rId7" imgW="5270500" imgH="558800" progId="Word.Document.12">
                  <p:embed/>
                  <p:pic>
                    <p:nvPicPr>
                      <p:cNvPr id="0" name=""/>
                      <p:cNvPicPr/>
                      <p:nvPr/>
                    </p:nvPicPr>
                    <p:blipFill>
                      <a:blip r:embed="rId8"/>
                      <a:stretch>
                        <a:fillRect/>
                      </a:stretch>
                    </p:blipFill>
                    <p:spPr>
                      <a:xfrm>
                        <a:off x="539552" y="3645024"/>
                        <a:ext cx="10836275" cy="1143000"/>
                      </a:xfrm>
                      <a:prstGeom prst="rect">
                        <a:avLst/>
                      </a:prstGeom>
                    </p:spPr>
                  </p:pic>
                </p:oleObj>
              </mc:Fallback>
            </mc:AlternateContent>
          </a:graphicData>
        </a:graphic>
      </p:graphicFrame>
    </p:spTree>
    <p:extLst>
      <p:ext uri="{BB962C8B-B14F-4D97-AF65-F5344CB8AC3E}">
        <p14:creationId xmlns:p14="http://schemas.microsoft.com/office/powerpoint/2010/main" val="1686327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Extension</a:t>
            </a:r>
            <a:r>
              <a:rPr lang="cs-CZ" dirty="0" smtClean="0"/>
              <a:t> </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Frew</a:t>
            </a:r>
            <a:r>
              <a:rPr lang="cs-CZ" dirty="0" smtClean="0">
                <a:latin typeface="Calibri" panose="020F0502020204030204" pitchFamily="34" charset="0"/>
              </a:rPr>
              <a:t> (1981) </a:t>
            </a:r>
            <a:r>
              <a:rPr lang="cs-CZ" dirty="0" err="1" smtClean="0">
                <a:latin typeface="Calibri" panose="020F0502020204030204" pitchFamily="34" charset="0"/>
              </a:rPr>
              <a:t>extended</a:t>
            </a:r>
            <a:r>
              <a:rPr lang="cs-CZ" dirty="0" smtClean="0">
                <a:latin typeface="Calibri" panose="020F0502020204030204" pitchFamily="34" charset="0"/>
              </a:rPr>
              <a:t> </a:t>
            </a:r>
            <a:r>
              <a:rPr lang="cs-CZ" dirty="0" err="1" smtClean="0">
                <a:latin typeface="Calibri" panose="020F0502020204030204" pitchFamily="34" charset="0"/>
              </a:rPr>
              <a:t>this</a:t>
            </a:r>
            <a:r>
              <a:rPr lang="cs-CZ" dirty="0" smtClean="0">
                <a:latin typeface="Calibri" panose="020F0502020204030204" pitchFamily="34" charset="0"/>
              </a:rPr>
              <a:t> study and </a:t>
            </a:r>
            <a:r>
              <a:rPr lang="cs-CZ" dirty="0" err="1" smtClean="0">
                <a:latin typeface="Calibri" panose="020F0502020204030204" pitchFamily="34" charset="0"/>
              </a:rPr>
              <a:t>found</a:t>
            </a:r>
            <a:r>
              <a:rPr lang="cs-CZ" dirty="0" smtClean="0">
                <a:latin typeface="Calibri" panose="020F0502020204030204" pitchFamily="34" charset="0"/>
              </a:rPr>
              <a:t> </a:t>
            </a:r>
            <a:r>
              <a:rPr lang="cs-CZ" dirty="0" err="1" smtClean="0">
                <a:latin typeface="Calibri" panose="020F0502020204030204" pitchFamily="34" charset="0"/>
              </a:rPr>
              <a:t>out</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a:t>
            </a:r>
          </a:p>
          <a:p>
            <a:pPr lvl="1">
              <a:buFont typeface="Courier New" panose="02070309020205020404" pitchFamily="49" charset="0"/>
              <a:buChar char="o"/>
            </a:pPr>
            <a:r>
              <a:rPr lang="cs-CZ" dirty="0" err="1" smtClean="0">
                <a:latin typeface="Calibri" panose="020F0502020204030204" pitchFamily="34" charset="0"/>
              </a:rPr>
              <a:t>Population</a:t>
            </a:r>
            <a:r>
              <a:rPr lang="cs-CZ" dirty="0" smtClean="0">
                <a:latin typeface="Calibri" panose="020F0502020204030204" pitchFamily="34" charset="0"/>
              </a:rPr>
              <a:t> and retail sales (a </a:t>
            </a:r>
            <a:r>
              <a:rPr lang="cs-CZ" dirty="0" err="1" smtClean="0">
                <a:latin typeface="Calibri" panose="020F0502020204030204" pitchFamily="34" charset="0"/>
              </a:rPr>
              <a:t>measure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disposable</a:t>
            </a:r>
            <a:r>
              <a:rPr lang="cs-CZ" dirty="0" smtClean="0">
                <a:latin typeface="Calibri" panose="020F0502020204030204" pitchFamily="34" charset="0"/>
              </a:rPr>
              <a:t> </a:t>
            </a:r>
            <a:r>
              <a:rPr lang="cs-CZ" dirty="0" err="1" smtClean="0">
                <a:latin typeface="Calibri" panose="020F0502020204030204" pitchFamily="34" charset="0"/>
              </a:rPr>
              <a:t>income</a:t>
            </a:r>
            <a:r>
              <a:rPr lang="cs-CZ" dirty="0" smtClean="0">
                <a:latin typeface="Calibri" panose="020F0502020204030204" pitchFamily="34" charset="0"/>
              </a:rPr>
              <a:t>) had </a:t>
            </a:r>
            <a:r>
              <a:rPr lang="cs-CZ" dirty="0" err="1" smtClean="0">
                <a:latin typeface="Calibri" panose="020F0502020204030204" pitchFamily="34" charset="0"/>
              </a:rPr>
              <a:t>significant</a:t>
            </a:r>
            <a:r>
              <a:rPr lang="cs-CZ" dirty="0" smtClean="0">
                <a:latin typeface="Calibri" panose="020F0502020204030204" pitchFamily="34" charset="0"/>
              </a:rPr>
              <a:t> positive </a:t>
            </a:r>
            <a:r>
              <a:rPr lang="cs-CZ" dirty="0" err="1" smtClean="0">
                <a:latin typeface="Calibri" panose="020F0502020204030204" pitchFamily="34" charset="0"/>
              </a:rPr>
              <a:t>effect</a:t>
            </a:r>
            <a:r>
              <a:rPr lang="cs-CZ" dirty="0" smtClean="0">
                <a:latin typeface="Calibri" panose="020F0502020204030204" pitchFamily="34" charset="0"/>
              </a:rPr>
              <a:t> </a:t>
            </a:r>
            <a:r>
              <a:rPr lang="cs-CZ" dirty="0" err="1" smtClean="0">
                <a:latin typeface="Calibri" panose="020F0502020204030204" pitchFamily="34" charset="0"/>
              </a:rPr>
              <a:t>upon</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certificate</a:t>
            </a:r>
            <a:r>
              <a:rPr lang="cs-CZ" dirty="0" smtClean="0">
                <a:latin typeface="Calibri" panose="020F0502020204030204" pitchFamily="34" charset="0"/>
              </a:rPr>
              <a:t> </a:t>
            </a:r>
            <a:r>
              <a:rPr lang="cs-CZ" dirty="0" err="1" smtClean="0">
                <a:latin typeface="Calibri" panose="020F0502020204030204" pitchFamily="34" charset="0"/>
              </a:rPr>
              <a:t>value</a:t>
            </a:r>
            <a:r>
              <a:rPr lang="en-US" dirty="0" smtClean="0">
                <a:latin typeface="Calibri" panose="020F0502020204030204" pitchFamily="34" charset="0"/>
              </a:rPr>
              <a:t>.</a:t>
            </a:r>
            <a:endParaRPr lang="cs-CZ" dirty="0" smtClean="0">
              <a:latin typeface="Calibri" panose="020F0502020204030204" pitchFamily="34" charset="0"/>
            </a:endParaRPr>
          </a:p>
          <a:p>
            <a:pPr lvl="1">
              <a:buFont typeface="Courier New" panose="02070309020205020404" pitchFamily="49" charset="0"/>
              <a:buChar char="o"/>
            </a:pPr>
            <a:r>
              <a:rPr lang="cs-CZ" dirty="0" err="1" smtClean="0">
                <a:latin typeface="Calibri" panose="020F0502020204030204" pitchFamily="34" charset="0"/>
              </a:rPr>
              <a:t>Annual</a:t>
            </a:r>
            <a:r>
              <a:rPr lang="cs-CZ" dirty="0" smtClean="0">
                <a:latin typeface="Calibri" panose="020F0502020204030204" pitchFamily="34" charset="0"/>
              </a:rPr>
              <a:t> </a:t>
            </a:r>
            <a:r>
              <a:rPr lang="cs-CZ" dirty="0" err="1" smtClean="0">
                <a:latin typeface="Calibri" panose="020F0502020204030204" pitchFamily="34" charset="0"/>
              </a:rPr>
              <a:t>revenue</a:t>
            </a:r>
            <a:r>
              <a:rPr lang="cs-CZ" dirty="0" smtClean="0">
                <a:latin typeface="Calibri" panose="020F0502020204030204" pitchFamily="34" charset="0"/>
              </a:rPr>
              <a:t> (as </a:t>
            </a:r>
            <a:r>
              <a:rPr lang="cs-CZ" dirty="0" err="1" smtClean="0">
                <a:latin typeface="Calibri" panose="020F0502020204030204" pitchFamily="34" charset="0"/>
              </a:rPr>
              <a:t>proxy</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route</a:t>
            </a:r>
            <a:r>
              <a:rPr lang="cs-CZ" dirty="0" smtClean="0">
                <a:latin typeface="Calibri" panose="020F0502020204030204" pitchFamily="34" charset="0"/>
              </a:rPr>
              <a:t> network) </a:t>
            </a:r>
            <a:r>
              <a:rPr lang="cs-CZ" dirty="0" err="1" smtClean="0">
                <a:latin typeface="Calibri" panose="020F0502020204030204" pitchFamily="34" charset="0"/>
              </a:rPr>
              <a:t>increased</a:t>
            </a:r>
            <a:r>
              <a:rPr lang="cs-CZ" dirty="0" smtClean="0">
                <a:latin typeface="Calibri" panose="020F0502020204030204" pitchFamily="34" charset="0"/>
              </a:rPr>
              <a:t> a </a:t>
            </a:r>
            <a:r>
              <a:rPr lang="cs-CZ" dirty="0" err="1" smtClean="0">
                <a:latin typeface="Calibri" panose="020F0502020204030204" pitchFamily="34" charset="0"/>
              </a:rPr>
              <a:t>certificate</a:t>
            </a:r>
            <a:r>
              <a:rPr lang="en-US" dirty="0" smtClean="0">
                <a:latin typeface="Calibri" panose="020F0502020204030204" pitchFamily="34" charset="0"/>
              </a:rPr>
              <a:t>’s value.</a:t>
            </a:r>
            <a:endParaRPr lang="en-US" dirty="0">
              <a:latin typeface="Calibri" panose="020F0502020204030204" pitchFamily="34" charset="0"/>
            </a:endParaRPr>
          </a:p>
        </p:txBody>
      </p:sp>
    </p:spTree>
    <p:extLst>
      <p:ext uri="{BB962C8B-B14F-4D97-AF65-F5344CB8AC3E}">
        <p14:creationId xmlns:p14="http://schemas.microsoft.com/office/powerpoint/2010/main" val="3554762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study monopoly rent </a:t>
            </a:r>
            <a:r>
              <a:rPr lang="cs-CZ" dirty="0" err="1" smtClean="0"/>
              <a:t>sharing</a:t>
            </a:r>
            <a:r>
              <a:rPr lang="cs-CZ" dirty="0" smtClean="0"/>
              <a:t> in </a:t>
            </a:r>
            <a:r>
              <a:rPr lang="cs-CZ" dirty="0" err="1" smtClean="0"/>
              <a:t>the</a:t>
            </a:r>
            <a:r>
              <a:rPr lang="cs-CZ" dirty="0" smtClean="0"/>
              <a:t> motor </a:t>
            </a:r>
            <a:r>
              <a:rPr lang="cs-CZ" dirty="0" err="1" smtClean="0"/>
              <a:t>carrier</a:t>
            </a:r>
            <a:r>
              <a:rPr lang="cs-CZ" dirty="0" smtClean="0"/>
              <a:t> </a:t>
            </a:r>
            <a:r>
              <a:rPr lang="cs-CZ" dirty="0" err="1" smtClean="0"/>
              <a:t>industry</a:t>
            </a:r>
            <a:endParaRPr lang="en-US" dirty="0"/>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Rose </a:t>
            </a:r>
            <a:r>
              <a:rPr lang="cs-CZ" dirty="0" smtClean="0">
                <a:latin typeface="Calibri" panose="020F0502020204030204" pitchFamily="34" charset="0"/>
              </a:rPr>
              <a:t>(1987) </a:t>
            </a:r>
            <a:r>
              <a:rPr lang="cs-CZ" dirty="0" err="1" smtClean="0">
                <a:latin typeface="Calibri" panose="020F0502020204030204" pitchFamily="34" charset="0"/>
              </a:rPr>
              <a:t>examined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extent</a:t>
            </a:r>
            <a:r>
              <a:rPr lang="cs-CZ" dirty="0" smtClean="0">
                <a:latin typeface="Calibri" panose="020F0502020204030204" pitchFamily="34" charset="0"/>
              </a:rPr>
              <a:t> to </a:t>
            </a:r>
            <a:r>
              <a:rPr lang="cs-CZ" dirty="0" err="1" smtClean="0">
                <a:latin typeface="Calibri" panose="020F0502020204030204" pitchFamily="34" charset="0"/>
              </a:rPr>
              <a:t>which</a:t>
            </a:r>
            <a:r>
              <a:rPr lang="cs-CZ" dirty="0" smtClean="0">
                <a:latin typeface="Calibri" panose="020F0502020204030204" pitchFamily="34" charset="0"/>
              </a:rPr>
              <a:t> </a:t>
            </a:r>
            <a:r>
              <a:rPr lang="cs-CZ" dirty="0" err="1" smtClean="0">
                <a:latin typeface="Calibri" panose="020F0502020204030204" pitchFamily="34" charset="0"/>
              </a:rPr>
              <a:t>labor</a:t>
            </a:r>
            <a:r>
              <a:rPr lang="cs-CZ" dirty="0" smtClean="0">
                <a:latin typeface="Calibri" panose="020F0502020204030204" pitchFamily="34" charset="0"/>
              </a:rPr>
              <a:t> </a:t>
            </a:r>
            <a:r>
              <a:rPr lang="cs-CZ" dirty="0" err="1" smtClean="0">
                <a:latin typeface="Calibri" panose="020F0502020204030204" pitchFamily="34" charset="0"/>
              </a:rPr>
              <a:t>shared</a:t>
            </a:r>
            <a:r>
              <a:rPr lang="cs-CZ" dirty="0" smtClean="0">
                <a:latin typeface="Calibri" panose="020F0502020204030204" pitchFamily="34" charset="0"/>
              </a:rPr>
              <a:t> in motor </a:t>
            </a:r>
            <a:r>
              <a:rPr lang="cs-CZ" dirty="0" err="1" smtClean="0">
                <a:latin typeface="Calibri" panose="020F0502020204030204" pitchFamily="34" charset="0"/>
              </a:rPr>
              <a:t>carrier</a:t>
            </a:r>
            <a:r>
              <a:rPr lang="cs-CZ" dirty="0" smtClean="0">
                <a:latin typeface="Calibri" panose="020F0502020204030204" pitchFamily="34" charset="0"/>
              </a:rPr>
              <a:t> monopoly </a:t>
            </a:r>
            <a:r>
              <a:rPr lang="cs-CZ" dirty="0" err="1" smtClean="0">
                <a:latin typeface="Calibri" panose="020F0502020204030204" pitchFamily="34" charset="0"/>
              </a:rPr>
              <a:t>rents</a:t>
            </a:r>
            <a:endParaRPr lang="cs-CZ" dirty="0" smtClean="0">
              <a:latin typeface="Calibri" panose="020F0502020204030204" pitchFamily="34" charset="0"/>
            </a:endParaRPr>
          </a:p>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drivers</a:t>
            </a:r>
            <a:r>
              <a:rPr lang="cs-CZ" dirty="0" smtClean="0">
                <a:latin typeface="Calibri" panose="020F0502020204030204" pitchFamily="34" charset="0"/>
              </a:rPr>
              <a:t> are </a:t>
            </a:r>
            <a:r>
              <a:rPr lang="cs-CZ" dirty="0" err="1" smtClean="0">
                <a:latin typeface="Calibri" panose="020F0502020204030204" pitchFamily="34" charset="0"/>
              </a:rPr>
              <a:t>heavily</a:t>
            </a:r>
            <a:r>
              <a:rPr lang="cs-CZ" dirty="0" smtClean="0">
                <a:latin typeface="Calibri" panose="020F0502020204030204" pitchFamily="34" charset="0"/>
              </a:rPr>
              <a:t> </a:t>
            </a:r>
            <a:r>
              <a:rPr lang="cs-CZ" dirty="0" err="1" smtClean="0">
                <a:latin typeface="Calibri" panose="020F0502020204030204" pitchFamily="34" charset="0"/>
              </a:rPr>
              <a:t>unionized</a:t>
            </a:r>
            <a:r>
              <a:rPr lang="cs-CZ" dirty="0" smtClean="0">
                <a:latin typeface="Calibri" panose="020F0502020204030204" pitchFamily="34" charset="0"/>
              </a:rPr>
              <a:t> and </a:t>
            </a:r>
            <a:r>
              <a:rPr lang="cs-CZ" dirty="0" err="1" smtClean="0">
                <a:latin typeface="Calibri" panose="020F0502020204030204" pitchFamily="34" charset="0"/>
              </a:rPr>
              <a:t>the</a:t>
            </a:r>
            <a:r>
              <a:rPr lang="cs-CZ" dirty="0" smtClean="0">
                <a:latin typeface="Calibri" panose="020F0502020204030204" pitchFamily="34" charset="0"/>
              </a:rPr>
              <a:t> union </a:t>
            </a:r>
            <a:r>
              <a:rPr lang="cs-CZ" dirty="0" err="1" smtClean="0">
                <a:latin typeface="Calibri" panose="020F0502020204030204" pitchFamily="34" charset="0"/>
              </a:rPr>
              <a:t>leadership</a:t>
            </a:r>
            <a:r>
              <a:rPr lang="cs-CZ" dirty="0" smtClean="0">
                <a:latin typeface="Calibri" panose="020F0502020204030204" pitchFamily="34" charset="0"/>
              </a:rPr>
              <a:t> </a:t>
            </a:r>
            <a:r>
              <a:rPr lang="cs-CZ" dirty="0" err="1" smtClean="0">
                <a:latin typeface="Calibri" panose="020F0502020204030204" pitchFamily="34" charset="0"/>
              </a:rPr>
              <a:t>negotiates</a:t>
            </a:r>
            <a:r>
              <a:rPr lang="cs-CZ" dirty="0" smtClean="0">
                <a:latin typeface="Calibri" panose="020F0502020204030204" pitchFamily="34" charset="0"/>
              </a:rPr>
              <a:t> </a:t>
            </a:r>
            <a:r>
              <a:rPr lang="cs-CZ" dirty="0" err="1" smtClean="0">
                <a:latin typeface="Calibri" panose="020F0502020204030204" pitchFamily="34" charset="0"/>
              </a:rPr>
              <a:t>wage</a:t>
            </a:r>
            <a:r>
              <a:rPr lang="cs-CZ" dirty="0" smtClean="0">
                <a:latin typeface="Calibri" panose="020F0502020204030204" pitchFamily="34" charset="0"/>
              </a:rPr>
              <a:t> </a:t>
            </a:r>
            <a:r>
              <a:rPr lang="cs-CZ" dirty="0" err="1" smtClean="0">
                <a:latin typeface="Calibri" panose="020F0502020204030204" pitchFamily="34" charset="0"/>
              </a:rPr>
              <a:t>contracts</a:t>
            </a:r>
            <a:r>
              <a:rPr lang="cs-CZ" dirty="0" smtClean="0">
                <a:latin typeface="Calibri" panose="020F0502020204030204" pitchFamily="34" charset="0"/>
              </a:rPr>
              <a:t> </a:t>
            </a:r>
            <a:r>
              <a:rPr lang="cs-CZ" dirty="0" err="1" smtClean="0">
                <a:latin typeface="Calibri" panose="020F0502020204030204" pitchFamily="34" charset="0"/>
              </a:rPr>
              <a:t>with</a:t>
            </a:r>
            <a:r>
              <a:rPr lang="cs-CZ" dirty="0" smtClean="0">
                <a:latin typeface="Calibri" panose="020F0502020204030204" pitchFamily="34" charset="0"/>
              </a:rPr>
              <a:t> transport </a:t>
            </a:r>
            <a:r>
              <a:rPr lang="cs-CZ" dirty="0" err="1" smtClean="0">
                <a:latin typeface="Calibri" panose="020F0502020204030204" pitchFamily="34" charset="0"/>
              </a:rPr>
              <a:t>carriers</a:t>
            </a:r>
            <a:r>
              <a:rPr lang="cs-CZ" dirty="0" smtClean="0">
                <a:latin typeface="Calibri" panose="020F0502020204030204" pitchFamily="34" charset="0"/>
              </a:rPr>
              <a:t>. </a:t>
            </a:r>
          </a:p>
          <a:p>
            <a:r>
              <a:rPr lang="cs-CZ" dirty="0" err="1" smtClean="0">
                <a:latin typeface="Calibri" panose="020F0502020204030204" pitchFamily="34" charset="0"/>
              </a:rPr>
              <a:t>This</a:t>
            </a:r>
            <a:r>
              <a:rPr lang="cs-CZ" dirty="0" smtClean="0">
                <a:latin typeface="Calibri" panose="020F0502020204030204" pitchFamily="34" charset="0"/>
              </a:rPr>
              <a:t> </a:t>
            </a:r>
            <a:r>
              <a:rPr lang="cs-CZ" dirty="0" err="1" smtClean="0">
                <a:latin typeface="Calibri" panose="020F0502020204030204" pitchFamily="34" charset="0"/>
              </a:rPr>
              <a:t>gives</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union </a:t>
            </a:r>
            <a:r>
              <a:rPr lang="cs-CZ" dirty="0" err="1" smtClean="0">
                <a:latin typeface="Calibri" panose="020F0502020204030204" pitchFamily="34" charset="0"/>
              </a:rPr>
              <a:t>some</a:t>
            </a:r>
            <a:r>
              <a:rPr lang="cs-CZ" dirty="0" smtClean="0">
                <a:latin typeface="Calibri" panose="020F0502020204030204" pitchFamily="34" charset="0"/>
              </a:rPr>
              <a:t> market </a:t>
            </a:r>
            <a:r>
              <a:rPr lang="cs-CZ" dirty="0" err="1" smtClean="0">
                <a:latin typeface="Calibri" panose="020F0502020204030204" pitchFamily="34" charset="0"/>
              </a:rPr>
              <a:t>power</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it</a:t>
            </a:r>
            <a:r>
              <a:rPr lang="cs-CZ" dirty="0" smtClean="0">
                <a:latin typeface="Calibri" panose="020F0502020204030204" pitchFamily="34" charset="0"/>
              </a:rPr>
              <a:t> </a:t>
            </a:r>
            <a:r>
              <a:rPr lang="cs-CZ" dirty="0" err="1" smtClean="0">
                <a:latin typeface="Calibri" panose="020F0502020204030204" pitchFamily="34" charset="0"/>
              </a:rPr>
              <a:t>can</a:t>
            </a:r>
            <a:r>
              <a:rPr lang="cs-CZ" dirty="0" smtClean="0">
                <a:latin typeface="Calibri" panose="020F0502020204030204" pitchFamily="34" charset="0"/>
              </a:rPr>
              <a:t> use to </a:t>
            </a:r>
            <a:r>
              <a:rPr lang="cs-CZ" dirty="0" err="1" smtClean="0">
                <a:latin typeface="Calibri" panose="020F0502020204030204" pitchFamily="34" charset="0"/>
              </a:rPr>
              <a:t>extract</a:t>
            </a:r>
            <a:r>
              <a:rPr lang="cs-CZ" dirty="0" smtClean="0">
                <a:latin typeface="Calibri" panose="020F0502020204030204" pitchFamily="34" charset="0"/>
              </a:rPr>
              <a:t> a </a:t>
            </a:r>
            <a:r>
              <a:rPr lang="cs-CZ" dirty="0" err="1" smtClean="0">
                <a:latin typeface="Calibri" panose="020F0502020204030204" pitchFamily="34" charset="0"/>
              </a:rPr>
              <a:t>portion</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economic</a:t>
            </a:r>
            <a:r>
              <a:rPr lang="cs-CZ" dirty="0" smtClean="0">
                <a:latin typeface="Calibri" panose="020F0502020204030204" pitchFamily="34" charset="0"/>
              </a:rPr>
              <a:t> </a:t>
            </a:r>
            <a:r>
              <a:rPr lang="cs-CZ" dirty="0" err="1" smtClean="0">
                <a:latin typeface="Calibri" panose="020F0502020204030204" pitchFamily="34" charset="0"/>
              </a:rPr>
              <a:t>rents</a:t>
            </a:r>
            <a:r>
              <a:rPr lang="cs-CZ" dirty="0" smtClean="0">
                <a:latin typeface="Calibri" panose="020F0502020204030204" pitchFamily="34" charset="0"/>
              </a:rPr>
              <a:t> </a:t>
            </a:r>
            <a:r>
              <a:rPr lang="cs-CZ" dirty="0" err="1" smtClean="0">
                <a:latin typeface="Calibri" panose="020F0502020204030204" pitchFamily="34" charset="0"/>
              </a:rPr>
              <a:t>earned</a:t>
            </a:r>
            <a:r>
              <a:rPr lang="cs-CZ" dirty="0" smtClean="0">
                <a:latin typeface="Calibri" panose="020F0502020204030204" pitchFamily="34" charset="0"/>
              </a:rPr>
              <a:t> by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carriers</a:t>
            </a:r>
            <a:r>
              <a:rPr lang="cs-CZ"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913936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981031032"/>
              </p:ext>
            </p:extLst>
          </p:nvPr>
        </p:nvGraphicFramePr>
        <p:xfrm>
          <a:off x="-684584" y="1268760"/>
          <a:ext cx="8804275" cy="2236787"/>
        </p:xfrm>
        <a:graphic>
          <a:graphicData uri="http://schemas.openxmlformats.org/presentationml/2006/ole">
            <mc:AlternateContent xmlns:mc="http://schemas.openxmlformats.org/markup-compatibility/2006">
              <mc:Choice xmlns:v="urn:schemas-microsoft-com:vml" Requires="v">
                <p:oleObj spid="_x0000_s15397" name="Document" r:id="rId4" imgW="5270500" imgH="1346200" progId="Word.Document.12">
                  <p:embed/>
                </p:oleObj>
              </mc:Choice>
              <mc:Fallback>
                <p:oleObj name="Document" r:id="rId4" imgW="5270500" imgH="1346200" progId="Word.Document.12">
                  <p:embed/>
                  <p:pic>
                    <p:nvPicPr>
                      <p:cNvPr id="0" name=""/>
                      <p:cNvPicPr/>
                      <p:nvPr/>
                    </p:nvPicPr>
                    <p:blipFill>
                      <a:blip r:embed="rId5"/>
                      <a:stretch>
                        <a:fillRect/>
                      </a:stretch>
                    </p:blipFill>
                    <p:spPr>
                      <a:xfrm>
                        <a:off x="-684584" y="1268760"/>
                        <a:ext cx="8804275" cy="22367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14213936"/>
              </p:ext>
            </p:extLst>
          </p:nvPr>
        </p:nvGraphicFramePr>
        <p:xfrm>
          <a:off x="755576" y="3573016"/>
          <a:ext cx="9361487" cy="3136900"/>
        </p:xfrm>
        <a:graphic>
          <a:graphicData uri="http://schemas.openxmlformats.org/presentationml/2006/ole">
            <mc:AlternateContent xmlns:mc="http://schemas.openxmlformats.org/markup-compatibility/2006">
              <mc:Choice xmlns:v="urn:schemas-microsoft-com:vml" Requires="v">
                <p:oleObj spid="_x0000_s15398" name="Document" r:id="rId7" imgW="6858000" imgH="2298700" progId="Word.Document.12">
                  <p:embed/>
                </p:oleObj>
              </mc:Choice>
              <mc:Fallback>
                <p:oleObj name="Document" r:id="rId7" imgW="6858000" imgH="2298700" progId="Word.Document.12">
                  <p:embed/>
                  <p:pic>
                    <p:nvPicPr>
                      <p:cNvPr id="0" name=""/>
                      <p:cNvPicPr/>
                      <p:nvPr/>
                    </p:nvPicPr>
                    <p:blipFill>
                      <a:blip r:embed="rId8"/>
                      <a:stretch>
                        <a:fillRect/>
                      </a:stretch>
                    </p:blipFill>
                    <p:spPr>
                      <a:xfrm>
                        <a:off x="755576" y="3573016"/>
                        <a:ext cx="9361487" cy="3136900"/>
                      </a:xfrm>
                      <a:prstGeom prst="rect">
                        <a:avLst/>
                      </a:prstGeom>
                    </p:spPr>
                  </p:pic>
                </p:oleObj>
              </mc:Fallback>
            </mc:AlternateContent>
          </a:graphicData>
        </a:graphic>
      </p:graphicFrame>
      <p:sp>
        <p:nvSpPr>
          <p:cNvPr id="6" name="Nadpis 1"/>
          <p:cNvSpPr>
            <a:spLocks noGrp="1"/>
          </p:cNvSpPr>
          <p:nvPr>
            <p:ph sz="quarter" idx="1"/>
          </p:nvPr>
        </p:nvSpPr>
        <p:spPr>
          <a:xfrm>
            <a:off x="457200" y="44450"/>
            <a:ext cx="8229600" cy="4938713"/>
          </a:xfrm>
        </p:spPr>
        <p:txBody>
          <a:bodyPr>
            <a:normAutofit fontScale="97500"/>
          </a:bodyPr>
          <a:lstStyle/>
          <a:p>
            <a:pPr marL="0" indent="0">
              <a:buNone/>
            </a:pPr>
            <a:endParaRPr lang="cs-CZ" dirty="0" smtClean="0"/>
          </a:p>
          <a:p>
            <a:pPr marL="0" indent="0">
              <a:buNone/>
            </a:pPr>
            <a:r>
              <a:rPr lang="cs-CZ" sz="3300" dirty="0" err="1" smtClean="0">
                <a:latin typeface="Bookman Old Style" panose="02050604050505020204" pitchFamily="18" charset="0"/>
              </a:rPr>
              <a:t>Specification</a:t>
            </a:r>
            <a:endParaRPr lang="en-US" sz="3300" dirty="0">
              <a:latin typeface="Bookman Old Style" panose="02050604050505020204" pitchFamily="18" charset="0"/>
            </a:endParaRPr>
          </a:p>
        </p:txBody>
      </p:sp>
    </p:spTree>
    <p:extLst>
      <p:ext uri="{BB962C8B-B14F-4D97-AF65-F5344CB8AC3E}">
        <p14:creationId xmlns:p14="http://schemas.microsoft.com/office/powerpoint/2010/main" val="2165447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Hypotheses</a:t>
            </a:r>
            <a:endParaRPr lang="en-US" dirty="0"/>
          </a:p>
        </p:txBody>
      </p:sp>
      <p:sp>
        <p:nvSpPr>
          <p:cNvPr id="3" name="Zástupný symbol pro obsah 2"/>
          <p:cNvSpPr>
            <a:spLocks noGrp="1"/>
          </p:cNvSpPr>
          <p:nvPr>
            <p:ph sz="quarter" idx="1"/>
          </p:nvPr>
        </p:nvSpPr>
        <p:spPr/>
        <p:txBody>
          <a:bodyPr/>
          <a:lstStyle/>
          <a:p>
            <a:pPr marL="514350" indent="-514350">
              <a:buFont typeface="+mj-lt"/>
              <a:buAutoNum type="arabicPeriod"/>
            </a:pPr>
            <a:r>
              <a:rPr lang="cs-CZ" dirty="0" err="1" smtClean="0">
                <a:latin typeface="Calibri" panose="020F0502020204030204" pitchFamily="34" charset="0"/>
              </a:rPr>
              <a:t>Membership</a:t>
            </a:r>
            <a:r>
              <a:rPr lang="cs-CZ" dirty="0" smtClean="0">
                <a:latin typeface="Calibri" panose="020F0502020204030204" pitchFamily="34" charset="0"/>
              </a:rPr>
              <a:t> in union </a:t>
            </a:r>
            <a:r>
              <a:rPr lang="cs-CZ" dirty="0" err="1" smtClean="0">
                <a:latin typeface="Calibri" panose="020F0502020204030204" pitchFamily="34" charset="0"/>
              </a:rPr>
              <a:t>increases</a:t>
            </a:r>
            <a:r>
              <a:rPr lang="cs-CZ" dirty="0" smtClean="0">
                <a:latin typeface="Calibri" panose="020F0502020204030204" pitchFamily="34" charset="0"/>
              </a:rPr>
              <a:t> </a:t>
            </a:r>
            <a:r>
              <a:rPr lang="cs-CZ" dirty="0" err="1" smtClean="0">
                <a:latin typeface="Calibri" panose="020F0502020204030204" pitchFamily="34" charset="0"/>
              </a:rPr>
              <a:t>wage</a:t>
            </a:r>
            <a:r>
              <a:rPr lang="cs-CZ" dirty="0" smtClean="0">
                <a:latin typeface="Calibri" panose="020F0502020204030204" pitchFamily="34" charset="0"/>
              </a:rPr>
              <a:t> </a:t>
            </a:r>
            <a:r>
              <a:rPr lang="cs-CZ" dirty="0" err="1" smtClean="0">
                <a:latin typeface="Calibri" panose="020F0502020204030204" pitchFamily="34" charset="0"/>
              </a:rPr>
              <a:t>level</a:t>
            </a:r>
            <a:r>
              <a:rPr lang="cs-CZ" dirty="0" smtClean="0">
                <a:latin typeface="Calibri" panose="020F0502020204030204" pitchFamily="34" charset="0"/>
              </a:rPr>
              <a:t> →  </a:t>
            </a:r>
            <a:r>
              <a:rPr lang="el-GR" dirty="0" smtClean="0">
                <a:latin typeface="Calibri"/>
              </a:rPr>
              <a:t>β</a:t>
            </a:r>
            <a:r>
              <a:rPr lang="cs-CZ" baseline="-25000" dirty="0" smtClean="0">
                <a:latin typeface="Calibri"/>
              </a:rPr>
              <a:t>1a  </a:t>
            </a:r>
            <a:r>
              <a:rPr lang="cs-CZ" dirty="0" smtClean="0">
                <a:latin typeface="Calibri"/>
              </a:rPr>
              <a:t>and</a:t>
            </a:r>
            <a:r>
              <a:rPr lang="cs-CZ" baseline="-25000" dirty="0" smtClean="0">
                <a:latin typeface="Calibri"/>
              </a:rPr>
              <a:t> </a:t>
            </a:r>
            <a:r>
              <a:rPr lang="el-GR" dirty="0" smtClean="0"/>
              <a:t>β</a:t>
            </a:r>
            <a:r>
              <a:rPr lang="cs-CZ" baseline="-25000" dirty="0" smtClean="0">
                <a:latin typeface="Calibri"/>
              </a:rPr>
              <a:t>1b </a:t>
            </a:r>
            <a:r>
              <a:rPr lang="cs-CZ" dirty="0" smtClean="0">
                <a:latin typeface="Calibri"/>
              </a:rPr>
              <a:t>are </a:t>
            </a:r>
            <a:r>
              <a:rPr lang="cs-CZ" dirty="0" err="1" smtClean="0">
                <a:latin typeface="Calibri"/>
              </a:rPr>
              <a:t>each</a:t>
            </a:r>
            <a:r>
              <a:rPr lang="cs-CZ" dirty="0" smtClean="0">
                <a:latin typeface="Calibri"/>
              </a:rPr>
              <a:t> </a:t>
            </a:r>
            <a:r>
              <a:rPr lang="cs-CZ" dirty="0" err="1" smtClean="0">
                <a:latin typeface="Calibri"/>
              </a:rPr>
              <a:t>expected</a:t>
            </a:r>
            <a:r>
              <a:rPr lang="cs-CZ" dirty="0" smtClean="0">
                <a:latin typeface="Calibri"/>
              </a:rPr>
              <a:t> to </a:t>
            </a:r>
            <a:r>
              <a:rPr lang="cs-CZ" dirty="0" err="1" smtClean="0">
                <a:latin typeface="Calibri"/>
              </a:rPr>
              <a:t>be</a:t>
            </a:r>
            <a:r>
              <a:rPr lang="cs-CZ" dirty="0" smtClean="0">
                <a:latin typeface="Calibri"/>
              </a:rPr>
              <a:t> positive.</a:t>
            </a:r>
          </a:p>
          <a:p>
            <a:pPr marL="514350" indent="-514350">
              <a:buFont typeface="+mj-lt"/>
              <a:buAutoNum type="arabicPeriod"/>
            </a:pPr>
            <a:r>
              <a:rPr lang="cs-CZ" dirty="0" err="1" smtClean="0">
                <a:latin typeface="Calibri"/>
              </a:rPr>
              <a:t>Less</a:t>
            </a:r>
            <a:r>
              <a:rPr lang="cs-CZ" dirty="0" smtClean="0">
                <a:latin typeface="Calibri"/>
              </a:rPr>
              <a:t> </a:t>
            </a:r>
            <a:r>
              <a:rPr lang="cs-CZ" dirty="0" err="1" smtClean="0">
                <a:latin typeface="Calibri"/>
              </a:rPr>
              <a:t>restrictive</a:t>
            </a:r>
            <a:r>
              <a:rPr lang="cs-CZ" dirty="0" smtClean="0">
                <a:latin typeface="Calibri"/>
              </a:rPr>
              <a:t> market </a:t>
            </a:r>
            <a:r>
              <a:rPr lang="cs-CZ" dirty="0" err="1" smtClean="0">
                <a:latin typeface="Calibri"/>
              </a:rPr>
              <a:t>entry</a:t>
            </a:r>
            <a:r>
              <a:rPr lang="cs-CZ" dirty="0" smtClean="0">
                <a:latin typeface="Calibri"/>
              </a:rPr>
              <a:t> </a:t>
            </a:r>
            <a:r>
              <a:rPr lang="cs-CZ" dirty="0" err="1" smtClean="0">
                <a:latin typeface="Calibri"/>
              </a:rPr>
              <a:t>requirements</a:t>
            </a:r>
            <a:r>
              <a:rPr lang="cs-CZ" dirty="0" smtClean="0">
                <a:latin typeface="Calibri"/>
              </a:rPr>
              <a:t> </a:t>
            </a:r>
            <a:r>
              <a:rPr lang="cs-CZ" dirty="0" err="1" smtClean="0">
                <a:latin typeface="Calibri"/>
              </a:rPr>
              <a:t>reduce</a:t>
            </a:r>
            <a:r>
              <a:rPr lang="cs-CZ" dirty="0" smtClean="0">
                <a:latin typeface="Calibri"/>
              </a:rPr>
              <a:t> union </a:t>
            </a:r>
            <a:r>
              <a:rPr lang="cs-CZ" dirty="0" err="1" smtClean="0">
                <a:latin typeface="Calibri"/>
              </a:rPr>
              <a:t>wages</a:t>
            </a:r>
            <a:r>
              <a:rPr lang="cs-CZ" dirty="0" smtClean="0">
                <a:latin typeface="Calibri"/>
              </a:rPr>
              <a:t> and union </a:t>
            </a:r>
            <a:r>
              <a:rPr lang="cs-CZ" dirty="0" err="1" smtClean="0">
                <a:latin typeface="Calibri"/>
              </a:rPr>
              <a:t>premia</a:t>
            </a:r>
            <a:r>
              <a:rPr lang="cs-CZ" dirty="0" smtClean="0">
                <a:latin typeface="Calibri"/>
              </a:rPr>
              <a:t> →</a:t>
            </a:r>
            <a:r>
              <a:rPr lang="el-GR" dirty="0"/>
              <a:t> β</a:t>
            </a:r>
            <a:r>
              <a:rPr lang="cs-CZ" baseline="-25000" dirty="0">
                <a:latin typeface="Calibri"/>
              </a:rPr>
              <a:t>1a </a:t>
            </a:r>
            <a:r>
              <a:rPr lang="cs-CZ" dirty="0" smtClean="0">
                <a:latin typeface="Calibri"/>
              </a:rPr>
              <a:t>&gt; </a:t>
            </a:r>
            <a:r>
              <a:rPr lang="el-GR" dirty="0"/>
              <a:t>β</a:t>
            </a:r>
            <a:r>
              <a:rPr lang="cs-CZ" baseline="-25000" dirty="0" smtClean="0">
                <a:latin typeface="Calibri"/>
              </a:rPr>
              <a:t>1b</a:t>
            </a:r>
            <a:r>
              <a:rPr lang="cs-CZ" dirty="0" smtClean="0">
                <a:latin typeface="Calibri"/>
              </a:rPr>
              <a:t>.</a:t>
            </a:r>
          </a:p>
          <a:p>
            <a:pPr marL="514350" indent="-514350">
              <a:buFont typeface="+mj-lt"/>
              <a:buAutoNum type="arabicPeriod"/>
            </a:pPr>
            <a:r>
              <a:rPr lang="cs-CZ" dirty="0" err="1" smtClean="0">
                <a:latin typeface="Calibri"/>
              </a:rPr>
              <a:t>Education</a:t>
            </a:r>
            <a:r>
              <a:rPr lang="cs-CZ" dirty="0" smtClean="0">
                <a:latin typeface="Calibri"/>
              </a:rPr>
              <a:t> and </a:t>
            </a:r>
            <a:r>
              <a:rPr lang="cs-CZ" dirty="0" err="1" smtClean="0">
                <a:latin typeface="Calibri"/>
              </a:rPr>
              <a:t>experience</a:t>
            </a:r>
            <a:r>
              <a:rPr lang="cs-CZ" dirty="0" smtClean="0">
                <a:latin typeface="Calibri"/>
              </a:rPr>
              <a:t> are </a:t>
            </a:r>
            <a:r>
              <a:rPr lang="cs-CZ" dirty="0" err="1" smtClean="0">
                <a:latin typeface="Calibri"/>
              </a:rPr>
              <a:t>expected</a:t>
            </a:r>
            <a:r>
              <a:rPr lang="cs-CZ" dirty="0" smtClean="0">
                <a:latin typeface="Calibri"/>
              </a:rPr>
              <a:t> to </a:t>
            </a:r>
            <a:r>
              <a:rPr lang="cs-CZ" dirty="0" err="1" smtClean="0">
                <a:latin typeface="Calibri"/>
              </a:rPr>
              <a:t>increase</a:t>
            </a:r>
            <a:r>
              <a:rPr lang="cs-CZ" dirty="0" smtClean="0">
                <a:latin typeface="Calibri"/>
              </a:rPr>
              <a:t> </a:t>
            </a:r>
            <a:r>
              <a:rPr lang="cs-CZ" dirty="0" err="1" smtClean="0">
                <a:latin typeface="Calibri"/>
              </a:rPr>
              <a:t>one</a:t>
            </a:r>
            <a:r>
              <a:rPr lang="en-US" dirty="0" smtClean="0">
                <a:latin typeface="Calibri"/>
              </a:rPr>
              <a:t>’s </a:t>
            </a:r>
            <a:r>
              <a:rPr lang="cs-CZ" dirty="0" err="1" smtClean="0">
                <a:latin typeface="Calibri"/>
              </a:rPr>
              <a:t>earning</a:t>
            </a:r>
            <a:r>
              <a:rPr lang="cs-CZ" dirty="0" smtClean="0">
                <a:latin typeface="Calibri"/>
              </a:rPr>
              <a:t> </a:t>
            </a:r>
            <a:r>
              <a:rPr lang="cs-CZ" dirty="0" err="1" smtClean="0">
                <a:latin typeface="Calibri"/>
              </a:rPr>
              <a:t>power</a:t>
            </a:r>
            <a:r>
              <a:rPr lang="cs-CZ" dirty="0" smtClean="0">
                <a:latin typeface="Calibri"/>
              </a:rPr>
              <a:t>. </a:t>
            </a:r>
            <a:endParaRPr lang="en-US" dirty="0">
              <a:latin typeface="Calibri" panose="020F0502020204030204" pitchFamily="34" charset="0"/>
            </a:endParaRPr>
          </a:p>
          <a:p>
            <a:pPr marL="514350" indent="-514350">
              <a:buFont typeface="+mj-lt"/>
              <a:buAutoNum type="arabicPeriod"/>
            </a:pPr>
            <a:endParaRPr lang="en-US" dirty="0">
              <a:latin typeface="Calibri" panose="020F0502020204030204" pitchFamily="34" charset="0"/>
            </a:endParaRPr>
          </a:p>
        </p:txBody>
      </p:sp>
    </p:spTree>
    <p:extLst>
      <p:ext uri="{BB962C8B-B14F-4D97-AF65-F5344CB8AC3E}">
        <p14:creationId xmlns:p14="http://schemas.microsoft.com/office/powerpoint/2010/main" val="4001945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4"/>
          <p:cNvGraphicFramePr>
            <a:graphicFrameLocks noChangeAspect="1"/>
          </p:cNvGraphicFramePr>
          <p:nvPr>
            <p:extLst>
              <p:ext uri="{D42A27DB-BD31-4B8C-83A1-F6EECF244321}">
                <p14:modId xmlns:p14="http://schemas.microsoft.com/office/powerpoint/2010/main" val="983273252"/>
              </p:ext>
            </p:extLst>
          </p:nvPr>
        </p:nvGraphicFramePr>
        <p:xfrm>
          <a:off x="542938" y="1269764"/>
          <a:ext cx="8196262" cy="5629275"/>
        </p:xfrm>
        <a:graphic>
          <a:graphicData uri="http://schemas.openxmlformats.org/presentationml/2006/ole">
            <mc:AlternateContent xmlns:mc="http://schemas.openxmlformats.org/markup-compatibility/2006">
              <mc:Choice xmlns:v="urn:schemas-microsoft-com:vml" Requires="v">
                <p:oleObj spid="_x0000_s7193" name="Document" r:id="rId4" imgW="8229600" imgH="5664200" progId="Word.Document.12">
                  <p:embed/>
                </p:oleObj>
              </mc:Choice>
              <mc:Fallback>
                <p:oleObj name="Document" r:id="rId4" imgW="8229600" imgH="5664200" progId="Word.Document.12">
                  <p:embed/>
                  <p:pic>
                    <p:nvPicPr>
                      <p:cNvPr id="0" name=""/>
                      <p:cNvPicPr>
                        <a:picLocks noChangeAspect="1" noChangeArrowheads="1"/>
                      </p:cNvPicPr>
                      <p:nvPr/>
                    </p:nvPicPr>
                    <p:blipFill>
                      <a:blip r:embed="rId5"/>
                      <a:srcRect/>
                      <a:stretch>
                        <a:fillRect/>
                      </a:stretch>
                    </p:blipFill>
                    <p:spPr bwMode="auto">
                      <a:xfrm>
                        <a:off x="542938" y="1269764"/>
                        <a:ext cx="8196262" cy="562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Nadpis 1"/>
          <p:cNvSpPr>
            <a:spLocks noGrp="1"/>
          </p:cNvSpPr>
          <p:nvPr>
            <p:ph type="title"/>
          </p:nvPr>
        </p:nvSpPr>
        <p:spPr/>
        <p:txBody>
          <a:bodyPr/>
          <a:lstStyle/>
          <a:p>
            <a:r>
              <a:rPr lang="cs-CZ" dirty="0" err="1" smtClean="0"/>
              <a:t>Results</a:t>
            </a:r>
            <a:endParaRPr lang="en-US" dirty="0"/>
          </a:p>
        </p:txBody>
      </p:sp>
    </p:spTree>
    <p:extLst>
      <p:ext uri="{BB962C8B-B14F-4D97-AF65-F5344CB8AC3E}">
        <p14:creationId xmlns:p14="http://schemas.microsoft.com/office/powerpoint/2010/main" val="4257126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Comments</a:t>
            </a:r>
            <a:endParaRPr lang="en-US" dirty="0"/>
          </a:p>
        </p:txBody>
      </p:sp>
      <p:sp>
        <p:nvSpPr>
          <p:cNvPr id="3" name="Zástupný symbol pro obsah 2"/>
          <p:cNvSpPr>
            <a:spLocks noGrp="1"/>
          </p:cNvSpPr>
          <p:nvPr>
            <p:ph sz="quarter" idx="1"/>
          </p:nvPr>
        </p:nvSpPr>
        <p:spPr/>
        <p:txBody>
          <a:bodyPr/>
          <a:lstStyle/>
          <a:p>
            <a:r>
              <a:rPr lang="cs-CZ" dirty="0" smtClean="0">
                <a:latin typeface="Calibri" panose="020F0502020204030204" pitchFamily="34" charset="0"/>
              </a:rPr>
              <a:t>Rose</a:t>
            </a:r>
            <a:r>
              <a:rPr lang="cs-CZ" dirty="0">
                <a:latin typeface="Calibri" panose="020F0502020204030204" pitchFamily="34" charset="0"/>
              </a:rPr>
              <a:t> </a:t>
            </a:r>
            <a:r>
              <a:rPr lang="cs-CZ" dirty="0" err="1" smtClean="0">
                <a:latin typeface="Calibri" panose="020F0502020204030204" pitchFamily="34" charset="0"/>
              </a:rPr>
              <a:t>estimated</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labor</a:t>
            </a:r>
            <a:r>
              <a:rPr lang="cs-CZ" dirty="0" smtClean="0">
                <a:latin typeface="Calibri" panose="020F0502020204030204" pitchFamily="34" charset="0"/>
              </a:rPr>
              <a:t> </a:t>
            </a:r>
            <a:r>
              <a:rPr lang="cs-CZ" dirty="0" err="1" smtClean="0">
                <a:latin typeface="Calibri" panose="020F0502020204030204" pitchFamily="34" charset="0"/>
              </a:rPr>
              <a:t>captured</a:t>
            </a:r>
            <a:r>
              <a:rPr lang="cs-CZ" dirty="0" smtClean="0">
                <a:latin typeface="Calibri" panose="020F0502020204030204" pitchFamily="34" charset="0"/>
              </a:rPr>
              <a:t> </a:t>
            </a:r>
            <a:r>
              <a:rPr lang="cs-CZ" dirty="0" err="1" smtClean="0">
                <a:latin typeface="Calibri" panose="020F0502020204030204" pitchFamily="34" charset="0"/>
              </a:rPr>
              <a:t>between</a:t>
            </a:r>
            <a:r>
              <a:rPr lang="cs-CZ" dirty="0" smtClean="0">
                <a:latin typeface="Calibri" panose="020F0502020204030204" pitchFamily="34" charset="0"/>
              </a:rPr>
              <a:t> 65% and 75%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total</a:t>
            </a:r>
            <a:r>
              <a:rPr lang="cs-CZ" dirty="0" smtClean="0">
                <a:latin typeface="Calibri" panose="020F0502020204030204" pitchFamily="34" charset="0"/>
              </a:rPr>
              <a:t> monopoly </a:t>
            </a:r>
            <a:r>
              <a:rPr lang="cs-CZ" dirty="0" err="1" smtClean="0">
                <a:latin typeface="Calibri" panose="020F0502020204030204" pitchFamily="34" charset="0"/>
              </a:rPr>
              <a:t>rents</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indsutry</a:t>
            </a:r>
            <a:r>
              <a:rPr lang="cs-CZ" dirty="0" smtClean="0">
                <a:latin typeface="Calibri" panose="020F0502020204030204" pitchFamily="34" charset="0"/>
              </a:rPr>
              <a:t>.</a:t>
            </a:r>
          </a:p>
          <a:p>
            <a:r>
              <a:rPr lang="cs-CZ" dirty="0" err="1" smtClean="0">
                <a:latin typeface="Calibri" panose="020F0502020204030204" pitchFamily="34" charset="0"/>
              </a:rPr>
              <a:t>Because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data </a:t>
            </a:r>
            <a:r>
              <a:rPr lang="cs-CZ" dirty="0" err="1" smtClean="0">
                <a:latin typeface="Calibri" panose="020F0502020204030204" pitchFamily="34" charset="0"/>
              </a:rPr>
              <a:t>limitations</a:t>
            </a:r>
            <a:r>
              <a:rPr lang="cs-CZ" dirty="0" smtClean="0">
                <a:latin typeface="Calibri" panose="020F0502020204030204" pitchFamily="34" charset="0"/>
              </a:rPr>
              <a:t>, Rose </a:t>
            </a:r>
            <a:r>
              <a:rPr lang="cs-CZ" dirty="0" err="1" smtClean="0">
                <a:latin typeface="Calibri" panose="020F0502020204030204" pitchFamily="34" charset="0"/>
              </a:rPr>
              <a:t>could</a:t>
            </a:r>
            <a:r>
              <a:rPr lang="cs-CZ" dirty="0" smtClean="0">
                <a:latin typeface="Calibri" panose="020F0502020204030204" pitchFamily="34" charset="0"/>
              </a:rPr>
              <a:t> not </a:t>
            </a:r>
            <a:r>
              <a:rPr lang="cs-CZ" dirty="0" err="1" smtClean="0">
                <a:latin typeface="Calibri" panose="020F0502020204030204" pitchFamily="34" charset="0"/>
              </a:rPr>
              <a:t>include</a:t>
            </a:r>
            <a:r>
              <a:rPr lang="cs-CZ" dirty="0" smtClean="0">
                <a:latin typeface="Calibri" panose="020F0502020204030204" pitchFamily="34" charset="0"/>
              </a:rPr>
              <a:t> </a:t>
            </a:r>
            <a:r>
              <a:rPr lang="cs-CZ" dirty="0" err="1" smtClean="0">
                <a:latin typeface="Calibri" panose="020F0502020204030204" pitchFamily="34" charset="0"/>
              </a:rPr>
              <a:t>information</a:t>
            </a:r>
            <a:r>
              <a:rPr lang="cs-CZ" dirty="0" smtClean="0">
                <a:latin typeface="Calibri" panose="020F0502020204030204" pitchFamily="34" charset="0"/>
              </a:rPr>
              <a:t> on </a:t>
            </a:r>
            <a:r>
              <a:rPr lang="cs-CZ" dirty="0" err="1" smtClean="0">
                <a:latin typeface="Calibri" panose="020F0502020204030204" pitchFamily="34" charset="0"/>
              </a:rPr>
              <a:t>firm</a:t>
            </a:r>
            <a:r>
              <a:rPr lang="cs-CZ" dirty="0" smtClean="0">
                <a:latin typeface="Calibri" panose="020F0502020204030204" pitchFamily="34" charset="0"/>
              </a:rPr>
              <a:t> </a:t>
            </a:r>
            <a:r>
              <a:rPr lang="cs-CZ" dirty="0" err="1" smtClean="0">
                <a:latin typeface="Calibri" panose="020F0502020204030204" pitchFamily="34" charset="0"/>
              </a:rPr>
              <a:t>characteristics</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may</a:t>
            </a:r>
            <a:r>
              <a:rPr lang="cs-CZ" dirty="0" smtClean="0">
                <a:latin typeface="Calibri" panose="020F0502020204030204" pitchFamily="34" charset="0"/>
              </a:rPr>
              <a:t> </a:t>
            </a:r>
            <a:r>
              <a:rPr lang="cs-CZ" dirty="0" err="1" smtClean="0">
                <a:latin typeface="Calibri" panose="020F0502020204030204" pitchFamily="34" charset="0"/>
              </a:rPr>
              <a:t>tend</a:t>
            </a:r>
            <a:r>
              <a:rPr lang="cs-CZ" dirty="0" smtClean="0">
                <a:latin typeface="Calibri" panose="020F0502020204030204" pitchFamily="34" charset="0"/>
              </a:rPr>
              <a:t> to </a:t>
            </a:r>
            <a:r>
              <a:rPr lang="cs-CZ" dirty="0" err="1" smtClean="0">
                <a:latin typeface="Calibri" panose="020F0502020204030204" pitchFamily="34" charset="0"/>
              </a:rPr>
              <a:t>overstate</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union </a:t>
            </a:r>
            <a:r>
              <a:rPr lang="cs-CZ" dirty="0" err="1" smtClean="0">
                <a:latin typeface="Calibri" panose="020F0502020204030204" pitchFamily="34" charset="0"/>
              </a:rPr>
              <a:t>wage</a:t>
            </a:r>
            <a:r>
              <a:rPr lang="cs-CZ" dirty="0" smtClean="0">
                <a:latin typeface="Calibri" panose="020F0502020204030204" pitchFamily="34" charset="0"/>
              </a:rPr>
              <a:t> </a:t>
            </a:r>
            <a:r>
              <a:rPr lang="cs-CZ" dirty="0" err="1" smtClean="0">
                <a:latin typeface="Calibri" panose="020F0502020204030204" pitchFamily="34" charset="0"/>
              </a:rPr>
              <a:t>premium</a:t>
            </a:r>
            <a:r>
              <a:rPr lang="cs-CZ" dirty="0" smtClean="0">
                <a:latin typeface="Calibri" panose="020F0502020204030204" pitchFamily="34" charset="0"/>
              </a:rPr>
              <a:t>. </a:t>
            </a:r>
          </a:p>
          <a:p>
            <a:r>
              <a:rPr lang="cs-CZ" dirty="0" smtClean="0">
                <a:latin typeface="Calibri" panose="020F0502020204030204" pitchFamily="34" charset="0"/>
              </a:rPr>
              <a:t>Rose</a:t>
            </a:r>
            <a:r>
              <a:rPr lang="en-US" dirty="0" smtClean="0">
                <a:latin typeface="Calibri" panose="020F0502020204030204" pitchFamily="34" charset="0"/>
              </a:rPr>
              <a:t>’s </a:t>
            </a:r>
            <a:r>
              <a:rPr lang="cs-CZ" dirty="0" smtClean="0">
                <a:latin typeface="Calibri" panose="020F0502020204030204" pitchFamily="34" charset="0"/>
              </a:rPr>
              <a:t> </a:t>
            </a:r>
            <a:r>
              <a:rPr lang="cs-CZ" dirty="0" err="1" smtClean="0">
                <a:latin typeface="Calibri" panose="020F0502020204030204" pitchFamily="34" charset="0"/>
              </a:rPr>
              <a:t>analysis</a:t>
            </a:r>
            <a:r>
              <a:rPr lang="cs-CZ" dirty="0" smtClean="0">
                <a:latin typeface="Calibri" panose="020F0502020204030204" pitchFamily="34" charset="0"/>
              </a:rPr>
              <a:t> </a:t>
            </a:r>
            <a:r>
              <a:rPr lang="cs-CZ" dirty="0" err="1" smtClean="0">
                <a:latin typeface="Calibri" panose="020F0502020204030204" pitchFamily="34" charset="0"/>
              </a:rPr>
              <a:t>focus</a:t>
            </a:r>
            <a:r>
              <a:rPr lang="cs-CZ" dirty="0" smtClean="0">
                <a:latin typeface="Calibri" panose="020F0502020204030204" pitchFamily="34" charset="0"/>
              </a:rPr>
              <a:t> </a:t>
            </a:r>
            <a:r>
              <a:rPr lang="cs-CZ" dirty="0" err="1" smtClean="0">
                <a:latin typeface="Calibri" panose="020F0502020204030204" pitchFamily="34" charset="0"/>
              </a:rPr>
              <a:t>upon</a:t>
            </a:r>
            <a:r>
              <a:rPr lang="cs-CZ" dirty="0" smtClean="0">
                <a:latin typeface="Calibri" panose="020F0502020204030204" pitchFamily="34" charset="0"/>
              </a:rPr>
              <a:t> </a:t>
            </a:r>
            <a:r>
              <a:rPr lang="cs-CZ" dirty="0" err="1" smtClean="0">
                <a:latin typeface="Calibri" panose="020F0502020204030204" pitchFamily="34" charset="0"/>
              </a:rPr>
              <a:t>money</a:t>
            </a:r>
            <a:r>
              <a:rPr lang="cs-CZ" dirty="0" smtClean="0">
                <a:latin typeface="Calibri" panose="020F0502020204030204" pitchFamily="34" charset="0"/>
              </a:rPr>
              <a:t> </a:t>
            </a:r>
            <a:r>
              <a:rPr lang="cs-CZ" dirty="0" err="1" smtClean="0">
                <a:latin typeface="Calibri" panose="020F0502020204030204" pitchFamily="34" charset="0"/>
              </a:rPr>
              <a:t>wages</a:t>
            </a:r>
            <a:r>
              <a:rPr lang="cs-CZ" dirty="0" smtClean="0">
                <a:latin typeface="Calibri" panose="020F0502020204030204" pitchFamily="34" charset="0"/>
              </a:rPr>
              <a:t> and </a:t>
            </a:r>
            <a:r>
              <a:rPr lang="cs-CZ" dirty="0" err="1" smtClean="0">
                <a:latin typeface="Calibri" panose="020F0502020204030204" pitchFamily="34" charset="0"/>
              </a:rPr>
              <a:t>does</a:t>
            </a:r>
            <a:r>
              <a:rPr lang="cs-CZ" dirty="0" smtClean="0">
                <a:latin typeface="Calibri" panose="020F0502020204030204" pitchFamily="34" charset="0"/>
              </a:rPr>
              <a:t> not </a:t>
            </a:r>
            <a:r>
              <a:rPr lang="cs-CZ" dirty="0" err="1" smtClean="0">
                <a:latin typeface="Calibri" panose="020F0502020204030204" pitchFamily="34" charset="0"/>
              </a:rPr>
              <a:t>include</a:t>
            </a:r>
            <a:r>
              <a:rPr lang="cs-CZ" dirty="0" smtClean="0">
                <a:latin typeface="Calibri" panose="020F0502020204030204" pitchFamily="34" charset="0"/>
              </a:rPr>
              <a:t> </a:t>
            </a:r>
            <a:r>
              <a:rPr lang="cs-CZ" dirty="0" err="1" smtClean="0">
                <a:latin typeface="Calibri" panose="020F0502020204030204" pitchFamily="34" charset="0"/>
              </a:rPr>
              <a:t>benefits</a:t>
            </a:r>
            <a:r>
              <a:rPr lang="cs-CZ" dirty="0" smtClean="0">
                <a:latin typeface="Calibri" panose="020F0502020204030204" pitchFamily="34" charset="0"/>
              </a:rPr>
              <a:t>. </a:t>
            </a:r>
          </a:p>
          <a:p>
            <a:endParaRPr lang="en-US" dirty="0"/>
          </a:p>
        </p:txBody>
      </p:sp>
    </p:spTree>
    <p:extLst>
      <p:ext uri="{BB962C8B-B14F-4D97-AF65-F5344CB8AC3E}">
        <p14:creationId xmlns:p14="http://schemas.microsoft.com/office/powerpoint/2010/main" val="338329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cs-CZ" dirty="0" smtClean="0">
                <a:latin typeface="Calibri" panose="020F0502020204030204" pitchFamily="34" charset="0"/>
              </a:rPr>
              <a:t>6.5. Market </a:t>
            </a:r>
            <a:r>
              <a:rPr lang="cs-CZ" dirty="0" err="1" smtClean="0">
                <a:latin typeface="Calibri" panose="020F0502020204030204" pitchFamily="34" charset="0"/>
              </a:rPr>
              <a:t>power</a:t>
            </a:r>
            <a:r>
              <a:rPr lang="cs-CZ" dirty="0" smtClean="0">
                <a:latin typeface="Calibri" panose="020F0502020204030204" pitchFamily="34" charset="0"/>
              </a:rPr>
              <a:t>, </a:t>
            </a:r>
            <a:r>
              <a:rPr lang="cs-CZ" dirty="0" err="1" smtClean="0">
                <a:latin typeface="Calibri" panose="020F0502020204030204" pitchFamily="34" charset="0"/>
              </a:rPr>
              <a:t>shipping</a:t>
            </a:r>
            <a:r>
              <a:rPr lang="cs-CZ" dirty="0" smtClean="0">
                <a:latin typeface="Calibri" panose="020F0502020204030204" pitchFamily="34" charset="0"/>
              </a:rPr>
              <a:t> </a:t>
            </a:r>
            <a:r>
              <a:rPr lang="cs-CZ" dirty="0" err="1" smtClean="0">
                <a:latin typeface="Calibri" panose="020F0502020204030204" pitchFamily="34" charset="0"/>
              </a:rPr>
              <a:t>cartels</a:t>
            </a:r>
            <a:r>
              <a:rPr lang="cs-CZ" dirty="0" smtClean="0">
                <a:latin typeface="Calibri" panose="020F0502020204030204" pitchFamily="34" charset="0"/>
              </a:rPr>
              <a:t> and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Shippig</a:t>
            </a:r>
            <a:r>
              <a:rPr lang="cs-CZ" dirty="0" smtClean="0">
                <a:latin typeface="Calibri" panose="020F0502020204030204" pitchFamily="34" charset="0"/>
              </a:rPr>
              <a:t> </a:t>
            </a:r>
            <a:r>
              <a:rPr lang="cs-CZ" dirty="0" err="1" smtClean="0">
                <a:latin typeface="Calibri" panose="020F0502020204030204" pitchFamily="34" charset="0"/>
              </a:rPr>
              <a:t>Act</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1984 </a:t>
            </a:r>
            <a:endParaRPr lang="en-US"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0402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Background</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The</a:t>
            </a:r>
            <a:r>
              <a:rPr lang="cs-CZ" dirty="0" smtClean="0">
                <a:latin typeface="Calibri" panose="020F0502020204030204" pitchFamily="34" charset="0"/>
              </a:rPr>
              <a:t> 1984 </a:t>
            </a:r>
            <a:r>
              <a:rPr lang="cs-CZ" dirty="0" err="1" smtClean="0">
                <a:latin typeface="Calibri" panose="020F0502020204030204" pitchFamily="34" charset="0"/>
              </a:rPr>
              <a:t>legislation</a:t>
            </a:r>
            <a:r>
              <a:rPr lang="cs-CZ" dirty="0" smtClean="0">
                <a:latin typeface="Calibri" panose="020F0502020204030204" pitchFamily="34" charset="0"/>
              </a:rPr>
              <a:t> </a:t>
            </a:r>
            <a:r>
              <a:rPr lang="cs-CZ" dirty="0" err="1" smtClean="0">
                <a:latin typeface="Calibri" panose="020F0502020204030204" pitchFamily="34" charset="0"/>
              </a:rPr>
              <a:t>increased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potential</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market </a:t>
            </a:r>
            <a:r>
              <a:rPr lang="cs-CZ" dirty="0" err="1" smtClean="0">
                <a:latin typeface="Calibri" panose="020F0502020204030204" pitchFamily="34" charset="0"/>
              </a:rPr>
              <a:t>power</a:t>
            </a:r>
            <a:r>
              <a:rPr lang="cs-CZ" dirty="0" smtClean="0">
                <a:latin typeface="Calibri" panose="020F0502020204030204" pitchFamily="34" charset="0"/>
              </a:rPr>
              <a:t> </a:t>
            </a:r>
            <a:r>
              <a:rPr lang="cs-CZ" dirty="0" err="1" smtClean="0">
                <a:latin typeface="Calibri" panose="020F0502020204030204" pitchFamily="34" charset="0"/>
              </a:rPr>
              <a:t>while</a:t>
            </a:r>
            <a:r>
              <a:rPr lang="cs-CZ" dirty="0" smtClean="0">
                <a:latin typeface="Calibri" panose="020F0502020204030204" pitchFamily="34" charset="0"/>
              </a:rPr>
              <a:t> </a:t>
            </a:r>
            <a:r>
              <a:rPr lang="cs-CZ" dirty="0" err="1" smtClean="0">
                <a:latin typeface="Calibri" panose="020F0502020204030204" pitchFamily="34" charset="0"/>
              </a:rPr>
              <a:t>simultaneously</a:t>
            </a:r>
            <a:r>
              <a:rPr lang="cs-CZ" dirty="0" smtClean="0">
                <a:latin typeface="Calibri" panose="020F0502020204030204" pitchFamily="34" charset="0"/>
              </a:rPr>
              <a:t> </a:t>
            </a:r>
            <a:r>
              <a:rPr lang="cs-CZ" dirty="0" err="1" smtClean="0">
                <a:latin typeface="Calibri" panose="020F0502020204030204" pitchFamily="34" charset="0"/>
              </a:rPr>
              <a:t>increasing</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support </a:t>
            </a:r>
            <a:r>
              <a:rPr lang="cs-CZ" dirty="0" err="1" smtClean="0">
                <a:latin typeface="Calibri" panose="020F0502020204030204" pitchFamily="34" charset="0"/>
              </a:rPr>
              <a:t>for</a:t>
            </a:r>
            <a:r>
              <a:rPr lang="cs-CZ" dirty="0" smtClean="0">
                <a:latin typeface="Calibri" panose="020F0502020204030204" pitchFamily="34" charset="0"/>
              </a:rPr>
              <a:t> a </a:t>
            </a:r>
            <a:r>
              <a:rPr lang="cs-CZ" dirty="0" err="1" smtClean="0">
                <a:latin typeface="Calibri" panose="020F0502020204030204" pitchFamily="34" charset="0"/>
              </a:rPr>
              <a:t>competitive</a:t>
            </a:r>
            <a:r>
              <a:rPr lang="cs-CZ" dirty="0" smtClean="0">
                <a:latin typeface="Calibri" panose="020F0502020204030204" pitchFamily="34" charset="0"/>
              </a:rPr>
              <a:t> </a:t>
            </a:r>
            <a:r>
              <a:rPr lang="cs-CZ" dirty="0" err="1" smtClean="0">
                <a:latin typeface="Calibri" panose="020F0502020204030204" pitchFamily="34" charset="0"/>
              </a:rPr>
              <a:t>enviroment</a:t>
            </a:r>
            <a:r>
              <a:rPr lang="cs-CZ"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794326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Case study: </a:t>
            </a:r>
            <a:r>
              <a:rPr lang="cs-CZ" dirty="0" err="1" smtClean="0"/>
              <a:t>The</a:t>
            </a:r>
            <a:r>
              <a:rPr lang="cs-CZ" dirty="0" smtClean="0"/>
              <a:t> </a:t>
            </a:r>
            <a:r>
              <a:rPr lang="cs-CZ" dirty="0" err="1" smtClean="0"/>
              <a:t>economic</a:t>
            </a:r>
            <a:r>
              <a:rPr lang="cs-CZ" dirty="0" smtClean="0"/>
              <a:t> </a:t>
            </a:r>
            <a:r>
              <a:rPr lang="cs-CZ" dirty="0" err="1" smtClean="0"/>
              <a:t>effect</a:t>
            </a:r>
            <a:r>
              <a:rPr lang="cs-CZ" dirty="0" smtClean="0"/>
              <a:t> </a:t>
            </a:r>
            <a:r>
              <a:rPr lang="cs-CZ" dirty="0" err="1" smtClean="0"/>
              <a:t>of</a:t>
            </a:r>
            <a:r>
              <a:rPr lang="cs-CZ" dirty="0" smtClean="0"/>
              <a:t> </a:t>
            </a:r>
            <a:r>
              <a:rPr lang="cs-CZ" dirty="0" err="1" smtClean="0"/>
              <a:t>the</a:t>
            </a:r>
            <a:r>
              <a:rPr lang="cs-CZ" dirty="0" smtClean="0"/>
              <a:t> </a:t>
            </a:r>
            <a:r>
              <a:rPr lang="cs-CZ" dirty="0" err="1" smtClean="0"/>
              <a:t>Shipping</a:t>
            </a:r>
            <a:r>
              <a:rPr lang="cs-CZ" dirty="0" smtClean="0"/>
              <a:t> </a:t>
            </a:r>
            <a:r>
              <a:rPr lang="cs-CZ" dirty="0" err="1" smtClean="0"/>
              <a:t>Act</a:t>
            </a:r>
            <a:r>
              <a:rPr lang="cs-CZ" dirty="0" smtClean="0"/>
              <a:t> </a:t>
            </a:r>
            <a:r>
              <a:rPr lang="cs-CZ" dirty="0" err="1" smtClean="0"/>
              <a:t>of</a:t>
            </a:r>
            <a:r>
              <a:rPr lang="cs-CZ" dirty="0" smtClean="0"/>
              <a:t> 1984</a:t>
            </a:r>
            <a:endParaRPr lang="en-US" dirty="0"/>
          </a:p>
        </p:txBody>
      </p:sp>
      <p:pic>
        <p:nvPicPr>
          <p:cNvPr id="5" name="Picture 4" descr="Scan 28. 7. 2015 21.10.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5608" y="446099"/>
            <a:ext cx="5132784" cy="6642424"/>
          </a:xfrm>
          <a:prstGeom prst="rect">
            <a:avLst/>
          </a:prstGeom>
        </p:spPr>
      </p:pic>
    </p:spTree>
    <p:extLst>
      <p:ext uri="{BB962C8B-B14F-4D97-AF65-F5344CB8AC3E}">
        <p14:creationId xmlns:p14="http://schemas.microsoft.com/office/powerpoint/2010/main" val="98472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Short</a:t>
            </a:r>
            <a:r>
              <a:rPr lang="cs-CZ" dirty="0" smtClean="0"/>
              <a:t> run market </a:t>
            </a:r>
            <a:r>
              <a:rPr lang="cs-CZ" dirty="0" err="1" smtClean="0"/>
              <a:t>equilibrium</a:t>
            </a:r>
            <a:endParaRPr lang="en-US" dirty="0"/>
          </a:p>
        </p:txBody>
      </p:sp>
      <p:pic>
        <p:nvPicPr>
          <p:cNvPr id="4" name="Picture 3" descr="Scan 28. 7. 2015 20.24.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1690" y="26327"/>
            <a:ext cx="5516683" cy="7776864"/>
          </a:xfrm>
          <a:prstGeom prst="rect">
            <a:avLst/>
          </a:prstGeom>
        </p:spPr>
      </p:pic>
    </p:spTree>
    <p:extLst>
      <p:ext uri="{BB962C8B-B14F-4D97-AF65-F5344CB8AC3E}">
        <p14:creationId xmlns:p14="http://schemas.microsoft.com/office/powerpoint/2010/main" val="3368703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116632"/>
            <a:ext cx="8229600" cy="4937760"/>
          </a:xfrm>
        </p:spPr>
        <p:txBody>
          <a:bodyPr>
            <a:normAutofit/>
          </a:bodyPr>
          <a:lstStyle/>
          <a:p>
            <a:pPr marL="0" indent="0">
              <a:buNone/>
            </a:pPr>
            <a:endParaRPr lang="cs-CZ" sz="3200" dirty="0" smtClean="0">
              <a:latin typeface="Bookman Old Style" panose="02050604050505020204" pitchFamily="18" charset="0"/>
            </a:endParaRPr>
          </a:p>
          <a:p>
            <a:pPr marL="0" indent="0">
              <a:buNone/>
            </a:pPr>
            <a:r>
              <a:rPr lang="cs-CZ" sz="3200" dirty="0" smtClean="0">
                <a:latin typeface="Bookman Old Style" panose="02050604050505020204" pitchFamily="18" charset="0"/>
              </a:rPr>
              <a:t>Profit </a:t>
            </a:r>
            <a:r>
              <a:rPr lang="cs-CZ" sz="3200" dirty="0" err="1" smtClean="0">
                <a:latin typeface="Bookman Old Style" panose="02050604050505020204" pitchFamily="18" charset="0"/>
              </a:rPr>
              <a:t>maximization</a:t>
            </a:r>
            <a:r>
              <a:rPr lang="cs-CZ" sz="3200" dirty="0" smtClean="0">
                <a:latin typeface="Bookman Old Style" panose="02050604050505020204" pitchFamily="18" charset="0"/>
              </a:rPr>
              <a:t> </a:t>
            </a:r>
            <a:r>
              <a:rPr lang="cs-CZ" sz="3200" dirty="0" err="1" smtClean="0">
                <a:latin typeface="Bookman Old Style" panose="02050604050505020204" pitchFamily="18" charset="0"/>
              </a:rPr>
              <a:t>for</a:t>
            </a:r>
            <a:r>
              <a:rPr lang="cs-CZ" sz="3200" dirty="0" smtClean="0">
                <a:latin typeface="Bookman Old Style" panose="02050604050505020204" pitchFamily="18" charset="0"/>
              </a:rPr>
              <a:t> </a:t>
            </a:r>
            <a:r>
              <a:rPr lang="cs-CZ" sz="3200" dirty="0" err="1" smtClean="0">
                <a:latin typeface="Bookman Old Style" panose="02050604050505020204" pitchFamily="18" charset="0"/>
              </a:rPr>
              <a:t>the</a:t>
            </a:r>
            <a:r>
              <a:rPr lang="cs-CZ" sz="3200" dirty="0" smtClean="0">
                <a:latin typeface="Bookman Old Style" panose="02050604050505020204" pitchFamily="18" charset="0"/>
              </a:rPr>
              <a:t> </a:t>
            </a:r>
            <a:r>
              <a:rPr lang="cs-CZ" sz="3200" dirty="0" err="1" smtClean="0">
                <a:latin typeface="Bookman Old Style" panose="02050604050505020204" pitchFamily="18" charset="0"/>
              </a:rPr>
              <a:t>cartel</a:t>
            </a:r>
            <a:endParaRPr lang="en-US" sz="3200" dirty="0">
              <a:latin typeface="Bookman Old Style" panose="02050604050505020204" pitchFamily="18"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698825904"/>
              </p:ext>
            </p:extLst>
          </p:nvPr>
        </p:nvGraphicFramePr>
        <p:xfrm>
          <a:off x="395536" y="2060848"/>
          <a:ext cx="9883775" cy="2124075"/>
        </p:xfrm>
        <a:graphic>
          <a:graphicData uri="http://schemas.openxmlformats.org/presentationml/2006/ole">
            <mc:AlternateContent xmlns:mc="http://schemas.openxmlformats.org/markup-compatibility/2006">
              <mc:Choice xmlns:v="urn:schemas-microsoft-com:vml" Requires="v">
                <p:oleObj spid="_x0000_s16400" name="Document" r:id="rId4" imgW="5270500" imgH="1143000" progId="Word.Document.12">
                  <p:embed/>
                </p:oleObj>
              </mc:Choice>
              <mc:Fallback>
                <p:oleObj name="Document" r:id="rId4" imgW="5270500" imgH="1143000" progId="Word.Document.12">
                  <p:embed/>
                  <p:pic>
                    <p:nvPicPr>
                      <p:cNvPr id="0" name=""/>
                      <p:cNvPicPr/>
                      <p:nvPr/>
                    </p:nvPicPr>
                    <p:blipFill>
                      <a:blip r:embed="rId5"/>
                      <a:stretch>
                        <a:fillRect/>
                      </a:stretch>
                    </p:blipFill>
                    <p:spPr>
                      <a:xfrm>
                        <a:off x="395536" y="2060848"/>
                        <a:ext cx="9883775" cy="2124075"/>
                      </a:xfrm>
                      <a:prstGeom prst="rect">
                        <a:avLst/>
                      </a:prstGeom>
                    </p:spPr>
                  </p:pic>
                </p:oleObj>
              </mc:Fallback>
            </mc:AlternateContent>
          </a:graphicData>
        </a:graphic>
      </p:graphicFrame>
    </p:spTree>
    <p:extLst>
      <p:ext uri="{BB962C8B-B14F-4D97-AF65-F5344CB8AC3E}">
        <p14:creationId xmlns:p14="http://schemas.microsoft.com/office/powerpoint/2010/main" val="2876086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Study</a:t>
            </a:r>
            <a:endParaRPr lang="cs-CZ" dirty="0"/>
          </a:p>
        </p:txBody>
      </p:sp>
      <p:sp>
        <p:nvSpPr>
          <p:cNvPr id="3" name="Zástupný symbol pro obsah 2"/>
          <p:cNvSpPr>
            <a:spLocks noGrp="1"/>
          </p:cNvSpPr>
          <p:nvPr>
            <p:ph sz="quarter" idx="1"/>
          </p:nvPr>
        </p:nvSpPr>
        <p:spPr/>
        <p:txBody>
          <a:bodyPr/>
          <a:lstStyle/>
          <a:p>
            <a:r>
              <a:rPr lang="cs-CZ" dirty="0" smtClean="0">
                <a:latin typeface="Calibri" panose="020F0502020204030204" pitchFamily="34" charset="0"/>
              </a:rPr>
              <a:t>Wilson and </a:t>
            </a:r>
            <a:r>
              <a:rPr lang="cs-CZ" dirty="0" err="1" smtClean="0">
                <a:latin typeface="Calibri" panose="020F0502020204030204" pitchFamily="34" charset="0"/>
              </a:rPr>
              <a:t>Casavant</a:t>
            </a:r>
            <a:r>
              <a:rPr lang="cs-CZ" dirty="0" smtClean="0">
                <a:latin typeface="Calibri" panose="020F0502020204030204" pitchFamily="34" charset="0"/>
              </a:rPr>
              <a:t> (1991) </a:t>
            </a:r>
            <a:r>
              <a:rPr lang="cs-CZ" dirty="0" err="1" smtClean="0">
                <a:latin typeface="Calibri" panose="020F0502020204030204" pitchFamily="34" charset="0"/>
              </a:rPr>
              <a:t>examined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economic</a:t>
            </a:r>
            <a:r>
              <a:rPr lang="cs-CZ" dirty="0" smtClean="0">
                <a:latin typeface="Calibri" panose="020F0502020204030204" pitchFamily="34" charset="0"/>
              </a:rPr>
              <a:t> </a:t>
            </a:r>
            <a:r>
              <a:rPr lang="cs-CZ" dirty="0" err="1" smtClean="0">
                <a:latin typeface="Calibri" panose="020F0502020204030204" pitchFamily="34" charset="0"/>
              </a:rPr>
              <a:t>impact</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1984 </a:t>
            </a:r>
            <a:r>
              <a:rPr lang="cs-CZ" dirty="0" err="1" smtClean="0">
                <a:latin typeface="Calibri" panose="020F0502020204030204" pitchFamily="34" charset="0"/>
              </a:rPr>
              <a:t>Shipping</a:t>
            </a:r>
            <a:r>
              <a:rPr lang="cs-CZ" dirty="0" smtClean="0">
                <a:latin typeface="Calibri" panose="020F0502020204030204" pitchFamily="34" charset="0"/>
              </a:rPr>
              <a:t> </a:t>
            </a:r>
            <a:r>
              <a:rPr lang="cs-CZ" dirty="0" err="1" smtClean="0">
                <a:latin typeface="Calibri" panose="020F0502020204030204" pitchFamily="34" charset="0"/>
              </a:rPr>
              <a:t>Act</a:t>
            </a:r>
            <a:r>
              <a:rPr lang="cs-CZ" dirty="0" smtClean="0">
                <a:latin typeface="Calibri" panose="020F0502020204030204" pitchFamily="34" charset="0"/>
              </a:rPr>
              <a:t> on market </a:t>
            </a:r>
            <a:r>
              <a:rPr lang="cs-CZ" dirty="0" err="1" smtClean="0">
                <a:latin typeface="Calibri" panose="020F0502020204030204" pitchFamily="34" charset="0"/>
              </a:rPr>
              <a:t>equlibrium</a:t>
            </a:r>
            <a:r>
              <a:rPr lang="cs-CZ" dirty="0" smtClean="0">
                <a:latin typeface="Calibri" panose="020F0502020204030204" pitchFamily="34" charset="0"/>
              </a:rPr>
              <a:t> </a:t>
            </a:r>
            <a:r>
              <a:rPr lang="cs-CZ" dirty="0" err="1" smtClean="0">
                <a:latin typeface="Calibri" panose="020F0502020204030204" pitchFamily="34" charset="0"/>
              </a:rPr>
              <a:t>prices</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westbound</a:t>
            </a:r>
            <a:r>
              <a:rPr lang="cs-CZ" dirty="0" smtClean="0">
                <a:latin typeface="Calibri" panose="020F0502020204030204" pitchFamily="34" charset="0"/>
              </a:rPr>
              <a:t> </a:t>
            </a:r>
            <a:r>
              <a:rPr lang="cs-CZ" dirty="0" err="1" smtClean="0">
                <a:latin typeface="Calibri" panose="020F0502020204030204" pitchFamily="34" charset="0"/>
              </a:rPr>
              <a:t>traffic</a:t>
            </a:r>
            <a:r>
              <a:rPr lang="cs-CZ" dirty="0" smtClean="0">
                <a:latin typeface="Calibri" panose="020F0502020204030204" pitchFamily="34" charset="0"/>
              </a:rPr>
              <a:t> </a:t>
            </a:r>
            <a:r>
              <a:rPr lang="cs-CZ" dirty="0" err="1" smtClean="0">
                <a:latin typeface="Calibri" panose="020F0502020204030204" pitchFamily="34" charset="0"/>
              </a:rPr>
              <a:t>from</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West</a:t>
            </a:r>
            <a:r>
              <a:rPr lang="cs-CZ" dirty="0" smtClean="0">
                <a:latin typeface="Calibri" panose="020F0502020204030204" pitchFamily="34" charset="0"/>
              </a:rPr>
              <a:t> Coast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United </a:t>
            </a:r>
            <a:r>
              <a:rPr lang="cs-CZ" dirty="0" err="1" smtClean="0">
                <a:latin typeface="Calibri" panose="020F0502020204030204" pitchFamily="34" charset="0"/>
              </a:rPr>
              <a:t>States</a:t>
            </a:r>
            <a:r>
              <a:rPr lang="cs-CZ" dirty="0" smtClean="0">
                <a:latin typeface="Calibri" panose="020F0502020204030204" pitchFamily="34" charset="0"/>
              </a:rPr>
              <a:t> to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Pacific</a:t>
            </a:r>
            <a:r>
              <a:rPr lang="cs-CZ" dirty="0" smtClean="0">
                <a:latin typeface="Calibri" panose="020F0502020204030204" pitchFamily="34" charset="0"/>
              </a:rPr>
              <a:t> </a:t>
            </a:r>
            <a:r>
              <a:rPr lang="cs-CZ" dirty="0" err="1" smtClean="0">
                <a:latin typeface="Calibri" panose="020F0502020204030204" pitchFamily="34" charset="0"/>
              </a:rPr>
              <a:t>Rim</a:t>
            </a:r>
            <a:r>
              <a:rPr lang="cs-CZ" dirty="0" smtClean="0">
                <a:latin typeface="Calibri" panose="020F0502020204030204" pitchFamily="34" charset="0"/>
              </a:rPr>
              <a:t>. </a:t>
            </a:r>
          </a:p>
          <a:p>
            <a:r>
              <a:rPr lang="cs-CZ" dirty="0" err="1" smtClean="0">
                <a:latin typeface="Calibri" panose="020F0502020204030204" pitchFamily="34" charset="0"/>
              </a:rPr>
              <a:t>Based</a:t>
            </a:r>
            <a:r>
              <a:rPr lang="cs-CZ" dirty="0" smtClean="0">
                <a:latin typeface="Calibri" panose="020F0502020204030204" pitchFamily="34" charset="0"/>
              </a:rPr>
              <a:t> on </a:t>
            </a:r>
            <a:r>
              <a:rPr lang="cs-CZ" dirty="0" err="1" smtClean="0">
                <a:latin typeface="Calibri" panose="020F0502020204030204" pitchFamily="34" charset="0"/>
              </a:rPr>
              <a:t>time</a:t>
            </a:r>
            <a:r>
              <a:rPr lang="cs-CZ" dirty="0" smtClean="0">
                <a:latin typeface="Calibri" panose="020F0502020204030204" pitchFamily="34" charset="0"/>
              </a:rPr>
              <a:t> </a:t>
            </a:r>
            <a:r>
              <a:rPr lang="cs-CZ" dirty="0" err="1" smtClean="0">
                <a:latin typeface="Calibri" panose="020F0502020204030204" pitchFamily="34" charset="0"/>
              </a:rPr>
              <a:t>series</a:t>
            </a:r>
            <a:r>
              <a:rPr lang="cs-CZ" dirty="0" smtClean="0">
                <a:latin typeface="Calibri" panose="020F0502020204030204" pitchFamily="34" charset="0"/>
              </a:rPr>
              <a:t> data 1978-1987, Wilson and </a:t>
            </a:r>
            <a:r>
              <a:rPr lang="cs-CZ" dirty="0" err="1" smtClean="0">
                <a:latin typeface="Calibri" panose="020F0502020204030204" pitchFamily="34" charset="0"/>
              </a:rPr>
              <a:t>Casavant</a:t>
            </a:r>
            <a:r>
              <a:rPr lang="cs-CZ" dirty="0" smtClean="0">
                <a:latin typeface="Calibri" panose="020F0502020204030204" pitchFamily="34" charset="0"/>
              </a:rPr>
              <a:t> </a:t>
            </a:r>
            <a:r>
              <a:rPr lang="cs-CZ" dirty="0" err="1" smtClean="0">
                <a:latin typeface="Calibri" panose="020F0502020204030204" pitchFamily="34" charset="0"/>
              </a:rPr>
              <a:t>analyzed</a:t>
            </a:r>
            <a:r>
              <a:rPr lang="cs-CZ" dirty="0" smtClean="0">
                <a:latin typeface="Calibri" panose="020F0502020204030204" pitchFamily="34" charset="0"/>
              </a:rPr>
              <a:t> </a:t>
            </a:r>
            <a:r>
              <a:rPr lang="cs-CZ" dirty="0" err="1" smtClean="0">
                <a:latin typeface="Calibri" panose="020F0502020204030204" pitchFamily="34" charset="0"/>
              </a:rPr>
              <a:t>shipments</a:t>
            </a:r>
            <a:r>
              <a:rPr lang="cs-CZ" dirty="0" smtClean="0">
                <a:latin typeface="Calibri" panose="020F0502020204030204" pitchFamily="34" charset="0"/>
              </a:rPr>
              <a:t> </a:t>
            </a:r>
            <a:r>
              <a:rPr lang="cs-CZ" dirty="0" err="1" smtClean="0">
                <a:latin typeface="Calibri" panose="020F0502020204030204" pitchFamily="34" charset="0"/>
              </a:rPr>
              <a:t>from</a:t>
            </a:r>
            <a:r>
              <a:rPr lang="cs-CZ" dirty="0" smtClean="0">
                <a:latin typeface="Calibri" panose="020F0502020204030204" pitchFamily="34" charset="0"/>
              </a:rPr>
              <a:t> </a:t>
            </a:r>
            <a:r>
              <a:rPr lang="cs-CZ" dirty="0" err="1" smtClean="0">
                <a:latin typeface="Calibri" panose="020F0502020204030204" pitchFamily="34" charset="0"/>
              </a:rPr>
              <a:t>West</a:t>
            </a:r>
            <a:r>
              <a:rPr lang="cs-CZ" dirty="0" smtClean="0">
                <a:latin typeface="Calibri" panose="020F0502020204030204" pitchFamily="34" charset="0"/>
              </a:rPr>
              <a:t> Coast to </a:t>
            </a:r>
            <a:r>
              <a:rPr lang="cs-CZ" dirty="0" err="1" smtClean="0">
                <a:latin typeface="Calibri" panose="020F0502020204030204" pitchFamily="34" charset="0"/>
              </a:rPr>
              <a:t>Jpan</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four</a:t>
            </a:r>
            <a:r>
              <a:rPr lang="cs-CZ" dirty="0" smtClean="0">
                <a:latin typeface="Calibri" panose="020F0502020204030204" pitchFamily="34" charset="0"/>
              </a:rPr>
              <a:t> </a:t>
            </a:r>
            <a:r>
              <a:rPr lang="cs-CZ" dirty="0" err="1" smtClean="0">
                <a:latin typeface="Calibri" panose="020F0502020204030204" pitchFamily="34" charset="0"/>
              </a:rPr>
              <a:t>groups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commodities</a:t>
            </a:r>
            <a:r>
              <a:rPr lang="cs-CZ" dirty="0" smtClean="0">
                <a:latin typeface="Calibri" panose="020F0502020204030204" pitchFamily="34" charset="0"/>
              </a:rPr>
              <a:t>: </a:t>
            </a:r>
            <a:r>
              <a:rPr lang="cs-CZ" dirty="0" err="1" smtClean="0">
                <a:latin typeface="Calibri" panose="020F0502020204030204" pitchFamily="34" charset="0"/>
              </a:rPr>
              <a:t>fries</a:t>
            </a:r>
            <a:r>
              <a:rPr lang="cs-CZ" dirty="0" smtClean="0">
                <a:latin typeface="Calibri" panose="020F0502020204030204" pitchFamily="34" charset="0"/>
              </a:rPr>
              <a:t>, </a:t>
            </a:r>
            <a:r>
              <a:rPr lang="cs-CZ" dirty="0" err="1" smtClean="0">
                <a:latin typeface="Calibri" panose="020F0502020204030204" pitchFamily="34" charset="0"/>
              </a:rPr>
              <a:t>hay</a:t>
            </a:r>
            <a:r>
              <a:rPr lang="cs-CZ" dirty="0" smtClean="0">
                <a:latin typeface="Calibri" panose="020F0502020204030204" pitchFamily="34" charset="0"/>
              </a:rPr>
              <a:t>, </a:t>
            </a:r>
            <a:r>
              <a:rPr lang="cs-CZ" dirty="0" err="1" smtClean="0">
                <a:latin typeface="Calibri" panose="020F0502020204030204" pitchFamily="34" charset="0"/>
              </a:rPr>
              <a:t>onions</a:t>
            </a:r>
            <a:r>
              <a:rPr lang="cs-CZ" dirty="0" smtClean="0">
                <a:latin typeface="Calibri" panose="020F0502020204030204" pitchFamily="34" charset="0"/>
              </a:rPr>
              <a:t> and </a:t>
            </a:r>
            <a:r>
              <a:rPr lang="cs-CZ" dirty="0" err="1" smtClean="0">
                <a:latin typeface="Calibri" panose="020F0502020204030204" pitchFamily="34" charset="0"/>
              </a:rPr>
              <a:t>lumber</a:t>
            </a:r>
            <a:r>
              <a:rPr lang="cs-CZ" dirty="0" smtClean="0">
                <a:latin typeface="Calibri" panose="020F0502020204030204" pitchFamily="34" charset="0"/>
              </a:rPr>
              <a:t>. </a:t>
            </a:r>
            <a:endParaRPr lang="cs-CZ" dirty="0">
              <a:latin typeface="Calibri" panose="020F0502020204030204" pitchFamily="34" charset="0"/>
            </a:endParaRPr>
          </a:p>
        </p:txBody>
      </p:sp>
    </p:spTree>
    <p:extLst>
      <p:ext uri="{BB962C8B-B14F-4D97-AF65-F5344CB8AC3E}">
        <p14:creationId xmlns:p14="http://schemas.microsoft.com/office/powerpoint/2010/main" val="1912927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192240425"/>
              </p:ext>
            </p:extLst>
          </p:nvPr>
        </p:nvGraphicFramePr>
        <p:xfrm>
          <a:off x="366752" y="1700808"/>
          <a:ext cx="8802688" cy="2598738"/>
        </p:xfrm>
        <a:graphic>
          <a:graphicData uri="http://schemas.openxmlformats.org/presentationml/2006/ole">
            <mc:AlternateContent xmlns:mc="http://schemas.openxmlformats.org/markup-compatibility/2006">
              <mc:Choice xmlns:v="urn:schemas-microsoft-com:vml" Requires="v">
                <p:oleObj spid="_x0000_s17424" name="Document" r:id="rId4" imgW="5270500" imgH="1562100" progId="Word.Document.12">
                  <p:embed/>
                </p:oleObj>
              </mc:Choice>
              <mc:Fallback>
                <p:oleObj name="Document" r:id="rId4" imgW="5270500" imgH="1562100" progId="Word.Document.12">
                  <p:embed/>
                  <p:pic>
                    <p:nvPicPr>
                      <p:cNvPr id="0" name=""/>
                      <p:cNvPicPr/>
                      <p:nvPr/>
                    </p:nvPicPr>
                    <p:blipFill>
                      <a:blip r:embed="rId5"/>
                      <a:stretch>
                        <a:fillRect/>
                      </a:stretch>
                    </p:blipFill>
                    <p:spPr>
                      <a:xfrm>
                        <a:off x="366752" y="1700808"/>
                        <a:ext cx="8802688" cy="2598738"/>
                      </a:xfrm>
                      <a:prstGeom prst="rect">
                        <a:avLst/>
                      </a:prstGeom>
                    </p:spPr>
                  </p:pic>
                </p:oleObj>
              </mc:Fallback>
            </mc:AlternateContent>
          </a:graphicData>
        </a:graphic>
      </p:graphicFrame>
      <p:sp>
        <p:nvSpPr>
          <p:cNvPr id="2" name="Nadpis 1"/>
          <p:cNvSpPr>
            <a:spLocks noGrp="1"/>
          </p:cNvSpPr>
          <p:nvPr>
            <p:ph type="title"/>
          </p:nvPr>
        </p:nvSpPr>
        <p:spPr/>
        <p:txBody>
          <a:bodyPr/>
          <a:lstStyle/>
          <a:p>
            <a:r>
              <a:rPr lang="cs-CZ" dirty="0" err="1" smtClean="0"/>
              <a:t>Specification</a:t>
            </a:r>
            <a:endParaRPr lang="en-US" dirty="0"/>
          </a:p>
        </p:txBody>
      </p:sp>
    </p:spTree>
    <p:extLst>
      <p:ext uri="{BB962C8B-B14F-4D97-AF65-F5344CB8AC3E}">
        <p14:creationId xmlns:p14="http://schemas.microsoft.com/office/powerpoint/2010/main" val="2737488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Hypotheses</a:t>
            </a:r>
            <a:endParaRPr lang="en-US" dirty="0"/>
          </a:p>
        </p:txBody>
      </p:sp>
      <p:sp>
        <p:nvSpPr>
          <p:cNvPr id="3" name="Zástupný symbol pro obsah 2"/>
          <p:cNvSpPr>
            <a:spLocks noGrp="1"/>
          </p:cNvSpPr>
          <p:nvPr>
            <p:ph sz="quarter" idx="1"/>
          </p:nvPr>
        </p:nvSpPr>
        <p:spPr/>
        <p:txBody>
          <a:bodyPr/>
          <a:lstStyle/>
          <a:p>
            <a:pPr marL="514350" indent="-514350">
              <a:buFont typeface="+mj-lt"/>
              <a:buAutoNum type="arabicPeriod"/>
            </a:pPr>
            <a:r>
              <a:rPr lang="el-GR" dirty="0" smtClean="0">
                <a:latin typeface="Calibri" panose="020F0502020204030204" pitchFamily="34" charset="0"/>
              </a:rPr>
              <a:t>β</a:t>
            </a:r>
            <a:r>
              <a:rPr lang="cs-CZ" baseline="-25000" dirty="0" smtClean="0">
                <a:latin typeface="Calibri" panose="020F0502020204030204" pitchFamily="34" charset="0"/>
              </a:rPr>
              <a:t>1</a:t>
            </a:r>
            <a:r>
              <a:rPr lang="cs-CZ" dirty="0" smtClean="0">
                <a:latin typeface="Calibri" panose="020F0502020204030204" pitchFamily="34" charset="0"/>
              </a:rPr>
              <a:t> &lt; 0</a:t>
            </a:r>
          </a:p>
          <a:p>
            <a:pPr marL="514350" indent="-514350">
              <a:buFont typeface="+mj-lt"/>
              <a:buAutoNum type="arabicPeriod"/>
            </a:pPr>
            <a:r>
              <a:rPr lang="cs-CZ" dirty="0" err="1" smtClean="0">
                <a:latin typeface="Calibri" panose="020F0502020204030204" pitchFamily="34" charset="0"/>
              </a:rPr>
              <a:t>Fuel</a:t>
            </a:r>
            <a:r>
              <a:rPr lang="cs-CZ" dirty="0" smtClean="0">
                <a:latin typeface="Calibri" panose="020F0502020204030204" pitchFamily="34" charset="0"/>
              </a:rPr>
              <a:t> </a:t>
            </a:r>
            <a:r>
              <a:rPr lang="cs-CZ" dirty="0" err="1" smtClean="0">
                <a:latin typeface="Calibri" panose="020F0502020204030204" pitchFamily="34" charset="0"/>
              </a:rPr>
              <a:t>price</a:t>
            </a:r>
            <a:r>
              <a:rPr lang="cs-CZ" dirty="0" smtClean="0">
                <a:latin typeface="Calibri" panose="020F0502020204030204" pitchFamily="34" charset="0"/>
              </a:rPr>
              <a:t> and </a:t>
            </a:r>
            <a:r>
              <a:rPr lang="cs-CZ" dirty="0" err="1" smtClean="0">
                <a:latin typeface="Calibri" panose="020F0502020204030204" pitchFamily="34" charset="0"/>
              </a:rPr>
              <a:t>Capacity</a:t>
            </a:r>
            <a:r>
              <a:rPr lang="cs-CZ" dirty="0" smtClean="0">
                <a:latin typeface="Calibri" panose="020F0502020204030204" pitchFamily="34" charset="0"/>
              </a:rPr>
              <a:t> </a:t>
            </a:r>
            <a:r>
              <a:rPr lang="cs-CZ" dirty="0" err="1" smtClean="0">
                <a:latin typeface="Calibri" panose="020F0502020204030204" pitchFamily="34" charset="0"/>
              </a:rPr>
              <a:t>affect</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opportunity</a:t>
            </a:r>
            <a:r>
              <a:rPr lang="cs-CZ" dirty="0" smtClean="0">
                <a:latin typeface="Calibri" panose="020F0502020204030204" pitchFamily="34" charset="0"/>
              </a:rPr>
              <a:t> </a:t>
            </a:r>
            <a:r>
              <a:rPr lang="cs-CZ" dirty="0" err="1" smtClean="0">
                <a:latin typeface="Calibri" panose="020F0502020204030204" pitchFamily="34" charset="0"/>
              </a:rPr>
              <a:t>costs</a:t>
            </a:r>
            <a:r>
              <a:rPr lang="cs-CZ" dirty="0" smtClean="0">
                <a:latin typeface="Calibri" panose="020F0502020204030204" pitchFamily="34" charset="0"/>
              </a:rPr>
              <a:t> </a:t>
            </a:r>
            <a:r>
              <a:rPr lang="cs-CZ" dirty="0" err="1" smtClean="0">
                <a:latin typeface="Calibri" panose="020F0502020204030204" pitchFamily="34" charset="0"/>
              </a:rPr>
              <a:t>faced</a:t>
            </a:r>
            <a:r>
              <a:rPr lang="cs-CZ" dirty="0" smtClean="0">
                <a:latin typeface="Calibri" panose="020F0502020204030204" pitchFamily="34" charset="0"/>
              </a:rPr>
              <a:t> by </a:t>
            </a:r>
            <a:r>
              <a:rPr lang="cs-CZ" dirty="0" err="1" smtClean="0">
                <a:latin typeface="Calibri" panose="020F0502020204030204" pitchFamily="34" charset="0"/>
              </a:rPr>
              <a:t>carriers</a:t>
            </a:r>
            <a:r>
              <a:rPr lang="cs-CZ" dirty="0" smtClean="0">
                <a:latin typeface="Calibri" panose="020F0502020204030204" pitchFamily="34" charset="0"/>
              </a:rPr>
              <a:t>. </a:t>
            </a:r>
            <a:r>
              <a:rPr lang="cs-CZ" dirty="0" err="1" smtClean="0">
                <a:latin typeface="Calibri" panose="020F0502020204030204" pitchFamily="34" charset="0"/>
              </a:rPr>
              <a:t>Thus</a:t>
            </a:r>
            <a:r>
              <a:rPr lang="cs-CZ" dirty="0" smtClean="0">
                <a:latin typeface="Calibri" panose="020F0502020204030204" pitchFamily="34" charset="0"/>
              </a:rPr>
              <a:t> </a:t>
            </a:r>
            <a:r>
              <a:rPr lang="cs-CZ" dirty="0" err="1" smtClean="0">
                <a:latin typeface="Calibri" panose="020F0502020204030204" pitchFamily="34" charset="0"/>
              </a:rPr>
              <a:t>we</a:t>
            </a:r>
            <a:r>
              <a:rPr lang="cs-CZ" dirty="0" smtClean="0">
                <a:latin typeface="Calibri" panose="020F0502020204030204" pitchFamily="34" charset="0"/>
              </a:rPr>
              <a:t> </a:t>
            </a:r>
            <a:r>
              <a:rPr lang="cs-CZ" dirty="0" err="1" smtClean="0">
                <a:latin typeface="Calibri" panose="020F0502020204030204" pitchFamily="34" charset="0"/>
              </a:rPr>
              <a:t>expect</a:t>
            </a:r>
            <a:r>
              <a:rPr lang="cs-CZ" dirty="0" smtClean="0">
                <a:latin typeface="Calibri" panose="020F0502020204030204" pitchFamily="34" charset="0"/>
              </a:rPr>
              <a:t> </a:t>
            </a:r>
            <a:r>
              <a:rPr lang="el-GR" dirty="0" smtClean="0">
                <a:latin typeface="Calibri"/>
              </a:rPr>
              <a:t>β</a:t>
            </a:r>
            <a:r>
              <a:rPr lang="cs-CZ" baseline="-25000" dirty="0" smtClean="0">
                <a:latin typeface="Calibri"/>
              </a:rPr>
              <a:t>2</a:t>
            </a:r>
            <a:r>
              <a:rPr lang="cs-CZ" dirty="0" smtClean="0">
                <a:latin typeface="Calibri"/>
              </a:rPr>
              <a:t> &gt; 0 and </a:t>
            </a:r>
            <a:r>
              <a:rPr lang="el-GR" dirty="0" smtClean="0">
                <a:latin typeface="Calibri" panose="020F0502020204030204" pitchFamily="34" charset="0"/>
              </a:rPr>
              <a:t>β</a:t>
            </a:r>
            <a:r>
              <a:rPr lang="cs-CZ" baseline="-25000" dirty="0" smtClean="0">
                <a:latin typeface="Calibri" panose="020F0502020204030204" pitchFamily="34" charset="0"/>
              </a:rPr>
              <a:t>3</a:t>
            </a:r>
            <a:r>
              <a:rPr lang="cs-CZ" dirty="0" smtClean="0">
                <a:latin typeface="Calibri" panose="020F0502020204030204" pitchFamily="34" charset="0"/>
              </a:rPr>
              <a:t> </a:t>
            </a:r>
            <a:r>
              <a:rPr lang="cs-CZ" dirty="0">
                <a:latin typeface="Calibri" panose="020F0502020204030204" pitchFamily="34" charset="0"/>
              </a:rPr>
              <a:t>&lt; </a:t>
            </a:r>
            <a:r>
              <a:rPr lang="cs-CZ" dirty="0" smtClean="0">
                <a:latin typeface="Calibri" panose="020F0502020204030204" pitchFamily="34" charset="0"/>
              </a:rPr>
              <a:t>0</a:t>
            </a:r>
          </a:p>
          <a:p>
            <a:pPr marL="514350" indent="-514350">
              <a:buFont typeface="+mj-lt"/>
              <a:buAutoNum type="arabicPeriod"/>
            </a:pPr>
            <a:r>
              <a:rPr lang="el-GR" dirty="0" smtClean="0">
                <a:latin typeface="Calibri" panose="020F0502020204030204" pitchFamily="34" charset="0"/>
              </a:rPr>
              <a:t>β</a:t>
            </a:r>
            <a:r>
              <a:rPr lang="cs-CZ" baseline="-25000" dirty="0" smtClean="0">
                <a:latin typeface="Calibri" panose="020F0502020204030204" pitchFamily="34" charset="0"/>
              </a:rPr>
              <a:t>4</a:t>
            </a:r>
            <a:r>
              <a:rPr lang="cs-CZ" dirty="0" smtClean="0">
                <a:latin typeface="Calibri" panose="020F0502020204030204" pitchFamily="34" charset="0"/>
              </a:rPr>
              <a:t> </a:t>
            </a:r>
            <a:r>
              <a:rPr lang="cs-CZ" dirty="0">
                <a:latin typeface="Calibri" panose="020F0502020204030204" pitchFamily="34" charset="0"/>
              </a:rPr>
              <a:t>&lt; 0</a:t>
            </a:r>
          </a:p>
          <a:p>
            <a:pPr marL="514350" indent="-514350">
              <a:buFont typeface="+mj-lt"/>
              <a:buAutoNum type="arabicPeriod"/>
            </a:pPr>
            <a:endParaRPr lang="cs-CZ" dirty="0">
              <a:latin typeface="Calibri" panose="020F0502020204030204" pitchFamily="34" charset="0"/>
            </a:endParaRPr>
          </a:p>
          <a:p>
            <a:pPr marL="514350" indent="-514350">
              <a:buFont typeface="+mj-lt"/>
              <a:buAutoNum type="arabicPeriod"/>
            </a:pPr>
            <a:endParaRPr lang="en-US" dirty="0">
              <a:latin typeface="Calibri" panose="020F0502020204030204" pitchFamily="34" charset="0"/>
            </a:endParaRPr>
          </a:p>
        </p:txBody>
      </p:sp>
    </p:spTree>
    <p:extLst>
      <p:ext uri="{BB962C8B-B14F-4D97-AF65-F5344CB8AC3E}">
        <p14:creationId xmlns:p14="http://schemas.microsoft.com/office/powerpoint/2010/main" val="3863903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en-US" dirty="0"/>
          </a:p>
        </p:txBody>
      </p:sp>
      <p:graphicFrame>
        <p:nvGraphicFramePr>
          <p:cNvPr id="4" name="Objekt 6"/>
          <p:cNvGraphicFramePr>
            <a:graphicFrameLocks noChangeAspect="1"/>
          </p:cNvGraphicFramePr>
          <p:nvPr>
            <p:extLst>
              <p:ext uri="{D42A27DB-BD31-4B8C-83A1-F6EECF244321}">
                <p14:modId xmlns:p14="http://schemas.microsoft.com/office/powerpoint/2010/main" val="3004620760"/>
              </p:ext>
            </p:extLst>
          </p:nvPr>
        </p:nvGraphicFramePr>
        <p:xfrm>
          <a:off x="433388" y="1787525"/>
          <a:ext cx="8278812" cy="3890963"/>
        </p:xfrm>
        <a:graphic>
          <a:graphicData uri="http://schemas.openxmlformats.org/presentationml/2006/ole">
            <mc:AlternateContent xmlns:mc="http://schemas.openxmlformats.org/markup-compatibility/2006">
              <mc:Choice xmlns:v="urn:schemas-microsoft-com:vml" Requires="v">
                <p:oleObj spid="_x0000_s8216" name="Document" r:id="rId4" imgW="8280400" imgH="3898900" progId="Word.Document.12">
                  <p:embed/>
                </p:oleObj>
              </mc:Choice>
              <mc:Fallback>
                <p:oleObj name="Document" r:id="rId4" imgW="8280400" imgH="3898900" progId="Word.Document.12">
                  <p:embed/>
                  <p:pic>
                    <p:nvPicPr>
                      <p:cNvPr id="0" name=""/>
                      <p:cNvPicPr>
                        <a:picLocks noChangeAspect="1" noChangeArrowheads="1"/>
                      </p:cNvPicPr>
                      <p:nvPr/>
                    </p:nvPicPr>
                    <p:blipFill>
                      <a:blip r:embed="rId5"/>
                      <a:srcRect/>
                      <a:stretch>
                        <a:fillRect/>
                      </a:stretch>
                    </p:blipFill>
                    <p:spPr bwMode="auto">
                      <a:xfrm>
                        <a:off x="433388" y="1787525"/>
                        <a:ext cx="8278812" cy="3890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9617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latin typeface="Calibri" panose="020F0502020204030204" pitchFamily="34" charset="0"/>
              </a:rPr>
              <a:t>6.5. </a:t>
            </a:r>
            <a:r>
              <a:rPr lang="cs-CZ" dirty="0" err="1" smtClean="0">
                <a:latin typeface="Calibri" panose="020F0502020204030204" pitchFamily="34" charset="0"/>
              </a:rPr>
              <a:t>Summary</a:t>
            </a:r>
            <a:endParaRPr lang="en-US"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205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(1)</a:t>
            </a:r>
            <a:endParaRPr lang="en-US" dirty="0"/>
          </a:p>
        </p:txBody>
      </p:sp>
      <p:sp>
        <p:nvSpPr>
          <p:cNvPr id="3" name="Zástupný symbol pro obsah 2"/>
          <p:cNvSpPr>
            <a:spLocks noGrp="1"/>
          </p:cNvSpPr>
          <p:nvPr>
            <p:ph sz="quarter" idx="1"/>
          </p:nvPr>
        </p:nvSpPr>
        <p:spPr>
          <a:xfrm>
            <a:off x="457200" y="1219200"/>
            <a:ext cx="8229600" cy="5162128"/>
          </a:xfrm>
        </p:spPr>
        <p:txBody>
          <a:bodyPr>
            <a:normAutofit/>
          </a:bodyPr>
          <a:lstStyle/>
          <a:p>
            <a:r>
              <a:rPr lang="sk-SK" dirty="0">
                <a:latin typeface="Calibri" panose="020F0502020204030204" pitchFamily="34" charset="0"/>
              </a:rPr>
              <a:t>In a </a:t>
            </a:r>
            <a:r>
              <a:rPr lang="sk-SK" dirty="0" err="1">
                <a:latin typeface="Calibri" panose="020F0502020204030204" pitchFamily="34" charset="0"/>
              </a:rPr>
              <a:t>perfectly</a:t>
            </a:r>
            <a:r>
              <a:rPr lang="sk-SK" dirty="0">
                <a:latin typeface="Calibri" panose="020F0502020204030204" pitchFamily="34" charset="0"/>
              </a:rPr>
              <a:t> </a:t>
            </a:r>
            <a:r>
              <a:rPr lang="sk-SK" dirty="0" err="1">
                <a:latin typeface="Calibri" panose="020F0502020204030204" pitchFamily="34" charset="0"/>
              </a:rPr>
              <a:t>competitive</a:t>
            </a:r>
            <a:r>
              <a:rPr lang="sk-SK" dirty="0">
                <a:latin typeface="Calibri" panose="020F0502020204030204" pitchFamily="34" charset="0"/>
              </a:rPr>
              <a:t> </a:t>
            </a:r>
            <a:r>
              <a:rPr lang="en-GB" dirty="0" smtClean="0">
                <a:latin typeface="Calibri" panose="020F0502020204030204" pitchFamily="34" charset="0"/>
              </a:rPr>
              <a:t>market </a:t>
            </a:r>
            <a:r>
              <a:rPr lang="sk-SK" dirty="0" err="1" smtClean="0">
                <a:latin typeface="Calibri" panose="020F0502020204030204" pitchFamily="34" charset="0"/>
              </a:rPr>
              <a:t>structure</a:t>
            </a:r>
            <a:r>
              <a:rPr lang="sk-SK" dirty="0">
                <a:latin typeface="Calibri" panose="020F0502020204030204" pitchFamily="34" charset="0"/>
              </a:rPr>
              <a:t>, </a:t>
            </a:r>
            <a:r>
              <a:rPr lang="sk-SK" dirty="0" err="1">
                <a:latin typeface="Calibri" panose="020F0502020204030204" pitchFamily="34" charset="0"/>
              </a:rPr>
              <a:t>buyers</a:t>
            </a:r>
            <a:r>
              <a:rPr lang="sk-SK" dirty="0">
                <a:latin typeface="Calibri" panose="020F0502020204030204" pitchFamily="34" charset="0"/>
              </a:rPr>
              <a:t> and </a:t>
            </a:r>
            <a:r>
              <a:rPr lang="sk-SK" dirty="0" err="1">
                <a:latin typeface="Calibri" panose="020F0502020204030204" pitchFamily="34" charset="0"/>
              </a:rPr>
              <a:t>sellers</a:t>
            </a:r>
            <a:r>
              <a:rPr lang="sk-SK" dirty="0">
                <a:latin typeface="Calibri" panose="020F0502020204030204" pitchFamily="34" charset="0"/>
              </a:rPr>
              <a:t> are </a:t>
            </a:r>
            <a:r>
              <a:rPr lang="sk-SK" dirty="0" err="1">
                <a:latin typeface="Calibri" panose="020F0502020204030204" pitchFamily="34" charset="0"/>
              </a:rPr>
              <a:t>price-takers</a:t>
            </a:r>
            <a:r>
              <a:rPr lang="sk-SK" dirty="0">
                <a:latin typeface="Calibri" panose="020F0502020204030204" pitchFamily="34" charset="0"/>
              </a:rPr>
              <a:t>; </a:t>
            </a:r>
            <a:r>
              <a:rPr lang="sk-SK" dirty="0" err="1">
                <a:latin typeface="Calibri" panose="020F0502020204030204" pitchFamily="34" charset="0"/>
              </a:rPr>
              <a:t>firms</a:t>
            </a:r>
            <a:r>
              <a:rPr lang="sk-SK" dirty="0">
                <a:latin typeface="Calibri" panose="020F0502020204030204" pitchFamily="34" charset="0"/>
              </a:rPr>
              <a:t> </a:t>
            </a:r>
            <a:r>
              <a:rPr lang="sk-SK" dirty="0" err="1">
                <a:latin typeface="Calibri" panose="020F0502020204030204" pitchFamily="34" charset="0"/>
              </a:rPr>
              <a:t>produce</a:t>
            </a:r>
            <a:r>
              <a:rPr lang="sk-SK" dirty="0">
                <a:latin typeface="Calibri" panose="020F0502020204030204" pitchFamily="34" charset="0"/>
              </a:rPr>
              <a:t> a </a:t>
            </a:r>
            <a:r>
              <a:rPr lang="sk-SK" dirty="0" err="1">
                <a:latin typeface="Calibri" panose="020F0502020204030204" pitchFamily="34" charset="0"/>
              </a:rPr>
              <a:t>homogenous</a:t>
            </a:r>
            <a:r>
              <a:rPr lang="sk-SK" dirty="0">
                <a:latin typeface="Calibri" panose="020F0502020204030204" pitchFamily="34" charset="0"/>
              </a:rPr>
              <a:t> </a:t>
            </a:r>
            <a:r>
              <a:rPr lang="sk-SK" dirty="0" err="1">
                <a:latin typeface="Calibri" panose="020F0502020204030204" pitchFamily="34" charset="0"/>
              </a:rPr>
              <a:t>product</a:t>
            </a:r>
            <a:r>
              <a:rPr lang="sk-SK" dirty="0">
                <a:latin typeface="Calibri" panose="020F0502020204030204" pitchFamily="34" charset="0"/>
              </a:rPr>
              <a:t>; </a:t>
            </a:r>
            <a:r>
              <a:rPr lang="sk-SK" dirty="0" err="1">
                <a:latin typeface="Calibri" panose="020F0502020204030204" pitchFamily="34" charset="0"/>
              </a:rPr>
              <a:t>there</a:t>
            </a:r>
            <a:r>
              <a:rPr lang="sk-SK" dirty="0">
                <a:latin typeface="Calibri" panose="020F0502020204030204" pitchFamily="34" charset="0"/>
              </a:rPr>
              <a:t> </a:t>
            </a:r>
            <a:r>
              <a:rPr lang="sk-SK" dirty="0" err="1">
                <a:latin typeface="Calibri" panose="020F0502020204030204" pitchFamily="34" charset="0"/>
              </a:rPr>
              <a:t>is</a:t>
            </a:r>
            <a:r>
              <a:rPr lang="sk-SK" dirty="0">
                <a:latin typeface="Calibri" panose="020F0502020204030204" pitchFamily="34" charset="0"/>
              </a:rPr>
              <a:t> </a:t>
            </a:r>
            <a:r>
              <a:rPr lang="sk-SK" dirty="0" err="1">
                <a:latin typeface="Calibri" panose="020F0502020204030204" pitchFamily="34" charset="0"/>
              </a:rPr>
              <a:t>freedoom</a:t>
            </a:r>
            <a:r>
              <a:rPr lang="sk-SK" dirty="0">
                <a:latin typeface="Calibri" panose="020F0502020204030204" pitchFamily="34" charset="0"/>
              </a:rPr>
              <a:t> of </a:t>
            </a:r>
            <a:r>
              <a:rPr lang="sk-SK" dirty="0" err="1">
                <a:latin typeface="Calibri" panose="020F0502020204030204" pitchFamily="34" charset="0"/>
              </a:rPr>
              <a:t>entry</a:t>
            </a:r>
            <a:r>
              <a:rPr lang="sk-SK" dirty="0">
                <a:latin typeface="Calibri" panose="020F0502020204030204" pitchFamily="34" charset="0"/>
              </a:rPr>
              <a:t> and </a:t>
            </a:r>
            <a:r>
              <a:rPr lang="sk-SK" dirty="0" err="1">
                <a:latin typeface="Calibri" panose="020F0502020204030204" pitchFamily="34" charset="0"/>
              </a:rPr>
              <a:t>exit</a:t>
            </a:r>
            <a:r>
              <a:rPr lang="sk-SK" dirty="0">
                <a:latin typeface="Calibri" panose="020F0502020204030204" pitchFamily="34" charset="0"/>
              </a:rPr>
              <a:t>; and </a:t>
            </a:r>
            <a:r>
              <a:rPr lang="sk-SK" dirty="0" err="1">
                <a:latin typeface="Calibri" panose="020F0502020204030204" pitchFamily="34" charset="0"/>
              </a:rPr>
              <a:t>all</a:t>
            </a:r>
            <a:r>
              <a:rPr lang="sk-SK" dirty="0">
                <a:latin typeface="Calibri" panose="020F0502020204030204" pitchFamily="34" charset="0"/>
              </a:rPr>
              <a:t> r</a:t>
            </a:r>
            <a:r>
              <a:rPr lang="en-GB" dirty="0">
                <a:latin typeface="Calibri" panose="020F0502020204030204" pitchFamily="34" charset="0"/>
              </a:rPr>
              <a:t>e</a:t>
            </a:r>
            <a:r>
              <a:rPr lang="sk-SK" dirty="0" err="1">
                <a:latin typeface="Calibri" panose="020F0502020204030204" pitchFamily="34" charset="0"/>
              </a:rPr>
              <a:t>levant</a:t>
            </a:r>
            <a:r>
              <a:rPr lang="sk-SK" dirty="0">
                <a:latin typeface="Calibri" panose="020F0502020204030204" pitchFamily="34" charset="0"/>
              </a:rPr>
              <a:t> </a:t>
            </a:r>
            <a:r>
              <a:rPr lang="sk-SK" dirty="0" err="1">
                <a:latin typeface="Calibri" panose="020F0502020204030204" pitchFamily="34" charset="0"/>
              </a:rPr>
              <a:t>information</a:t>
            </a:r>
            <a:r>
              <a:rPr lang="sk-SK" dirty="0">
                <a:latin typeface="Calibri" panose="020F0502020204030204" pitchFamily="34" charset="0"/>
              </a:rPr>
              <a:t> </a:t>
            </a:r>
            <a:r>
              <a:rPr lang="sk-SK" dirty="0" err="1">
                <a:latin typeface="Calibri" panose="020F0502020204030204" pitchFamily="34" charset="0"/>
              </a:rPr>
              <a:t>is</a:t>
            </a:r>
            <a:r>
              <a:rPr lang="sk-SK" dirty="0">
                <a:latin typeface="Calibri" panose="020F0502020204030204" pitchFamily="34" charset="0"/>
              </a:rPr>
              <a:t> </a:t>
            </a:r>
            <a:r>
              <a:rPr lang="sk-SK" dirty="0" err="1">
                <a:latin typeface="Calibri" panose="020F0502020204030204" pitchFamily="34" charset="0"/>
              </a:rPr>
              <a:t>available</a:t>
            </a:r>
            <a:r>
              <a:rPr lang="sk-SK" dirty="0">
                <a:latin typeface="Calibri" panose="020F0502020204030204" pitchFamily="34" charset="0"/>
              </a:rPr>
              <a:t> to </a:t>
            </a:r>
            <a:r>
              <a:rPr lang="sk-SK" dirty="0" err="1">
                <a:latin typeface="Calibri" panose="020F0502020204030204" pitchFamily="34" charset="0"/>
              </a:rPr>
              <a:t>market</a:t>
            </a:r>
            <a:r>
              <a:rPr lang="sk-SK" dirty="0">
                <a:latin typeface="Calibri" panose="020F0502020204030204" pitchFamily="34" charset="0"/>
              </a:rPr>
              <a:t> </a:t>
            </a:r>
            <a:r>
              <a:rPr lang="sk-SK" dirty="0" err="1">
                <a:latin typeface="Calibri" panose="020F0502020204030204" pitchFamily="34" charset="0"/>
              </a:rPr>
              <a:t>participants</a:t>
            </a:r>
            <a:r>
              <a:rPr lang="sk-SK" dirty="0">
                <a:latin typeface="Calibri" panose="020F0502020204030204" pitchFamily="34" charset="0"/>
              </a:rPr>
              <a:t>. </a:t>
            </a:r>
            <a:r>
              <a:rPr lang="sk-SK" dirty="0" err="1">
                <a:latin typeface="Calibri" panose="020F0502020204030204" pitchFamily="34" charset="0"/>
              </a:rPr>
              <a:t>Whereas</a:t>
            </a:r>
            <a:r>
              <a:rPr lang="sk-SK" dirty="0">
                <a:latin typeface="Calibri" panose="020F0502020204030204" pitchFamily="34" charset="0"/>
              </a:rPr>
              <a:t> </a:t>
            </a:r>
            <a:r>
              <a:rPr lang="sk-SK" dirty="0" err="1">
                <a:latin typeface="Calibri" panose="020F0502020204030204" pitchFamily="34" charset="0"/>
              </a:rPr>
              <a:t>positive</a:t>
            </a:r>
            <a:r>
              <a:rPr lang="sk-SK" dirty="0">
                <a:latin typeface="Calibri" panose="020F0502020204030204" pitchFamily="34" charset="0"/>
              </a:rPr>
              <a:t>, </a:t>
            </a:r>
            <a:r>
              <a:rPr lang="sk-SK" dirty="0" err="1">
                <a:latin typeface="Calibri" panose="020F0502020204030204" pitchFamily="34" charset="0"/>
              </a:rPr>
              <a:t>zero</a:t>
            </a:r>
            <a:r>
              <a:rPr lang="sk-SK" dirty="0">
                <a:latin typeface="Calibri" panose="020F0502020204030204" pitchFamily="34" charset="0"/>
              </a:rPr>
              <a:t>, and </a:t>
            </a:r>
            <a:r>
              <a:rPr lang="sk-SK" dirty="0" err="1">
                <a:latin typeface="Calibri" panose="020F0502020204030204" pitchFamily="34" charset="0"/>
              </a:rPr>
              <a:t>negative</a:t>
            </a:r>
            <a:r>
              <a:rPr lang="sk-SK" dirty="0">
                <a:latin typeface="Calibri" panose="020F0502020204030204" pitchFamily="34" charset="0"/>
              </a:rPr>
              <a:t> </a:t>
            </a:r>
            <a:r>
              <a:rPr lang="sk-SK" dirty="0" err="1">
                <a:latin typeface="Calibri" panose="020F0502020204030204" pitchFamily="34" charset="0"/>
              </a:rPr>
              <a:t>economic</a:t>
            </a:r>
            <a:r>
              <a:rPr lang="sk-SK" dirty="0">
                <a:latin typeface="Calibri" panose="020F0502020204030204" pitchFamily="34" charset="0"/>
              </a:rPr>
              <a:t> </a:t>
            </a:r>
            <a:r>
              <a:rPr lang="sk-SK" dirty="0" err="1">
                <a:latin typeface="Calibri" panose="020F0502020204030204" pitchFamily="34" charset="0"/>
              </a:rPr>
              <a:t>profits</a:t>
            </a:r>
            <a:r>
              <a:rPr lang="sk-SK" dirty="0">
                <a:latin typeface="Calibri" panose="020F0502020204030204" pitchFamily="34" charset="0"/>
              </a:rPr>
              <a:t> are </a:t>
            </a:r>
            <a:r>
              <a:rPr lang="sk-SK" dirty="0" err="1">
                <a:latin typeface="Calibri" panose="020F0502020204030204" pitchFamily="34" charset="0"/>
              </a:rPr>
              <a:t>consistent</a:t>
            </a:r>
            <a:r>
              <a:rPr lang="sk-SK" dirty="0">
                <a:latin typeface="Calibri" panose="020F0502020204030204" pitchFamily="34" charset="0"/>
              </a:rPr>
              <a:t> </a:t>
            </a:r>
            <a:r>
              <a:rPr lang="sk-SK" dirty="0" err="1">
                <a:latin typeface="Calibri" panose="020F0502020204030204" pitchFamily="34" charset="0"/>
              </a:rPr>
              <a:t>with</a:t>
            </a:r>
            <a:r>
              <a:rPr lang="sk-SK" dirty="0">
                <a:latin typeface="Calibri" panose="020F0502020204030204" pitchFamily="34" charset="0"/>
              </a:rPr>
              <a:t> </a:t>
            </a:r>
            <a:r>
              <a:rPr lang="sk-SK" dirty="0" err="1">
                <a:latin typeface="Calibri" panose="020F0502020204030204" pitchFamily="34" charset="0"/>
              </a:rPr>
              <a:t>short</a:t>
            </a:r>
            <a:r>
              <a:rPr lang="sk-SK" dirty="0">
                <a:latin typeface="Calibri" panose="020F0502020204030204" pitchFamily="34" charset="0"/>
              </a:rPr>
              <a:t>-run </a:t>
            </a:r>
            <a:r>
              <a:rPr lang="sk-SK" dirty="0" err="1">
                <a:latin typeface="Calibri" panose="020F0502020204030204" pitchFamily="34" charset="0"/>
              </a:rPr>
              <a:t>equilibrium</a:t>
            </a:r>
            <a:r>
              <a:rPr lang="sk-SK" dirty="0">
                <a:latin typeface="Calibri" panose="020F0502020204030204" pitchFamily="34" charset="0"/>
              </a:rPr>
              <a:t>, </a:t>
            </a:r>
            <a:r>
              <a:rPr lang="sk-SK" dirty="0" err="1">
                <a:latin typeface="Calibri" panose="020F0502020204030204" pitchFamily="34" charset="0"/>
              </a:rPr>
              <a:t>only</a:t>
            </a:r>
            <a:r>
              <a:rPr lang="sk-SK" dirty="0">
                <a:latin typeface="Calibri" panose="020F0502020204030204" pitchFamily="34" charset="0"/>
              </a:rPr>
              <a:t> </a:t>
            </a:r>
            <a:r>
              <a:rPr lang="sk-SK" dirty="0" err="1">
                <a:latin typeface="Calibri" panose="020F0502020204030204" pitchFamily="34" charset="0"/>
              </a:rPr>
              <a:t>zero</a:t>
            </a:r>
            <a:r>
              <a:rPr lang="sk-SK" dirty="0">
                <a:latin typeface="Calibri" panose="020F0502020204030204" pitchFamily="34" charset="0"/>
              </a:rPr>
              <a:t> </a:t>
            </a:r>
            <a:r>
              <a:rPr lang="sk-SK" dirty="0" err="1">
                <a:latin typeface="Calibri" panose="020F0502020204030204" pitchFamily="34" charset="0"/>
              </a:rPr>
              <a:t>economic</a:t>
            </a:r>
            <a:r>
              <a:rPr lang="sk-SK" dirty="0">
                <a:latin typeface="Calibri" panose="020F0502020204030204" pitchFamily="34" charset="0"/>
              </a:rPr>
              <a:t> </a:t>
            </a:r>
            <a:r>
              <a:rPr lang="sk-SK" dirty="0" err="1">
                <a:latin typeface="Calibri" panose="020F0502020204030204" pitchFamily="34" charset="0"/>
              </a:rPr>
              <a:t>profits</a:t>
            </a:r>
            <a:r>
              <a:rPr lang="sk-SK" dirty="0">
                <a:latin typeface="Calibri" panose="020F0502020204030204" pitchFamily="34" charset="0"/>
              </a:rPr>
              <a:t> or a </a:t>
            </a:r>
            <a:r>
              <a:rPr lang="sk-SK" dirty="0" err="1">
                <a:latin typeface="Calibri" panose="020F0502020204030204" pitchFamily="34" charset="0"/>
              </a:rPr>
              <a:t>normal</a:t>
            </a:r>
            <a:r>
              <a:rPr lang="sk-SK" dirty="0">
                <a:latin typeface="Calibri" panose="020F0502020204030204" pitchFamily="34" charset="0"/>
              </a:rPr>
              <a:t> </a:t>
            </a:r>
            <a:r>
              <a:rPr lang="sk-SK" dirty="0" err="1">
                <a:latin typeface="Calibri" panose="020F0502020204030204" pitchFamily="34" charset="0"/>
              </a:rPr>
              <a:t>return</a:t>
            </a:r>
            <a:r>
              <a:rPr lang="sk-SK" dirty="0">
                <a:latin typeface="Calibri" panose="020F0502020204030204" pitchFamily="34" charset="0"/>
              </a:rPr>
              <a:t> on </a:t>
            </a:r>
            <a:r>
              <a:rPr lang="sk-SK" dirty="0" err="1">
                <a:latin typeface="Calibri" panose="020F0502020204030204" pitchFamily="34" charset="0"/>
              </a:rPr>
              <a:t>investment</a:t>
            </a:r>
            <a:r>
              <a:rPr lang="sk-SK" dirty="0">
                <a:latin typeface="Calibri" panose="020F0502020204030204" pitchFamily="34" charset="0"/>
              </a:rPr>
              <a:t> </a:t>
            </a:r>
            <a:r>
              <a:rPr lang="sk-SK" dirty="0" err="1">
                <a:latin typeface="Calibri" panose="020F0502020204030204" pitchFamily="34" charset="0"/>
              </a:rPr>
              <a:t>is</a:t>
            </a:r>
            <a:r>
              <a:rPr lang="sk-SK" dirty="0">
                <a:latin typeface="Calibri" panose="020F0502020204030204" pitchFamily="34" charset="0"/>
              </a:rPr>
              <a:t> </a:t>
            </a:r>
            <a:r>
              <a:rPr lang="sk-SK" dirty="0" err="1">
                <a:latin typeface="Calibri" panose="020F0502020204030204" pitchFamily="34" charset="0"/>
              </a:rPr>
              <a:t>consistent</a:t>
            </a:r>
            <a:r>
              <a:rPr lang="sk-SK" dirty="0">
                <a:latin typeface="Calibri" panose="020F0502020204030204" pitchFamily="34" charset="0"/>
              </a:rPr>
              <a:t> </a:t>
            </a:r>
            <a:r>
              <a:rPr lang="sk-SK" dirty="0" err="1">
                <a:latin typeface="Calibri" panose="020F0502020204030204" pitchFamily="34" charset="0"/>
              </a:rPr>
              <a:t>with</a:t>
            </a:r>
            <a:r>
              <a:rPr lang="sk-SK" dirty="0">
                <a:latin typeface="Calibri" panose="020F0502020204030204" pitchFamily="34" charset="0"/>
              </a:rPr>
              <a:t> </a:t>
            </a:r>
            <a:r>
              <a:rPr lang="sk-SK" dirty="0" err="1">
                <a:latin typeface="Calibri" panose="020F0502020204030204" pitchFamily="34" charset="0"/>
              </a:rPr>
              <a:t>long</a:t>
            </a:r>
            <a:r>
              <a:rPr lang="sk-SK" dirty="0">
                <a:latin typeface="Calibri" panose="020F0502020204030204" pitchFamily="34" charset="0"/>
              </a:rPr>
              <a:t>-run </a:t>
            </a:r>
            <a:r>
              <a:rPr lang="sk-SK" dirty="0" err="1">
                <a:latin typeface="Calibri" panose="020F0502020204030204" pitchFamily="34" charset="0"/>
              </a:rPr>
              <a:t>equilibrium</a:t>
            </a:r>
            <a:r>
              <a:rPr lang="sk-SK" dirty="0">
                <a:latin typeface="Calibri" panose="020F0502020204030204" pitchFamily="34" charset="0"/>
              </a:rPr>
              <a:t>. In </a:t>
            </a:r>
            <a:r>
              <a:rPr lang="sk-SK" dirty="0" err="1">
                <a:latin typeface="Calibri" panose="020F0502020204030204" pitchFamily="34" charset="0"/>
              </a:rPr>
              <a:t>perfectly</a:t>
            </a:r>
            <a:r>
              <a:rPr lang="sk-SK" dirty="0">
                <a:latin typeface="Calibri" panose="020F0502020204030204" pitchFamily="34" charset="0"/>
              </a:rPr>
              <a:t> </a:t>
            </a:r>
            <a:r>
              <a:rPr lang="sk-SK" dirty="0" err="1">
                <a:latin typeface="Calibri" panose="020F0502020204030204" pitchFamily="34" charset="0"/>
              </a:rPr>
              <a:t>competitive</a:t>
            </a:r>
            <a:r>
              <a:rPr lang="sk-SK" dirty="0">
                <a:latin typeface="Calibri" panose="020F0502020204030204" pitchFamily="34" charset="0"/>
              </a:rPr>
              <a:t> </a:t>
            </a:r>
            <a:r>
              <a:rPr lang="sk-SK" dirty="0" err="1">
                <a:latin typeface="Calibri" panose="020F0502020204030204" pitchFamily="34" charset="0"/>
              </a:rPr>
              <a:t>markets</a:t>
            </a:r>
            <a:r>
              <a:rPr lang="sk-SK" dirty="0">
                <a:latin typeface="Calibri" panose="020F0502020204030204" pitchFamily="34" charset="0"/>
              </a:rPr>
              <a:t>, </a:t>
            </a:r>
            <a:r>
              <a:rPr lang="sk-SK" dirty="0" err="1">
                <a:latin typeface="Calibri" panose="020F0502020204030204" pitchFamily="34" charset="0"/>
              </a:rPr>
              <a:t>inputs</a:t>
            </a:r>
            <a:r>
              <a:rPr lang="sk-SK" dirty="0">
                <a:latin typeface="Calibri" panose="020F0502020204030204" pitchFamily="34" charset="0"/>
              </a:rPr>
              <a:t> are </a:t>
            </a:r>
            <a:r>
              <a:rPr lang="sk-SK" dirty="0" err="1">
                <a:latin typeface="Calibri" panose="020F0502020204030204" pitchFamily="34" charset="0"/>
              </a:rPr>
              <a:t>optimally</a:t>
            </a:r>
            <a:r>
              <a:rPr lang="sk-SK" dirty="0">
                <a:latin typeface="Calibri" panose="020F0502020204030204" pitchFamily="34" charset="0"/>
              </a:rPr>
              <a:t> </a:t>
            </a:r>
            <a:r>
              <a:rPr lang="sk-SK" dirty="0" err="1">
                <a:latin typeface="Calibri" panose="020F0502020204030204" pitchFamily="34" charset="0"/>
              </a:rPr>
              <a:t>employed</a:t>
            </a:r>
            <a:r>
              <a:rPr lang="sk-SK" dirty="0">
                <a:latin typeface="Calibri" panose="020F0502020204030204" pitchFamily="34" charset="0"/>
              </a:rPr>
              <a:t>, </a:t>
            </a:r>
            <a:r>
              <a:rPr lang="sk-SK" dirty="0" err="1">
                <a:latin typeface="Calibri" panose="020F0502020204030204" pitchFamily="34" charset="0"/>
              </a:rPr>
              <a:t>goods</a:t>
            </a:r>
            <a:r>
              <a:rPr lang="sk-SK" dirty="0">
                <a:latin typeface="Calibri" panose="020F0502020204030204" pitchFamily="34" charset="0"/>
              </a:rPr>
              <a:t> are </a:t>
            </a:r>
            <a:r>
              <a:rPr lang="sk-SK" dirty="0" err="1">
                <a:latin typeface="Calibri" panose="020F0502020204030204" pitchFamily="34" charset="0"/>
              </a:rPr>
              <a:t>optimally</a:t>
            </a:r>
            <a:r>
              <a:rPr lang="sk-SK" dirty="0">
                <a:latin typeface="Calibri" panose="020F0502020204030204" pitchFamily="34" charset="0"/>
              </a:rPr>
              <a:t> </a:t>
            </a:r>
            <a:r>
              <a:rPr lang="sk-SK" dirty="0" err="1">
                <a:latin typeface="Calibri" panose="020F0502020204030204" pitchFamily="34" charset="0"/>
              </a:rPr>
              <a:t>distributed</a:t>
            </a:r>
            <a:r>
              <a:rPr lang="sk-SK" dirty="0">
                <a:latin typeface="Calibri" panose="020F0502020204030204" pitchFamily="34" charset="0"/>
              </a:rPr>
              <a:t>, and society </a:t>
            </a:r>
            <a:r>
              <a:rPr lang="sk-SK" dirty="0" err="1">
                <a:latin typeface="Calibri" panose="020F0502020204030204" pitchFamily="34" charset="0"/>
              </a:rPr>
              <a:t>is</a:t>
            </a:r>
            <a:r>
              <a:rPr lang="sk-SK" dirty="0">
                <a:latin typeface="Calibri" panose="020F0502020204030204" pitchFamily="34" charset="0"/>
              </a:rPr>
              <a:t> </a:t>
            </a:r>
            <a:r>
              <a:rPr lang="sk-SK" dirty="0" err="1">
                <a:latin typeface="Calibri" panose="020F0502020204030204" pitchFamily="34" charset="0"/>
              </a:rPr>
              <a:t>producing</a:t>
            </a:r>
            <a:r>
              <a:rPr lang="sk-SK" dirty="0">
                <a:latin typeface="Calibri" panose="020F0502020204030204" pitchFamily="34" charset="0"/>
              </a:rPr>
              <a:t> </a:t>
            </a:r>
            <a:r>
              <a:rPr lang="sk-SK" dirty="0" err="1">
                <a:latin typeface="Calibri" panose="020F0502020204030204" pitchFamily="34" charset="0"/>
              </a:rPr>
              <a:t>the</a:t>
            </a:r>
            <a:r>
              <a:rPr lang="sk-SK" dirty="0">
                <a:latin typeface="Calibri" panose="020F0502020204030204" pitchFamily="34" charset="0"/>
              </a:rPr>
              <a:t> </a:t>
            </a:r>
            <a:r>
              <a:rPr lang="sk-SK" dirty="0" err="1">
                <a:latin typeface="Calibri" panose="020F0502020204030204" pitchFamily="34" charset="0"/>
              </a:rPr>
              <a:t>socially</a:t>
            </a:r>
            <a:r>
              <a:rPr lang="sk-SK" dirty="0">
                <a:latin typeface="Calibri" panose="020F0502020204030204" pitchFamily="34" charset="0"/>
              </a:rPr>
              <a:t> </a:t>
            </a:r>
            <a:r>
              <a:rPr lang="sk-SK" dirty="0" err="1">
                <a:latin typeface="Calibri" panose="020F0502020204030204" pitchFamily="34" charset="0"/>
              </a:rPr>
              <a:t>efficient</a:t>
            </a:r>
            <a:r>
              <a:rPr lang="sk-SK" dirty="0">
                <a:latin typeface="Calibri" panose="020F0502020204030204" pitchFamily="34" charset="0"/>
              </a:rPr>
              <a:t> output mix.</a:t>
            </a:r>
          </a:p>
        </p:txBody>
      </p:sp>
    </p:spTree>
    <p:extLst>
      <p:ext uri="{BB962C8B-B14F-4D97-AF65-F5344CB8AC3E}">
        <p14:creationId xmlns:p14="http://schemas.microsoft.com/office/powerpoint/2010/main" val="3720300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(2)</a:t>
            </a:r>
            <a:endParaRPr lang="en-GB" dirty="0"/>
          </a:p>
        </p:txBody>
      </p:sp>
      <p:sp>
        <p:nvSpPr>
          <p:cNvPr id="3" name="Zástupný symbol pro obsah 2"/>
          <p:cNvSpPr>
            <a:spLocks noGrp="1"/>
          </p:cNvSpPr>
          <p:nvPr>
            <p:ph sz="quarter" idx="1"/>
          </p:nvPr>
        </p:nvSpPr>
        <p:spPr/>
        <p:txBody>
          <a:bodyPr>
            <a:normAutofit/>
          </a:bodyPr>
          <a:lstStyle/>
          <a:p>
            <a:r>
              <a:rPr lang="sk-SK" dirty="0" err="1">
                <a:latin typeface="Calibri" panose="020F0502020204030204" pitchFamily="34" charset="0"/>
              </a:rPr>
              <a:t>The</a:t>
            </a:r>
            <a:r>
              <a:rPr lang="sk-SK" dirty="0">
                <a:latin typeface="Calibri" panose="020F0502020204030204" pitchFamily="34" charset="0"/>
              </a:rPr>
              <a:t> </a:t>
            </a:r>
            <a:r>
              <a:rPr lang="sk-SK" dirty="0" err="1">
                <a:latin typeface="Calibri" panose="020F0502020204030204" pitchFamily="34" charset="0"/>
              </a:rPr>
              <a:t>demand</a:t>
            </a:r>
            <a:r>
              <a:rPr lang="sk-SK" dirty="0">
                <a:latin typeface="Calibri" panose="020F0502020204030204" pitchFamily="34" charset="0"/>
              </a:rPr>
              <a:t> </a:t>
            </a:r>
            <a:r>
              <a:rPr lang="sk-SK" dirty="0" err="1">
                <a:latin typeface="Calibri" panose="020F0502020204030204" pitchFamily="34" charset="0"/>
              </a:rPr>
              <a:t>for</a:t>
            </a:r>
            <a:r>
              <a:rPr lang="sk-SK" dirty="0">
                <a:latin typeface="Calibri" panose="020F0502020204030204" pitchFamily="34" charset="0"/>
              </a:rPr>
              <a:t> </a:t>
            </a:r>
            <a:r>
              <a:rPr lang="sk-SK" dirty="0" err="1">
                <a:latin typeface="Calibri" panose="020F0502020204030204" pitchFamily="34" charset="0"/>
              </a:rPr>
              <a:t>transportation</a:t>
            </a:r>
            <a:r>
              <a:rPr lang="sk-SK" dirty="0">
                <a:latin typeface="Calibri" panose="020F0502020204030204" pitchFamily="34" charset="0"/>
              </a:rPr>
              <a:t> </a:t>
            </a:r>
            <a:r>
              <a:rPr lang="sk-SK" dirty="0" err="1">
                <a:latin typeface="Calibri" panose="020F0502020204030204" pitchFamily="34" charset="0"/>
              </a:rPr>
              <a:t>is</a:t>
            </a:r>
            <a:r>
              <a:rPr lang="sk-SK" dirty="0">
                <a:latin typeface="Calibri" panose="020F0502020204030204" pitchFamily="34" charset="0"/>
              </a:rPr>
              <a:t> </a:t>
            </a:r>
            <a:r>
              <a:rPr lang="sk-SK" dirty="0" err="1">
                <a:latin typeface="Calibri" panose="020F0502020204030204" pitchFamily="34" charset="0"/>
              </a:rPr>
              <a:t>derived</a:t>
            </a:r>
            <a:r>
              <a:rPr lang="sk-SK" dirty="0">
                <a:latin typeface="Calibri" panose="020F0502020204030204" pitchFamily="34" charset="0"/>
              </a:rPr>
              <a:t> </a:t>
            </a:r>
            <a:r>
              <a:rPr lang="sk-SK" dirty="0" err="1">
                <a:latin typeface="Calibri" panose="020F0502020204030204" pitchFamily="34" charset="0"/>
              </a:rPr>
              <a:t>from</a:t>
            </a:r>
            <a:r>
              <a:rPr lang="sk-SK" dirty="0">
                <a:latin typeface="Calibri" panose="020F0502020204030204" pitchFamily="34" charset="0"/>
              </a:rPr>
              <a:t> </a:t>
            </a:r>
            <a:r>
              <a:rPr lang="sk-SK" dirty="0" err="1">
                <a:latin typeface="Calibri" panose="020F0502020204030204" pitchFamily="34" charset="0"/>
              </a:rPr>
              <a:t>the</a:t>
            </a:r>
            <a:r>
              <a:rPr lang="sk-SK" dirty="0">
                <a:latin typeface="Calibri" panose="020F0502020204030204" pitchFamily="34" charset="0"/>
              </a:rPr>
              <a:t> </a:t>
            </a:r>
            <a:r>
              <a:rPr lang="sk-SK" dirty="0" err="1">
                <a:latin typeface="Calibri" panose="020F0502020204030204" pitchFamily="34" charset="0"/>
              </a:rPr>
              <a:t>demand</a:t>
            </a:r>
            <a:r>
              <a:rPr lang="sk-SK" dirty="0">
                <a:latin typeface="Calibri" panose="020F0502020204030204" pitchFamily="34" charset="0"/>
              </a:rPr>
              <a:t> </a:t>
            </a:r>
            <a:r>
              <a:rPr lang="sk-SK" dirty="0" err="1">
                <a:latin typeface="Calibri" panose="020F0502020204030204" pitchFamily="34" charset="0"/>
              </a:rPr>
              <a:t>for</a:t>
            </a:r>
            <a:r>
              <a:rPr lang="sk-SK" dirty="0">
                <a:latin typeface="Calibri" panose="020F0502020204030204" pitchFamily="34" charset="0"/>
              </a:rPr>
              <a:t> </a:t>
            </a:r>
            <a:r>
              <a:rPr lang="sk-SK" dirty="0" err="1">
                <a:latin typeface="Calibri" panose="020F0502020204030204" pitchFamily="34" charset="0"/>
              </a:rPr>
              <a:t>goods</a:t>
            </a:r>
            <a:r>
              <a:rPr lang="sk-SK" dirty="0">
                <a:latin typeface="Calibri" panose="020F0502020204030204" pitchFamily="34" charset="0"/>
              </a:rPr>
              <a:t> and </a:t>
            </a:r>
            <a:r>
              <a:rPr lang="sk-SK" dirty="0" err="1">
                <a:latin typeface="Calibri" panose="020F0502020204030204" pitchFamily="34" charset="0"/>
              </a:rPr>
              <a:t>services</a:t>
            </a:r>
            <a:r>
              <a:rPr lang="sk-SK" dirty="0">
                <a:latin typeface="Calibri" panose="020F0502020204030204" pitchFamily="34" charset="0"/>
              </a:rPr>
              <a:t> </a:t>
            </a:r>
            <a:r>
              <a:rPr lang="sk-SK" dirty="0" err="1">
                <a:latin typeface="Calibri" panose="020F0502020204030204" pitchFamily="34" charset="0"/>
              </a:rPr>
              <a:t>that</a:t>
            </a:r>
            <a:r>
              <a:rPr lang="sk-SK" dirty="0">
                <a:latin typeface="Calibri" panose="020F0502020204030204" pitchFamily="34" charset="0"/>
              </a:rPr>
              <a:t> are </a:t>
            </a:r>
            <a:r>
              <a:rPr lang="sk-SK" dirty="0" err="1">
                <a:latin typeface="Calibri" panose="020F0502020204030204" pitchFamily="34" charset="0"/>
              </a:rPr>
              <a:t>produced</a:t>
            </a:r>
            <a:r>
              <a:rPr lang="sk-SK" dirty="0">
                <a:latin typeface="Calibri" panose="020F0502020204030204" pitchFamily="34" charset="0"/>
              </a:rPr>
              <a:t> in </a:t>
            </a:r>
            <a:r>
              <a:rPr lang="sk-SK" dirty="0" err="1">
                <a:latin typeface="Calibri" panose="020F0502020204030204" pitchFamily="34" charset="0"/>
              </a:rPr>
              <a:t>locations</a:t>
            </a:r>
            <a:r>
              <a:rPr lang="sk-SK" dirty="0">
                <a:latin typeface="Calibri" panose="020F0502020204030204" pitchFamily="34" charset="0"/>
              </a:rPr>
              <a:t> </a:t>
            </a:r>
            <a:r>
              <a:rPr lang="sk-SK" dirty="0" err="1">
                <a:latin typeface="Calibri" panose="020F0502020204030204" pitchFamily="34" charset="0"/>
              </a:rPr>
              <a:t>separate</a:t>
            </a:r>
            <a:r>
              <a:rPr lang="sk-SK" dirty="0">
                <a:latin typeface="Calibri" panose="020F0502020204030204" pitchFamily="34" charset="0"/>
              </a:rPr>
              <a:t> </a:t>
            </a:r>
            <a:r>
              <a:rPr lang="sk-SK" dirty="0" err="1">
                <a:latin typeface="Calibri" panose="020F0502020204030204" pitchFamily="34" charset="0"/>
              </a:rPr>
              <a:t>from</a:t>
            </a:r>
            <a:r>
              <a:rPr lang="sk-SK" dirty="0">
                <a:latin typeface="Calibri" panose="020F0502020204030204" pitchFamily="34" charset="0"/>
              </a:rPr>
              <a:t> </a:t>
            </a:r>
            <a:r>
              <a:rPr lang="sk-SK" dirty="0" err="1">
                <a:latin typeface="Calibri" panose="020F0502020204030204" pitchFamily="34" charset="0"/>
              </a:rPr>
              <a:t>their</a:t>
            </a:r>
            <a:r>
              <a:rPr lang="sk-SK" dirty="0">
                <a:latin typeface="Calibri" panose="020F0502020204030204" pitchFamily="34" charset="0"/>
              </a:rPr>
              <a:t> </a:t>
            </a:r>
            <a:r>
              <a:rPr lang="sk-SK" dirty="0" err="1">
                <a:latin typeface="Calibri" panose="020F0502020204030204" pitchFamily="34" charset="0"/>
              </a:rPr>
              <a:t>points</a:t>
            </a:r>
            <a:r>
              <a:rPr lang="sk-SK" dirty="0">
                <a:latin typeface="Calibri" panose="020F0502020204030204" pitchFamily="34" charset="0"/>
              </a:rPr>
              <a:t> of </a:t>
            </a:r>
            <a:r>
              <a:rPr lang="sk-SK" dirty="0" err="1">
                <a:latin typeface="Calibri" panose="020F0502020204030204" pitchFamily="34" charset="0"/>
              </a:rPr>
              <a:t>comsumption</a:t>
            </a:r>
            <a:r>
              <a:rPr lang="sk-SK" dirty="0">
                <a:latin typeface="Calibri" panose="020F0502020204030204" pitchFamily="34" charset="0"/>
              </a:rPr>
              <a:t>. </a:t>
            </a:r>
            <a:r>
              <a:rPr lang="sk-SK" dirty="0" err="1">
                <a:latin typeface="Calibri" panose="020F0502020204030204" pitchFamily="34" charset="0"/>
              </a:rPr>
              <a:t>Inter-regional</a:t>
            </a:r>
            <a:r>
              <a:rPr lang="sk-SK" dirty="0">
                <a:latin typeface="Calibri" panose="020F0502020204030204" pitchFamily="34" charset="0"/>
              </a:rPr>
              <a:t> </a:t>
            </a:r>
            <a:r>
              <a:rPr lang="sk-SK" dirty="0" err="1">
                <a:latin typeface="Calibri" panose="020F0502020204030204" pitchFamily="34" charset="0"/>
              </a:rPr>
              <a:t>passenger</a:t>
            </a:r>
            <a:r>
              <a:rPr lang="sk-SK" dirty="0">
                <a:latin typeface="Calibri" panose="020F0502020204030204" pitchFamily="34" charset="0"/>
              </a:rPr>
              <a:t> and </a:t>
            </a:r>
            <a:r>
              <a:rPr lang="sk-SK" dirty="0" err="1">
                <a:latin typeface="Calibri" panose="020F0502020204030204" pitchFamily="34" charset="0"/>
              </a:rPr>
              <a:t>freight</a:t>
            </a:r>
            <a:r>
              <a:rPr lang="sk-SK" dirty="0">
                <a:latin typeface="Calibri" panose="020F0502020204030204" pitchFamily="34" charset="0"/>
              </a:rPr>
              <a:t> </a:t>
            </a:r>
            <a:r>
              <a:rPr lang="sk-SK" dirty="0" err="1">
                <a:latin typeface="Calibri" panose="020F0502020204030204" pitchFamily="34" charset="0"/>
              </a:rPr>
              <a:t>flows</a:t>
            </a:r>
            <a:r>
              <a:rPr lang="sk-SK" dirty="0">
                <a:latin typeface="Calibri" panose="020F0502020204030204" pitchFamily="34" charset="0"/>
              </a:rPr>
              <a:t> </a:t>
            </a:r>
            <a:r>
              <a:rPr lang="sk-SK" dirty="0" err="1">
                <a:latin typeface="Calibri" panose="020F0502020204030204" pitchFamily="34" charset="0"/>
              </a:rPr>
              <a:t>reflect</a:t>
            </a:r>
            <a:r>
              <a:rPr lang="sk-SK" dirty="0">
                <a:latin typeface="Calibri" panose="020F0502020204030204" pitchFamily="34" charset="0"/>
              </a:rPr>
              <a:t> </a:t>
            </a:r>
            <a:r>
              <a:rPr lang="sk-SK" dirty="0" err="1">
                <a:latin typeface="Calibri" panose="020F0502020204030204" pitchFamily="34" charset="0"/>
              </a:rPr>
              <a:t>differences</a:t>
            </a:r>
            <a:r>
              <a:rPr lang="sk-SK" dirty="0">
                <a:latin typeface="Calibri" panose="020F0502020204030204" pitchFamily="34" charset="0"/>
              </a:rPr>
              <a:t> in </a:t>
            </a:r>
            <a:r>
              <a:rPr lang="sk-SK" dirty="0" err="1">
                <a:latin typeface="Calibri" panose="020F0502020204030204" pitchFamily="34" charset="0"/>
              </a:rPr>
              <a:t>the</a:t>
            </a:r>
            <a:r>
              <a:rPr lang="sk-SK" dirty="0">
                <a:latin typeface="Calibri" panose="020F0502020204030204" pitchFamily="34" charset="0"/>
              </a:rPr>
              <a:t> </a:t>
            </a:r>
            <a:r>
              <a:rPr lang="sk-SK" dirty="0" err="1">
                <a:latin typeface="Calibri" panose="020F0502020204030204" pitchFamily="34" charset="0"/>
              </a:rPr>
              <a:t>opportunity</a:t>
            </a:r>
            <a:r>
              <a:rPr lang="sk-SK" dirty="0">
                <a:latin typeface="Calibri" panose="020F0502020204030204" pitchFamily="34" charset="0"/>
              </a:rPr>
              <a:t> </a:t>
            </a:r>
            <a:r>
              <a:rPr lang="sk-SK" dirty="0" err="1">
                <a:latin typeface="Calibri" panose="020F0502020204030204" pitchFamily="34" charset="0"/>
              </a:rPr>
              <a:t>costs</a:t>
            </a:r>
            <a:r>
              <a:rPr lang="sk-SK" dirty="0">
                <a:latin typeface="Calibri" panose="020F0502020204030204" pitchFamily="34" charset="0"/>
              </a:rPr>
              <a:t> of </a:t>
            </a:r>
            <a:r>
              <a:rPr lang="sk-SK" dirty="0" err="1">
                <a:latin typeface="Calibri" panose="020F0502020204030204" pitchFamily="34" charset="0"/>
              </a:rPr>
              <a:t>producing</a:t>
            </a:r>
            <a:r>
              <a:rPr lang="sk-SK" dirty="0">
                <a:latin typeface="Calibri" panose="020F0502020204030204" pitchFamily="34" charset="0"/>
              </a:rPr>
              <a:t> </a:t>
            </a:r>
            <a:r>
              <a:rPr lang="sk-SK" dirty="0" err="1">
                <a:latin typeface="Calibri" panose="020F0502020204030204" pitchFamily="34" charset="0"/>
              </a:rPr>
              <a:t>goods</a:t>
            </a:r>
            <a:r>
              <a:rPr lang="sk-SK" dirty="0">
                <a:latin typeface="Calibri" panose="020F0502020204030204" pitchFamily="34" charset="0"/>
              </a:rPr>
              <a:t> and </a:t>
            </a:r>
            <a:r>
              <a:rPr lang="sk-SK" dirty="0" err="1">
                <a:latin typeface="Calibri" panose="020F0502020204030204" pitchFamily="34" charset="0"/>
              </a:rPr>
              <a:t>services</a:t>
            </a:r>
            <a:r>
              <a:rPr lang="sk-SK" dirty="0">
                <a:latin typeface="Calibri" panose="020F0502020204030204" pitchFamily="34" charset="0"/>
              </a:rPr>
              <a:t> at </a:t>
            </a:r>
            <a:r>
              <a:rPr lang="sk-SK" dirty="0" err="1">
                <a:latin typeface="Calibri" panose="020F0502020204030204" pitchFamily="34" charset="0"/>
              </a:rPr>
              <a:t>various</a:t>
            </a:r>
            <a:r>
              <a:rPr lang="sk-SK" dirty="0">
                <a:latin typeface="Calibri" panose="020F0502020204030204" pitchFamily="34" charset="0"/>
              </a:rPr>
              <a:t> </a:t>
            </a:r>
            <a:r>
              <a:rPr lang="sk-SK" dirty="0" err="1">
                <a:latin typeface="Calibri" panose="020F0502020204030204" pitchFamily="34" charset="0"/>
              </a:rPr>
              <a:t>locations</a:t>
            </a:r>
            <a:r>
              <a:rPr lang="sk-SK" dirty="0">
                <a:latin typeface="Calibri" panose="020F0502020204030204" pitchFamily="34" charset="0"/>
              </a:rPr>
              <a:t>. In </a:t>
            </a:r>
            <a:r>
              <a:rPr lang="sk-SK" dirty="0" err="1">
                <a:latin typeface="Calibri" panose="020F0502020204030204" pitchFamily="34" charset="0"/>
              </a:rPr>
              <a:t>an</a:t>
            </a:r>
            <a:r>
              <a:rPr lang="sk-SK" dirty="0">
                <a:latin typeface="Calibri" panose="020F0502020204030204" pitchFamily="34" charset="0"/>
              </a:rPr>
              <a:t> </a:t>
            </a:r>
            <a:r>
              <a:rPr lang="sk-SK" dirty="0" err="1">
                <a:latin typeface="Calibri" panose="020F0502020204030204" pitchFamily="34" charset="0"/>
              </a:rPr>
              <a:t>empirical</a:t>
            </a:r>
            <a:r>
              <a:rPr lang="sk-SK" dirty="0">
                <a:latin typeface="Calibri" panose="020F0502020204030204" pitchFamily="34" charset="0"/>
              </a:rPr>
              <a:t> model of </a:t>
            </a:r>
            <a:r>
              <a:rPr lang="sk-SK" dirty="0" err="1">
                <a:latin typeface="Calibri" panose="020F0502020204030204" pitchFamily="34" charset="0"/>
              </a:rPr>
              <a:t>inter-regional</a:t>
            </a:r>
            <a:r>
              <a:rPr lang="sk-SK" dirty="0">
                <a:latin typeface="Calibri" panose="020F0502020204030204" pitchFamily="34" charset="0"/>
              </a:rPr>
              <a:t> </a:t>
            </a:r>
            <a:r>
              <a:rPr lang="sk-SK" dirty="0" err="1">
                <a:latin typeface="Calibri" panose="020F0502020204030204" pitchFamily="34" charset="0"/>
              </a:rPr>
              <a:t>goods</a:t>
            </a:r>
            <a:r>
              <a:rPr lang="en-GB" dirty="0">
                <a:latin typeface="Calibri" panose="020F0502020204030204" pitchFamily="34" charset="0"/>
              </a:rPr>
              <a:t>’ flows, the demand for transportation generally depends upon the delivered price, income at the destination, and the price of substitutes.</a:t>
            </a:r>
          </a:p>
          <a:p>
            <a:endParaRPr lang="en-GB" dirty="0"/>
          </a:p>
        </p:txBody>
      </p:sp>
    </p:spTree>
    <p:extLst>
      <p:ext uri="{BB962C8B-B14F-4D97-AF65-F5344CB8AC3E}">
        <p14:creationId xmlns:p14="http://schemas.microsoft.com/office/powerpoint/2010/main" val="3591295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(3)</a:t>
            </a:r>
            <a:endParaRPr lang="en-GB" dirty="0"/>
          </a:p>
        </p:txBody>
      </p:sp>
      <p:sp>
        <p:nvSpPr>
          <p:cNvPr id="3" name="Zástupný symbol pro obsah 2"/>
          <p:cNvSpPr>
            <a:spLocks noGrp="1"/>
          </p:cNvSpPr>
          <p:nvPr>
            <p:ph sz="quarter" idx="1"/>
          </p:nvPr>
        </p:nvSpPr>
        <p:spPr/>
        <p:txBody>
          <a:bodyPr/>
          <a:lstStyle/>
          <a:p>
            <a:r>
              <a:rPr lang="en-GB" dirty="0">
                <a:latin typeface="Calibri" panose="020F0502020204030204" pitchFamily="34" charset="0"/>
              </a:rPr>
              <a:t>A monopolistically competitive market structure is similar to a perfectly competitive market structure, except that firms produce a heterogeneous product, so that its demand curve is slightly downward-sloping.  Although these firms have some monopoly power, in the long run monopolistically competitive firms make zero economic profits.  An oligopoly has few competitors, and the distinguishing characteristic of this market structure is that  each competitor will behave strategically, making own decisions in light of competitors’ expected responses.</a:t>
            </a:r>
            <a:endParaRPr lang="en-US" dirty="0">
              <a:latin typeface="Calibri" panose="020F0502020204030204" pitchFamily="34" charset="0"/>
            </a:endParaRPr>
          </a:p>
          <a:p>
            <a:endParaRPr lang="en-GB" dirty="0"/>
          </a:p>
        </p:txBody>
      </p:sp>
    </p:spTree>
    <p:extLst>
      <p:ext uri="{BB962C8B-B14F-4D97-AF65-F5344CB8AC3E}">
        <p14:creationId xmlns:p14="http://schemas.microsoft.com/office/powerpoint/2010/main" val="1868305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(4)</a:t>
            </a:r>
            <a:endParaRPr lang="en-US" dirty="0"/>
          </a:p>
        </p:txBody>
      </p:sp>
      <p:sp>
        <p:nvSpPr>
          <p:cNvPr id="3" name="Zástupný symbol pro obsah 2"/>
          <p:cNvSpPr>
            <a:spLocks noGrp="1"/>
          </p:cNvSpPr>
          <p:nvPr>
            <p:ph sz="quarter" idx="1"/>
          </p:nvPr>
        </p:nvSpPr>
        <p:spPr>
          <a:xfrm>
            <a:off x="457200" y="1219200"/>
            <a:ext cx="8229600" cy="5162128"/>
          </a:xfrm>
        </p:spPr>
        <p:txBody>
          <a:bodyPr>
            <a:normAutofit/>
          </a:bodyPr>
          <a:lstStyle/>
          <a:p>
            <a:r>
              <a:rPr lang="en-US" dirty="0">
                <a:latin typeface="Calibri" panose="020F0502020204030204" pitchFamily="34" charset="0"/>
              </a:rPr>
              <a:t>In a monopolistic market structure, one firm faces the full downward-sloping market demand curve which gives the monopolist market power; that is, the ability to price above marginal cost of production. In long-run equilibrium, monopolists make pure economic profits – that is, economic rents – and society suffers an efficiency loss from too few goods coming on to the market. Over time, rent-seeking behavior, rent-sharing, capitalization, and reduced incentives to innovate cause monopoly rents to dissipate.</a:t>
            </a:r>
          </a:p>
        </p:txBody>
      </p:sp>
    </p:spTree>
    <p:extLst>
      <p:ext uri="{BB962C8B-B14F-4D97-AF65-F5344CB8AC3E}">
        <p14:creationId xmlns:p14="http://schemas.microsoft.com/office/powerpoint/2010/main" val="551629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Long run market </a:t>
            </a:r>
            <a:r>
              <a:rPr lang="cs-CZ" dirty="0" err="1" smtClean="0"/>
              <a:t>equlibrium</a:t>
            </a:r>
            <a:endParaRPr lang="en-US" dirty="0"/>
          </a:p>
        </p:txBody>
      </p:sp>
      <p:pic>
        <p:nvPicPr>
          <p:cNvPr id="4" name="Picture 3" descr="Scan 28. 7. 2015 20.44.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479493" y="-922700"/>
            <a:ext cx="4166720" cy="9125706"/>
          </a:xfrm>
          <a:prstGeom prst="rect">
            <a:avLst/>
          </a:prstGeom>
        </p:spPr>
      </p:pic>
    </p:spTree>
    <p:extLst>
      <p:ext uri="{BB962C8B-B14F-4D97-AF65-F5344CB8AC3E}">
        <p14:creationId xmlns:p14="http://schemas.microsoft.com/office/powerpoint/2010/main" val="569335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(5)</a:t>
            </a:r>
            <a:endParaRPr lang="en-GB" dirty="0"/>
          </a:p>
        </p:txBody>
      </p:sp>
      <p:sp>
        <p:nvSpPr>
          <p:cNvPr id="3" name="Zástupný symbol pro obsah 2"/>
          <p:cNvSpPr>
            <a:spLocks noGrp="1"/>
          </p:cNvSpPr>
          <p:nvPr>
            <p:ph sz="quarter" idx="1"/>
          </p:nvPr>
        </p:nvSpPr>
        <p:spPr/>
        <p:txBody>
          <a:bodyPr>
            <a:normAutofit/>
          </a:bodyPr>
          <a:lstStyle/>
          <a:p>
            <a:r>
              <a:rPr lang="en-US" dirty="0">
                <a:latin typeface="Calibri" panose="020F0502020204030204" pitchFamily="34" charset="0"/>
              </a:rPr>
              <a:t>Price discrimination occurs when a monopolist charges different prices in different markets for goods that cost the same to produce, or charges an uniform price for goods that have different costs of production. In each case, a profit-maximizing monopolist will set a price for the good that is inversely related to the good’s price elasticity of demand.</a:t>
            </a:r>
          </a:p>
          <a:p>
            <a:endParaRPr lang="en-GB" dirty="0"/>
          </a:p>
        </p:txBody>
      </p:sp>
    </p:spTree>
    <p:extLst>
      <p:ext uri="{BB962C8B-B14F-4D97-AF65-F5344CB8AC3E}">
        <p14:creationId xmlns:p14="http://schemas.microsoft.com/office/powerpoint/2010/main" val="1948974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(6)</a:t>
            </a:r>
            <a:endParaRPr lang="en-GB" dirty="0"/>
          </a:p>
        </p:txBody>
      </p:sp>
      <p:sp>
        <p:nvSpPr>
          <p:cNvPr id="3" name="Zástupný symbol pro obsah 2"/>
          <p:cNvSpPr>
            <a:spLocks noGrp="1"/>
          </p:cNvSpPr>
          <p:nvPr>
            <p:ph sz="quarter" idx="1"/>
          </p:nvPr>
        </p:nvSpPr>
        <p:spPr/>
        <p:txBody>
          <a:bodyPr>
            <a:normAutofit/>
          </a:bodyPr>
          <a:lstStyle/>
          <a:p>
            <a:r>
              <a:rPr lang="en-US" dirty="0">
                <a:latin typeface="Calibri" panose="020F0502020204030204" pitchFamily="34" charset="0"/>
              </a:rPr>
              <a:t>When production of a good is subject to economies of scale so large that the optimal number of firms in the industry is one, the resulting market structure is a natural monopoly. Actions taken by the government to deal with natural monopolies are marginal cost pricing combined with subsidizing the firm’s losses, rate of return regulation, and government operation.</a:t>
            </a:r>
          </a:p>
          <a:p>
            <a:endParaRPr lang="en-GB" dirty="0"/>
          </a:p>
        </p:txBody>
      </p:sp>
    </p:spTree>
    <p:extLst>
      <p:ext uri="{BB962C8B-B14F-4D97-AF65-F5344CB8AC3E}">
        <p14:creationId xmlns:p14="http://schemas.microsoft.com/office/powerpoint/2010/main" val="28659897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(7)</a:t>
            </a:r>
            <a:endParaRPr lang="en-GB" dirty="0"/>
          </a:p>
        </p:txBody>
      </p:sp>
      <p:sp>
        <p:nvSpPr>
          <p:cNvPr id="3" name="Zástupný symbol pro obsah 2"/>
          <p:cNvSpPr>
            <a:spLocks noGrp="1"/>
          </p:cNvSpPr>
          <p:nvPr>
            <p:ph sz="quarter" idx="1"/>
          </p:nvPr>
        </p:nvSpPr>
        <p:spPr/>
        <p:txBody>
          <a:bodyPr/>
          <a:lstStyle/>
          <a:p>
            <a:r>
              <a:rPr lang="en-US" dirty="0">
                <a:latin typeface="Calibri" panose="020F0502020204030204" pitchFamily="34" charset="0"/>
              </a:rPr>
              <a:t>The four-firm concentration ratio, the eight-firm concentration ratio, and the Hirschman-</a:t>
            </a:r>
            <a:r>
              <a:rPr lang="en-US" dirty="0" err="1">
                <a:latin typeface="Calibri" panose="020F0502020204030204" pitchFamily="34" charset="0"/>
              </a:rPr>
              <a:t>Herfindahl</a:t>
            </a:r>
            <a:r>
              <a:rPr lang="en-US" dirty="0">
                <a:latin typeface="Calibri" panose="020F0502020204030204" pitchFamily="34" charset="0"/>
              </a:rPr>
              <a:t> index are three commonly used measures to evaluate the extend to which a market is concentrated. Although by these measures, the less-than-truckload motor carrier industry is moderately concentrated, competition form freight forwarders and brokers prevents these firms from exploiting their market power.</a:t>
            </a:r>
          </a:p>
          <a:p>
            <a:endParaRPr lang="en-GB" dirty="0"/>
          </a:p>
        </p:txBody>
      </p:sp>
    </p:spTree>
    <p:extLst>
      <p:ext uri="{BB962C8B-B14F-4D97-AF65-F5344CB8AC3E}">
        <p14:creationId xmlns:p14="http://schemas.microsoft.com/office/powerpoint/2010/main" val="4280132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(8)</a:t>
            </a:r>
            <a:endParaRPr lang="en-US" dirty="0"/>
          </a:p>
        </p:txBody>
      </p:sp>
      <p:sp>
        <p:nvSpPr>
          <p:cNvPr id="3" name="Zástupný symbol pro obsah 2"/>
          <p:cNvSpPr>
            <a:spLocks noGrp="1"/>
          </p:cNvSpPr>
          <p:nvPr>
            <p:ph sz="quarter" idx="1"/>
          </p:nvPr>
        </p:nvSpPr>
        <p:spPr>
          <a:xfrm>
            <a:off x="457200" y="1219200"/>
            <a:ext cx="8229600" cy="5162128"/>
          </a:xfrm>
        </p:spPr>
        <p:txBody>
          <a:bodyPr>
            <a:normAutofit/>
          </a:bodyPr>
          <a:lstStyle/>
          <a:p>
            <a:r>
              <a:rPr lang="en-US" dirty="0">
                <a:latin typeface="Calibri" panose="020F0502020204030204" pitchFamily="34" charset="0"/>
              </a:rPr>
              <a:t>The passage of the 1978 Airline Deregulation Act led to a hub-and-spoke passenger distribution network. Empirical evidence presented suggests that an effect of the Act was to decrease concentration at the hub airports for all flights. However, increased concentration was observed for direct flights in comparison with flights that involve a change of plane.</a:t>
            </a:r>
          </a:p>
        </p:txBody>
      </p:sp>
    </p:spTree>
    <p:extLst>
      <p:ext uri="{BB962C8B-B14F-4D97-AF65-F5344CB8AC3E}">
        <p14:creationId xmlns:p14="http://schemas.microsoft.com/office/powerpoint/2010/main" val="3108633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(9)</a:t>
            </a:r>
            <a:endParaRPr lang="en-GB" dirty="0"/>
          </a:p>
        </p:txBody>
      </p:sp>
      <p:sp>
        <p:nvSpPr>
          <p:cNvPr id="3" name="Zástupný symbol pro obsah 2"/>
          <p:cNvSpPr>
            <a:spLocks noGrp="1"/>
          </p:cNvSpPr>
          <p:nvPr>
            <p:ph sz="quarter" idx="1"/>
          </p:nvPr>
        </p:nvSpPr>
        <p:spPr/>
        <p:txBody>
          <a:bodyPr>
            <a:normAutofit/>
          </a:bodyPr>
          <a:lstStyle/>
          <a:p>
            <a:r>
              <a:rPr lang="en-US" dirty="0">
                <a:latin typeface="Calibri" panose="020F0502020204030204" pitchFamily="34" charset="0"/>
              </a:rPr>
              <a:t>Under perfect competition, the level of actual competition disciplines competitors’ pricing behavior. Under perfect contestability, the threat of entry disciplines incumbents’ pricing behavior. Empirical evidence suggests that contestability in the airline market is imperfect. Although potential competitors play a positive role disciplining the pricing behavior of incumbents, the effect of actual competitors on a firm’s pricing behavior is stronger.</a:t>
            </a:r>
          </a:p>
          <a:p>
            <a:endParaRPr lang="en-GB" dirty="0"/>
          </a:p>
        </p:txBody>
      </p:sp>
    </p:spTree>
    <p:extLst>
      <p:ext uri="{BB962C8B-B14F-4D97-AF65-F5344CB8AC3E}">
        <p14:creationId xmlns:p14="http://schemas.microsoft.com/office/powerpoint/2010/main" val="40489496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10)</a:t>
            </a:r>
            <a:endParaRPr lang="en-GB" dirty="0"/>
          </a:p>
        </p:txBody>
      </p:sp>
      <p:sp>
        <p:nvSpPr>
          <p:cNvPr id="3" name="Zástupný symbol pro obsah 2"/>
          <p:cNvSpPr>
            <a:spLocks noGrp="1"/>
          </p:cNvSpPr>
          <p:nvPr>
            <p:ph sz="quarter" idx="1"/>
          </p:nvPr>
        </p:nvSpPr>
        <p:spPr/>
        <p:txBody>
          <a:bodyPr>
            <a:normAutofit/>
          </a:bodyPr>
          <a:lstStyle/>
          <a:p>
            <a:r>
              <a:rPr lang="en-US" dirty="0">
                <a:latin typeface="Calibri" panose="020F0502020204030204" pitchFamily="34" charset="0"/>
              </a:rPr>
              <a:t>Under regulation, motor carriers in general and the less-than-truckload sector in particular characterized a monopoly market structure with positive economic profits. Empirical studies indicate that operating certificates had a positive value, consistent with making economic profits, and that the value of these certificates depended upon the level of demand, and on cost-related operating characteristics. Consistent with economic theory, motor carrier economic profits were partially dissipated through rent-sharing with labor.</a:t>
            </a:r>
          </a:p>
          <a:p>
            <a:endParaRPr lang="en-GB" dirty="0"/>
          </a:p>
        </p:txBody>
      </p:sp>
    </p:spTree>
    <p:extLst>
      <p:ext uri="{BB962C8B-B14F-4D97-AF65-F5344CB8AC3E}">
        <p14:creationId xmlns:p14="http://schemas.microsoft.com/office/powerpoint/2010/main" val="39692806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latin typeface="Calibri" panose="020F0502020204030204" pitchFamily="34" charset="0"/>
              </a:rPr>
              <a:t>Summary (</a:t>
            </a:r>
            <a:r>
              <a:rPr lang="en-US" dirty="0" smtClean="0">
                <a:latin typeface="Calibri" panose="020F0502020204030204" pitchFamily="34" charset="0"/>
              </a:rPr>
              <a:t>11)</a:t>
            </a:r>
            <a:endParaRPr lang="en-GB" dirty="0"/>
          </a:p>
        </p:txBody>
      </p:sp>
      <p:sp>
        <p:nvSpPr>
          <p:cNvPr id="3" name="Zástupný symbol pro obsah 2"/>
          <p:cNvSpPr>
            <a:spLocks noGrp="1"/>
          </p:cNvSpPr>
          <p:nvPr>
            <p:ph sz="quarter" idx="1"/>
          </p:nvPr>
        </p:nvSpPr>
        <p:spPr/>
        <p:txBody>
          <a:bodyPr/>
          <a:lstStyle/>
          <a:p>
            <a:r>
              <a:rPr lang="en-US" dirty="0">
                <a:latin typeface="Calibri" panose="020F0502020204030204" pitchFamily="34" charset="0"/>
              </a:rPr>
              <a:t>The equilibrium price in imperfect competition depends upon demand- and cost- related factors and the regulatory environment. To reduce market power and lower prices, it is important to introduce changes in the regulatory environment that have net pro-competitive effects on the industry. This is borne out in an empirical model of shopping conferences, where a regulatory change included competitive provisions and anticompetitive provisions. The equilibrium price fell (rose) when the regulatory change resulted in a more (less) competitive environment.</a:t>
            </a:r>
          </a:p>
          <a:p>
            <a:endParaRPr lang="en-GB" dirty="0"/>
          </a:p>
        </p:txBody>
      </p:sp>
    </p:spTree>
    <p:extLst>
      <p:ext uri="{BB962C8B-B14F-4D97-AF65-F5344CB8AC3E}">
        <p14:creationId xmlns:p14="http://schemas.microsoft.com/office/powerpoint/2010/main" val="320386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Long run </a:t>
            </a:r>
            <a:r>
              <a:rPr lang="cs-CZ" dirty="0" err="1" smtClean="0"/>
              <a:t>supply</a:t>
            </a:r>
            <a:r>
              <a:rPr lang="cs-CZ" dirty="0" smtClean="0"/>
              <a:t> and </a:t>
            </a:r>
            <a:r>
              <a:rPr lang="cs-CZ" dirty="0" err="1" smtClean="0"/>
              <a:t>external</a:t>
            </a:r>
            <a:r>
              <a:rPr lang="cs-CZ" dirty="0" smtClean="0"/>
              <a:t> </a:t>
            </a:r>
            <a:r>
              <a:rPr lang="cs-CZ" dirty="0" err="1" smtClean="0"/>
              <a:t>effects</a:t>
            </a:r>
            <a:r>
              <a:rPr lang="cs-CZ" dirty="0" smtClean="0"/>
              <a:t> </a:t>
            </a:r>
            <a:r>
              <a:rPr lang="cs-CZ" dirty="0" err="1" smtClean="0"/>
              <a:t>of</a:t>
            </a:r>
            <a:r>
              <a:rPr lang="cs-CZ" dirty="0" smtClean="0"/>
              <a:t> </a:t>
            </a:r>
            <a:r>
              <a:rPr lang="cs-CZ" dirty="0" err="1" smtClean="0"/>
              <a:t>scale</a:t>
            </a:r>
            <a:endParaRPr lang="en-US" dirty="0"/>
          </a:p>
        </p:txBody>
      </p:sp>
      <p:pic>
        <p:nvPicPr>
          <p:cNvPr id="5" name="Picture 4" descr="Scan 28. 7. 2015 20.44 page 2.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409740" y="-821491"/>
            <a:ext cx="4608512" cy="9077048"/>
          </a:xfrm>
          <a:prstGeom prst="rect">
            <a:avLst/>
          </a:prstGeom>
        </p:spPr>
      </p:pic>
    </p:spTree>
    <p:extLst>
      <p:ext uri="{BB962C8B-B14F-4D97-AF65-F5344CB8AC3E}">
        <p14:creationId xmlns:p14="http://schemas.microsoft.com/office/powerpoint/2010/main" val="3199915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Efficiency</a:t>
            </a:r>
            <a:r>
              <a:rPr lang="cs-CZ" dirty="0" smtClean="0"/>
              <a:t> and </a:t>
            </a:r>
            <a:r>
              <a:rPr lang="cs-CZ" dirty="0" err="1" smtClean="0"/>
              <a:t>perfect</a:t>
            </a:r>
            <a:r>
              <a:rPr lang="cs-CZ" dirty="0" smtClean="0"/>
              <a:t> </a:t>
            </a:r>
            <a:r>
              <a:rPr lang="cs-CZ" dirty="0" err="1" smtClean="0"/>
              <a:t>competition</a:t>
            </a:r>
            <a:endParaRPr lang="en-US" dirty="0"/>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perfectly</a:t>
            </a:r>
            <a:r>
              <a:rPr lang="cs-CZ" dirty="0" smtClean="0">
                <a:latin typeface="Calibri" panose="020F0502020204030204" pitchFamily="34" charset="0"/>
              </a:rPr>
              <a:t> </a:t>
            </a:r>
            <a:r>
              <a:rPr lang="cs-CZ" dirty="0" err="1" smtClean="0">
                <a:latin typeface="Calibri" panose="020F0502020204030204" pitchFamily="34" charset="0"/>
              </a:rPr>
              <a:t>competitive</a:t>
            </a:r>
            <a:r>
              <a:rPr lang="cs-CZ" dirty="0" smtClean="0">
                <a:latin typeface="Calibri" panose="020F0502020204030204" pitchFamily="34" charset="0"/>
              </a:rPr>
              <a:t> </a:t>
            </a:r>
            <a:r>
              <a:rPr lang="cs-CZ" dirty="0" err="1" smtClean="0">
                <a:latin typeface="Calibri" panose="020F0502020204030204" pitchFamily="34" charset="0"/>
              </a:rPr>
              <a:t>markets</a:t>
            </a:r>
            <a:r>
              <a:rPr lang="cs-CZ" dirty="0" smtClean="0">
                <a:latin typeface="Calibri" panose="020F0502020204030204" pitchFamily="34" charset="0"/>
              </a:rPr>
              <a:t> </a:t>
            </a:r>
            <a:r>
              <a:rPr lang="cs-CZ" dirty="0" err="1" smtClean="0">
                <a:latin typeface="Calibri" panose="020F0502020204030204" pitchFamily="34" charset="0"/>
              </a:rPr>
              <a:t>lead</a:t>
            </a:r>
            <a:r>
              <a:rPr lang="cs-CZ" dirty="0" smtClean="0">
                <a:latin typeface="Calibri" panose="020F0502020204030204" pitchFamily="34" charset="0"/>
              </a:rPr>
              <a:t> to </a:t>
            </a:r>
            <a:r>
              <a:rPr lang="cs-CZ" dirty="0" err="1" smtClean="0">
                <a:latin typeface="Calibri" panose="020F0502020204030204" pitchFamily="34" charset="0"/>
              </a:rPr>
              <a:t>an</a:t>
            </a:r>
            <a:r>
              <a:rPr lang="cs-CZ" dirty="0" smtClean="0">
                <a:latin typeface="Calibri" panose="020F0502020204030204" pitchFamily="34" charset="0"/>
              </a:rPr>
              <a:t> </a:t>
            </a:r>
            <a:r>
              <a:rPr lang="cs-CZ" dirty="0" err="1" smtClean="0">
                <a:latin typeface="Calibri" panose="020F0502020204030204" pitchFamily="34" charset="0"/>
              </a:rPr>
              <a:t>optimal</a:t>
            </a:r>
            <a:r>
              <a:rPr lang="cs-CZ" dirty="0" smtClean="0">
                <a:latin typeface="Calibri" panose="020F0502020204030204" pitchFamily="34" charset="0"/>
              </a:rPr>
              <a:t> </a:t>
            </a:r>
            <a:r>
              <a:rPr lang="cs-CZ" dirty="0" err="1" smtClean="0">
                <a:latin typeface="Calibri" panose="020F0502020204030204" pitchFamily="34" charset="0"/>
              </a:rPr>
              <a:t>or</a:t>
            </a:r>
            <a:r>
              <a:rPr lang="cs-CZ" dirty="0" smtClean="0">
                <a:latin typeface="Calibri" panose="020F0502020204030204" pitchFamily="34" charset="0"/>
              </a:rPr>
              <a:t> </a:t>
            </a:r>
            <a:r>
              <a:rPr lang="cs-CZ" dirty="0" err="1" smtClean="0">
                <a:latin typeface="Calibri" panose="020F0502020204030204" pitchFamily="34" charset="0"/>
              </a:rPr>
              <a:t>efficent</a:t>
            </a:r>
            <a:r>
              <a:rPr lang="cs-CZ" dirty="0" smtClean="0">
                <a:latin typeface="Calibri" panose="020F0502020204030204" pitchFamily="34" charset="0"/>
              </a:rPr>
              <a:t> </a:t>
            </a:r>
            <a:r>
              <a:rPr lang="cs-CZ" dirty="0" err="1" smtClean="0">
                <a:latin typeface="Calibri" panose="020F0502020204030204" pitchFamily="34" charset="0"/>
              </a:rPr>
              <a:t>allocation</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resurces</a:t>
            </a:r>
            <a:r>
              <a:rPr lang="cs-CZ" dirty="0" smtClean="0">
                <a:latin typeface="Calibri" panose="020F0502020204030204" pitchFamily="34" charset="0"/>
              </a:rPr>
              <a:t> </a:t>
            </a:r>
            <a:r>
              <a:rPr lang="cs-CZ" dirty="0" err="1" smtClean="0">
                <a:latin typeface="Calibri" panose="020F0502020204030204" pitchFamily="34" charset="0"/>
              </a:rPr>
              <a:t>whereby</a:t>
            </a:r>
            <a:r>
              <a:rPr lang="cs-CZ" dirty="0" smtClean="0">
                <a:latin typeface="Calibri" panose="020F0502020204030204" pitchFamily="34" charset="0"/>
              </a:rPr>
              <a:t>:</a:t>
            </a:r>
          </a:p>
          <a:p>
            <a:pPr marL="788670" lvl="1" indent="-514350">
              <a:buFont typeface="+mj-lt"/>
              <a:buAutoNum type="arabicPeriod"/>
            </a:pPr>
            <a:r>
              <a:rPr lang="cs-CZ" dirty="0" err="1" smtClean="0">
                <a:latin typeface="Calibri" panose="020F0502020204030204" pitchFamily="34" charset="0"/>
              </a:rPr>
              <a:t>All</a:t>
            </a:r>
            <a:r>
              <a:rPr lang="cs-CZ" dirty="0" smtClean="0">
                <a:latin typeface="Calibri" panose="020F0502020204030204" pitchFamily="34" charset="0"/>
              </a:rPr>
              <a:t> </a:t>
            </a:r>
            <a:r>
              <a:rPr lang="cs-CZ" dirty="0" err="1" smtClean="0">
                <a:latin typeface="Calibri" panose="020F0502020204030204" pitchFamily="34" charset="0"/>
              </a:rPr>
              <a:t>resource</a:t>
            </a:r>
            <a:r>
              <a:rPr lang="cs-CZ" dirty="0" smtClean="0">
                <a:latin typeface="Calibri" panose="020F0502020204030204" pitchFamily="34" charset="0"/>
              </a:rPr>
              <a:t> </a:t>
            </a:r>
            <a:r>
              <a:rPr lang="cs-CZ" dirty="0" err="1" smtClean="0">
                <a:latin typeface="Calibri" panose="020F0502020204030204" pitchFamily="34" charset="0"/>
              </a:rPr>
              <a:t>inputs</a:t>
            </a:r>
            <a:r>
              <a:rPr lang="cs-CZ" dirty="0" smtClean="0">
                <a:latin typeface="Calibri" panose="020F0502020204030204" pitchFamily="34" charset="0"/>
              </a:rPr>
              <a:t> are </a:t>
            </a:r>
            <a:r>
              <a:rPr lang="cs-CZ" dirty="0" err="1" smtClean="0">
                <a:latin typeface="Calibri" panose="020F0502020204030204" pitchFamily="34" charset="0"/>
              </a:rPr>
              <a:t>optimally</a:t>
            </a:r>
            <a:r>
              <a:rPr lang="cs-CZ" dirty="0" smtClean="0">
                <a:latin typeface="Calibri" panose="020F0502020204030204" pitchFamily="34" charset="0"/>
              </a:rPr>
              <a:t> </a:t>
            </a:r>
            <a:r>
              <a:rPr lang="cs-CZ" dirty="0" err="1" smtClean="0">
                <a:latin typeface="Calibri" panose="020F0502020204030204" pitchFamily="34" charset="0"/>
              </a:rPr>
              <a:t>employed</a:t>
            </a:r>
            <a:endParaRPr lang="cs-CZ" dirty="0" smtClean="0">
              <a:latin typeface="Calibri" panose="020F0502020204030204" pitchFamily="34" charset="0"/>
            </a:endParaRPr>
          </a:p>
          <a:p>
            <a:pPr marL="788670" lvl="1" indent="-514350">
              <a:buFont typeface="+mj-lt"/>
              <a:buAutoNum type="arabicPeriod"/>
            </a:pPr>
            <a:r>
              <a:rPr lang="cs-CZ" dirty="0" err="1" smtClean="0">
                <a:latin typeface="Calibri" panose="020F0502020204030204" pitchFamily="34" charset="0"/>
              </a:rPr>
              <a:t>All</a:t>
            </a:r>
            <a:r>
              <a:rPr lang="cs-CZ" dirty="0" smtClean="0">
                <a:latin typeface="Calibri" panose="020F0502020204030204" pitchFamily="34" charset="0"/>
              </a:rPr>
              <a:t> </a:t>
            </a:r>
            <a:r>
              <a:rPr lang="cs-CZ" dirty="0" err="1" smtClean="0">
                <a:latin typeface="Calibri" panose="020F0502020204030204" pitchFamily="34" charset="0"/>
              </a:rPr>
              <a:t>produced</a:t>
            </a:r>
            <a:r>
              <a:rPr lang="cs-CZ" dirty="0" smtClean="0">
                <a:latin typeface="Calibri" panose="020F0502020204030204" pitchFamily="34" charset="0"/>
              </a:rPr>
              <a:t> </a:t>
            </a:r>
            <a:r>
              <a:rPr lang="cs-CZ" dirty="0" err="1" smtClean="0">
                <a:latin typeface="Calibri" panose="020F0502020204030204" pitchFamily="34" charset="0"/>
              </a:rPr>
              <a:t>goods</a:t>
            </a:r>
            <a:r>
              <a:rPr lang="cs-CZ" dirty="0" smtClean="0">
                <a:latin typeface="Calibri" panose="020F0502020204030204" pitchFamily="34" charset="0"/>
              </a:rPr>
              <a:t> are </a:t>
            </a:r>
            <a:r>
              <a:rPr lang="cs-CZ" dirty="0" err="1" smtClean="0">
                <a:latin typeface="Calibri" panose="020F0502020204030204" pitchFamily="34" charset="0"/>
              </a:rPr>
              <a:t>distributed</a:t>
            </a:r>
            <a:r>
              <a:rPr lang="cs-CZ" dirty="0" smtClean="0">
                <a:latin typeface="Calibri" panose="020F0502020204030204" pitchFamily="34" charset="0"/>
              </a:rPr>
              <a:t> </a:t>
            </a:r>
            <a:r>
              <a:rPr lang="cs-CZ" dirty="0" err="1" smtClean="0">
                <a:latin typeface="Calibri" panose="020F0502020204030204" pitchFamily="34" charset="0"/>
              </a:rPr>
              <a:t>effieciently</a:t>
            </a:r>
            <a:r>
              <a:rPr lang="cs-CZ" dirty="0" smtClean="0">
                <a:latin typeface="Calibri" panose="020F0502020204030204" pitchFamily="34" charset="0"/>
              </a:rPr>
              <a:t> </a:t>
            </a:r>
            <a:r>
              <a:rPr lang="cs-CZ" dirty="0" err="1" smtClean="0">
                <a:latin typeface="Calibri" panose="020F0502020204030204" pitchFamily="34" charset="0"/>
              </a:rPr>
              <a:t>among</a:t>
            </a:r>
            <a:r>
              <a:rPr lang="cs-CZ" dirty="0" smtClean="0">
                <a:latin typeface="Calibri" panose="020F0502020204030204" pitchFamily="34" charset="0"/>
              </a:rPr>
              <a:t> </a:t>
            </a:r>
            <a:r>
              <a:rPr lang="cs-CZ" dirty="0" err="1" smtClean="0">
                <a:latin typeface="Calibri" panose="020F0502020204030204" pitchFamily="34" charset="0"/>
              </a:rPr>
              <a:t>consumers</a:t>
            </a:r>
            <a:endParaRPr lang="cs-CZ" dirty="0" smtClean="0">
              <a:latin typeface="Calibri" panose="020F0502020204030204" pitchFamily="34" charset="0"/>
            </a:endParaRPr>
          </a:p>
          <a:p>
            <a:pPr marL="788670" lvl="1" indent="-514350">
              <a:buFont typeface="+mj-lt"/>
              <a:buAutoNum type="arabicPeriod"/>
            </a:pPr>
            <a:r>
              <a:rPr lang="cs-CZ" dirty="0" smtClean="0">
                <a:latin typeface="Calibri" panose="020F0502020204030204" pitchFamily="34" charset="0"/>
              </a:rPr>
              <a:t>Society </a:t>
            </a:r>
            <a:r>
              <a:rPr lang="cs-CZ" dirty="0" err="1" smtClean="0">
                <a:latin typeface="Calibri" panose="020F0502020204030204" pitchFamily="34" charset="0"/>
              </a:rPr>
              <a:t>produces</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right</a:t>
            </a:r>
            <a:r>
              <a:rPr lang="cs-CZ" dirty="0" smtClean="0">
                <a:latin typeface="Calibri" panose="020F0502020204030204" pitchFamily="34" charset="0"/>
              </a:rPr>
              <a:t> output mix</a:t>
            </a:r>
          </a:p>
          <a:p>
            <a:pPr marL="514350" indent="-514350">
              <a:buFont typeface="+mj-lt"/>
              <a:buAutoNum type="arabicPeriod"/>
            </a:pPr>
            <a:endParaRPr lang="cs-CZ" dirty="0" smtClean="0"/>
          </a:p>
          <a:p>
            <a:pPr marL="0" indent="0">
              <a:buNone/>
            </a:pPr>
            <a:r>
              <a:rPr lang="cs-CZ" dirty="0"/>
              <a:t> </a:t>
            </a:r>
            <a:r>
              <a:rPr lang="cs-CZ" dirty="0" smtClean="0"/>
              <a:t>    </a:t>
            </a:r>
            <a:endParaRPr lang="en-US" dirty="0"/>
          </a:p>
        </p:txBody>
      </p:sp>
    </p:spTree>
    <p:extLst>
      <p:ext uri="{BB962C8B-B14F-4D97-AF65-F5344CB8AC3E}">
        <p14:creationId xmlns:p14="http://schemas.microsoft.com/office/powerpoint/2010/main" val="3050585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Transport </a:t>
            </a:r>
            <a:r>
              <a:rPr lang="cs-CZ" dirty="0" err="1" smtClean="0"/>
              <a:t>flows</a:t>
            </a:r>
            <a:r>
              <a:rPr lang="cs-CZ" dirty="0" smtClean="0"/>
              <a:t> as </a:t>
            </a:r>
            <a:r>
              <a:rPr lang="cs-CZ" dirty="0" err="1" smtClean="0"/>
              <a:t>interregional</a:t>
            </a:r>
            <a:r>
              <a:rPr lang="cs-CZ" dirty="0" smtClean="0"/>
              <a:t> </a:t>
            </a:r>
            <a:r>
              <a:rPr lang="cs-CZ" dirty="0" err="1" smtClean="0"/>
              <a:t>trade</a:t>
            </a:r>
            <a:endParaRPr lang="en-US" dirty="0"/>
          </a:p>
        </p:txBody>
      </p:sp>
      <p:pic>
        <p:nvPicPr>
          <p:cNvPr id="4" name="Picture 3" descr="Scan 28. 7. 2015 20.44 page 3.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39852" y="-1200176"/>
            <a:ext cx="2664296" cy="7458152"/>
          </a:xfrm>
          <a:prstGeom prst="rect">
            <a:avLst/>
          </a:prstGeom>
        </p:spPr>
      </p:pic>
      <p:pic>
        <p:nvPicPr>
          <p:cNvPr id="5" name="Picture 4" descr="Scan 28. 7. 2015 20.44 page 4.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40577" y="1604750"/>
            <a:ext cx="2662848" cy="7463476"/>
          </a:xfrm>
          <a:prstGeom prst="rect">
            <a:avLst/>
          </a:prstGeom>
        </p:spPr>
      </p:pic>
    </p:spTree>
    <p:extLst>
      <p:ext uri="{BB962C8B-B14F-4D97-AF65-F5344CB8AC3E}">
        <p14:creationId xmlns:p14="http://schemas.microsoft.com/office/powerpoint/2010/main" val="2628612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678</TotalTime>
  <Words>2128</Words>
  <Application>Microsoft Office PowerPoint</Application>
  <PresentationFormat>Předvádění na obrazovce (4:3)</PresentationFormat>
  <Paragraphs>157</Paragraphs>
  <Slides>66</Slides>
  <Notes>3</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66</vt:i4>
      </vt:variant>
    </vt:vector>
  </HeadingPairs>
  <TitlesOfParts>
    <vt:vector size="69" baseType="lpstr">
      <vt:lpstr>Původ</vt:lpstr>
      <vt:lpstr>Document</vt:lpstr>
      <vt:lpstr>Microsoft Word Document</vt:lpstr>
      <vt:lpstr>6. COMPETITION, CONCENTRATION AND MARKET POWER IN TRANSPORT</vt:lpstr>
      <vt:lpstr>6.1. Theory</vt:lpstr>
      <vt:lpstr>Introduction</vt:lpstr>
      <vt:lpstr>Perfectly competitive market structure</vt:lpstr>
      <vt:lpstr>Short run market equilibrium</vt:lpstr>
      <vt:lpstr>Long run market equlibrium</vt:lpstr>
      <vt:lpstr>Long run supply and external effects of scale</vt:lpstr>
      <vt:lpstr>Efficiency and perfect competition</vt:lpstr>
      <vt:lpstr>Transport flows as interregional trade</vt:lpstr>
      <vt:lpstr>Case study – an empirical  model of interregional freight flows</vt:lpstr>
      <vt:lpstr>Variables</vt:lpstr>
      <vt:lpstr>Results</vt:lpstr>
      <vt:lpstr>Results</vt:lpstr>
      <vt:lpstr>Elasticities</vt:lpstr>
      <vt:lpstr>Equlibrium output for monopolist</vt:lpstr>
      <vt:lpstr>Price elasticity of demand and total revenue</vt:lpstr>
      <vt:lpstr>Market power</vt:lpstr>
      <vt:lpstr>Monopoly rents</vt:lpstr>
      <vt:lpstr>Monopoly rents and price discriminations</vt:lpstr>
      <vt:lpstr>Monopoly rents and price discriminations</vt:lpstr>
      <vt:lpstr>Monopoly rents and barriers to entry</vt:lpstr>
      <vt:lpstr>Natural monopoly</vt:lpstr>
      <vt:lpstr>Governemnt responses to monopoly behaviour</vt:lpstr>
      <vt:lpstr>6.2. Measuring market concentration</vt:lpstr>
      <vt:lpstr>Measuring market concentration</vt:lpstr>
      <vt:lpstr>Case study: Concentration in the LTL motor carrier sector</vt:lpstr>
      <vt:lpstr>Case study: Concentration in the US airline industry</vt:lpstr>
      <vt:lpstr>Case: Concentration in the US airline industry</vt:lpstr>
      <vt:lpstr>6.3. Contestable market theory</vt:lpstr>
      <vt:lpstr>Theory</vt:lpstr>
      <vt:lpstr>Case: Competition and contestability in the US airline industry </vt:lpstr>
      <vt:lpstr>Case: Competition and contestability in the US airline industry </vt:lpstr>
      <vt:lpstr>Variables</vt:lpstr>
      <vt:lpstr>Hypotheses</vt:lpstr>
      <vt:lpstr>Results</vt:lpstr>
      <vt:lpstr>Interpretation</vt:lpstr>
      <vt:lpstr>6.4. Monopoly rents in the motor carrier industry</vt:lpstr>
      <vt:lpstr>Introduction</vt:lpstr>
      <vt:lpstr>Case</vt:lpstr>
      <vt:lpstr>Results</vt:lpstr>
      <vt:lpstr>Extension </vt:lpstr>
      <vt:lpstr>Case study monopoly rent sharing in the motor carrier industry</vt:lpstr>
      <vt:lpstr>Prezentace aplikace PowerPoint</vt:lpstr>
      <vt:lpstr>Hypotheses</vt:lpstr>
      <vt:lpstr>Results</vt:lpstr>
      <vt:lpstr>Comments</vt:lpstr>
      <vt:lpstr>6.5. Market power, shipping cartels and the Shippig Act of 1984 </vt:lpstr>
      <vt:lpstr>Background</vt:lpstr>
      <vt:lpstr>Case study: The economic effect of the Shipping Act of 1984</vt:lpstr>
      <vt:lpstr>Prezentace aplikace PowerPoint</vt:lpstr>
      <vt:lpstr>Study</vt:lpstr>
      <vt:lpstr>Specification</vt:lpstr>
      <vt:lpstr>Hypotheses</vt:lpstr>
      <vt:lpstr>Results</vt:lpstr>
      <vt:lpstr>6.5. Summary</vt:lpstr>
      <vt:lpstr>Summary (1)</vt:lpstr>
      <vt:lpstr>Summary (2)</vt:lpstr>
      <vt:lpstr>Summary (3)</vt:lpstr>
      <vt:lpstr>Summary (4)</vt:lpstr>
      <vt:lpstr>Summary (5)</vt:lpstr>
      <vt:lpstr>Summary (6)</vt:lpstr>
      <vt:lpstr>Summary (7)</vt:lpstr>
      <vt:lpstr>Summary (8)</vt:lpstr>
      <vt:lpstr>Summary (9)</vt:lpstr>
      <vt:lpstr>Summary (10)</vt:lpstr>
      <vt:lpstr>Summary (11)</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KONKURENCE, KONCENTRACE A TRŽNÍ SÍLA</dc:title>
  <dc:creator>tomes</dc:creator>
  <cp:lastModifiedBy>tomes</cp:lastModifiedBy>
  <cp:revision>35</cp:revision>
  <dcterms:created xsi:type="dcterms:W3CDTF">2015-02-24T08:05:13Z</dcterms:created>
  <dcterms:modified xsi:type="dcterms:W3CDTF">2015-08-17T05:48:11Z</dcterms:modified>
</cp:coreProperties>
</file>