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85" r:id="rId1"/>
  </p:sldMasterIdLst>
  <p:sldIdLst>
    <p:sldId id="256" r:id="rId2"/>
    <p:sldId id="257" r:id="rId3"/>
    <p:sldId id="258" r:id="rId4"/>
    <p:sldId id="259" r:id="rId5"/>
    <p:sldId id="260" r:id="rId6"/>
    <p:sldId id="261" r:id="rId7"/>
    <p:sldId id="262" r:id="rId8"/>
    <p:sldId id="263" r:id="rId9"/>
    <p:sldId id="264" r:id="rId10"/>
    <p:sldId id="265" r:id="rId11"/>
  </p:sldIdLst>
  <p:sldSz cx="9144000" cy="6858000" type="screen4x3"/>
  <p:notesSz cx="6858000" cy="97155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4" d="100"/>
          <a:sy n="64" d="100"/>
        </p:scale>
        <p:origin x="-1482"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folie">
    <p:spTree>
      <p:nvGrpSpPr>
        <p:cNvPr id="1" name=""/>
        <p:cNvGrpSpPr/>
        <p:nvPr/>
      </p:nvGrpSpPr>
      <p:grpSpPr>
        <a:xfrm>
          <a:off x="0" y="0"/>
          <a:ext cx="0" cy="0"/>
          <a:chOff x="0" y="0"/>
          <a:chExt cx="0" cy="0"/>
        </a:xfrm>
      </p:grpSpPr>
      <p:sp>
        <p:nvSpPr>
          <p:cNvPr id="4" name="Freeform 7"/>
          <p:cNvSpPr>
            <a:spLocks noChangeArrowheads="1"/>
          </p:cNvSpPr>
          <p:nvPr/>
        </p:nvSpPr>
        <p:spPr bwMode="auto">
          <a:xfrm>
            <a:off x="609600" y="1219200"/>
            <a:ext cx="7924800" cy="914400"/>
          </a:xfrm>
          <a:custGeom>
            <a:avLst/>
            <a:gdLst/>
            <a:ahLst/>
            <a:cxnLst>
              <a:cxn ang="0">
                <a:pos x="0" y="1000"/>
              </a:cxn>
              <a:cxn ang="0">
                <a:pos x="0" y="0"/>
              </a:cxn>
              <a:cxn ang="0">
                <a:pos x="1000" y="0"/>
              </a:cxn>
            </a:cxnLst>
            <a:rect l="0" t="0" r="r" b="b"/>
            <a:pathLst>
              <a:path w="1000" h="1000">
                <a:moveTo>
                  <a:pt x="0" y="1000"/>
                </a:moveTo>
                <a:lnTo>
                  <a:pt x="0" y="0"/>
                </a:lnTo>
                <a:lnTo>
                  <a:pt x="1000" y="0"/>
                </a:lnTo>
              </a:path>
            </a:pathLst>
          </a:custGeom>
          <a:noFill/>
          <a:ln w="25400" cap="flat" cmpd="sng">
            <a:solidFill>
              <a:schemeClr val="accent1"/>
            </a:solidFill>
            <a:prstDash val="solid"/>
            <a:miter lim="800000"/>
            <a:headEnd/>
            <a:tailEnd/>
          </a:ln>
        </p:spPr>
        <p:txBody>
          <a:bodyPr/>
          <a:lstStyle/>
          <a:p>
            <a:pPr>
              <a:defRPr/>
            </a:pPr>
            <a:endParaRPr lang="de-AT">
              <a:cs typeface="+mn-cs"/>
            </a:endParaRPr>
          </a:p>
        </p:txBody>
      </p:sp>
      <p:sp>
        <p:nvSpPr>
          <p:cNvPr id="5" name="Line 8"/>
          <p:cNvSpPr>
            <a:spLocks noChangeShapeType="1"/>
          </p:cNvSpPr>
          <p:nvPr/>
        </p:nvSpPr>
        <p:spPr bwMode="auto">
          <a:xfrm>
            <a:off x="1981200" y="3962400"/>
            <a:ext cx="6511925" cy="0"/>
          </a:xfrm>
          <a:prstGeom prst="line">
            <a:avLst/>
          </a:prstGeom>
          <a:noFill/>
          <a:ln w="19050">
            <a:solidFill>
              <a:schemeClr val="accent1"/>
            </a:solidFill>
            <a:round/>
            <a:headEnd/>
            <a:tailEnd/>
          </a:ln>
          <a:effectLst/>
        </p:spPr>
        <p:txBody>
          <a:bodyPr/>
          <a:lstStyle/>
          <a:p>
            <a:pPr>
              <a:defRPr/>
            </a:pPr>
            <a:endParaRPr lang="de-AT">
              <a:cs typeface="+mn-cs"/>
            </a:endParaRPr>
          </a:p>
        </p:txBody>
      </p:sp>
      <p:sp>
        <p:nvSpPr>
          <p:cNvPr id="442370" name="Rectangle 2"/>
          <p:cNvSpPr>
            <a:spLocks noGrp="1" noChangeArrowheads="1"/>
          </p:cNvSpPr>
          <p:nvPr>
            <p:ph type="ctrTitle"/>
          </p:nvPr>
        </p:nvSpPr>
        <p:spPr>
          <a:xfrm>
            <a:off x="914400" y="1524000"/>
            <a:ext cx="7623175" cy="1752600"/>
          </a:xfrm>
        </p:spPr>
        <p:txBody>
          <a:bodyPr/>
          <a:lstStyle>
            <a:lvl1pPr>
              <a:defRPr sz="5000"/>
            </a:lvl1pPr>
          </a:lstStyle>
          <a:p>
            <a:r>
              <a:rPr lang="ru-RU" altLang="en-US" smtClean="0"/>
              <a:t>Образец заголовка</a:t>
            </a:r>
            <a:endParaRPr lang="de-AT" altLang="en-US"/>
          </a:p>
        </p:txBody>
      </p:sp>
      <p:sp>
        <p:nvSpPr>
          <p:cNvPr id="442371" name="Rectangle 3"/>
          <p:cNvSpPr>
            <a:spLocks noGrp="1" noChangeArrowheads="1"/>
          </p:cNvSpPr>
          <p:nvPr>
            <p:ph type="subTitle" idx="1"/>
          </p:nvPr>
        </p:nvSpPr>
        <p:spPr>
          <a:xfrm>
            <a:off x="1981200" y="3962400"/>
            <a:ext cx="6553200" cy="1752600"/>
          </a:xfrm>
        </p:spPr>
        <p:txBody>
          <a:bodyPr/>
          <a:lstStyle>
            <a:lvl1pPr marL="0" indent="0">
              <a:buFont typeface="Wingdings" pitchFamily="2" charset="2"/>
              <a:buNone/>
              <a:defRPr sz="2800"/>
            </a:lvl1pPr>
          </a:lstStyle>
          <a:p>
            <a:r>
              <a:rPr lang="ru-RU" altLang="en-US" smtClean="0"/>
              <a:t>Образец подзаголовка</a:t>
            </a:r>
            <a:endParaRPr lang="de-AT" altLang="en-US"/>
          </a:p>
        </p:txBody>
      </p:sp>
      <p:sp>
        <p:nvSpPr>
          <p:cNvPr id="6" name="Rectangle 4"/>
          <p:cNvSpPr>
            <a:spLocks noGrp="1" noChangeArrowheads="1"/>
          </p:cNvSpPr>
          <p:nvPr>
            <p:ph type="dt" sz="half" idx="10"/>
          </p:nvPr>
        </p:nvSpPr>
        <p:spPr/>
        <p:txBody>
          <a:bodyPr/>
          <a:lstStyle>
            <a:lvl1pPr>
              <a:defRPr/>
            </a:lvl1pPr>
          </a:lstStyle>
          <a:p>
            <a:pPr>
              <a:defRPr/>
            </a:pPr>
            <a:r>
              <a:rPr lang="en-US" altLang="en-US"/>
              <a:t>Sep 20, 2013</a:t>
            </a:r>
            <a:endParaRPr lang="de-AT" altLang="en-US"/>
          </a:p>
        </p:txBody>
      </p:sp>
      <p:sp>
        <p:nvSpPr>
          <p:cNvPr id="7" name="Rectangle 5"/>
          <p:cNvSpPr>
            <a:spLocks noGrp="1" noChangeArrowheads="1"/>
          </p:cNvSpPr>
          <p:nvPr>
            <p:ph type="ftr" sz="quarter" idx="11"/>
          </p:nvPr>
        </p:nvSpPr>
        <p:spPr>
          <a:xfrm>
            <a:off x="3124200" y="6243638"/>
            <a:ext cx="2895600" cy="457200"/>
          </a:xfrm>
        </p:spPr>
        <p:txBody>
          <a:bodyPr/>
          <a:lstStyle>
            <a:lvl1pPr>
              <a:defRPr/>
            </a:lvl1pPr>
          </a:lstStyle>
          <a:p>
            <a:pPr>
              <a:defRPr/>
            </a:pPr>
            <a:r>
              <a:rPr lang="de-AT" altLang="en-US"/>
              <a:t>Hackl, Econometrics </a:t>
            </a:r>
          </a:p>
        </p:txBody>
      </p:sp>
      <p:sp>
        <p:nvSpPr>
          <p:cNvPr id="8" name="Rectangle 6"/>
          <p:cNvSpPr>
            <a:spLocks noGrp="1" noChangeArrowheads="1"/>
          </p:cNvSpPr>
          <p:nvPr>
            <p:ph type="sldNum" sz="quarter" idx="12"/>
          </p:nvPr>
        </p:nvSpPr>
        <p:spPr/>
        <p:txBody>
          <a:bodyPr/>
          <a:lstStyle>
            <a:lvl1pPr>
              <a:defRPr/>
            </a:lvl1pPr>
          </a:lstStyle>
          <a:p>
            <a:pPr>
              <a:defRPr/>
            </a:pPr>
            <a:fld id="{0EF5305E-9487-4C57-B9D9-28D8E13B0594}" type="slidenum">
              <a:rPr lang="de-AT" altLang="en-US"/>
              <a:pPr>
                <a:defRPr/>
              </a:pPr>
              <a:t>‹#›</a:t>
            </a:fld>
            <a:endParaRPr lang="de-AT"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ru-RU" smtClean="0"/>
              <a:t>Образец заголовка</a:t>
            </a:r>
            <a:endParaRPr lang="de-AT"/>
          </a:p>
        </p:txBody>
      </p:sp>
      <p:sp>
        <p:nvSpPr>
          <p:cNvPr id="3" name="Vertikaler Textplatzhalt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5"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6" name="Rectangle 6"/>
          <p:cNvSpPr>
            <a:spLocks noGrp="1" noChangeArrowheads="1"/>
          </p:cNvSpPr>
          <p:nvPr>
            <p:ph type="sldNum" sz="quarter" idx="12"/>
          </p:nvPr>
        </p:nvSpPr>
        <p:spPr>
          <a:ln/>
        </p:spPr>
        <p:txBody>
          <a:bodyPr/>
          <a:lstStyle>
            <a:lvl1pPr>
              <a:defRPr/>
            </a:lvl1pPr>
          </a:lstStyle>
          <a:p>
            <a:pPr>
              <a:defRPr/>
            </a:pPr>
            <a:fld id="{E3CCF08A-757A-4C18-BB01-E9941BE0D054}" type="slidenum">
              <a:rPr lang="de-AT" altLang="en-US"/>
              <a:pPr>
                <a:defRPr/>
              </a:pPr>
              <a:t>‹#›</a:t>
            </a:fld>
            <a:endParaRPr lang="de-AT"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77813"/>
            <a:ext cx="2057400" cy="5853112"/>
          </a:xfrm>
        </p:spPr>
        <p:txBody>
          <a:bodyPr vert="eaVert"/>
          <a:lstStyle/>
          <a:p>
            <a:r>
              <a:rPr lang="ru-RU" smtClean="0"/>
              <a:t>Образец заголовка</a:t>
            </a:r>
            <a:endParaRPr lang="de-AT"/>
          </a:p>
        </p:txBody>
      </p:sp>
      <p:sp>
        <p:nvSpPr>
          <p:cNvPr id="3" name="Vertikaler Textplatzhalter 2"/>
          <p:cNvSpPr>
            <a:spLocks noGrp="1"/>
          </p:cNvSpPr>
          <p:nvPr>
            <p:ph type="body" orient="vert" idx="1"/>
          </p:nvPr>
        </p:nvSpPr>
        <p:spPr>
          <a:xfrm>
            <a:off x="457200" y="277813"/>
            <a:ext cx="6019800" cy="5853112"/>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5"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6" name="Rectangle 6"/>
          <p:cNvSpPr>
            <a:spLocks noGrp="1" noChangeArrowheads="1"/>
          </p:cNvSpPr>
          <p:nvPr>
            <p:ph type="sldNum" sz="quarter" idx="12"/>
          </p:nvPr>
        </p:nvSpPr>
        <p:spPr>
          <a:ln/>
        </p:spPr>
        <p:txBody>
          <a:bodyPr/>
          <a:lstStyle>
            <a:lvl1pPr>
              <a:defRPr/>
            </a:lvl1pPr>
          </a:lstStyle>
          <a:p>
            <a:pPr>
              <a:defRPr/>
            </a:pPr>
            <a:fld id="{E5538E77-E569-418D-AC85-45F94562278F}" type="slidenum">
              <a:rPr lang="de-AT" altLang="en-US"/>
              <a:pPr>
                <a:defRPr/>
              </a:pPr>
              <a:t>‹#›</a:t>
            </a:fld>
            <a:endParaRPr lang="de-AT"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el und Tabelle">
    <p:spTree>
      <p:nvGrpSpPr>
        <p:cNvPr id="1" name=""/>
        <p:cNvGrpSpPr/>
        <p:nvPr/>
      </p:nvGrpSpPr>
      <p:grpSpPr>
        <a:xfrm>
          <a:off x="0" y="0"/>
          <a:ext cx="0" cy="0"/>
          <a:chOff x="0" y="0"/>
          <a:chExt cx="0" cy="0"/>
        </a:xfrm>
      </p:grpSpPr>
      <p:sp>
        <p:nvSpPr>
          <p:cNvPr id="2" name="Titel 1"/>
          <p:cNvSpPr>
            <a:spLocks noGrp="1"/>
          </p:cNvSpPr>
          <p:nvPr>
            <p:ph type="title"/>
          </p:nvPr>
        </p:nvSpPr>
        <p:spPr>
          <a:xfrm>
            <a:off x="457200" y="277813"/>
            <a:ext cx="8229600" cy="1139825"/>
          </a:xfrm>
        </p:spPr>
        <p:txBody>
          <a:bodyPr/>
          <a:lstStyle/>
          <a:p>
            <a:r>
              <a:rPr lang="ru-RU" smtClean="0"/>
              <a:t>Образец заголовка</a:t>
            </a:r>
            <a:endParaRPr lang="de-AT"/>
          </a:p>
        </p:txBody>
      </p:sp>
      <p:sp>
        <p:nvSpPr>
          <p:cNvPr id="3" name="Tabellenplatzhalter 2"/>
          <p:cNvSpPr>
            <a:spLocks noGrp="1"/>
          </p:cNvSpPr>
          <p:nvPr>
            <p:ph type="tbl" idx="1"/>
          </p:nvPr>
        </p:nvSpPr>
        <p:spPr>
          <a:xfrm>
            <a:off x="457200" y="1600200"/>
            <a:ext cx="8229600" cy="4530725"/>
          </a:xfrm>
        </p:spPr>
        <p:txBody>
          <a:bodyPr/>
          <a:lstStyle/>
          <a:p>
            <a:pPr lvl="0"/>
            <a:r>
              <a:rPr lang="ru-RU" noProof="0" smtClean="0"/>
              <a:t>Вставка таблицы</a:t>
            </a:r>
            <a:endParaRPr lang="de-AT" noProof="0" smtClean="0"/>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5"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6" name="Rectangle 6"/>
          <p:cNvSpPr>
            <a:spLocks noGrp="1" noChangeArrowheads="1"/>
          </p:cNvSpPr>
          <p:nvPr>
            <p:ph type="sldNum" sz="quarter" idx="12"/>
          </p:nvPr>
        </p:nvSpPr>
        <p:spPr>
          <a:ln/>
        </p:spPr>
        <p:txBody>
          <a:bodyPr/>
          <a:lstStyle>
            <a:lvl1pPr>
              <a:defRPr/>
            </a:lvl1pPr>
          </a:lstStyle>
          <a:p>
            <a:pPr>
              <a:defRPr/>
            </a:pPr>
            <a:fld id="{0E76E4AB-D9D3-4024-BBAC-00C7F42573E1}" type="slidenum">
              <a:rPr lang="de-AT" altLang="en-US"/>
              <a:pPr>
                <a:defRPr/>
              </a:pPr>
              <a:t>‹#›</a:t>
            </a:fld>
            <a:endParaRPr lang="de-AT" alt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el, Text und Inhalt">
    <p:spTree>
      <p:nvGrpSpPr>
        <p:cNvPr id="1" name=""/>
        <p:cNvGrpSpPr/>
        <p:nvPr/>
      </p:nvGrpSpPr>
      <p:grpSpPr>
        <a:xfrm>
          <a:off x="0" y="0"/>
          <a:ext cx="0" cy="0"/>
          <a:chOff x="0" y="0"/>
          <a:chExt cx="0" cy="0"/>
        </a:xfrm>
      </p:grpSpPr>
      <p:sp>
        <p:nvSpPr>
          <p:cNvPr id="2" name="Titel 1"/>
          <p:cNvSpPr>
            <a:spLocks noGrp="1"/>
          </p:cNvSpPr>
          <p:nvPr>
            <p:ph type="title"/>
          </p:nvPr>
        </p:nvSpPr>
        <p:spPr>
          <a:xfrm>
            <a:off x="457200" y="277813"/>
            <a:ext cx="8229600" cy="1139825"/>
          </a:xfrm>
        </p:spPr>
        <p:txBody>
          <a:bodyPr/>
          <a:lstStyle/>
          <a:p>
            <a:r>
              <a:rPr lang="ru-RU" smtClean="0"/>
              <a:t>Образец заголовка</a:t>
            </a:r>
            <a:endParaRPr lang="de-AT"/>
          </a:p>
        </p:txBody>
      </p:sp>
      <p:sp>
        <p:nvSpPr>
          <p:cNvPr id="3" name="Textplatzhalter 2"/>
          <p:cNvSpPr>
            <a:spLocks noGrp="1"/>
          </p:cNvSpPr>
          <p:nvPr>
            <p:ph type="body" sz="half" idx="1"/>
          </p:nvPr>
        </p:nvSpPr>
        <p:spPr>
          <a:xfrm>
            <a:off x="457200" y="1600200"/>
            <a:ext cx="4038600" cy="4530725"/>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4" name="Inhaltsplatzhalter 3"/>
          <p:cNvSpPr>
            <a:spLocks noGrp="1"/>
          </p:cNvSpPr>
          <p:nvPr>
            <p:ph sz="half" idx="2"/>
          </p:nvPr>
        </p:nvSpPr>
        <p:spPr>
          <a:xfrm>
            <a:off x="4648200" y="1600200"/>
            <a:ext cx="4038600" cy="4530725"/>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6"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7" name="Rectangle 6"/>
          <p:cNvSpPr>
            <a:spLocks noGrp="1" noChangeArrowheads="1"/>
          </p:cNvSpPr>
          <p:nvPr>
            <p:ph type="sldNum" sz="quarter" idx="12"/>
          </p:nvPr>
        </p:nvSpPr>
        <p:spPr>
          <a:ln/>
        </p:spPr>
        <p:txBody>
          <a:bodyPr/>
          <a:lstStyle>
            <a:lvl1pPr>
              <a:defRPr/>
            </a:lvl1pPr>
          </a:lstStyle>
          <a:p>
            <a:pPr>
              <a:defRPr/>
            </a:pPr>
            <a:fld id="{0DC78343-DC1D-4157-B723-CC654D4BD59D}" type="slidenum">
              <a:rPr lang="de-AT" altLang="en-US"/>
              <a:pPr>
                <a:defRPr/>
              </a:pPr>
              <a:t>‹#›</a:t>
            </a:fld>
            <a:endParaRPr lang="de-AT" alt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AndTwoObj" preserve="1">
  <p:cSld name="Titel, Text und zwei Inhalte">
    <p:spTree>
      <p:nvGrpSpPr>
        <p:cNvPr id="1" name=""/>
        <p:cNvGrpSpPr/>
        <p:nvPr/>
      </p:nvGrpSpPr>
      <p:grpSpPr>
        <a:xfrm>
          <a:off x="0" y="0"/>
          <a:ext cx="0" cy="0"/>
          <a:chOff x="0" y="0"/>
          <a:chExt cx="0" cy="0"/>
        </a:xfrm>
      </p:grpSpPr>
      <p:sp>
        <p:nvSpPr>
          <p:cNvPr id="2" name="Titel 1"/>
          <p:cNvSpPr>
            <a:spLocks noGrp="1"/>
          </p:cNvSpPr>
          <p:nvPr>
            <p:ph type="title"/>
          </p:nvPr>
        </p:nvSpPr>
        <p:spPr>
          <a:xfrm>
            <a:off x="457200" y="277813"/>
            <a:ext cx="8229600" cy="1139825"/>
          </a:xfrm>
        </p:spPr>
        <p:txBody>
          <a:bodyPr/>
          <a:lstStyle/>
          <a:p>
            <a:r>
              <a:rPr lang="ru-RU" smtClean="0"/>
              <a:t>Образец заголовка</a:t>
            </a:r>
            <a:endParaRPr lang="de-AT"/>
          </a:p>
        </p:txBody>
      </p:sp>
      <p:sp>
        <p:nvSpPr>
          <p:cNvPr id="3" name="Textplatzhalter 2"/>
          <p:cNvSpPr>
            <a:spLocks noGrp="1"/>
          </p:cNvSpPr>
          <p:nvPr>
            <p:ph type="body" sz="half" idx="1"/>
          </p:nvPr>
        </p:nvSpPr>
        <p:spPr>
          <a:xfrm>
            <a:off x="457200" y="1600200"/>
            <a:ext cx="4038600" cy="4530725"/>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4" name="Inhaltsplatzhalter 3"/>
          <p:cNvSpPr>
            <a:spLocks noGrp="1"/>
          </p:cNvSpPr>
          <p:nvPr>
            <p:ph sz="quarter" idx="2"/>
          </p:nvPr>
        </p:nvSpPr>
        <p:spPr>
          <a:xfrm>
            <a:off x="4648200" y="1600200"/>
            <a:ext cx="4038600" cy="2189163"/>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5" name="Inhaltsplatzhalter 4"/>
          <p:cNvSpPr>
            <a:spLocks noGrp="1"/>
          </p:cNvSpPr>
          <p:nvPr>
            <p:ph sz="quarter" idx="3"/>
          </p:nvPr>
        </p:nvSpPr>
        <p:spPr>
          <a:xfrm>
            <a:off x="4648200" y="3941763"/>
            <a:ext cx="4038600" cy="2189162"/>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6"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7"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8" name="Rectangle 6"/>
          <p:cNvSpPr>
            <a:spLocks noGrp="1" noChangeArrowheads="1"/>
          </p:cNvSpPr>
          <p:nvPr>
            <p:ph type="sldNum" sz="quarter" idx="12"/>
          </p:nvPr>
        </p:nvSpPr>
        <p:spPr>
          <a:ln/>
        </p:spPr>
        <p:txBody>
          <a:bodyPr/>
          <a:lstStyle>
            <a:lvl1pPr>
              <a:defRPr/>
            </a:lvl1pPr>
          </a:lstStyle>
          <a:p>
            <a:pPr>
              <a:defRPr/>
            </a:pPr>
            <a:fld id="{FED95A67-93DB-4FF6-9828-0EE5FDCFFD31}" type="slidenum">
              <a:rPr lang="de-AT" altLang="en-US"/>
              <a:pPr>
                <a:defRPr/>
              </a:pPr>
              <a:t>‹#›</a:t>
            </a:fld>
            <a:endParaRPr lang="de-AT"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ru-RU" smtClean="0"/>
              <a:t>Образец заголовка</a:t>
            </a:r>
            <a:endParaRPr lang="de-AT"/>
          </a:p>
        </p:txBody>
      </p:sp>
      <p:sp>
        <p:nvSpPr>
          <p:cNvPr id="3" name="Inhaltsplatzhalt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5"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6" name="Rectangle 6"/>
          <p:cNvSpPr>
            <a:spLocks noGrp="1" noChangeArrowheads="1"/>
          </p:cNvSpPr>
          <p:nvPr>
            <p:ph type="sldNum" sz="quarter" idx="12"/>
          </p:nvPr>
        </p:nvSpPr>
        <p:spPr>
          <a:ln/>
        </p:spPr>
        <p:txBody>
          <a:bodyPr/>
          <a:lstStyle>
            <a:lvl1pPr>
              <a:defRPr/>
            </a:lvl1pPr>
          </a:lstStyle>
          <a:p>
            <a:pPr>
              <a:defRPr/>
            </a:pPr>
            <a:fld id="{C26843DE-EC20-4D91-8EA8-F1F1109898BB}" type="slidenum">
              <a:rPr lang="de-AT" altLang="en-US"/>
              <a:pPr>
                <a:defRPr/>
              </a:pPr>
              <a:t>‹#›</a:t>
            </a:fld>
            <a:endParaRPr lang="de-AT"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lstStyle>
            <a:lvl1pPr algn="l">
              <a:defRPr sz="4000" b="1" cap="all"/>
            </a:lvl1pPr>
          </a:lstStyle>
          <a:p>
            <a:r>
              <a:rPr lang="ru-RU" smtClean="0"/>
              <a:t>Образец заголовка</a:t>
            </a:r>
            <a:endParaRPr lang="de-AT"/>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ru-RU" smtClean="0"/>
              <a:t>Образец текста</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5"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6" name="Rectangle 6"/>
          <p:cNvSpPr>
            <a:spLocks noGrp="1" noChangeArrowheads="1"/>
          </p:cNvSpPr>
          <p:nvPr>
            <p:ph type="sldNum" sz="quarter" idx="12"/>
          </p:nvPr>
        </p:nvSpPr>
        <p:spPr>
          <a:ln/>
        </p:spPr>
        <p:txBody>
          <a:bodyPr/>
          <a:lstStyle>
            <a:lvl1pPr>
              <a:defRPr/>
            </a:lvl1pPr>
          </a:lstStyle>
          <a:p>
            <a:pPr>
              <a:defRPr/>
            </a:pPr>
            <a:fld id="{9E0F29AE-DDF2-41D5-899D-E0757A3E7322}" type="slidenum">
              <a:rPr lang="de-AT" altLang="en-US"/>
              <a:pPr>
                <a:defRPr/>
              </a:pPr>
              <a:t>‹#›</a:t>
            </a:fld>
            <a:endParaRPr lang="de-AT"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ru-RU" smtClean="0"/>
              <a:t>Образец заголовка</a:t>
            </a:r>
            <a:endParaRPr lang="de-AT"/>
          </a:p>
        </p:txBody>
      </p:sp>
      <p:sp>
        <p:nvSpPr>
          <p:cNvPr id="3" name="Inhaltsplatzhalter 2"/>
          <p:cNvSpPr>
            <a:spLocks noGrp="1"/>
          </p:cNvSpPr>
          <p:nvPr>
            <p:ph sz="half" idx="1"/>
          </p:nvPr>
        </p:nvSpPr>
        <p:spPr>
          <a:xfrm>
            <a:off x="457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4" name="Inhaltsplatzhalter 3"/>
          <p:cNvSpPr>
            <a:spLocks noGrp="1"/>
          </p:cNvSpPr>
          <p:nvPr>
            <p:ph sz="half" idx="2"/>
          </p:nvPr>
        </p:nvSpPr>
        <p:spPr>
          <a:xfrm>
            <a:off x="4648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6"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7" name="Rectangle 6"/>
          <p:cNvSpPr>
            <a:spLocks noGrp="1" noChangeArrowheads="1"/>
          </p:cNvSpPr>
          <p:nvPr>
            <p:ph type="sldNum" sz="quarter" idx="12"/>
          </p:nvPr>
        </p:nvSpPr>
        <p:spPr>
          <a:ln/>
        </p:spPr>
        <p:txBody>
          <a:bodyPr/>
          <a:lstStyle>
            <a:lvl1pPr>
              <a:defRPr/>
            </a:lvl1pPr>
          </a:lstStyle>
          <a:p>
            <a:pPr>
              <a:defRPr/>
            </a:pPr>
            <a:fld id="{7616F743-DCA9-4CF3-80E9-2F0F09CCC5EB}" type="slidenum">
              <a:rPr lang="de-AT" altLang="en-US"/>
              <a:pPr>
                <a:defRPr/>
              </a:pPr>
              <a:t>‹#›</a:t>
            </a:fld>
            <a:endParaRPr lang="de-AT"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ru-RU" smtClean="0"/>
              <a:t>Образец заголовка</a:t>
            </a:r>
            <a:endParaRPr lang="de-AT"/>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7"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8"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9" name="Rectangle 6"/>
          <p:cNvSpPr>
            <a:spLocks noGrp="1" noChangeArrowheads="1"/>
          </p:cNvSpPr>
          <p:nvPr>
            <p:ph type="sldNum" sz="quarter" idx="12"/>
          </p:nvPr>
        </p:nvSpPr>
        <p:spPr>
          <a:ln/>
        </p:spPr>
        <p:txBody>
          <a:bodyPr/>
          <a:lstStyle>
            <a:lvl1pPr>
              <a:defRPr/>
            </a:lvl1pPr>
          </a:lstStyle>
          <a:p>
            <a:pPr>
              <a:defRPr/>
            </a:pPr>
            <a:fld id="{47FC2B44-34F7-4350-A2B6-2A339F3328C1}" type="slidenum">
              <a:rPr lang="de-AT" altLang="en-US"/>
              <a:pPr>
                <a:defRPr/>
              </a:pPr>
              <a:t>‹#›</a:t>
            </a:fld>
            <a:endParaRPr lang="de-AT"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ru-RU" smtClean="0"/>
              <a:t>Образец заголовка</a:t>
            </a:r>
            <a:endParaRPr lang="de-AT"/>
          </a:p>
        </p:txBody>
      </p:sp>
      <p:sp>
        <p:nvSpPr>
          <p:cNvPr id="3"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4"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5" name="Rectangle 6"/>
          <p:cNvSpPr>
            <a:spLocks noGrp="1" noChangeArrowheads="1"/>
          </p:cNvSpPr>
          <p:nvPr>
            <p:ph type="sldNum" sz="quarter" idx="12"/>
          </p:nvPr>
        </p:nvSpPr>
        <p:spPr>
          <a:ln/>
        </p:spPr>
        <p:txBody>
          <a:bodyPr/>
          <a:lstStyle>
            <a:lvl1pPr>
              <a:defRPr/>
            </a:lvl1pPr>
          </a:lstStyle>
          <a:p>
            <a:pPr>
              <a:defRPr/>
            </a:pPr>
            <a:fld id="{0FC78451-5C6D-415A-9699-7C3BB43026EA}" type="slidenum">
              <a:rPr lang="de-AT" altLang="en-US"/>
              <a:pPr>
                <a:defRPr/>
              </a:pPr>
              <a:t>‹#›</a:t>
            </a:fld>
            <a:endParaRPr lang="de-AT"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3"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4" name="Rectangle 6"/>
          <p:cNvSpPr>
            <a:spLocks noGrp="1" noChangeArrowheads="1"/>
          </p:cNvSpPr>
          <p:nvPr>
            <p:ph type="sldNum" sz="quarter" idx="12"/>
          </p:nvPr>
        </p:nvSpPr>
        <p:spPr>
          <a:ln/>
        </p:spPr>
        <p:txBody>
          <a:bodyPr/>
          <a:lstStyle>
            <a:lvl1pPr>
              <a:defRPr/>
            </a:lvl1pPr>
          </a:lstStyle>
          <a:p>
            <a:pPr>
              <a:defRPr/>
            </a:pPr>
            <a:fld id="{CA639949-0D1A-46DF-B7D4-05453D3A5D45}" type="slidenum">
              <a:rPr lang="de-AT" altLang="en-US"/>
              <a:pPr>
                <a:defRPr/>
              </a:pPr>
              <a:t>‹#›</a:t>
            </a:fld>
            <a:endParaRPr lang="de-AT"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de-AT"/>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6"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7" name="Rectangle 6"/>
          <p:cNvSpPr>
            <a:spLocks noGrp="1" noChangeArrowheads="1"/>
          </p:cNvSpPr>
          <p:nvPr>
            <p:ph type="sldNum" sz="quarter" idx="12"/>
          </p:nvPr>
        </p:nvSpPr>
        <p:spPr>
          <a:ln/>
        </p:spPr>
        <p:txBody>
          <a:bodyPr/>
          <a:lstStyle>
            <a:lvl1pPr>
              <a:defRPr/>
            </a:lvl1pPr>
          </a:lstStyle>
          <a:p>
            <a:pPr>
              <a:defRPr/>
            </a:pPr>
            <a:fld id="{95887AA0-8815-427C-BA1A-63AFF7CC79D6}" type="slidenum">
              <a:rPr lang="de-AT" altLang="en-US"/>
              <a:pPr>
                <a:defRPr/>
              </a:pPr>
              <a:t>‹#›</a:t>
            </a:fld>
            <a:endParaRPr lang="de-AT"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de-AT"/>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ru-RU" noProof="0" smtClean="0"/>
              <a:t>Вставка рисунка</a:t>
            </a:r>
            <a:endParaRPr lang="de-AT" noProof="0" smtClean="0"/>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6"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7" name="Rectangle 6"/>
          <p:cNvSpPr>
            <a:spLocks noGrp="1" noChangeArrowheads="1"/>
          </p:cNvSpPr>
          <p:nvPr>
            <p:ph type="sldNum" sz="quarter" idx="12"/>
          </p:nvPr>
        </p:nvSpPr>
        <p:spPr>
          <a:ln/>
        </p:spPr>
        <p:txBody>
          <a:bodyPr/>
          <a:lstStyle>
            <a:lvl1pPr>
              <a:defRPr/>
            </a:lvl1pPr>
          </a:lstStyle>
          <a:p>
            <a:pPr>
              <a:defRPr/>
            </a:pPr>
            <a:fld id="{7D12E28A-F547-40A0-A4AE-F97D8C5F5B3C}" type="slidenum">
              <a:rPr lang="de-AT" altLang="en-US"/>
              <a:pPr>
                <a:defRPr/>
              </a:pPr>
              <a:t>‹#›</a:t>
            </a:fld>
            <a:endParaRPr lang="de-AT"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bwMode="auto">
          <a:xfrm>
            <a:off x="457200" y="277813"/>
            <a:ext cx="8229600" cy="11398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de-AT" altLang="en-US" smtClean="0"/>
              <a:t>Titelmasterformat durch Klicken bearbeiten</a:t>
            </a:r>
          </a:p>
        </p:txBody>
      </p:sp>
      <p:sp>
        <p:nvSpPr>
          <p:cNvPr id="34819" name="Rectangle 3"/>
          <p:cNvSpPr>
            <a:spLocks noGrp="1" noChangeArrowheads="1"/>
          </p:cNvSpPr>
          <p:nvPr>
            <p:ph type="body" idx="1"/>
          </p:nvPr>
        </p:nvSpPr>
        <p:spPr bwMode="auto">
          <a:xfrm>
            <a:off x="457200" y="1600200"/>
            <a:ext cx="8229600" cy="45307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de-AT" altLang="en-US" smtClean="0"/>
              <a:t>Textmasterformate durch Klicken bearbeiten</a:t>
            </a:r>
          </a:p>
          <a:p>
            <a:pPr lvl="1"/>
            <a:r>
              <a:rPr lang="de-AT" altLang="en-US" smtClean="0"/>
              <a:t>Zweite Ebene</a:t>
            </a:r>
          </a:p>
          <a:p>
            <a:pPr lvl="2"/>
            <a:r>
              <a:rPr lang="de-AT" altLang="en-US" smtClean="0"/>
              <a:t>Dritte Ebene</a:t>
            </a:r>
          </a:p>
          <a:p>
            <a:pPr lvl="3"/>
            <a:r>
              <a:rPr lang="de-AT" altLang="en-US" smtClean="0"/>
              <a:t>Vierte Ebene</a:t>
            </a:r>
          </a:p>
          <a:p>
            <a:pPr lvl="4"/>
            <a:r>
              <a:rPr lang="de-AT" altLang="en-US" smtClean="0"/>
              <a:t>Fünfte Ebene</a:t>
            </a:r>
          </a:p>
        </p:txBody>
      </p:sp>
      <p:sp>
        <p:nvSpPr>
          <p:cNvPr id="441348" name="Rectangle 4"/>
          <p:cNvSpPr>
            <a:spLocks noGrp="1" noChangeArrowheads="1"/>
          </p:cNvSpPr>
          <p:nvPr>
            <p:ph type="dt" sz="half" idx="2"/>
          </p:nvPr>
        </p:nvSpPr>
        <p:spPr bwMode="auto">
          <a:xfrm>
            <a:off x="457200" y="6243638"/>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mj-lt"/>
                <a:cs typeface="+mn-cs"/>
              </a:defRPr>
            </a:lvl1pPr>
          </a:lstStyle>
          <a:p>
            <a:pPr>
              <a:defRPr/>
            </a:pPr>
            <a:r>
              <a:rPr lang="en-US" altLang="en-US"/>
              <a:t>Sep 20, 2013</a:t>
            </a:r>
            <a:endParaRPr lang="de-AT" altLang="en-US"/>
          </a:p>
        </p:txBody>
      </p:sp>
      <p:sp>
        <p:nvSpPr>
          <p:cNvPr id="44134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200">
                <a:latin typeface="+mj-lt"/>
                <a:cs typeface="+mn-cs"/>
              </a:defRPr>
            </a:lvl1pPr>
          </a:lstStyle>
          <a:p>
            <a:pPr>
              <a:defRPr/>
            </a:pPr>
            <a:r>
              <a:rPr lang="de-AT" altLang="en-US"/>
              <a:t>Hackl, Econometrics </a:t>
            </a:r>
          </a:p>
        </p:txBody>
      </p:sp>
      <p:sp>
        <p:nvSpPr>
          <p:cNvPr id="441350" name="Rectangle 6"/>
          <p:cNvSpPr>
            <a:spLocks noGrp="1" noChangeArrowheads="1"/>
          </p:cNvSpPr>
          <p:nvPr>
            <p:ph type="sldNum" sz="quarter" idx="4"/>
          </p:nvPr>
        </p:nvSpPr>
        <p:spPr bwMode="auto">
          <a:xfrm>
            <a:off x="6553200" y="6243638"/>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mj-lt"/>
                <a:cs typeface="+mn-cs"/>
              </a:defRPr>
            </a:lvl1pPr>
          </a:lstStyle>
          <a:p>
            <a:pPr>
              <a:defRPr/>
            </a:pPr>
            <a:fld id="{A5948A23-BE49-4B7D-8794-AA63FED33A12}" type="slidenum">
              <a:rPr lang="de-AT" altLang="en-US"/>
              <a:pPr>
                <a:defRPr/>
              </a:pPr>
              <a:t>‹#›</a:t>
            </a:fld>
            <a:endParaRPr lang="de-AT" altLang="en-US"/>
          </a:p>
        </p:txBody>
      </p:sp>
      <p:sp>
        <p:nvSpPr>
          <p:cNvPr id="441351" name="Freeform 7"/>
          <p:cNvSpPr>
            <a:spLocks noChangeArrowheads="1"/>
          </p:cNvSpPr>
          <p:nvPr/>
        </p:nvSpPr>
        <p:spPr bwMode="auto">
          <a:xfrm>
            <a:off x="381000" y="228600"/>
            <a:ext cx="8229600" cy="609600"/>
          </a:xfrm>
          <a:custGeom>
            <a:avLst/>
            <a:gdLst/>
            <a:ahLst/>
            <a:cxnLst>
              <a:cxn ang="0">
                <a:pos x="0" y="1000"/>
              </a:cxn>
              <a:cxn ang="0">
                <a:pos x="0" y="0"/>
              </a:cxn>
              <a:cxn ang="0">
                <a:pos x="1000" y="0"/>
              </a:cxn>
            </a:cxnLst>
            <a:rect l="0" t="0" r="r" b="b"/>
            <a:pathLst>
              <a:path w="1000" h="1000">
                <a:moveTo>
                  <a:pt x="0" y="1000"/>
                </a:moveTo>
                <a:lnTo>
                  <a:pt x="0" y="0"/>
                </a:lnTo>
                <a:lnTo>
                  <a:pt x="1000" y="0"/>
                </a:lnTo>
              </a:path>
            </a:pathLst>
          </a:custGeom>
          <a:noFill/>
          <a:ln w="19050" cap="flat" cmpd="sng">
            <a:solidFill>
              <a:schemeClr val="accent1"/>
            </a:solidFill>
            <a:prstDash val="solid"/>
            <a:miter lim="800000"/>
            <a:headEnd/>
            <a:tailEnd/>
          </a:ln>
        </p:spPr>
        <p:txBody>
          <a:bodyPr/>
          <a:lstStyle/>
          <a:p>
            <a:pPr>
              <a:defRPr/>
            </a:pPr>
            <a:endParaRPr lang="de-AT">
              <a:cs typeface="+mn-cs"/>
            </a:endParaRPr>
          </a:p>
        </p:txBody>
      </p:sp>
      <p:sp>
        <p:nvSpPr>
          <p:cNvPr id="441352" name="Line 8"/>
          <p:cNvSpPr>
            <a:spLocks noChangeShapeType="1"/>
          </p:cNvSpPr>
          <p:nvPr/>
        </p:nvSpPr>
        <p:spPr bwMode="auto">
          <a:xfrm>
            <a:off x="457200" y="6172200"/>
            <a:ext cx="8229600" cy="0"/>
          </a:xfrm>
          <a:prstGeom prst="line">
            <a:avLst/>
          </a:prstGeom>
          <a:noFill/>
          <a:ln w="19050">
            <a:solidFill>
              <a:schemeClr val="accent1"/>
            </a:solidFill>
            <a:round/>
            <a:headEnd/>
            <a:tailEnd/>
          </a:ln>
          <a:effectLst/>
        </p:spPr>
        <p:txBody>
          <a:bodyPr/>
          <a:lstStyle/>
          <a:p>
            <a:pPr>
              <a:defRPr/>
            </a:pPr>
            <a:endParaRPr lang="de-AT">
              <a:cs typeface="+mn-cs"/>
            </a:endParaRPr>
          </a:p>
        </p:txBody>
      </p:sp>
    </p:spTree>
  </p:cSld>
  <p:clrMap bg1="lt1" tx1="dk1" bg2="lt2" tx2="dk2" accent1="accent1" accent2="accent2" accent3="accent3" accent4="accent4" accent5="accent5" accent6="accent6" hlink="hlink" folHlink="folHlink"/>
  <p:sldLayoutIdLst>
    <p:sldLayoutId id="2147484511" r:id="rId1"/>
    <p:sldLayoutId id="2147484498" r:id="rId2"/>
    <p:sldLayoutId id="2147484499" r:id="rId3"/>
    <p:sldLayoutId id="2147484500" r:id="rId4"/>
    <p:sldLayoutId id="2147484501" r:id="rId5"/>
    <p:sldLayoutId id="2147484502" r:id="rId6"/>
    <p:sldLayoutId id="2147484503" r:id="rId7"/>
    <p:sldLayoutId id="2147484504" r:id="rId8"/>
    <p:sldLayoutId id="2147484505" r:id="rId9"/>
    <p:sldLayoutId id="2147484506" r:id="rId10"/>
    <p:sldLayoutId id="2147484507" r:id="rId11"/>
    <p:sldLayoutId id="2147484508" r:id="rId12"/>
    <p:sldLayoutId id="2147484509" r:id="rId13"/>
    <p:sldLayoutId id="2147484510" r:id="rId14"/>
  </p:sldLayoutIdLst>
  <p:timing>
    <p:tnLst>
      <p:par>
        <p:cTn id="1" dur="indefinite" restart="never" nodeType="tmRoot"/>
      </p:par>
    </p:tnLst>
  </p:timing>
  <p:hf hdr="0"/>
  <p:txStyles>
    <p:titleStyle>
      <a:lvl1pPr algn="l" rtl="0" eaLnBrk="1" fontAlgn="base" hangingPunct="1">
        <a:spcBef>
          <a:spcPct val="0"/>
        </a:spcBef>
        <a:spcAft>
          <a:spcPct val="0"/>
        </a:spcAft>
        <a:defRPr sz="4200">
          <a:solidFill>
            <a:schemeClr val="tx2"/>
          </a:solidFill>
          <a:latin typeface="+mj-lt"/>
          <a:ea typeface="+mj-ea"/>
          <a:cs typeface="+mj-cs"/>
        </a:defRPr>
      </a:lvl1pPr>
      <a:lvl2pPr algn="l" rtl="0" eaLnBrk="1" fontAlgn="base" hangingPunct="1">
        <a:spcBef>
          <a:spcPct val="0"/>
        </a:spcBef>
        <a:spcAft>
          <a:spcPct val="0"/>
        </a:spcAft>
        <a:defRPr sz="4200">
          <a:solidFill>
            <a:schemeClr val="tx2"/>
          </a:solidFill>
          <a:latin typeface="Garamond" pitchFamily="18" charset="0"/>
        </a:defRPr>
      </a:lvl2pPr>
      <a:lvl3pPr algn="l" rtl="0" eaLnBrk="1" fontAlgn="base" hangingPunct="1">
        <a:spcBef>
          <a:spcPct val="0"/>
        </a:spcBef>
        <a:spcAft>
          <a:spcPct val="0"/>
        </a:spcAft>
        <a:defRPr sz="4200">
          <a:solidFill>
            <a:schemeClr val="tx2"/>
          </a:solidFill>
          <a:latin typeface="Garamond" pitchFamily="18" charset="0"/>
        </a:defRPr>
      </a:lvl3pPr>
      <a:lvl4pPr algn="l" rtl="0" eaLnBrk="1" fontAlgn="base" hangingPunct="1">
        <a:spcBef>
          <a:spcPct val="0"/>
        </a:spcBef>
        <a:spcAft>
          <a:spcPct val="0"/>
        </a:spcAft>
        <a:defRPr sz="4200">
          <a:solidFill>
            <a:schemeClr val="tx2"/>
          </a:solidFill>
          <a:latin typeface="Garamond" pitchFamily="18" charset="0"/>
        </a:defRPr>
      </a:lvl4pPr>
      <a:lvl5pPr algn="l" rtl="0" eaLnBrk="1" fontAlgn="base" hangingPunct="1">
        <a:spcBef>
          <a:spcPct val="0"/>
        </a:spcBef>
        <a:spcAft>
          <a:spcPct val="0"/>
        </a:spcAft>
        <a:defRPr sz="4200">
          <a:solidFill>
            <a:schemeClr val="tx2"/>
          </a:solidFill>
          <a:latin typeface="Garamond" pitchFamily="18" charset="0"/>
        </a:defRPr>
      </a:lvl5pPr>
      <a:lvl6pPr marL="457200" algn="l" rtl="0" eaLnBrk="1" fontAlgn="base" hangingPunct="1">
        <a:spcBef>
          <a:spcPct val="0"/>
        </a:spcBef>
        <a:spcAft>
          <a:spcPct val="0"/>
        </a:spcAft>
        <a:defRPr sz="4200">
          <a:solidFill>
            <a:schemeClr val="tx2"/>
          </a:solidFill>
          <a:latin typeface="Garamond" pitchFamily="18" charset="0"/>
        </a:defRPr>
      </a:lvl6pPr>
      <a:lvl7pPr marL="914400" algn="l" rtl="0" eaLnBrk="1" fontAlgn="base" hangingPunct="1">
        <a:spcBef>
          <a:spcPct val="0"/>
        </a:spcBef>
        <a:spcAft>
          <a:spcPct val="0"/>
        </a:spcAft>
        <a:defRPr sz="4200">
          <a:solidFill>
            <a:schemeClr val="tx2"/>
          </a:solidFill>
          <a:latin typeface="Garamond" pitchFamily="18" charset="0"/>
        </a:defRPr>
      </a:lvl7pPr>
      <a:lvl8pPr marL="1371600" algn="l" rtl="0" eaLnBrk="1" fontAlgn="base" hangingPunct="1">
        <a:spcBef>
          <a:spcPct val="0"/>
        </a:spcBef>
        <a:spcAft>
          <a:spcPct val="0"/>
        </a:spcAft>
        <a:defRPr sz="4200">
          <a:solidFill>
            <a:schemeClr val="tx2"/>
          </a:solidFill>
          <a:latin typeface="Garamond" pitchFamily="18" charset="0"/>
        </a:defRPr>
      </a:lvl8pPr>
      <a:lvl9pPr marL="1828800" algn="l" rtl="0" eaLnBrk="1" fontAlgn="base" hangingPunct="1">
        <a:spcBef>
          <a:spcPct val="0"/>
        </a:spcBef>
        <a:spcAft>
          <a:spcPct val="0"/>
        </a:spcAft>
        <a:defRPr sz="4200">
          <a:solidFill>
            <a:schemeClr val="tx2"/>
          </a:solidFill>
          <a:latin typeface="Garamond" pitchFamily="18" charset="0"/>
        </a:defRPr>
      </a:lvl9pPr>
    </p:titleStyle>
    <p:bodyStyle>
      <a:lvl1pPr marL="342900" indent="-342900" algn="l" rtl="0" eaLnBrk="1" fontAlgn="base" hangingPunct="1">
        <a:spcBef>
          <a:spcPct val="20000"/>
        </a:spcBef>
        <a:spcAft>
          <a:spcPct val="0"/>
        </a:spcAft>
        <a:buClr>
          <a:schemeClr val="accent1"/>
        </a:buClr>
        <a:buSzPct val="65000"/>
        <a:buFont typeface="Wingdings" pitchFamily="2" charset="2"/>
        <a:buChar char="n"/>
        <a:defRPr sz="3000">
          <a:solidFill>
            <a:schemeClr val="tx1"/>
          </a:solidFill>
          <a:latin typeface="+mn-lt"/>
          <a:ea typeface="+mn-ea"/>
          <a:cs typeface="+mn-cs"/>
        </a:defRPr>
      </a:lvl1pPr>
      <a:lvl2pPr marL="669925" indent="-325438" algn="l" rtl="0" eaLnBrk="1" fontAlgn="base" hangingPunct="1">
        <a:spcBef>
          <a:spcPct val="20000"/>
        </a:spcBef>
        <a:spcAft>
          <a:spcPct val="0"/>
        </a:spcAft>
        <a:buClr>
          <a:schemeClr val="accent2"/>
        </a:buClr>
        <a:buSzPct val="60000"/>
        <a:buFont typeface="Wingdings" pitchFamily="2" charset="2"/>
        <a:buChar char="q"/>
        <a:defRPr sz="2600">
          <a:solidFill>
            <a:schemeClr val="tx1"/>
          </a:solidFill>
          <a:latin typeface="+mn-lt"/>
        </a:defRPr>
      </a:lvl2pPr>
      <a:lvl3pPr marL="1022350" indent="-350838" algn="l" rtl="0" eaLnBrk="1" fontAlgn="base" hangingPunct="1">
        <a:spcBef>
          <a:spcPct val="20000"/>
        </a:spcBef>
        <a:spcAft>
          <a:spcPct val="0"/>
        </a:spcAft>
        <a:buClr>
          <a:schemeClr val="accent1"/>
        </a:buClr>
        <a:buSzPct val="65000"/>
        <a:buFont typeface="Wingdings" pitchFamily="2" charset="2"/>
        <a:buChar char="n"/>
        <a:defRPr sz="2200">
          <a:solidFill>
            <a:schemeClr val="tx1"/>
          </a:solidFill>
          <a:latin typeface="+mn-lt"/>
        </a:defRPr>
      </a:lvl3pPr>
      <a:lvl4pPr marL="1339850" indent="-315913" algn="l" rtl="0" eaLnBrk="1" fontAlgn="base" hangingPunct="1">
        <a:spcBef>
          <a:spcPct val="20000"/>
        </a:spcBef>
        <a:spcAft>
          <a:spcPct val="0"/>
        </a:spcAft>
        <a:buClr>
          <a:schemeClr val="accent2"/>
        </a:buClr>
        <a:buSzPct val="70000"/>
        <a:buFont typeface="Wingdings" pitchFamily="2" charset="2"/>
        <a:buChar char="q"/>
        <a:defRPr sz="2000">
          <a:solidFill>
            <a:schemeClr val="tx1"/>
          </a:solidFill>
          <a:latin typeface="+mn-lt"/>
        </a:defRPr>
      </a:lvl4pPr>
      <a:lvl5pPr marL="16811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5pPr>
      <a:lvl6pPr marL="21383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6pPr>
      <a:lvl7pPr marL="25955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7pPr>
      <a:lvl8pPr marL="30527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8pPr>
      <a:lvl9pPr marL="35099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1"/>
          <p:cNvSpPr>
            <a:spLocks noGrp="1"/>
          </p:cNvSpPr>
          <p:nvPr>
            <p:ph type="ctrTitle"/>
          </p:nvPr>
        </p:nvSpPr>
        <p:spPr>
          <a:xfrm>
            <a:off x="914400" y="1524000"/>
            <a:ext cx="7623175" cy="2590800"/>
          </a:xfrm>
        </p:spPr>
        <p:txBody>
          <a:bodyPr/>
          <a:lstStyle/>
          <a:p>
            <a:r>
              <a:rPr lang="en-US" sz="2400" dirty="0" smtClean="0">
                <a:latin typeface="Verdana" pitchFamily="34" charset="0"/>
              </a:rPr>
              <a:t>Accounting (Basics) - Lecture 3</a:t>
            </a:r>
            <a:br>
              <a:rPr lang="en-US" sz="2400" dirty="0" smtClean="0">
                <a:latin typeface="Verdana" pitchFamily="34" charset="0"/>
              </a:rPr>
            </a:br>
            <a:r>
              <a:rPr lang="en-US" sz="2400" dirty="0" smtClean="0">
                <a:latin typeface="Verdana" pitchFamily="34" charset="0"/>
              </a:rPr>
              <a:t/>
            </a:r>
            <a:br>
              <a:rPr lang="en-US" sz="2400" dirty="0" smtClean="0">
                <a:latin typeface="Verdana" pitchFamily="34" charset="0"/>
              </a:rPr>
            </a:br>
            <a:r>
              <a:rPr lang="en-US" sz="4800" dirty="0" smtClean="0">
                <a:latin typeface="Verdana" pitchFamily="34" charset="0"/>
              </a:rPr>
              <a:t>Accounting policy, estimates and errors</a:t>
            </a:r>
            <a:endParaRPr lang="en-US" sz="48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Prior </a:t>
            </a:r>
            <a:r>
              <a:rPr lang="en-US" sz="4000" dirty="0" smtClean="0">
                <a:latin typeface="Verdana" pitchFamily="34" charset="0"/>
                <a:ea typeface="Verdana" pitchFamily="34" charset="0"/>
                <a:cs typeface="Verdana" pitchFamily="34" charset="0"/>
              </a:rPr>
              <a:t>period </a:t>
            </a:r>
            <a:r>
              <a:rPr lang="en-US" sz="4000" dirty="0" smtClean="0">
                <a:latin typeface="Verdana" pitchFamily="34" charset="0"/>
                <a:ea typeface="Verdana" pitchFamily="34" charset="0"/>
                <a:cs typeface="Verdana" pitchFamily="34" charset="0"/>
              </a:rPr>
              <a:t>errors - correction</a:t>
            </a:r>
            <a:endParaRPr lang="en-US" sz="4000" dirty="0"/>
          </a:p>
        </p:txBody>
      </p:sp>
      <p:sp>
        <p:nvSpPr>
          <p:cNvPr id="3" name="Содержимое 2"/>
          <p:cNvSpPr>
            <a:spLocks noGrp="1"/>
          </p:cNvSpPr>
          <p:nvPr>
            <p:ph idx="1"/>
          </p:nvPr>
        </p:nvSpPr>
        <p:spPr>
          <a:xfrm>
            <a:off x="457200" y="1295400"/>
            <a:ext cx="8229600" cy="5562600"/>
          </a:xfrm>
        </p:spPr>
        <p:txBody>
          <a:bodyPr/>
          <a:lstStyle/>
          <a:p>
            <a:pPr marL="1027113" indent="-457200" defTabSz="1258888">
              <a:buSzPct val="75000"/>
              <a:buFont typeface="+mj-lt"/>
              <a:buAutoNum type="alphaLcParenR" startAt="2"/>
            </a:pPr>
            <a:r>
              <a:rPr lang="en-US" sz="2000" dirty="0" smtClean="0"/>
              <a:t>if the error occurred before the earliest prior period presented, restating the opening balances of assets, liabilities and equity for the earliest prior period presented.</a:t>
            </a:r>
          </a:p>
          <a:p>
            <a:r>
              <a:rPr lang="en-US" sz="2000" dirty="0" smtClean="0"/>
              <a:t>When it is </a:t>
            </a:r>
            <a:r>
              <a:rPr lang="en-US" sz="2000" b="1" dirty="0" smtClean="0"/>
              <a:t>impracticable</a:t>
            </a:r>
            <a:r>
              <a:rPr lang="en-US" sz="2000" dirty="0" smtClean="0"/>
              <a:t> to determine the period-specific effects of an error on comparative information for one or more prior periods presented, </a:t>
            </a:r>
            <a:r>
              <a:rPr lang="en-US" sz="2000" b="1" dirty="0" smtClean="0"/>
              <a:t>the entity shall restate the opening balances of assets, liabilities and equity for the earliest period for which retrospective restatement is practicable </a:t>
            </a:r>
            <a:r>
              <a:rPr lang="en-US" sz="2000" dirty="0" smtClean="0"/>
              <a:t>(which may be the current period). An entity shall disclose the following about prior period errors:</a:t>
            </a:r>
          </a:p>
          <a:p>
            <a:pPr marL="1027113" indent="-457200" defTabSz="1258888">
              <a:buSzPct val="75000"/>
              <a:buFont typeface="+mj-lt"/>
              <a:buAutoNum type="alphaLcParenR"/>
            </a:pPr>
            <a:r>
              <a:rPr lang="en-US" sz="2000" dirty="0" smtClean="0"/>
              <a:t>the </a:t>
            </a:r>
            <a:r>
              <a:rPr lang="en-US" sz="2000" b="1" dirty="0" smtClean="0"/>
              <a:t>nature</a:t>
            </a:r>
            <a:r>
              <a:rPr lang="en-US" sz="2000" dirty="0" smtClean="0"/>
              <a:t> of the prior period error.</a:t>
            </a:r>
          </a:p>
          <a:p>
            <a:pPr marL="1027113" indent="-457200" defTabSz="1258888">
              <a:buSzPct val="75000"/>
              <a:buFont typeface="+mj-lt"/>
              <a:buAutoNum type="alphaLcParenR"/>
            </a:pPr>
            <a:r>
              <a:rPr lang="en-US" sz="2000" dirty="0" smtClean="0"/>
              <a:t>for each prior period presented the amount of the correction for each financial statement line item affected.</a:t>
            </a:r>
          </a:p>
          <a:p>
            <a:pPr marL="1027113" indent="-457200" defTabSz="1258888">
              <a:buSzPct val="75000"/>
              <a:buFont typeface="+mj-lt"/>
              <a:buAutoNum type="alphaLcParenR"/>
            </a:pPr>
            <a:r>
              <a:rPr lang="en-US" sz="2000" dirty="0" smtClean="0"/>
              <a:t>the </a:t>
            </a:r>
            <a:r>
              <a:rPr lang="en-US" sz="2000" b="1" dirty="0" smtClean="0"/>
              <a:t>amount</a:t>
            </a:r>
            <a:r>
              <a:rPr lang="en-US" sz="2000" dirty="0" smtClean="0"/>
              <a:t> of the correction at the beginning of the earliest prior period presented.</a:t>
            </a:r>
          </a:p>
          <a:p>
            <a:pPr marL="1027113" indent="-457200" defTabSz="1258888">
              <a:buSzPct val="75000"/>
              <a:buFont typeface="+mj-lt"/>
              <a:buAutoNum type="alphaLcParenR"/>
            </a:pPr>
            <a:r>
              <a:rPr lang="en-US" sz="2000" dirty="0" smtClean="0"/>
              <a:t>an </a:t>
            </a:r>
            <a:r>
              <a:rPr lang="en-US" sz="2000" b="1" dirty="0" smtClean="0"/>
              <a:t>explanation if it is not practicable </a:t>
            </a:r>
            <a:r>
              <a:rPr lang="en-US" sz="2000" dirty="0" smtClean="0"/>
              <a:t>to determine the amounts to be disclosed in (b) or (c) above.</a:t>
            </a:r>
          </a:p>
          <a:p>
            <a:endParaRPr lang="en-US" dirty="0"/>
          </a:p>
        </p:txBody>
      </p:sp>
      <p:sp>
        <p:nvSpPr>
          <p:cNvPr id="4" name="Дата 3"/>
          <p:cNvSpPr>
            <a:spLocks noGrp="1"/>
          </p:cNvSpPr>
          <p:nvPr>
            <p:ph type="dt" sz="half" idx="10"/>
          </p:nvPr>
        </p:nvSpPr>
        <p:spPr/>
        <p:txBody>
          <a:bodyPr/>
          <a:lstStyle/>
          <a:p>
            <a:pPr>
              <a:defRPr/>
            </a:pPr>
            <a:r>
              <a:rPr lang="en-US" altLang="en-US" dirty="0" smtClean="0"/>
              <a:t>Oct 5,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10</a:t>
            </a:fld>
            <a:endParaRPr lang="de-AT" alt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rPr>
              <a:t>Contents</a:t>
            </a:r>
            <a:endParaRPr lang="en-US" sz="4000" dirty="0"/>
          </a:p>
        </p:txBody>
      </p:sp>
      <p:sp>
        <p:nvSpPr>
          <p:cNvPr id="3" name="Содержимое 2"/>
          <p:cNvSpPr>
            <a:spLocks noGrp="1"/>
          </p:cNvSpPr>
          <p:nvPr>
            <p:ph idx="1"/>
          </p:nvPr>
        </p:nvSpPr>
        <p:spPr/>
        <p:txBody>
          <a:bodyPr/>
          <a:lstStyle/>
          <a:p>
            <a:r>
              <a:rPr lang="en-US" sz="2000" dirty="0" smtClean="0"/>
              <a:t>Accounting policies – selection, application, changes  </a:t>
            </a:r>
          </a:p>
          <a:p>
            <a:r>
              <a:rPr lang="en-US" sz="2000" dirty="0" smtClean="0"/>
              <a:t>Accounting estimates – changes</a:t>
            </a:r>
          </a:p>
          <a:p>
            <a:r>
              <a:rPr lang="en-US" sz="2000" dirty="0" smtClean="0"/>
              <a:t>Prior period </a:t>
            </a:r>
            <a:r>
              <a:rPr lang="en-US" sz="2000" smtClean="0"/>
              <a:t>errors </a:t>
            </a:r>
            <a:r>
              <a:rPr lang="en-US" sz="2000" smtClean="0"/>
              <a:t>– corrections </a:t>
            </a:r>
            <a:endParaRPr lang="en-US" sz="2000" dirty="0" smtClean="0"/>
          </a:p>
          <a:p>
            <a:endParaRPr lang="en-US" dirty="0"/>
          </a:p>
        </p:txBody>
      </p:sp>
      <p:sp>
        <p:nvSpPr>
          <p:cNvPr id="4" name="Дата 3"/>
          <p:cNvSpPr>
            <a:spLocks noGrp="1"/>
          </p:cNvSpPr>
          <p:nvPr>
            <p:ph type="dt" sz="half" idx="10"/>
          </p:nvPr>
        </p:nvSpPr>
        <p:spPr/>
        <p:txBody>
          <a:bodyPr/>
          <a:lstStyle/>
          <a:p>
            <a:pPr>
              <a:defRPr/>
            </a:pPr>
            <a:r>
              <a:rPr lang="en-US" altLang="en-US" dirty="0" smtClean="0"/>
              <a:t>Oct 5,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2</a:t>
            </a:fld>
            <a:endParaRPr lang="de-AT" alt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Accounting policies – selection and application</a:t>
            </a:r>
            <a:r>
              <a:rPr lang="en-US" sz="4400" dirty="0" smtClean="0"/>
              <a:t/>
            </a:r>
            <a:br>
              <a:rPr lang="en-US" sz="4400" dirty="0" smtClean="0"/>
            </a:br>
            <a:endParaRPr lang="en-US" dirty="0"/>
          </a:p>
        </p:txBody>
      </p:sp>
      <p:sp>
        <p:nvSpPr>
          <p:cNvPr id="3" name="Содержимое 2"/>
          <p:cNvSpPr>
            <a:spLocks noGrp="1"/>
          </p:cNvSpPr>
          <p:nvPr>
            <p:ph idx="1"/>
          </p:nvPr>
        </p:nvSpPr>
        <p:spPr/>
        <p:txBody>
          <a:bodyPr/>
          <a:lstStyle/>
          <a:p>
            <a:r>
              <a:rPr lang="en-US" sz="2000" b="1" dirty="0" smtClean="0"/>
              <a:t>Accounting policies are the specific principles, bases, conventions, rules and practices applied by an entity in preparing and presenting financial statements</a:t>
            </a:r>
            <a:r>
              <a:rPr lang="en-US" sz="2000" dirty="0" smtClean="0"/>
              <a:t>. </a:t>
            </a:r>
          </a:p>
          <a:p>
            <a:r>
              <a:rPr lang="en-US" sz="2000" dirty="0" smtClean="0"/>
              <a:t>If IFRS for SMEs specifically address a transaction, other event or condition, an entity shall apply these IFRS. However, the entity need not follow a requirement in these IFRS </a:t>
            </a:r>
            <a:r>
              <a:rPr lang="en-US" sz="2000" b="1" dirty="0" smtClean="0"/>
              <a:t>if the effect of doing so would not be material</a:t>
            </a:r>
            <a:r>
              <a:rPr lang="en-US" sz="2000" dirty="0" smtClean="0"/>
              <a:t>.</a:t>
            </a:r>
          </a:p>
          <a:p>
            <a:r>
              <a:rPr lang="en-US" sz="2000" dirty="0" smtClean="0"/>
              <a:t>If IFRS for SMEs does not specifically address a transaction, other event or condition, an entity’s management shall use its </a:t>
            </a:r>
            <a:r>
              <a:rPr lang="en-US" sz="2000" b="1" dirty="0" smtClean="0"/>
              <a:t>judgments</a:t>
            </a:r>
            <a:r>
              <a:rPr lang="en-US" sz="2000" dirty="0" smtClean="0"/>
              <a:t> in developing and applying an accounting policy that results in information that is:</a:t>
            </a:r>
          </a:p>
          <a:p>
            <a:pPr marL="1027113" indent="-457200" defTabSz="1258888">
              <a:buSzPct val="75000"/>
              <a:buFont typeface="+mj-lt"/>
              <a:buAutoNum type="alphaLcParenR"/>
            </a:pPr>
            <a:r>
              <a:rPr lang="en-US" sz="2000" b="1" dirty="0" smtClean="0"/>
              <a:t>relevant</a:t>
            </a:r>
            <a:r>
              <a:rPr lang="en-US" sz="2000" dirty="0" smtClean="0"/>
              <a:t> to the economic decision-making needs of users, and</a:t>
            </a:r>
          </a:p>
          <a:p>
            <a:pPr marL="1027113" indent="-457200" defTabSz="1258888">
              <a:buSzPct val="75000"/>
              <a:buFont typeface="+mj-lt"/>
              <a:buAutoNum type="alphaLcParenR"/>
            </a:pPr>
            <a:r>
              <a:rPr lang="en-US" sz="2000" b="1" dirty="0" smtClean="0"/>
              <a:t>reliable</a:t>
            </a:r>
            <a:r>
              <a:rPr lang="en-US" sz="2000" dirty="0" smtClean="0"/>
              <a:t>, in that the financial statements:</a:t>
            </a:r>
          </a:p>
          <a:p>
            <a:endParaRPr lang="en-US" sz="2000" dirty="0" smtClean="0"/>
          </a:p>
          <a:p>
            <a:endParaRPr lang="en-US" dirty="0"/>
          </a:p>
        </p:txBody>
      </p:sp>
      <p:sp>
        <p:nvSpPr>
          <p:cNvPr id="4" name="Дата 3"/>
          <p:cNvSpPr>
            <a:spLocks noGrp="1"/>
          </p:cNvSpPr>
          <p:nvPr>
            <p:ph type="dt" sz="half" idx="10"/>
          </p:nvPr>
        </p:nvSpPr>
        <p:spPr/>
        <p:txBody>
          <a:bodyPr/>
          <a:lstStyle/>
          <a:p>
            <a:pPr>
              <a:defRPr/>
            </a:pPr>
            <a:r>
              <a:rPr lang="en-US" altLang="en-US" dirty="0" smtClean="0"/>
              <a:t>Oct 5,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3</a:t>
            </a:fld>
            <a:endParaRPr lang="de-AT" alt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Accounting policies – selection and application</a:t>
            </a:r>
            <a:endParaRPr lang="en-US" sz="4000" dirty="0"/>
          </a:p>
        </p:txBody>
      </p:sp>
      <p:sp>
        <p:nvSpPr>
          <p:cNvPr id="3" name="Содержимое 2"/>
          <p:cNvSpPr>
            <a:spLocks noGrp="1"/>
          </p:cNvSpPr>
          <p:nvPr>
            <p:ph idx="1"/>
          </p:nvPr>
        </p:nvSpPr>
        <p:spPr/>
        <p:txBody>
          <a:bodyPr/>
          <a:lstStyle/>
          <a:p>
            <a:pPr marL="1384300" indent="-514350" defTabSz="1258888">
              <a:buSzPct val="75000"/>
              <a:buFont typeface="+mj-lt"/>
              <a:buAutoNum type="romanLcPeriod"/>
            </a:pPr>
            <a:r>
              <a:rPr lang="en-US" sz="2000" dirty="0" smtClean="0"/>
              <a:t>represent </a:t>
            </a:r>
            <a:r>
              <a:rPr lang="en-US" sz="2000" b="1" dirty="0" smtClean="0"/>
              <a:t>faithfully</a:t>
            </a:r>
            <a:r>
              <a:rPr lang="en-US" sz="2000" dirty="0" smtClean="0"/>
              <a:t> the financial position, financial performance and cash flows of the entity;</a:t>
            </a:r>
          </a:p>
          <a:p>
            <a:pPr marL="1384300" indent="-514350" defTabSz="1258888">
              <a:buSzPct val="75000"/>
              <a:buFont typeface="+mj-lt"/>
              <a:buAutoNum type="romanLcPeriod"/>
            </a:pPr>
            <a:r>
              <a:rPr lang="en-US" sz="2000" dirty="0" smtClean="0"/>
              <a:t>reflect the </a:t>
            </a:r>
            <a:r>
              <a:rPr lang="en-US" sz="2000" b="1" dirty="0" smtClean="0"/>
              <a:t>economic substance </a:t>
            </a:r>
            <a:r>
              <a:rPr lang="en-US" sz="2000" dirty="0" smtClean="0"/>
              <a:t>of transactions, other events and conditions, and not merely the legal form;</a:t>
            </a:r>
          </a:p>
          <a:p>
            <a:pPr marL="1384300" indent="-514350" defTabSz="1258888">
              <a:buSzPct val="75000"/>
              <a:buFont typeface="+mj-lt"/>
              <a:buAutoNum type="romanLcPeriod"/>
            </a:pPr>
            <a:r>
              <a:rPr lang="en-US" sz="2000" dirty="0" smtClean="0"/>
              <a:t>are neutral, i.e. </a:t>
            </a:r>
            <a:r>
              <a:rPr lang="en-US" sz="2000" b="1" dirty="0" smtClean="0"/>
              <a:t>free from bias</a:t>
            </a:r>
            <a:r>
              <a:rPr lang="en-US" sz="2000" dirty="0" smtClean="0"/>
              <a:t>;</a:t>
            </a:r>
          </a:p>
          <a:p>
            <a:pPr marL="1384300" indent="-514350" defTabSz="1258888">
              <a:buSzPct val="75000"/>
              <a:buFont typeface="+mj-lt"/>
              <a:buAutoNum type="romanLcPeriod"/>
            </a:pPr>
            <a:r>
              <a:rPr lang="en-US" sz="2000" dirty="0" smtClean="0"/>
              <a:t>are </a:t>
            </a:r>
            <a:r>
              <a:rPr lang="en-US" sz="2000" b="1" dirty="0" smtClean="0"/>
              <a:t>prudent</a:t>
            </a:r>
            <a:r>
              <a:rPr lang="en-US" sz="2000" dirty="0" smtClean="0"/>
              <a:t>; and</a:t>
            </a:r>
          </a:p>
          <a:p>
            <a:pPr marL="1384300" indent="-514350" defTabSz="1258888">
              <a:buSzPct val="75000"/>
              <a:buFont typeface="+mj-lt"/>
              <a:buAutoNum type="romanLcPeriod"/>
            </a:pPr>
            <a:r>
              <a:rPr lang="en-US" sz="2000" dirty="0" smtClean="0"/>
              <a:t>are </a:t>
            </a:r>
            <a:r>
              <a:rPr lang="en-US" sz="2000" b="1" dirty="0" smtClean="0"/>
              <a:t>complete</a:t>
            </a:r>
            <a:r>
              <a:rPr lang="en-US" sz="2000" dirty="0" smtClean="0"/>
              <a:t> in all material respects.</a:t>
            </a:r>
          </a:p>
          <a:p>
            <a:r>
              <a:rPr lang="en-US" sz="2000" dirty="0" smtClean="0"/>
              <a:t>An entity shall select and </a:t>
            </a:r>
            <a:r>
              <a:rPr lang="en-US" sz="2000" b="1" dirty="0" smtClean="0"/>
              <a:t>apply its accounting policies consistently for similar transactions</a:t>
            </a:r>
            <a:r>
              <a:rPr lang="en-US" sz="2000" dirty="0" smtClean="0"/>
              <a:t>, other events and conditions, unless IFRS for SMEs specifically require or permit categorization of items for which different policies may be appropriate. If IFRS for SMEs require or permit such categorization, an appropriate accounting policy shall be selected and applied consistently to each category.</a:t>
            </a:r>
          </a:p>
          <a:p>
            <a:endParaRPr lang="en-US" dirty="0"/>
          </a:p>
        </p:txBody>
      </p:sp>
      <p:sp>
        <p:nvSpPr>
          <p:cNvPr id="4" name="Дата 3"/>
          <p:cNvSpPr>
            <a:spLocks noGrp="1"/>
          </p:cNvSpPr>
          <p:nvPr>
            <p:ph type="dt" sz="half" idx="10"/>
          </p:nvPr>
        </p:nvSpPr>
        <p:spPr/>
        <p:txBody>
          <a:bodyPr/>
          <a:lstStyle/>
          <a:p>
            <a:pPr>
              <a:defRPr/>
            </a:pPr>
            <a:r>
              <a:rPr lang="en-US" altLang="en-US" dirty="0" smtClean="0"/>
              <a:t>Oct 5,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4</a:t>
            </a:fld>
            <a:endParaRPr lang="de-AT" alt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Accounting policies – changes</a:t>
            </a:r>
            <a:endParaRPr lang="en-US" sz="4000" dirty="0">
              <a:latin typeface="Verdana" pitchFamily="34" charset="0"/>
              <a:ea typeface="Verdana" pitchFamily="34" charset="0"/>
              <a:cs typeface="Verdana" pitchFamily="34" charset="0"/>
            </a:endParaRPr>
          </a:p>
        </p:txBody>
      </p:sp>
      <p:sp>
        <p:nvSpPr>
          <p:cNvPr id="3" name="Содержимое 2"/>
          <p:cNvSpPr>
            <a:spLocks noGrp="1"/>
          </p:cNvSpPr>
          <p:nvPr>
            <p:ph idx="1"/>
          </p:nvPr>
        </p:nvSpPr>
        <p:spPr>
          <a:xfrm>
            <a:off x="457200" y="1184275"/>
            <a:ext cx="8229600" cy="5673725"/>
          </a:xfrm>
        </p:spPr>
        <p:txBody>
          <a:bodyPr/>
          <a:lstStyle/>
          <a:p>
            <a:r>
              <a:rPr lang="en-US" sz="2000" dirty="0" smtClean="0"/>
              <a:t>An entity </a:t>
            </a:r>
            <a:r>
              <a:rPr lang="en-US" sz="2000" b="1" dirty="0" smtClean="0"/>
              <a:t>shall change </a:t>
            </a:r>
            <a:r>
              <a:rPr lang="en-US" sz="2000" dirty="0" smtClean="0"/>
              <a:t>an accounting policy only if the change:</a:t>
            </a:r>
          </a:p>
          <a:p>
            <a:pPr marL="1027113" indent="-457200" defTabSz="1258888">
              <a:buSzPct val="75000"/>
              <a:buFont typeface="+mj-lt"/>
              <a:buAutoNum type="alphaLcParenR"/>
            </a:pPr>
            <a:r>
              <a:rPr lang="en-US" sz="2000" dirty="0" smtClean="0"/>
              <a:t>is </a:t>
            </a:r>
            <a:r>
              <a:rPr lang="en-US" sz="2000" b="1" dirty="0" smtClean="0"/>
              <a:t>required by changes </a:t>
            </a:r>
            <a:r>
              <a:rPr lang="en-US" sz="2000" dirty="0" smtClean="0"/>
              <a:t>to IFRS for SMEs, or</a:t>
            </a:r>
          </a:p>
          <a:p>
            <a:pPr marL="1027113" indent="-457200" defTabSz="1258888">
              <a:buSzPct val="75000"/>
              <a:buFont typeface="+mj-lt"/>
              <a:buAutoNum type="alphaLcParenR"/>
            </a:pPr>
            <a:r>
              <a:rPr lang="en-US" sz="2000" dirty="0" smtClean="0"/>
              <a:t>results in the financial statements providing </a:t>
            </a:r>
            <a:r>
              <a:rPr lang="en-US" sz="2000" b="1" dirty="0" smtClean="0"/>
              <a:t>reliable and more relevant information</a:t>
            </a:r>
            <a:r>
              <a:rPr lang="en-US" sz="2000" dirty="0" smtClean="0"/>
              <a:t> about the effects of transactions, other events or conditions on the entity’s financial position, financial performance or cash flows.</a:t>
            </a:r>
          </a:p>
          <a:p>
            <a:r>
              <a:rPr lang="en-US" sz="2000" dirty="0" smtClean="0"/>
              <a:t>The following </a:t>
            </a:r>
            <a:r>
              <a:rPr lang="en-US" sz="2000" b="1" dirty="0" smtClean="0"/>
              <a:t>are not changes </a:t>
            </a:r>
            <a:r>
              <a:rPr lang="en-US" sz="2000" dirty="0" smtClean="0"/>
              <a:t>in accounting policies:</a:t>
            </a:r>
          </a:p>
          <a:p>
            <a:pPr marL="1027113" indent="-457200" defTabSz="1258888">
              <a:buSzPct val="75000"/>
              <a:buFont typeface="+mj-lt"/>
              <a:buAutoNum type="alphaLcParenR"/>
            </a:pPr>
            <a:r>
              <a:rPr lang="en-US" sz="2000" dirty="0" smtClean="0"/>
              <a:t>the application of an accounting policy for transactions, other events or conditions that </a:t>
            </a:r>
            <a:r>
              <a:rPr lang="en-US" sz="2000" b="1" dirty="0" smtClean="0"/>
              <a:t>differ in substance </a:t>
            </a:r>
            <a:r>
              <a:rPr lang="en-US" sz="2000" dirty="0" smtClean="0"/>
              <a:t>from those previously occurring.</a:t>
            </a:r>
          </a:p>
          <a:p>
            <a:pPr marL="1027113" indent="-457200" defTabSz="1258888">
              <a:buSzPct val="75000"/>
              <a:buFont typeface="+mj-lt"/>
              <a:buAutoNum type="alphaLcParenR"/>
            </a:pPr>
            <a:r>
              <a:rPr lang="en-US" sz="2000" dirty="0" smtClean="0"/>
              <a:t>the application of a new accounting policy for transactions, other events or conditions that </a:t>
            </a:r>
            <a:r>
              <a:rPr lang="en-US" sz="2000" b="1" dirty="0" smtClean="0"/>
              <a:t>did not occur previously </a:t>
            </a:r>
            <a:r>
              <a:rPr lang="en-US" sz="2000" dirty="0" smtClean="0"/>
              <a:t>or </a:t>
            </a:r>
            <a:r>
              <a:rPr lang="en-US" sz="2000" b="1" dirty="0" smtClean="0"/>
              <a:t>were not material</a:t>
            </a:r>
            <a:r>
              <a:rPr lang="en-US" sz="2000" dirty="0" smtClean="0"/>
              <a:t>.</a:t>
            </a:r>
          </a:p>
          <a:p>
            <a:pPr marL="1027113" indent="-457200" defTabSz="1258888">
              <a:buSzPct val="75000"/>
              <a:buFont typeface="+mj-lt"/>
              <a:buAutoNum type="alphaLcParenR"/>
            </a:pPr>
            <a:r>
              <a:rPr lang="en-US" sz="2000" dirty="0" smtClean="0"/>
              <a:t>a </a:t>
            </a:r>
            <a:r>
              <a:rPr lang="en-US" sz="2000" b="1" dirty="0" smtClean="0"/>
              <a:t>change in cost model </a:t>
            </a:r>
            <a:r>
              <a:rPr lang="en-US" sz="2000" dirty="0" smtClean="0"/>
              <a:t>when </a:t>
            </a:r>
            <a:r>
              <a:rPr lang="en-US" sz="2000" b="1" dirty="0" smtClean="0"/>
              <a:t>a reliable measure of fair value is no longer available</a:t>
            </a:r>
            <a:r>
              <a:rPr lang="en-US" sz="2000" dirty="0" smtClean="0"/>
              <a:t> for an asset that these IFRS would otherwise require or permit to be measured at fair value.</a:t>
            </a:r>
          </a:p>
          <a:p>
            <a:endParaRPr lang="en-US" sz="2000" dirty="0" smtClean="0"/>
          </a:p>
          <a:p>
            <a:endParaRPr lang="en-US" dirty="0"/>
          </a:p>
        </p:txBody>
      </p:sp>
      <p:sp>
        <p:nvSpPr>
          <p:cNvPr id="4" name="Дата 3"/>
          <p:cNvSpPr>
            <a:spLocks noGrp="1"/>
          </p:cNvSpPr>
          <p:nvPr>
            <p:ph type="dt" sz="half" idx="10"/>
          </p:nvPr>
        </p:nvSpPr>
        <p:spPr/>
        <p:txBody>
          <a:bodyPr/>
          <a:lstStyle/>
          <a:p>
            <a:pPr>
              <a:defRPr/>
            </a:pPr>
            <a:r>
              <a:rPr lang="en-US" altLang="en-US" dirty="0" smtClean="0"/>
              <a:t>Oct 5,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5</a:t>
            </a:fld>
            <a:endParaRPr lang="de-AT" alt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Accounting policies - changes</a:t>
            </a:r>
            <a:endParaRPr lang="en-US" sz="4000" dirty="0">
              <a:latin typeface="Verdana" pitchFamily="34" charset="0"/>
              <a:ea typeface="Verdana" pitchFamily="34" charset="0"/>
              <a:cs typeface="Verdana" pitchFamily="34" charset="0"/>
            </a:endParaRPr>
          </a:p>
        </p:txBody>
      </p:sp>
      <p:sp>
        <p:nvSpPr>
          <p:cNvPr id="3" name="Содержимое 2"/>
          <p:cNvSpPr>
            <a:spLocks noGrp="1"/>
          </p:cNvSpPr>
          <p:nvPr>
            <p:ph idx="1"/>
          </p:nvPr>
        </p:nvSpPr>
        <p:spPr>
          <a:xfrm>
            <a:off x="457200" y="1295400"/>
            <a:ext cx="8229600" cy="4530725"/>
          </a:xfrm>
        </p:spPr>
        <p:txBody>
          <a:bodyPr/>
          <a:lstStyle/>
          <a:p>
            <a:r>
              <a:rPr lang="en-US" sz="2000" dirty="0" smtClean="0"/>
              <a:t>If this IFRS allows a choice of </a:t>
            </a:r>
            <a:r>
              <a:rPr lang="en-US" sz="2000" b="1" dirty="0" smtClean="0"/>
              <a:t>accounting treatment </a:t>
            </a:r>
            <a:r>
              <a:rPr lang="en-US" sz="2000" dirty="0" smtClean="0"/>
              <a:t>(including the measurement basis) for a specified transaction or other event or condition and an entity </a:t>
            </a:r>
            <a:r>
              <a:rPr lang="en-US" sz="2000" b="1" dirty="0" smtClean="0"/>
              <a:t>changes its previous choice</a:t>
            </a:r>
            <a:r>
              <a:rPr lang="en-US" sz="2000" dirty="0" smtClean="0"/>
              <a:t>, that will be a </a:t>
            </a:r>
            <a:r>
              <a:rPr lang="en-US" sz="2000" b="1" dirty="0" smtClean="0"/>
              <a:t>change in accounting policy</a:t>
            </a:r>
            <a:r>
              <a:rPr lang="en-US" sz="2000" dirty="0" smtClean="0"/>
              <a:t>. </a:t>
            </a:r>
          </a:p>
          <a:p>
            <a:r>
              <a:rPr lang="en-US" sz="2000" b="1" dirty="0" smtClean="0"/>
              <a:t>A change in accounting policy is applied retrospectively</a:t>
            </a:r>
            <a:r>
              <a:rPr lang="en-US" sz="2000" dirty="0" smtClean="0"/>
              <a:t> - the entity shall apply the new accounting policy to comparative information </a:t>
            </a:r>
            <a:r>
              <a:rPr lang="en-US" sz="2000" b="1" dirty="0" smtClean="0"/>
              <a:t>for prior periods to the earliest </a:t>
            </a:r>
            <a:r>
              <a:rPr lang="en-US" sz="2000" dirty="0" smtClean="0"/>
              <a:t>date for which it is practicable, </a:t>
            </a:r>
            <a:r>
              <a:rPr lang="en-US" sz="2000" b="1" dirty="0" smtClean="0"/>
              <a:t>as if the new accounting policy had always been applied</a:t>
            </a:r>
            <a:r>
              <a:rPr lang="en-US" sz="2000" dirty="0" smtClean="0"/>
              <a:t>. When it is </a:t>
            </a:r>
            <a:r>
              <a:rPr lang="en-US" sz="2000" b="1" dirty="0" smtClean="0"/>
              <a:t>impracticable</a:t>
            </a:r>
            <a:r>
              <a:rPr lang="en-US" sz="2000" dirty="0" smtClean="0"/>
              <a:t> to determine the individual-period effects of a change in accounting policy on comparative information for one or more prior periods presented, the entity shall apply the new accounting policy </a:t>
            </a:r>
            <a:r>
              <a:rPr lang="en-US" sz="2000" b="1" dirty="0" smtClean="0"/>
              <a:t>to the carrying amounts of assets and liabilities as at the beginning of the earliest period for which retrospective application is practicable</a:t>
            </a:r>
            <a:r>
              <a:rPr lang="en-US" sz="2000" dirty="0" smtClean="0"/>
              <a:t>, which may be the current period, and shall make a corresponding adjustment to the opening balance of each affected component of equity for that period.</a:t>
            </a:r>
          </a:p>
          <a:p>
            <a:endParaRPr lang="en-US" dirty="0"/>
          </a:p>
        </p:txBody>
      </p:sp>
      <p:sp>
        <p:nvSpPr>
          <p:cNvPr id="4" name="Дата 3"/>
          <p:cNvSpPr>
            <a:spLocks noGrp="1"/>
          </p:cNvSpPr>
          <p:nvPr>
            <p:ph type="dt" sz="half" idx="10"/>
          </p:nvPr>
        </p:nvSpPr>
        <p:spPr/>
        <p:txBody>
          <a:bodyPr/>
          <a:lstStyle/>
          <a:p>
            <a:pPr>
              <a:defRPr/>
            </a:pPr>
            <a:r>
              <a:rPr lang="en-US" altLang="en-US" dirty="0" smtClean="0"/>
              <a:t>Oct 5,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6</a:t>
            </a:fld>
            <a:endParaRPr lang="de-AT" alt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Accounting policies - changes</a:t>
            </a:r>
            <a:endParaRPr lang="en-US" sz="4000" dirty="0">
              <a:latin typeface="Verdana" pitchFamily="34" charset="0"/>
              <a:ea typeface="Verdana" pitchFamily="34" charset="0"/>
              <a:cs typeface="Verdana" pitchFamily="34" charset="0"/>
            </a:endParaRPr>
          </a:p>
        </p:txBody>
      </p:sp>
      <p:sp>
        <p:nvSpPr>
          <p:cNvPr id="3" name="Содержимое 2"/>
          <p:cNvSpPr>
            <a:spLocks noGrp="1"/>
          </p:cNvSpPr>
          <p:nvPr>
            <p:ph idx="1"/>
          </p:nvPr>
        </p:nvSpPr>
        <p:spPr>
          <a:xfrm>
            <a:off x="457200" y="1336675"/>
            <a:ext cx="8229600" cy="4530725"/>
          </a:xfrm>
        </p:spPr>
        <p:txBody>
          <a:bodyPr/>
          <a:lstStyle/>
          <a:p>
            <a:r>
              <a:rPr lang="en-US" sz="2000" dirty="0" smtClean="0"/>
              <a:t>When a voluntary change in accounting policy has an effect on the current period or any prior period, an entity shall </a:t>
            </a:r>
            <a:r>
              <a:rPr lang="en-US" sz="2000" b="1" dirty="0" smtClean="0"/>
              <a:t>disclose</a:t>
            </a:r>
            <a:r>
              <a:rPr lang="en-US" sz="2000" dirty="0" smtClean="0"/>
              <a:t> the following:</a:t>
            </a:r>
          </a:p>
          <a:p>
            <a:pPr marL="1027113" indent="-457200" defTabSz="1258888">
              <a:buSzPct val="75000"/>
              <a:buFont typeface="+mj-lt"/>
              <a:buAutoNum type="alphaLcParenR"/>
            </a:pPr>
            <a:r>
              <a:rPr lang="en-US" sz="2000" dirty="0" smtClean="0"/>
              <a:t>the </a:t>
            </a:r>
            <a:r>
              <a:rPr lang="en-US" sz="2000" b="1" dirty="0" smtClean="0"/>
              <a:t>nature</a:t>
            </a:r>
            <a:r>
              <a:rPr lang="en-US" sz="2000" dirty="0" smtClean="0"/>
              <a:t> of the change in accounting policy.</a:t>
            </a:r>
          </a:p>
          <a:p>
            <a:pPr marL="1027113" indent="-457200" defTabSz="1258888">
              <a:buSzPct val="75000"/>
              <a:buFont typeface="+mj-lt"/>
              <a:buAutoNum type="alphaLcParenR"/>
            </a:pPr>
            <a:r>
              <a:rPr lang="en-US" sz="2000" dirty="0" smtClean="0"/>
              <a:t>the </a:t>
            </a:r>
            <a:r>
              <a:rPr lang="en-US" sz="2000" b="1" dirty="0" smtClean="0"/>
              <a:t>reasons</a:t>
            </a:r>
            <a:r>
              <a:rPr lang="en-US" sz="2000" dirty="0" smtClean="0"/>
              <a:t> why applying the new accounting policy provides reliable and more relevant information.</a:t>
            </a:r>
          </a:p>
          <a:p>
            <a:pPr marL="1027113" indent="-457200" defTabSz="1258888">
              <a:buSzPct val="75000"/>
              <a:buFont typeface="+mj-lt"/>
              <a:buAutoNum type="alphaLcParenR"/>
            </a:pPr>
            <a:r>
              <a:rPr lang="en-US" sz="2000" dirty="0" smtClean="0"/>
              <a:t>to the </a:t>
            </a:r>
            <a:r>
              <a:rPr lang="en-US" sz="2000" b="1" dirty="0" smtClean="0"/>
              <a:t>extent</a:t>
            </a:r>
            <a:r>
              <a:rPr lang="en-US" sz="2000" dirty="0" smtClean="0"/>
              <a:t> practicable, the amount of the adjustment for each financial statement line item affected, shown separately:</a:t>
            </a:r>
          </a:p>
          <a:p>
            <a:pPr marL="1384300" indent="-514350" defTabSz="1258888">
              <a:buSzPct val="75000"/>
              <a:buFont typeface="+mj-lt"/>
              <a:buAutoNum type="romanLcPeriod"/>
            </a:pPr>
            <a:r>
              <a:rPr lang="en-US" sz="2000" dirty="0" smtClean="0"/>
              <a:t>for the current period;</a:t>
            </a:r>
          </a:p>
          <a:p>
            <a:pPr marL="1384300" indent="-514350" defTabSz="1258888">
              <a:buSzPct val="75000"/>
              <a:buFont typeface="+mj-lt"/>
              <a:buAutoNum type="romanLcPeriod"/>
            </a:pPr>
            <a:r>
              <a:rPr lang="en-US" sz="2000" dirty="0" smtClean="0"/>
              <a:t>for each prior period presented; and</a:t>
            </a:r>
          </a:p>
          <a:p>
            <a:pPr marL="1384300" indent="-514350" defTabSz="1258888">
              <a:buSzPct val="75000"/>
              <a:buFont typeface="+mj-lt"/>
              <a:buAutoNum type="romanLcPeriod"/>
            </a:pPr>
            <a:r>
              <a:rPr lang="en-US" sz="2000" dirty="0" smtClean="0"/>
              <a:t>in the aggregate for periods before those presented.</a:t>
            </a:r>
          </a:p>
          <a:p>
            <a:pPr marL="1384300" indent="-514350" defTabSz="1258888">
              <a:buSzPct val="75000"/>
              <a:buFont typeface="+mj-lt"/>
              <a:buAutoNum type="romanLcPeriod"/>
            </a:pPr>
            <a:r>
              <a:rPr lang="en-US" sz="2000" dirty="0" smtClean="0"/>
              <a:t>an explanation if it is impracticable to determine the amounts to be disclosed in (c) above.</a:t>
            </a:r>
          </a:p>
          <a:p>
            <a:pPr marL="344488" indent="15875" defTabSz="1258888">
              <a:buSzPct val="75000"/>
              <a:buNone/>
            </a:pPr>
            <a:r>
              <a:rPr lang="en-US" sz="2000" dirty="0" smtClean="0"/>
              <a:t>Financial statements of subsequent periods need not repeat these disclosures.</a:t>
            </a:r>
          </a:p>
          <a:p>
            <a:endParaRPr lang="en-US" sz="2000" dirty="0" smtClean="0"/>
          </a:p>
          <a:p>
            <a:endParaRPr lang="en-US" dirty="0"/>
          </a:p>
        </p:txBody>
      </p:sp>
      <p:sp>
        <p:nvSpPr>
          <p:cNvPr id="4" name="Дата 3"/>
          <p:cNvSpPr>
            <a:spLocks noGrp="1"/>
          </p:cNvSpPr>
          <p:nvPr>
            <p:ph type="dt" sz="half" idx="10"/>
          </p:nvPr>
        </p:nvSpPr>
        <p:spPr/>
        <p:txBody>
          <a:bodyPr/>
          <a:lstStyle/>
          <a:p>
            <a:pPr>
              <a:defRPr/>
            </a:pPr>
            <a:r>
              <a:rPr lang="en-US" altLang="en-US" dirty="0" smtClean="0"/>
              <a:t>Oct 5,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7</a:t>
            </a:fld>
            <a:endParaRPr lang="de-AT" alt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Accounting estimates – change</a:t>
            </a:r>
            <a:br>
              <a:rPr lang="en-US" sz="4000" dirty="0" smtClean="0">
                <a:latin typeface="Verdana" pitchFamily="34" charset="0"/>
                <a:ea typeface="Verdana" pitchFamily="34" charset="0"/>
                <a:cs typeface="Verdana" pitchFamily="34" charset="0"/>
              </a:rPr>
            </a:br>
            <a:endParaRPr lang="en-US" sz="4000" dirty="0">
              <a:latin typeface="Verdana" pitchFamily="34" charset="0"/>
              <a:ea typeface="Verdana" pitchFamily="34" charset="0"/>
              <a:cs typeface="Verdana" pitchFamily="34" charset="0"/>
            </a:endParaRPr>
          </a:p>
        </p:txBody>
      </p:sp>
      <p:sp>
        <p:nvSpPr>
          <p:cNvPr id="3" name="Содержимое 2"/>
          <p:cNvSpPr>
            <a:spLocks noGrp="1"/>
          </p:cNvSpPr>
          <p:nvPr>
            <p:ph idx="1"/>
          </p:nvPr>
        </p:nvSpPr>
        <p:spPr>
          <a:xfrm>
            <a:off x="457200" y="1336675"/>
            <a:ext cx="8229600" cy="4530725"/>
          </a:xfrm>
        </p:spPr>
        <p:txBody>
          <a:bodyPr/>
          <a:lstStyle/>
          <a:p>
            <a:r>
              <a:rPr lang="en-US" sz="2000" b="1" dirty="0" smtClean="0"/>
              <a:t>A change in accounting estimate is an adjustment of the carrying amount of an asset or a liability, or the amount of the periodic consumption of an asset, that results from the assessment of the present status of, and expected future benefits and obligations associated with, assets and liabilities</a:t>
            </a:r>
            <a:r>
              <a:rPr lang="en-US" sz="2000" dirty="0" smtClean="0"/>
              <a:t>. Changes in accounting estimates </a:t>
            </a:r>
            <a:r>
              <a:rPr lang="en-US" sz="2000" b="1" dirty="0" smtClean="0"/>
              <a:t>result from new information or new developments </a:t>
            </a:r>
            <a:r>
              <a:rPr lang="en-US" sz="2000" dirty="0" smtClean="0"/>
              <a:t>and, accordingly, </a:t>
            </a:r>
            <a:r>
              <a:rPr lang="en-US" sz="2000" b="1" dirty="0" smtClean="0"/>
              <a:t>are not corrections of errors</a:t>
            </a:r>
            <a:r>
              <a:rPr lang="en-US" sz="2000" dirty="0" smtClean="0"/>
              <a:t>. When it is difficult to distinguish a change in an accounting policy from a change in an accounting estimate, the change is treated as a change in an accounting estimate.</a:t>
            </a:r>
          </a:p>
          <a:p>
            <a:r>
              <a:rPr lang="en-US" sz="2000" b="1" dirty="0" smtClean="0"/>
              <a:t>An entity shall recognize the effect of a change in an accounting estimate prospectively </a:t>
            </a:r>
            <a:r>
              <a:rPr lang="en-US" sz="2000" dirty="0" smtClean="0"/>
              <a:t>by including it in profit or loss in:</a:t>
            </a:r>
          </a:p>
          <a:p>
            <a:pPr marL="1027113" indent="-457200" defTabSz="1258888">
              <a:buSzPct val="75000"/>
              <a:buFont typeface="+mj-lt"/>
              <a:buAutoNum type="alphaLcParenR"/>
            </a:pPr>
            <a:r>
              <a:rPr lang="en-US" sz="2000" dirty="0" smtClean="0"/>
              <a:t>the period of the change, if the change affects that period only, or</a:t>
            </a:r>
          </a:p>
          <a:p>
            <a:pPr marL="1027113" indent="-457200" defTabSz="1258888">
              <a:buSzPct val="75000"/>
              <a:buFont typeface="+mj-lt"/>
              <a:buAutoNum type="alphaLcParenR"/>
            </a:pPr>
            <a:r>
              <a:rPr lang="en-US" sz="2000" dirty="0" smtClean="0"/>
              <a:t>the period of the change and future periods, if the change affects both.</a:t>
            </a:r>
          </a:p>
          <a:p>
            <a:pPr>
              <a:buNone/>
            </a:pPr>
            <a:endParaRPr lang="en-US" dirty="0"/>
          </a:p>
        </p:txBody>
      </p:sp>
      <p:sp>
        <p:nvSpPr>
          <p:cNvPr id="4" name="Дата 3"/>
          <p:cNvSpPr>
            <a:spLocks noGrp="1"/>
          </p:cNvSpPr>
          <p:nvPr>
            <p:ph type="dt" sz="half" idx="10"/>
          </p:nvPr>
        </p:nvSpPr>
        <p:spPr/>
        <p:txBody>
          <a:bodyPr/>
          <a:lstStyle/>
          <a:p>
            <a:pPr>
              <a:defRPr/>
            </a:pPr>
            <a:r>
              <a:rPr lang="en-US" altLang="en-US" dirty="0" smtClean="0"/>
              <a:t>Oct 5,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8</a:t>
            </a:fld>
            <a:endParaRPr lang="de-AT" alt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Prior period errors - correction</a:t>
            </a:r>
            <a:br>
              <a:rPr lang="en-US" sz="4000" dirty="0" smtClean="0">
                <a:latin typeface="Verdana" pitchFamily="34" charset="0"/>
                <a:ea typeface="Verdana" pitchFamily="34" charset="0"/>
                <a:cs typeface="Verdana" pitchFamily="34" charset="0"/>
              </a:rPr>
            </a:br>
            <a:endParaRPr lang="en-US" sz="4000" dirty="0">
              <a:latin typeface="Verdana" pitchFamily="34" charset="0"/>
              <a:ea typeface="Verdana" pitchFamily="34" charset="0"/>
              <a:cs typeface="Verdana" pitchFamily="34" charset="0"/>
            </a:endParaRPr>
          </a:p>
        </p:txBody>
      </p:sp>
      <p:sp>
        <p:nvSpPr>
          <p:cNvPr id="3" name="Содержимое 2"/>
          <p:cNvSpPr>
            <a:spLocks noGrp="1"/>
          </p:cNvSpPr>
          <p:nvPr>
            <p:ph idx="1"/>
          </p:nvPr>
        </p:nvSpPr>
        <p:spPr>
          <a:xfrm>
            <a:off x="457200" y="1260475"/>
            <a:ext cx="8229600" cy="4530725"/>
          </a:xfrm>
        </p:spPr>
        <p:txBody>
          <a:bodyPr/>
          <a:lstStyle/>
          <a:p>
            <a:r>
              <a:rPr lang="en-US" sz="2000" b="1" dirty="0" smtClean="0"/>
              <a:t>Prior period errors are omissions from, and misstatements in, the entity’s financial statements for one or more prior periods arising from a failure to use, or misuse of, reliable information that</a:t>
            </a:r>
            <a:r>
              <a:rPr lang="en-US" sz="2000" dirty="0" smtClean="0"/>
              <a:t>:</a:t>
            </a:r>
          </a:p>
          <a:p>
            <a:pPr marL="1027113" indent="-457200" defTabSz="1258888">
              <a:buSzPct val="75000"/>
              <a:buFont typeface="+mj-lt"/>
              <a:buAutoNum type="alphaLcParenR"/>
            </a:pPr>
            <a:r>
              <a:rPr lang="en-US" sz="2000" b="1" dirty="0" smtClean="0"/>
              <a:t>was available </a:t>
            </a:r>
            <a:r>
              <a:rPr lang="en-US" sz="2000" dirty="0" smtClean="0"/>
              <a:t>when financial statements for those periods were authorized for issue, and</a:t>
            </a:r>
          </a:p>
          <a:p>
            <a:pPr marL="1027113" indent="-457200" defTabSz="1258888">
              <a:buSzPct val="75000"/>
              <a:buFont typeface="+mj-lt"/>
              <a:buAutoNum type="alphaLcParenR"/>
            </a:pPr>
            <a:r>
              <a:rPr lang="en-US" sz="2000" b="1" dirty="0" smtClean="0"/>
              <a:t>could reasonably be expected </a:t>
            </a:r>
            <a:r>
              <a:rPr lang="en-US" sz="2000" dirty="0" smtClean="0"/>
              <a:t>to have been obtained and taken into account in the preparation and presentation of those financial statements.</a:t>
            </a:r>
          </a:p>
          <a:p>
            <a:r>
              <a:rPr lang="en-US" sz="2000" dirty="0" smtClean="0"/>
              <a:t>Such errors include the effects of </a:t>
            </a:r>
            <a:r>
              <a:rPr lang="en-US" sz="2000" b="1" dirty="0" smtClean="0"/>
              <a:t>mathematical mistakes, mistakes in applying accounting policies, oversights or misinterpretations of facts, and fraud.</a:t>
            </a:r>
          </a:p>
          <a:p>
            <a:r>
              <a:rPr lang="en-US" sz="2000" dirty="0" smtClean="0"/>
              <a:t>To the extent practicable, </a:t>
            </a:r>
            <a:r>
              <a:rPr lang="en-US" sz="2000" b="1" dirty="0" smtClean="0"/>
              <a:t>an entity shall correct a material prior period error retrospectively </a:t>
            </a:r>
            <a:r>
              <a:rPr lang="en-US" sz="2000" dirty="0" smtClean="0"/>
              <a:t>in the first financial statements authorized for issue after its discovery by:</a:t>
            </a:r>
          </a:p>
          <a:p>
            <a:pPr marL="1027113" indent="-457200" defTabSz="1258888">
              <a:buSzPct val="75000"/>
              <a:buFont typeface="+mj-lt"/>
              <a:buAutoNum type="alphaLcParenR"/>
            </a:pPr>
            <a:r>
              <a:rPr lang="en-US" sz="2000" dirty="0" smtClean="0"/>
              <a:t>restating the comparative amounts for the prior period(s) presented in which the error occurred, or </a:t>
            </a:r>
          </a:p>
          <a:p>
            <a:endParaRPr lang="en-US" dirty="0"/>
          </a:p>
        </p:txBody>
      </p:sp>
      <p:sp>
        <p:nvSpPr>
          <p:cNvPr id="4" name="Дата 3"/>
          <p:cNvSpPr>
            <a:spLocks noGrp="1"/>
          </p:cNvSpPr>
          <p:nvPr>
            <p:ph type="dt" sz="half" idx="10"/>
          </p:nvPr>
        </p:nvSpPr>
        <p:spPr/>
        <p:txBody>
          <a:bodyPr/>
          <a:lstStyle/>
          <a:p>
            <a:pPr>
              <a:defRPr/>
            </a:pPr>
            <a:r>
              <a:rPr lang="en-US" altLang="en-US" dirty="0" smtClean="0"/>
              <a:t>Oct 5,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9</a:t>
            </a:fld>
            <a:endParaRPr lang="de-AT" altLang="en-US"/>
          </a:p>
        </p:txBody>
      </p:sp>
    </p:spTree>
  </p:cSld>
  <p:clrMapOvr>
    <a:masterClrMapping/>
  </p:clrMapOvr>
</p:sld>
</file>

<file path=ppt/theme/theme1.xml><?xml version="1.0" encoding="utf-8"?>
<a:theme xmlns:a="http://schemas.openxmlformats.org/drawingml/2006/main" name="Тема1">
  <a:themeElements>
    <a:clrScheme name="Kante 7">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fontScheme name="Kante">
      <a:majorFont>
        <a:latin typeface="Garamond"/>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Kante 1">
        <a:dk1>
          <a:srgbClr val="333333"/>
        </a:dk1>
        <a:lt1>
          <a:srgbClr val="FFFFFF"/>
        </a:lt1>
        <a:dk2>
          <a:srgbClr val="820000"/>
        </a:dk2>
        <a:lt2>
          <a:srgbClr val="FFFFFF"/>
        </a:lt2>
        <a:accent1>
          <a:srgbClr val="FF9900"/>
        </a:accent1>
        <a:accent2>
          <a:srgbClr val="CC3300"/>
        </a:accent2>
        <a:accent3>
          <a:srgbClr val="C1AAAA"/>
        </a:accent3>
        <a:accent4>
          <a:srgbClr val="DADADA"/>
        </a:accent4>
        <a:accent5>
          <a:srgbClr val="FFCAAA"/>
        </a:accent5>
        <a:accent6>
          <a:srgbClr val="B92D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Kante 2">
        <a:dk1>
          <a:srgbClr val="333333"/>
        </a:dk1>
        <a:lt1>
          <a:srgbClr val="CCCCFF"/>
        </a:lt1>
        <a:dk2>
          <a:srgbClr val="0B0506"/>
        </a:dk2>
        <a:lt2>
          <a:srgbClr val="FFFFFF"/>
        </a:lt2>
        <a:accent1>
          <a:srgbClr val="3366CC"/>
        </a:accent1>
        <a:accent2>
          <a:srgbClr val="3333CC"/>
        </a:accent2>
        <a:accent3>
          <a:srgbClr val="AAAAAA"/>
        </a:accent3>
        <a:accent4>
          <a:srgbClr val="AEAEDA"/>
        </a:accent4>
        <a:accent5>
          <a:srgbClr val="ADB8E2"/>
        </a:accent5>
        <a:accent6>
          <a:srgbClr val="2D2DB9"/>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Kante 3">
        <a:dk1>
          <a:srgbClr val="333333"/>
        </a:dk1>
        <a:lt1>
          <a:srgbClr val="FFFFFF"/>
        </a:lt1>
        <a:dk2>
          <a:srgbClr val="221013"/>
        </a:dk2>
        <a:lt2>
          <a:srgbClr val="FFFFFF"/>
        </a:lt2>
        <a:accent1>
          <a:srgbClr val="CC3300"/>
        </a:accent1>
        <a:accent2>
          <a:srgbClr val="CC9900"/>
        </a:accent2>
        <a:accent3>
          <a:srgbClr val="ABAAAA"/>
        </a:accent3>
        <a:accent4>
          <a:srgbClr val="DADADA"/>
        </a:accent4>
        <a:accent5>
          <a:srgbClr val="E2ADAA"/>
        </a:accent5>
        <a:accent6>
          <a:srgbClr val="B98A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Kante 4">
        <a:dk1>
          <a:srgbClr val="11054B"/>
        </a:dk1>
        <a:lt1>
          <a:srgbClr val="FFFFFF"/>
        </a:lt1>
        <a:dk2>
          <a:srgbClr val="0000CC"/>
        </a:dk2>
        <a:lt2>
          <a:srgbClr val="FFFFFF"/>
        </a:lt2>
        <a:accent1>
          <a:srgbClr val="FF6600"/>
        </a:accent1>
        <a:accent2>
          <a:srgbClr val="FF3300"/>
        </a:accent2>
        <a:accent3>
          <a:srgbClr val="AAAAE2"/>
        </a:accent3>
        <a:accent4>
          <a:srgbClr val="DADADA"/>
        </a:accent4>
        <a:accent5>
          <a:srgbClr val="FFB8AA"/>
        </a:accent5>
        <a:accent6>
          <a:srgbClr val="E72D00"/>
        </a:accent6>
        <a:hlink>
          <a:srgbClr val="CC9900"/>
        </a:hlink>
        <a:folHlink>
          <a:srgbClr val="B2B2B2"/>
        </a:folHlink>
      </a:clrScheme>
      <a:clrMap bg1="dk2" tx1="lt1" bg2="dk1" tx2="lt2" accent1="accent1" accent2="accent2" accent3="accent3" accent4="accent4" accent5="accent5" accent6="accent6" hlink="hlink" folHlink="folHlink"/>
    </a:extraClrScheme>
    <a:extraClrScheme>
      <a:clrScheme name="Kante 5">
        <a:dk1>
          <a:srgbClr val="9B8D65"/>
        </a:dk1>
        <a:lt1>
          <a:srgbClr val="F8F8F8"/>
        </a:lt1>
        <a:dk2>
          <a:srgbClr val="002600"/>
        </a:dk2>
        <a:lt2>
          <a:srgbClr val="FAFACC"/>
        </a:lt2>
        <a:accent1>
          <a:srgbClr val="CC9933"/>
        </a:accent1>
        <a:accent2>
          <a:srgbClr val="8F9967"/>
        </a:accent2>
        <a:accent3>
          <a:srgbClr val="AAACAA"/>
        </a:accent3>
        <a:accent4>
          <a:srgbClr val="D4D4D4"/>
        </a:accent4>
        <a:accent5>
          <a:srgbClr val="E2CAAD"/>
        </a:accent5>
        <a:accent6>
          <a:srgbClr val="818A5D"/>
        </a:accent6>
        <a:hlink>
          <a:srgbClr val="336600"/>
        </a:hlink>
        <a:folHlink>
          <a:srgbClr val="808000"/>
        </a:folHlink>
      </a:clrScheme>
      <a:clrMap bg1="dk2" tx1="lt1" bg2="dk1" tx2="lt2" accent1="accent1" accent2="accent2" accent3="accent3" accent4="accent4" accent5="accent5" accent6="accent6" hlink="hlink" folHlink="folHlink"/>
    </a:extraClrScheme>
    <a:extraClrScheme>
      <a:clrScheme name="Kante 6">
        <a:dk1>
          <a:srgbClr val="333333"/>
        </a:dk1>
        <a:lt1>
          <a:srgbClr val="FFFFFF"/>
        </a:lt1>
        <a:dk2>
          <a:srgbClr val="006699"/>
        </a:dk2>
        <a:lt2>
          <a:srgbClr val="FFFFFF"/>
        </a:lt2>
        <a:accent1>
          <a:srgbClr val="CC9900"/>
        </a:accent1>
        <a:accent2>
          <a:srgbClr val="FF9900"/>
        </a:accent2>
        <a:accent3>
          <a:srgbClr val="AAB8CA"/>
        </a:accent3>
        <a:accent4>
          <a:srgbClr val="DADADA"/>
        </a:accent4>
        <a:accent5>
          <a:srgbClr val="E2CAAA"/>
        </a:accent5>
        <a:accent6>
          <a:srgbClr val="E78A00"/>
        </a:accent6>
        <a:hlink>
          <a:srgbClr val="FFCC00"/>
        </a:hlink>
        <a:folHlink>
          <a:srgbClr val="706F37"/>
        </a:folHlink>
      </a:clrScheme>
      <a:clrMap bg1="dk2" tx1="lt1" bg2="dk1" tx2="lt2" accent1="accent1" accent2="accent2" accent3="accent3" accent4="accent4" accent5="accent5" accent6="accent6" hlink="hlink" folHlink="folHlink"/>
    </a:extraClrScheme>
    <a:extraClrScheme>
      <a:clrScheme name="Kante 7">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clrMap bg1="lt1" tx1="dk1" bg2="lt2" tx2="dk2" accent1="accent1" accent2="accent2" accent3="accent3" accent4="accent4" accent5="accent5" accent6="accent6" hlink="hlink" folHlink="folHlink"/>
    </a:extraClrScheme>
    <a:extraClrScheme>
      <a:clrScheme name="Kante 8">
        <a:dk1>
          <a:srgbClr val="000000"/>
        </a:dk1>
        <a:lt1>
          <a:srgbClr val="FFFFFF"/>
        </a:lt1>
        <a:dk2>
          <a:srgbClr val="CC0000"/>
        </a:dk2>
        <a:lt2>
          <a:srgbClr val="666699"/>
        </a:lt2>
        <a:accent1>
          <a:srgbClr val="808080"/>
        </a:accent1>
        <a:accent2>
          <a:srgbClr val="999933"/>
        </a:accent2>
        <a:accent3>
          <a:srgbClr val="FFFFFF"/>
        </a:accent3>
        <a:accent4>
          <a:srgbClr val="000000"/>
        </a:accent4>
        <a:accent5>
          <a:srgbClr val="C0C0C0"/>
        </a:accent5>
        <a:accent6>
          <a:srgbClr val="8A8A2D"/>
        </a:accent6>
        <a:hlink>
          <a:srgbClr val="4C6D80"/>
        </a:hlink>
        <a:folHlink>
          <a:srgbClr val="B2B2B2"/>
        </a:folHlink>
      </a:clrScheme>
      <a:clrMap bg1="lt1" tx1="dk1" bg2="lt2" tx2="dk2" accent1="accent1" accent2="accent2" accent3="accent3" accent4="accent4" accent5="accent5" accent6="accent6" hlink="hlink" folHlink="folHlink"/>
    </a:extraClrScheme>
    <a:extraClrScheme>
      <a:clrScheme name="Kante 9">
        <a:dk1>
          <a:srgbClr val="000000"/>
        </a:dk1>
        <a:lt1>
          <a:srgbClr val="FFFFFF"/>
        </a:lt1>
        <a:dk2>
          <a:srgbClr val="003399"/>
        </a:dk2>
        <a:lt2>
          <a:srgbClr val="666699"/>
        </a:lt2>
        <a:accent1>
          <a:srgbClr val="009999"/>
        </a:accent1>
        <a:accent2>
          <a:srgbClr val="4C6D4E"/>
        </a:accent2>
        <a:accent3>
          <a:srgbClr val="FFFFFF"/>
        </a:accent3>
        <a:accent4>
          <a:srgbClr val="000000"/>
        </a:accent4>
        <a:accent5>
          <a:srgbClr val="AACACA"/>
        </a:accent5>
        <a:accent6>
          <a:srgbClr val="446246"/>
        </a:accent6>
        <a:hlink>
          <a:srgbClr val="4C6D80"/>
        </a:hlink>
        <a:folHlink>
          <a:srgbClr val="B2B2B2"/>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Тема1</Template>
  <TotalTime>378</TotalTime>
  <Words>1242</Words>
  <Application>Microsoft Office PowerPoint</Application>
  <PresentationFormat>Экран (4:3)</PresentationFormat>
  <Paragraphs>76</Paragraphs>
  <Slides>10</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10</vt:i4>
      </vt:variant>
    </vt:vector>
  </HeadingPairs>
  <TitlesOfParts>
    <vt:vector size="11" baseType="lpstr">
      <vt:lpstr>Тема1</vt:lpstr>
      <vt:lpstr>Accounting (Basics) - Lecture 3  Accounting policy, estimates and errors</vt:lpstr>
      <vt:lpstr>Contents</vt:lpstr>
      <vt:lpstr>Accounting policies – selection and application </vt:lpstr>
      <vt:lpstr>Accounting policies – selection and application</vt:lpstr>
      <vt:lpstr>Accounting policies – changes</vt:lpstr>
      <vt:lpstr>Accounting policies - changes</vt:lpstr>
      <vt:lpstr>Accounting policies - changes</vt:lpstr>
      <vt:lpstr>Accounting estimates – change </vt:lpstr>
      <vt:lpstr>Prior period errors - correction </vt:lpstr>
      <vt:lpstr>Prior period errors - correction</vt:lpstr>
    </vt:vector>
  </TitlesOfParts>
  <Company>Krokoz™</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Sasha</dc:creator>
  <cp:lastModifiedBy>Sasha</cp:lastModifiedBy>
  <cp:revision>28</cp:revision>
  <dcterms:created xsi:type="dcterms:W3CDTF">2014-08-29T06:21:19Z</dcterms:created>
  <dcterms:modified xsi:type="dcterms:W3CDTF">2015-10-05T21:01:11Z</dcterms:modified>
</cp:coreProperties>
</file>