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9" r:id="rId6"/>
    <p:sldId id="260" r:id="rId7"/>
    <p:sldId id="261" r:id="rId8"/>
    <p:sldId id="262" r:id="rId9"/>
    <p:sldId id="270" r:id="rId10"/>
    <p:sldId id="263" r:id="rId11"/>
    <p:sldId id="271" r:id="rId12"/>
    <p:sldId id="264" r:id="rId13"/>
    <p:sldId id="265" r:id="rId14"/>
    <p:sldId id="266" r:id="rId15"/>
    <p:sldId id="267" r:id="rId16"/>
    <p:sldId id="272" r:id="rId17"/>
    <p:sldId id="268" r:id="rId18"/>
    <p:sldId id="273" r:id="rId19"/>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743200"/>
          </a:xfrm>
        </p:spPr>
        <p:txBody>
          <a:bodyPr/>
          <a:lstStyle/>
          <a:p>
            <a:r>
              <a:rPr lang="en-US" sz="2400" dirty="0" smtClean="0">
                <a:latin typeface="Verdana" pitchFamily="34" charset="0"/>
              </a:rPr>
              <a:t>Accounting (Basics) - Lecture 5</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Lease</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b="1" dirty="0" smtClean="0"/>
              <a:t>The sales revenue recognized </a:t>
            </a:r>
            <a:r>
              <a:rPr lang="en-US" sz="2000" dirty="0" smtClean="0"/>
              <a:t>at the commencement of the lease term by a manufacturer or dealer </a:t>
            </a:r>
            <a:r>
              <a:rPr lang="en-US" sz="2000" dirty="0" err="1" smtClean="0"/>
              <a:t>lessor</a:t>
            </a:r>
            <a:r>
              <a:rPr lang="en-US" sz="2000" dirty="0" smtClean="0"/>
              <a:t> is </a:t>
            </a:r>
            <a:r>
              <a:rPr lang="en-US" sz="2000" b="1" dirty="0" smtClean="0"/>
              <a:t>the fair value of the asset or, if lower, the present value of the minimum lease payments accruing to the </a:t>
            </a:r>
            <a:r>
              <a:rPr lang="en-US" sz="2000" b="1" dirty="0" err="1" smtClean="0"/>
              <a:t>lessor</a:t>
            </a:r>
            <a:r>
              <a:rPr lang="en-US" sz="2000" b="1" dirty="0" smtClean="0"/>
              <a:t>, computed at a market rate of interest. </a:t>
            </a:r>
            <a:r>
              <a:rPr lang="en-US" sz="2000" dirty="0" smtClean="0"/>
              <a:t>The </a:t>
            </a:r>
            <a:r>
              <a:rPr lang="en-US" sz="2000" b="1" dirty="0" smtClean="0"/>
              <a:t>cost of sale</a:t>
            </a:r>
            <a:r>
              <a:rPr lang="en-US" sz="2000" dirty="0" smtClean="0"/>
              <a:t> recognized at the commencement of the lease term is the </a:t>
            </a:r>
            <a:r>
              <a:rPr lang="en-US" sz="2000" b="1" dirty="0" smtClean="0"/>
              <a:t>cost, or carrying amount if different, of the leased property less the present value of the unguaranteed residual value. The difference between the sales revenue and the cost of sale is the selling profit</a:t>
            </a:r>
            <a:r>
              <a:rPr lang="en-US" sz="2000" dirty="0" smtClean="0"/>
              <a:t>. </a:t>
            </a:r>
            <a:r>
              <a:rPr lang="en-US" sz="2000" b="1" dirty="0" smtClean="0"/>
              <a:t>Costs incurred </a:t>
            </a:r>
            <a:r>
              <a:rPr lang="en-US" sz="2000" dirty="0" smtClean="0"/>
              <a:t>by manufacturer or dealer </a:t>
            </a:r>
            <a:r>
              <a:rPr lang="en-US" sz="2000" dirty="0" err="1" smtClean="0"/>
              <a:t>lessors</a:t>
            </a:r>
            <a:r>
              <a:rPr lang="en-US" sz="2000" dirty="0" smtClean="0"/>
              <a:t> in connection with negotiating and arranging a lease shall be </a:t>
            </a:r>
            <a:r>
              <a:rPr lang="en-US" sz="2000" b="1" dirty="0" smtClean="0"/>
              <a:t>recognized as an expense </a:t>
            </a:r>
            <a:r>
              <a:rPr lang="en-US" sz="2000" dirty="0" smtClean="0"/>
              <a:t>when the selling profit is recognized. </a:t>
            </a:r>
          </a:p>
          <a:p>
            <a:r>
              <a:rPr lang="en-US" sz="2000" dirty="0" smtClean="0"/>
              <a:t>A </a:t>
            </a:r>
            <a:r>
              <a:rPr lang="en-US" sz="2000" dirty="0" err="1" smtClean="0"/>
              <a:t>lessor</a:t>
            </a:r>
            <a:r>
              <a:rPr lang="en-US" sz="2000" dirty="0" smtClean="0"/>
              <a:t> shall make the following </a:t>
            </a:r>
            <a:r>
              <a:rPr lang="en-US" sz="2000" b="1" dirty="0" smtClean="0"/>
              <a:t>disclosures for finance leases:</a:t>
            </a:r>
          </a:p>
          <a:p>
            <a:pPr marL="1027113" indent="-457200" defTabSz="1258888">
              <a:buSzPct val="75000"/>
              <a:buFont typeface="+mj-lt"/>
              <a:buAutoNum type="alphaLcParenR"/>
            </a:pPr>
            <a:r>
              <a:rPr lang="en-US" sz="2000" dirty="0" smtClean="0"/>
              <a:t>a </a:t>
            </a:r>
            <a:r>
              <a:rPr lang="en-US" sz="2000" b="1" dirty="0" smtClean="0"/>
              <a:t>reconciliation between the gross investment in the lease </a:t>
            </a:r>
            <a:r>
              <a:rPr lang="en-US" sz="2000" dirty="0" smtClean="0"/>
              <a:t>at the end of the reporting period, and the </a:t>
            </a:r>
            <a:r>
              <a:rPr lang="en-US" sz="2000" b="1" dirty="0" smtClean="0"/>
              <a:t>present value of minimum lease payments receivable </a:t>
            </a:r>
            <a:r>
              <a:rPr lang="en-US" sz="2000" dirty="0" smtClean="0"/>
              <a:t>at the end of the reporting period. In addition, a </a:t>
            </a:r>
            <a:r>
              <a:rPr lang="en-US" sz="2000" dirty="0" err="1" smtClean="0"/>
              <a:t>lessor</a:t>
            </a:r>
            <a:r>
              <a:rPr lang="en-US" sz="2000" dirty="0" smtClean="0"/>
              <a:t> shall disclose the </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41475"/>
            <a:ext cx="8229600" cy="4530725"/>
          </a:xfrm>
        </p:spPr>
        <p:txBody>
          <a:bodyPr/>
          <a:lstStyle/>
          <a:p>
            <a:pPr marL="1027113" indent="7938" defTabSz="1258888">
              <a:buSzPct val="75000"/>
              <a:buNone/>
            </a:pPr>
            <a:r>
              <a:rPr lang="en-US" sz="2000" b="1" dirty="0" smtClean="0"/>
              <a:t>g</a:t>
            </a:r>
            <a:r>
              <a:rPr lang="en-US" sz="2000" b="1" dirty="0" smtClean="0"/>
              <a:t>ross investment </a:t>
            </a:r>
            <a:r>
              <a:rPr lang="en-US" sz="2000" b="1" dirty="0" smtClean="0"/>
              <a:t>in the lease and the present value of minimum lease payments receivable </a:t>
            </a:r>
            <a:r>
              <a:rPr lang="en-US" sz="2000" dirty="0" smtClean="0"/>
              <a:t>at the end of the reporting period</a:t>
            </a:r>
          </a:p>
          <a:p>
            <a:pPr marL="1027113" indent="-457200" defTabSz="1258888">
              <a:buSzPct val="75000"/>
              <a:buFont typeface="+mj-lt"/>
              <a:buAutoNum type="alphaLcParenR" startAt="2"/>
            </a:pPr>
            <a:r>
              <a:rPr lang="en-US" sz="2000" b="1" dirty="0" smtClean="0"/>
              <a:t>unearned finance income</a:t>
            </a:r>
            <a:r>
              <a:rPr lang="en-US" sz="2000" dirty="0" smtClean="0"/>
              <a:t>.</a:t>
            </a:r>
          </a:p>
          <a:p>
            <a:pPr marL="1027113" indent="-457200" defTabSz="1258888">
              <a:buSzPct val="75000"/>
              <a:buFont typeface="+mj-lt"/>
              <a:buAutoNum type="alphaLcParenR" startAt="2"/>
            </a:pPr>
            <a:r>
              <a:rPr lang="en-US" sz="2000" dirty="0" smtClean="0"/>
              <a:t>the </a:t>
            </a:r>
            <a:r>
              <a:rPr lang="en-US" sz="2000" b="1" dirty="0" smtClean="0"/>
              <a:t>unguaranteed residual values </a:t>
            </a:r>
            <a:r>
              <a:rPr lang="en-US" sz="2000" dirty="0" smtClean="0"/>
              <a:t>accruing to the benefit of the </a:t>
            </a:r>
            <a:r>
              <a:rPr lang="en-US" sz="2000" dirty="0" err="1" smtClean="0"/>
              <a:t>lessor</a:t>
            </a:r>
            <a:r>
              <a:rPr lang="en-US" sz="2000" dirty="0" smtClean="0"/>
              <a:t>.</a:t>
            </a:r>
          </a:p>
          <a:p>
            <a:pPr marL="1027113" indent="-457200" defTabSz="1258888">
              <a:buSzPct val="75000"/>
              <a:buFont typeface="+mj-lt"/>
              <a:buAutoNum type="alphaLcParenR" startAt="2"/>
            </a:pPr>
            <a:r>
              <a:rPr lang="en-US" sz="2000" dirty="0" smtClean="0"/>
              <a:t>the </a:t>
            </a:r>
            <a:r>
              <a:rPr lang="en-US" sz="2000" b="1" dirty="0" smtClean="0"/>
              <a:t>accumulated allowance for uncollectible minimum lease payments receivable.</a:t>
            </a:r>
          </a:p>
          <a:p>
            <a:pPr marL="1027113" indent="-457200" defTabSz="1258888">
              <a:buSzPct val="75000"/>
              <a:buFont typeface="+mj-lt"/>
              <a:buAutoNum type="alphaLcParenR" startAt="2"/>
            </a:pPr>
            <a:r>
              <a:rPr lang="en-US" sz="2000" b="1" dirty="0" smtClean="0"/>
              <a:t>contingent rents </a:t>
            </a:r>
            <a:r>
              <a:rPr lang="en-US" sz="2000" dirty="0" smtClean="0"/>
              <a:t>recognized as income in the period.</a:t>
            </a:r>
          </a:p>
          <a:p>
            <a:pPr marL="1027113" indent="-457200" defTabSz="1258888">
              <a:buSzPct val="75000"/>
              <a:buFont typeface="+mj-lt"/>
              <a:buAutoNum type="alphaLcParenR" startAt="2"/>
            </a:pPr>
            <a:r>
              <a:rPr lang="en-US" sz="2000" dirty="0" smtClean="0"/>
              <a:t>a general </a:t>
            </a:r>
            <a:r>
              <a:rPr lang="en-US" sz="2000" b="1" dirty="0" smtClean="0"/>
              <a:t>description of the </a:t>
            </a:r>
            <a:r>
              <a:rPr lang="en-US" sz="2000" b="1" dirty="0" err="1" smtClean="0"/>
              <a:t>lessor’s</a:t>
            </a:r>
            <a:r>
              <a:rPr lang="en-US" sz="2000" b="1" dirty="0" smtClean="0"/>
              <a:t> significant leasing arrangements</a:t>
            </a:r>
            <a:r>
              <a:rPr lang="en-US" sz="2000" dirty="0" smtClean="0"/>
              <a:t>, including, for example, information about contingent rent, renewal or purchase options, restrictions imposed by lease arrangements.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sng" dirty="0" smtClean="0">
                <a:latin typeface="Verdana" pitchFamily="34" charset="0"/>
                <a:ea typeface="Verdana" pitchFamily="34" charset="0"/>
                <a:cs typeface="Verdana" pitchFamily="34" charset="0"/>
              </a:rPr>
              <a:t>lessees</a:t>
            </a:r>
            <a:endParaRPr lang="en-US" sz="4000" u="sng" dirty="0"/>
          </a:p>
        </p:txBody>
      </p:sp>
      <p:sp>
        <p:nvSpPr>
          <p:cNvPr id="3" name="Содержимое 2"/>
          <p:cNvSpPr>
            <a:spLocks noGrp="1"/>
          </p:cNvSpPr>
          <p:nvPr>
            <p:ph idx="1"/>
          </p:nvPr>
        </p:nvSpPr>
        <p:spPr/>
        <p:txBody>
          <a:bodyPr/>
          <a:lstStyle/>
          <a:p>
            <a:r>
              <a:rPr lang="en-US" sz="2000" dirty="0" smtClean="0"/>
              <a:t>A lessee shall recognize </a:t>
            </a:r>
            <a:r>
              <a:rPr lang="en-US" sz="2000" b="1" dirty="0" smtClean="0"/>
              <a:t>lease payments under operating leases (excluding costs for services such as insurance and maintenance) as an expense on a straight-line basis unless either:</a:t>
            </a:r>
          </a:p>
          <a:p>
            <a:pPr marL="1027113" indent="-457200" defTabSz="1258888">
              <a:buSzPct val="75000"/>
              <a:buFont typeface="+mj-lt"/>
              <a:buAutoNum type="alphaLcParenR"/>
            </a:pPr>
            <a:r>
              <a:rPr lang="en-US" sz="2000" b="1" dirty="0" smtClean="0"/>
              <a:t>another systematic basis is representative </a:t>
            </a:r>
            <a:r>
              <a:rPr lang="en-US" sz="2000" dirty="0" smtClean="0"/>
              <a:t>of the time pattern of the user’s benefit, even if the payments are not on that basis, </a:t>
            </a:r>
            <a:r>
              <a:rPr lang="en-US" sz="2000" b="1" dirty="0" smtClean="0"/>
              <a:t>or</a:t>
            </a:r>
          </a:p>
          <a:p>
            <a:pPr marL="1027113" indent="-457200" defTabSz="1258888">
              <a:buSzPct val="75000"/>
              <a:buFont typeface="+mj-lt"/>
              <a:buAutoNum type="alphaLcParenR"/>
            </a:pPr>
            <a:r>
              <a:rPr lang="en-US" sz="2000" b="1" dirty="0" smtClean="0"/>
              <a:t>the payments to the </a:t>
            </a:r>
            <a:r>
              <a:rPr lang="en-US" sz="2000" b="1" dirty="0" err="1" smtClean="0"/>
              <a:t>lessor</a:t>
            </a:r>
            <a:r>
              <a:rPr lang="en-US" sz="2000" b="1" dirty="0" smtClean="0"/>
              <a:t> are structured to increase in line with expected general inflation to compensate for the </a:t>
            </a:r>
            <a:r>
              <a:rPr lang="en-US" sz="2000" b="1" dirty="0" err="1" smtClean="0"/>
              <a:t>lessor’s</a:t>
            </a:r>
            <a:r>
              <a:rPr lang="en-US" sz="2000" b="1" dirty="0" smtClean="0"/>
              <a:t> expected inflationary cost increases</a:t>
            </a:r>
            <a:r>
              <a:rPr lang="en-US" sz="2000" dirty="0" smtClean="0"/>
              <a:t>. If payments to the </a:t>
            </a:r>
            <a:r>
              <a:rPr lang="en-US" sz="2000" dirty="0" err="1" smtClean="0"/>
              <a:t>lessor</a:t>
            </a:r>
            <a:r>
              <a:rPr lang="en-US" sz="2000" dirty="0" smtClean="0"/>
              <a:t> vary because of factors other than general inflation, then this condition (b) is not met.</a:t>
            </a:r>
          </a:p>
          <a:p>
            <a:r>
              <a:rPr lang="en-US" sz="2000" dirty="0" smtClean="0"/>
              <a:t>A lessee shall make the following </a:t>
            </a:r>
            <a:r>
              <a:rPr lang="en-US" sz="2000" b="1" dirty="0" smtClean="0"/>
              <a:t>disclosures for operating leases</a:t>
            </a:r>
            <a:r>
              <a:rPr lang="en-US" sz="2000" dirty="0" smtClean="0"/>
              <a:t>:</a:t>
            </a:r>
          </a:p>
          <a:p>
            <a:pPr marL="1027113" indent="-457200" defTabSz="1258888">
              <a:buSzPct val="75000"/>
              <a:buFont typeface="+mj-lt"/>
              <a:buAutoNum type="alphaLcParenR"/>
            </a:pPr>
            <a:r>
              <a:rPr lang="en-US" sz="2000" dirty="0" smtClean="0"/>
              <a:t>the </a:t>
            </a:r>
            <a:r>
              <a:rPr lang="en-US" sz="2000" b="1" dirty="0" smtClean="0"/>
              <a:t>total of future minimum lease payments </a:t>
            </a:r>
            <a:r>
              <a:rPr lang="en-US" sz="2000" dirty="0" smtClean="0"/>
              <a:t>under non-cancellable operating leases</a:t>
            </a:r>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sng" dirty="0" smtClean="0">
                <a:latin typeface="Verdana" pitchFamily="34" charset="0"/>
                <a:ea typeface="Verdana" pitchFamily="34" charset="0"/>
                <a:cs typeface="Verdana" pitchFamily="34" charset="0"/>
              </a:rPr>
              <a:t>lessees</a:t>
            </a:r>
            <a:endParaRPr lang="en-US" sz="4000" u="sng"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b="1" dirty="0" smtClean="0"/>
              <a:t>lease payments recognized as an expense.</a:t>
            </a:r>
          </a:p>
          <a:p>
            <a:pPr marL="1027113" indent="-457200" defTabSz="1258888">
              <a:buSzPct val="75000"/>
              <a:buFont typeface="+mj-lt"/>
              <a:buAutoNum type="alphaLcParenR" startAt="2"/>
            </a:pPr>
            <a:r>
              <a:rPr lang="en-US" sz="2000" dirty="0" smtClean="0"/>
              <a:t>a general </a:t>
            </a:r>
            <a:r>
              <a:rPr lang="en-US" sz="2000" b="1" dirty="0" smtClean="0"/>
              <a:t>description of the lessee’s significant leasing arrangements</a:t>
            </a:r>
            <a:r>
              <a:rPr lang="en-US" sz="2000" dirty="0" smtClean="0"/>
              <a:t> including, for example, information about contingent rent, renewal or purchase options and escalation clauses, subleases, and restrictions imposed by lease arrangements.</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a:t>
            </a:r>
            <a:r>
              <a:rPr lang="en-US" sz="2000" dirty="0" err="1" smtClean="0"/>
              <a:t>lessor</a:t>
            </a:r>
            <a:r>
              <a:rPr lang="en-US" sz="2000" dirty="0" smtClean="0"/>
              <a:t> shall present </a:t>
            </a:r>
            <a:r>
              <a:rPr lang="en-US" sz="2000" b="1" dirty="0" smtClean="0"/>
              <a:t>assets subject to operating leases in its statement of financial position according to the nature of the asset.</a:t>
            </a:r>
          </a:p>
          <a:p>
            <a:r>
              <a:rPr lang="en-US" sz="2000" dirty="0" smtClean="0"/>
              <a:t>A </a:t>
            </a:r>
            <a:r>
              <a:rPr lang="en-US" sz="2000" dirty="0" err="1" smtClean="0"/>
              <a:t>lessor</a:t>
            </a:r>
            <a:r>
              <a:rPr lang="en-US" sz="2000" dirty="0" smtClean="0"/>
              <a:t> shall </a:t>
            </a:r>
            <a:r>
              <a:rPr lang="en-US" sz="2000" b="1" dirty="0" smtClean="0"/>
              <a:t>recognize lease income from operating leases (excluding amounts for services such as insurance and maintenance) in profit or loss on a straight-line basis over the lease term, unless either</a:t>
            </a:r>
          </a:p>
          <a:p>
            <a:pPr marL="1027113" indent="-457200" defTabSz="1258888">
              <a:buSzPct val="75000"/>
              <a:buFont typeface="+mj-lt"/>
              <a:buAutoNum type="alphaLcParenR"/>
            </a:pPr>
            <a:r>
              <a:rPr lang="en-US" sz="2000" b="1" dirty="0" smtClean="0"/>
              <a:t>another systematic basis is representative </a:t>
            </a:r>
            <a:r>
              <a:rPr lang="en-US" sz="2000" dirty="0" smtClean="0"/>
              <a:t>of the time pattern of </a:t>
            </a:r>
            <a:r>
              <a:rPr lang="en-US" sz="2000" dirty="0" smtClean="0"/>
              <a:t>the </a:t>
            </a:r>
            <a:r>
              <a:rPr lang="en-US" sz="2000" dirty="0" smtClean="0"/>
              <a:t>lessee’s benefit from the leased asset, even if the receipt of payments is not on that basis, or</a:t>
            </a:r>
          </a:p>
          <a:p>
            <a:pPr marL="1027113" indent="-457200" defTabSz="1258888">
              <a:buSzPct val="75000"/>
              <a:buFont typeface="+mj-lt"/>
              <a:buAutoNum type="alphaLcParenR"/>
            </a:pPr>
            <a:r>
              <a:rPr lang="en-US" sz="2000" dirty="0" smtClean="0"/>
              <a:t>the </a:t>
            </a:r>
            <a:r>
              <a:rPr lang="en-US" sz="2000" b="1" dirty="0" smtClean="0"/>
              <a:t>payments to the </a:t>
            </a:r>
            <a:r>
              <a:rPr lang="en-US" sz="2000" b="1" dirty="0" err="1" smtClean="0"/>
              <a:t>lessor</a:t>
            </a:r>
            <a:r>
              <a:rPr lang="en-US" sz="2000" b="1" dirty="0" smtClean="0"/>
              <a:t> are structured to increase in line with expected general inflation to compensate for the </a:t>
            </a:r>
            <a:r>
              <a:rPr lang="en-US" sz="2000" b="1" dirty="0" err="1" smtClean="0"/>
              <a:t>lessor’s</a:t>
            </a:r>
            <a:r>
              <a:rPr lang="en-US" sz="2000" b="1" dirty="0" smtClean="0"/>
              <a:t> expected inflationary cost increases.</a:t>
            </a:r>
            <a:r>
              <a:rPr lang="en-US" sz="2000" dirty="0" smtClean="0"/>
              <a:t> If payments to the </a:t>
            </a:r>
            <a:r>
              <a:rPr lang="en-US" sz="2000" dirty="0" err="1" smtClean="0"/>
              <a:t>lessor</a:t>
            </a:r>
            <a:r>
              <a:rPr lang="en-US" sz="2000" dirty="0" smtClean="0"/>
              <a:t> vary according to factors other than inflation, then condition (b) is not met.</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a:t>
            </a:r>
            <a:r>
              <a:rPr lang="en-US" sz="2000" dirty="0" err="1" smtClean="0"/>
              <a:t>lessor</a:t>
            </a:r>
            <a:r>
              <a:rPr lang="en-US" sz="2000" dirty="0" smtClean="0"/>
              <a:t> shall </a:t>
            </a:r>
            <a:r>
              <a:rPr lang="en-US" sz="2000" b="1" dirty="0" smtClean="0"/>
              <a:t>recognize as an expense costs, including depreciation, incurred in earning the lease income</a:t>
            </a:r>
            <a:r>
              <a:rPr lang="en-US" sz="2000" dirty="0" smtClean="0"/>
              <a:t>. The depreciation policy for depreciable leased assets shall be consistent with the </a:t>
            </a:r>
            <a:r>
              <a:rPr lang="en-US" sz="2000" dirty="0" err="1" smtClean="0"/>
              <a:t>lessor’s</a:t>
            </a:r>
            <a:r>
              <a:rPr lang="en-US" sz="2000" dirty="0" smtClean="0"/>
              <a:t> normal depreciation policy for similar assets.</a:t>
            </a:r>
          </a:p>
          <a:p>
            <a:r>
              <a:rPr lang="en-US" sz="2000" dirty="0" smtClean="0"/>
              <a:t>To </a:t>
            </a:r>
            <a:r>
              <a:rPr lang="en-US" sz="2000" b="1" dirty="0" smtClean="0"/>
              <a:t>determine whether a leased asset has become impaired</a:t>
            </a:r>
            <a:r>
              <a:rPr lang="en-US" sz="2000" dirty="0" smtClean="0"/>
              <a:t>, a </a:t>
            </a:r>
            <a:r>
              <a:rPr lang="en-US" sz="2000" dirty="0" err="1" smtClean="0"/>
              <a:t>lessor</a:t>
            </a:r>
            <a:r>
              <a:rPr lang="en-US" sz="2000" dirty="0" smtClean="0"/>
              <a:t> shall apply Section “Impairment of </a:t>
            </a:r>
            <a:r>
              <a:rPr lang="en-US" sz="2000" dirty="0" err="1" smtClean="0"/>
              <a:t>Assers</a:t>
            </a:r>
            <a:r>
              <a:rPr lang="en-US" sz="2000" dirty="0" smtClean="0"/>
              <a:t>”.</a:t>
            </a:r>
          </a:p>
          <a:p>
            <a:r>
              <a:rPr lang="en-US" sz="2000" b="1" dirty="0" smtClean="0"/>
              <a:t>A manufacturer or dealer </a:t>
            </a:r>
            <a:r>
              <a:rPr lang="en-US" sz="2000" b="1" dirty="0" err="1" smtClean="0"/>
              <a:t>lessor</a:t>
            </a:r>
            <a:r>
              <a:rPr lang="en-US" sz="2000" b="1" dirty="0" smtClean="0"/>
              <a:t> does not recognize any selling profit on entering into an operating lease because it is not the equivalent of a sale.</a:t>
            </a:r>
          </a:p>
          <a:p>
            <a:r>
              <a:rPr lang="en-US" sz="2000" dirty="0" smtClean="0"/>
              <a:t>A </a:t>
            </a:r>
            <a:r>
              <a:rPr lang="en-US" sz="2000" dirty="0" err="1" smtClean="0"/>
              <a:t>lessor</a:t>
            </a:r>
            <a:r>
              <a:rPr lang="en-US" sz="2000" dirty="0" smtClean="0"/>
              <a:t> shall </a:t>
            </a:r>
            <a:r>
              <a:rPr lang="en-US" sz="2000" b="1" dirty="0" smtClean="0"/>
              <a:t>disclose</a:t>
            </a:r>
            <a:r>
              <a:rPr lang="en-US" sz="2000" dirty="0" smtClean="0"/>
              <a:t> the following for </a:t>
            </a:r>
            <a:r>
              <a:rPr lang="en-US" sz="2000" b="1" dirty="0" smtClean="0"/>
              <a:t>operating leases:</a:t>
            </a:r>
          </a:p>
          <a:p>
            <a:pPr marL="1027113" indent="-457200" defTabSz="1258888">
              <a:buSzPct val="75000"/>
              <a:buFont typeface="+mj-lt"/>
              <a:buAutoNum type="alphaLcParenR"/>
            </a:pPr>
            <a:r>
              <a:rPr lang="en-US" sz="2000" dirty="0" smtClean="0"/>
              <a:t>the </a:t>
            </a:r>
            <a:r>
              <a:rPr lang="en-US" sz="2000" b="1" dirty="0" smtClean="0"/>
              <a:t>future minimum lease payments </a:t>
            </a:r>
            <a:r>
              <a:rPr lang="en-US" sz="2000" dirty="0" smtClean="0"/>
              <a:t>under non-cancellable operating leases</a:t>
            </a:r>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00200"/>
            <a:ext cx="8229600" cy="4530725"/>
          </a:xfrm>
        </p:spPr>
        <p:txBody>
          <a:bodyPr/>
          <a:lstStyle/>
          <a:p>
            <a:pPr marL="1027113" indent="-457200" defTabSz="1258888">
              <a:buSzPct val="75000"/>
              <a:buFont typeface="+mj-lt"/>
              <a:buAutoNum type="alphaLcParenR" startAt="2"/>
            </a:pPr>
            <a:r>
              <a:rPr lang="en-US" sz="2000" b="1" dirty="0" smtClean="0"/>
              <a:t>total contingent rents recognized as income</a:t>
            </a:r>
            <a:r>
              <a:rPr lang="en-US" sz="2000" dirty="0" smtClean="0"/>
              <a:t>.</a:t>
            </a:r>
          </a:p>
          <a:p>
            <a:pPr marL="1027113" indent="-457200" defTabSz="1258888">
              <a:buSzPct val="75000"/>
              <a:buFont typeface="+mj-lt"/>
              <a:buAutoNum type="alphaLcParenR" startAt="2"/>
            </a:pPr>
            <a:r>
              <a:rPr lang="en-US" sz="2000" dirty="0" smtClean="0"/>
              <a:t>a general </a:t>
            </a:r>
            <a:r>
              <a:rPr lang="en-US" sz="2000" b="1" dirty="0" smtClean="0"/>
              <a:t>description of the </a:t>
            </a:r>
            <a:r>
              <a:rPr lang="en-US" sz="2000" b="1" dirty="0" err="1" smtClean="0"/>
              <a:t>lessor’s</a:t>
            </a:r>
            <a:r>
              <a:rPr lang="en-US" sz="2000" b="1" dirty="0" smtClean="0"/>
              <a:t> significant leasing arrangements</a:t>
            </a:r>
            <a:r>
              <a:rPr lang="en-US" sz="2000" dirty="0" smtClean="0"/>
              <a:t>, including, for example, information about contingent rent, renewal or purchase options and escalation clauses, and restrictions imposed by lease arrangements.</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and leaseback transactions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b="1" dirty="0" smtClean="0"/>
              <a:t>A sale and leaseback transaction involves the sale of an asset and the leasing back of the same asset. </a:t>
            </a:r>
            <a:r>
              <a:rPr lang="en-US" sz="2000" dirty="0" smtClean="0"/>
              <a:t>The lease payment and the sale price </a:t>
            </a:r>
            <a:r>
              <a:rPr lang="en-US" sz="2000" b="1" dirty="0" smtClean="0"/>
              <a:t>are usually interdependent </a:t>
            </a:r>
            <a:r>
              <a:rPr lang="en-US" sz="2000" dirty="0" smtClean="0"/>
              <a:t>because </a:t>
            </a:r>
            <a:r>
              <a:rPr lang="en-US" sz="2000" b="1" dirty="0" smtClean="0"/>
              <a:t>they are negotiated as a package.</a:t>
            </a:r>
            <a:r>
              <a:rPr lang="en-US" sz="2000" dirty="0" smtClean="0"/>
              <a:t> The accounting treatment of a sale and leaseback transaction depends on the type of lease:</a:t>
            </a:r>
          </a:p>
          <a:p>
            <a:pPr marL="1027113" indent="-457200" defTabSz="1258888">
              <a:buSzPct val="75000"/>
              <a:buFont typeface="+mj-lt"/>
              <a:buAutoNum type="alphaLcParenR"/>
            </a:pPr>
            <a:r>
              <a:rPr lang="en-US" sz="2000" dirty="0" smtClean="0"/>
              <a:t>if a </a:t>
            </a:r>
            <a:r>
              <a:rPr lang="en-US" sz="2000" b="1" dirty="0" smtClean="0"/>
              <a:t>sale and leaseback transaction results in a finance lease </a:t>
            </a:r>
            <a:r>
              <a:rPr lang="en-US" sz="2000" dirty="0" smtClean="0"/>
              <a:t>- the </a:t>
            </a:r>
            <a:r>
              <a:rPr lang="en-US" sz="2000" b="1" dirty="0" smtClean="0"/>
              <a:t>seller-lessee shall not recognize immediately</a:t>
            </a:r>
            <a:r>
              <a:rPr lang="en-US" sz="2000" dirty="0" smtClean="0"/>
              <a:t>, </a:t>
            </a:r>
            <a:r>
              <a:rPr lang="en-US" sz="2000" b="1" dirty="0" smtClean="0"/>
              <a:t>as income</a:t>
            </a:r>
            <a:r>
              <a:rPr lang="en-US" sz="2000" dirty="0" smtClean="0"/>
              <a:t>, any excess of sales proceeds over the carrying amount. Instead</a:t>
            </a:r>
            <a:r>
              <a:rPr lang="en-US" sz="2000" b="1" dirty="0" smtClean="0"/>
              <a:t>, the seller-lessee shall defer such excess and amortize it over the lease term.</a:t>
            </a:r>
          </a:p>
          <a:p>
            <a:pPr marL="1027113" indent="-457200" defTabSz="1258888">
              <a:buSzPct val="75000"/>
              <a:buFont typeface="+mj-lt"/>
              <a:buAutoNum type="alphaLcParenR"/>
            </a:pPr>
            <a:r>
              <a:rPr lang="en-US" sz="2000" dirty="0" smtClean="0"/>
              <a:t>if a </a:t>
            </a:r>
            <a:r>
              <a:rPr lang="en-US" sz="2000" b="1" dirty="0" smtClean="0"/>
              <a:t>sale and leaseback transaction results in an operating lease </a:t>
            </a:r>
            <a:r>
              <a:rPr lang="en-US" sz="2000" dirty="0" smtClean="0"/>
              <a:t>and </a:t>
            </a:r>
            <a:r>
              <a:rPr lang="en-US" sz="2000" b="1" dirty="0" smtClean="0"/>
              <a:t>it is clear that the transaction is established at fair value</a:t>
            </a:r>
            <a:r>
              <a:rPr lang="en-US" sz="2000" dirty="0" smtClean="0"/>
              <a:t> - the </a:t>
            </a:r>
            <a:r>
              <a:rPr lang="en-US" sz="2000" b="1" dirty="0" smtClean="0"/>
              <a:t>seller-lessee shall recognize any profit or loss immediately.</a:t>
            </a:r>
            <a:r>
              <a:rPr lang="en-US" sz="2000" dirty="0" smtClean="0"/>
              <a:t> </a:t>
            </a:r>
            <a:r>
              <a:rPr lang="en-US" sz="2000" b="1" dirty="0" smtClean="0"/>
              <a:t>If the sale price is below fair value</a:t>
            </a:r>
            <a:r>
              <a:rPr lang="en-US" sz="2000" dirty="0" smtClean="0"/>
              <a:t>, the </a:t>
            </a:r>
            <a:r>
              <a:rPr lang="en-US" sz="2000" b="1" dirty="0" smtClean="0"/>
              <a:t>seller-lessee shall recognize any profit or loss immediately unless the loss is compensated for by future lease payments </a:t>
            </a:r>
            <a:endParaRPr lang="en-US" b="1"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and leaseback transactions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7938" defTabSz="1258888">
              <a:buSzPct val="75000"/>
              <a:buNone/>
            </a:pPr>
            <a:r>
              <a:rPr lang="en-US" sz="2000" b="1" dirty="0" smtClean="0"/>
              <a:t>a</a:t>
            </a:r>
            <a:r>
              <a:rPr lang="en-US" sz="2000" b="1" dirty="0" smtClean="0"/>
              <a:t>t below market </a:t>
            </a:r>
            <a:r>
              <a:rPr lang="en-US" sz="2000" b="1" dirty="0" smtClean="0"/>
              <a:t>price</a:t>
            </a:r>
            <a:r>
              <a:rPr lang="en-US" sz="2000" dirty="0" smtClean="0"/>
              <a:t>. In that case the </a:t>
            </a:r>
            <a:r>
              <a:rPr lang="en-US" sz="2000" b="1" dirty="0" smtClean="0"/>
              <a:t>seller-lessee shall defer and amortize such loss in proportion to the lease payments over the period for which the asset is expected to be used.</a:t>
            </a:r>
            <a:r>
              <a:rPr lang="en-US" sz="2000" dirty="0" smtClean="0"/>
              <a:t> </a:t>
            </a:r>
            <a:r>
              <a:rPr lang="en-US" sz="2000" b="1" dirty="0" smtClean="0"/>
              <a:t>If the sale price is above fair value, the seller-lessee shall defer the excess over fair value and amortize it over the period for which the asset is expected to be used.</a:t>
            </a:r>
          </a:p>
          <a:p>
            <a:r>
              <a:rPr lang="en-US" sz="2000" b="1" dirty="0" smtClean="0"/>
              <a:t>Disclosure requirements for lessees and </a:t>
            </a:r>
            <a:r>
              <a:rPr lang="en-US" sz="2000" b="1" dirty="0" err="1" smtClean="0"/>
              <a:t>lessors</a:t>
            </a:r>
            <a:r>
              <a:rPr lang="en-US" sz="2000" b="1" dirty="0" smtClean="0"/>
              <a:t> apply equally to sale and leaseback transactions</a:t>
            </a:r>
            <a:r>
              <a:rPr lang="en-US" sz="2000" dirty="0" smtClean="0"/>
              <a:t>. The required description of </a:t>
            </a:r>
            <a:r>
              <a:rPr lang="en-US" sz="2000" b="1" dirty="0" smtClean="0"/>
              <a:t>significant leasing arrangements </a:t>
            </a:r>
            <a:r>
              <a:rPr lang="en-US" sz="2000" dirty="0" smtClean="0"/>
              <a:t>includes description of unique or unusual provisions of the agreement or terms of the sale and leaseback transactions.</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Classification of leases</a:t>
            </a:r>
            <a:endParaRPr lang="ru-RU" sz="2000" dirty="0" smtClean="0"/>
          </a:p>
          <a:p>
            <a:r>
              <a:rPr lang="en-US" sz="2000" dirty="0" smtClean="0"/>
              <a:t>Finance leases - financial statements of lessees and </a:t>
            </a:r>
            <a:r>
              <a:rPr lang="en-US" sz="2000" dirty="0" err="1" smtClean="0"/>
              <a:t>lessors</a:t>
            </a:r>
            <a:endParaRPr lang="ru-RU" sz="2000" dirty="0" smtClean="0"/>
          </a:p>
          <a:p>
            <a:r>
              <a:rPr lang="en-US" sz="2000" dirty="0" smtClean="0"/>
              <a:t>Operating leases - financial statements of lessees and </a:t>
            </a:r>
            <a:r>
              <a:rPr lang="en-US" sz="2000" dirty="0" err="1" smtClean="0"/>
              <a:t>lessors</a:t>
            </a:r>
            <a:endParaRPr lang="ru-RU" sz="2000" dirty="0" smtClean="0"/>
          </a:p>
          <a:p>
            <a:r>
              <a:rPr lang="en-US" sz="2000" dirty="0" smtClean="0"/>
              <a:t>Sale and leaseback transactions</a:t>
            </a:r>
            <a:endParaRPr lang="en-US" sz="2000" dirty="0"/>
          </a:p>
        </p:txBody>
      </p:sp>
      <p:sp>
        <p:nvSpPr>
          <p:cNvPr id="4" name="Дата 3"/>
          <p:cNvSpPr>
            <a:spLocks noGrp="1"/>
          </p:cNvSpPr>
          <p:nvPr>
            <p:ph type="dt" sz="half" idx="10"/>
          </p:nvPr>
        </p:nvSpPr>
        <p:spPr/>
        <p:txBody>
          <a:bodyPr/>
          <a:lstStyle/>
          <a:p>
            <a:pPr>
              <a:defRPr/>
            </a:pPr>
            <a:r>
              <a:rPr lang="en-US" altLang="en-US" dirty="0" smtClean="0"/>
              <a:t>Oct </a:t>
            </a:r>
            <a:r>
              <a:rPr lang="en-US" altLang="en-US" dirty="0" smtClean="0"/>
              <a: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leases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4530725"/>
          </a:xfrm>
        </p:spPr>
        <p:txBody>
          <a:bodyPr/>
          <a:lstStyle/>
          <a:p>
            <a:r>
              <a:rPr lang="en-US" sz="2000" dirty="0" smtClean="0"/>
              <a:t>A lease is classified as </a:t>
            </a:r>
            <a:r>
              <a:rPr lang="en-US" sz="2000" b="1" dirty="0" smtClean="0"/>
              <a:t>a finance lease </a:t>
            </a:r>
            <a:r>
              <a:rPr lang="en-US" sz="2000" dirty="0" smtClean="0"/>
              <a:t>if it</a:t>
            </a:r>
            <a:r>
              <a:rPr lang="en-US" sz="2000" b="1" dirty="0" smtClean="0"/>
              <a:t> transfers substantially all the risks and rewards incidental to ownership</a:t>
            </a:r>
            <a:r>
              <a:rPr lang="en-US" sz="2000" dirty="0" smtClean="0"/>
              <a:t>. A lease is classified as </a:t>
            </a:r>
            <a:r>
              <a:rPr lang="en-US" sz="2000" b="1" dirty="0" smtClean="0"/>
              <a:t>an operating lease </a:t>
            </a:r>
            <a:r>
              <a:rPr lang="en-US" sz="2000" dirty="0" smtClean="0"/>
              <a:t>if it </a:t>
            </a:r>
            <a:r>
              <a:rPr lang="en-US" sz="2000" b="1" dirty="0" smtClean="0"/>
              <a:t>does not transfer substantially all the risks and rewards incidental to ownership</a:t>
            </a:r>
            <a:r>
              <a:rPr lang="en-US" sz="2000" dirty="0" smtClean="0"/>
              <a:t>. </a:t>
            </a:r>
          </a:p>
          <a:p>
            <a:r>
              <a:rPr lang="en-US" sz="2000" dirty="0" smtClean="0"/>
              <a:t>Whether a lease is a finance lease or an operating lease depends on the </a:t>
            </a:r>
            <a:r>
              <a:rPr lang="en-US" sz="2000" b="1" dirty="0" smtClean="0"/>
              <a:t>substance of the transaction rather than the form of the contract.</a:t>
            </a:r>
            <a:r>
              <a:rPr lang="en-US" sz="2000" dirty="0" smtClean="0"/>
              <a:t> Examples of situations that individually or in combination would normally lead to a lease being classified as </a:t>
            </a:r>
            <a:r>
              <a:rPr lang="en-US" sz="2000" b="1" dirty="0" smtClean="0"/>
              <a:t>a finance lease are:</a:t>
            </a:r>
          </a:p>
          <a:p>
            <a:pPr marL="1027113" indent="-457200" defTabSz="1258888">
              <a:buSzPct val="75000"/>
              <a:buFont typeface="+mj-lt"/>
              <a:buAutoNum type="alphaLcParenR"/>
            </a:pPr>
            <a:r>
              <a:rPr lang="en-US" sz="2000" dirty="0" smtClean="0"/>
              <a:t>the </a:t>
            </a:r>
            <a:r>
              <a:rPr lang="en-US" sz="2000" b="1" dirty="0" smtClean="0"/>
              <a:t>lease transfers ownership </a:t>
            </a:r>
            <a:r>
              <a:rPr lang="en-US" sz="2000" dirty="0" smtClean="0"/>
              <a:t>of the asset to the lessee </a:t>
            </a:r>
            <a:r>
              <a:rPr lang="en-US" sz="2000" b="1" dirty="0" smtClean="0"/>
              <a:t>by the end of the lease term.</a:t>
            </a:r>
          </a:p>
          <a:p>
            <a:pPr marL="1027113" indent="-457200" defTabSz="1258888">
              <a:buSzPct val="75000"/>
              <a:buFont typeface="+mj-lt"/>
              <a:buAutoNum type="alphaLcParenR"/>
            </a:pPr>
            <a:r>
              <a:rPr lang="en-US" sz="2000" dirty="0" smtClean="0"/>
              <a:t>the lessee has the </a:t>
            </a:r>
            <a:r>
              <a:rPr lang="en-US" sz="2000" b="1" dirty="0" smtClean="0"/>
              <a:t>option to purchase the asset at a price </a:t>
            </a:r>
            <a:r>
              <a:rPr lang="en-US" sz="2000" dirty="0" smtClean="0"/>
              <a:t>that is expected to be </a:t>
            </a:r>
            <a:r>
              <a:rPr lang="en-US" sz="2000" b="1" dirty="0" smtClean="0"/>
              <a:t>sufficiently lower than the fair value at the date the option becomes exercisable </a:t>
            </a:r>
            <a:r>
              <a:rPr lang="en-US" sz="2000" dirty="0" smtClean="0"/>
              <a:t>for it to be reasonably certain, at the inception of the lease, that the option will be exercised.</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leases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dirty="0" smtClean="0"/>
              <a:t>the </a:t>
            </a:r>
            <a:r>
              <a:rPr lang="en-US" sz="2000" b="1" dirty="0" smtClean="0"/>
              <a:t>lease term </a:t>
            </a:r>
            <a:r>
              <a:rPr lang="en-US" sz="2000" dirty="0" smtClean="0"/>
              <a:t>is for the </a:t>
            </a:r>
            <a:r>
              <a:rPr lang="en-US" sz="2000" b="1" dirty="0" smtClean="0"/>
              <a:t>major part of the economic life of the asset </a:t>
            </a:r>
            <a:r>
              <a:rPr lang="en-US" sz="2000" dirty="0" smtClean="0"/>
              <a:t>even if title is not transferred.</a:t>
            </a:r>
          </a:p>
          <a:p>
            <a:pPr marL="1027113" indent="-457200" defTabSz="1258888">
              <a:buSzPct val="75000"/>
              <a:buFont typeface="+mj-lt"/>
              <a:buAutoNum type="alphaLcParenR" startAt="3"/>
            </a:pPr>
            <a:r>
              <a:rPr lang="en-US" sz="2000" dirty="0" smtClean="0"/>
              <a:t>at the inception of the lease </a:t>
            </a:r>
            <a:r>
              <a:rPr lang="en-US" sz="2000" b="1" dirty="0" smtClean="0"/>
              <a:t>the present value of the minimum lease payments amounts to at least substantially all of the fair value of the leased asset.</a:t>
            </a:r>
          </a:p>
          <a:p>
            <a:pPr marL="1027113" indent="-457200" defTabSz="1258888">
              <a:buSzPct val="75000"/>
              <a:buFont typeface="+mj-lt"/>
              <a:buAutoNum type="alphaLcParenR" startAt="3"/>
            </a:pPr>
            <a:r>
              <a:rPr lang="en-US" sz="2000" b="1" dirty="0" smtClean="0"/>
              <a:t>gains or losses </a:t>
            </a:r>
            <a:r>
              <a:rPr lang="en-US" sz="2000" dirty="0" smtClean="0"/>
              <a:t>from the </a:t>
            </a:r>
            <a:r>
              <a:rPr lang="en-US" sz="2000" b="1" dirty="0" smtClean="0"/>
              <a:t>fluctuation in the residual value of the leased asset </a:t>
            </a:r>
            <a:r>
              <a:rPr lang="en-US" sz="2000" dirty="0" smtClean="0"/>
              <a:t>accrue </a:t>
            </a:r>
            <a:r>
              <a:rPr lang="en-US" sz="2000" b="1" dirty="0" smtClean="0"/>
              <a:t>to the lessee </a:t>
            </a:r>
            <a:r>
              <a:rPr lang="en-US" sz="2000" dirty="0" smtClean="0"/>
              <a:t>(e.g. in the form of a rent rebate equaling most of the sales proceeds at the end of the lease).</a:t>
            </a:r>
          </a:p>
          <a:p>
            <a:pPr marL="1027113" indent="-457200" defTabSz="1258888">
              <a:buSzPct val="75000"/>
              <a:buFont typeface="+mj-lt"/>
              <a:buAutoNum type="alphaLcParenR" startAt="3"/>
            </a:pPr>
            <a:r>
              <a:rPr lang="en-US" sz="2000" dirty="0" smtClean="0"/>
              <a:t>the lessee has the </a:t>
            </a:r>
            <a:r>
              <a:rPr lang="en-US" sz="2000" b="1" dirty="0" smtClean="0"/>
              <a:t>ability to continue the lease for a secondary period at a rent</a:t>
            </a:r>
            <a:r>
              <a:rPr lang="en-US" sz="2000" dirty="0" smtClean="0"/>
              <a:t> that is substantially </a:t>
            </a:r>
            <a:r>
              <a:rPr lang="en-US" sz="2000" b="1" dirty="0" smtClean="0"/>
              <a:t>lower than market rent.</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leases</a:t>
            </a:r>
            <a:endParaRPr lang="en-US" sz="4000" dirty="0"/>
          </a:p>
        </p:txBody>
      </p:sp>
      <p:sp>
        <p:nvSpPr>
          <p:cNvPr id="3" name="Содержимое 2"/>
          <p:cNvSpPr>
            <a:spLocks noGrp="1"/>
          </p:cNvSpPr>
          <p:nvPr>
            <p:ph idx="1"/>
          </p:nvPr>
        </p:nvSpPr>
        <p:spPr/>
        <p:txBody>
          <a:bodyPr/>
          <a:lstStyle/>
          <a:p>
            <a:r>
              <a:rPr lang="en-US" sz="2000" dirty="0" smtClean="0"/>
              <a:t>These examples and indicators are not always conclusive. If it is clear from other features that the </a:t>
            </a:r>
            <a:r>
              <a:rPr lang="en-US" sz="2000" b="1" dirty="0" smtClean="0"/>
              <a:t>lease does not transfer substantially all risks and rewards </a:t>
            </a:r>
            <a:r>
              <a:rPr lang="en-US" sz="2000" dirty="0" smtClean="0"/>
              <a:t>incidental to ownership, the lease is classified as </a:t>
            </a:r>
            <a:r>
              <a:rPr lang="en-US" sz="2000" b="1" dirty="0" smtClean="0"/>
              <a:t>an operating lease</a:t>
            </a:r>
            <a:r>
              <a:rPr lang="en-US" sz="2000" dirty="0" smtClean="0"/>
              <a:t>. </a:t>
            </a:r>
          </a:p>
          <a:p>
            <a:r>
              <a:rPr lang="en-US" sz="2000" b="1" dirty="0" smtClean="0"/>
              <a:t>Lease classification is made at the inception </a:t>
            </a:r>
            <a:r>
              <a:rPr lang="en-US" sz="2000" dirty="0" smtClean="0"/>
              <a:t>of the lease and </a:t>
            </a:r>
            <a:r>
              <a:rPr lang="en-US" sz="2000" b="1" dirty="0" smtClean="0"/>
              <a:t>is not changed during the term of the lease </a:t>
            </a:r>
            <a:r>
              <a:rPr lang="en-US" sz="2000" dirty="0" smtClean="0"/>
              <a:t>unless the lessee and the </a:t>
            </a:r>
            <a:r>
              <a:rPr lang="en-US" sz="2000" dirty="0" err="1" smtClean="0"/>
              <a:t>lessor</a:t>
            </a:r>
            <a:r>
              <a:rPr lang="en-US" sz="2000" dirty="0" smtClean="0"/>
              <a:t> agree to change the provisions of the lease (other than simply by renewing the lease), in which case the lease classification shall be re-evaluated.</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sng" dirty="0" smtClean="0">
                <a:latin typeface="Verdana" pitchFamily="34" charset="0"/>
                <a:ea typeface="Verdana" pitchFamily="34" charset="0"/>
                <a:cs typeface="Verdana" pitchFamily="34" charset="0"/>
              </a:rPr>
              <a:t>lessees</a:t>
            </a:r>
            <a:endParaRPr lang="ru-RU" sz="4000" u="sng" dirty="0" smtClean="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dirty="0" smtClean="0"/>
              <a:t>At the commencement of the lease term, </a:t>
            </a:r>
            <a:r>
              <a:rPr lang="en-US" sz="2000" b="1" dirty="0" smtClean="0"/>
              <a:t>a lessee </a:t>
            </a:r>
            <a:r>
              <a:rPr lang="en-US" sz="2000" dirty="0" smtClean="0"/>
              <a:t>shall </a:t>
            </a:r>
            <a:r>
              <a:rPr lang="en-US" sz="2000" b="1" dirty="0" smtClean="0"/>
              <a:t>recognize its rights of use and obligations</a:t>
            </a:r>
            <a:r>
              <a:rPr lang="en-US" sz="2000" dirty="0" smtClean="0"/>
              <a:t> under finance leases </a:t>
            </a:r>
            <a:r>
              <a:rPr lang="en-US" sz="2000" b="1" dirty="0" smtClean="0"/>
              <a:t>as assets and liabilities in its statement of financial position </a:t>
            </a:r>
            <a:r>
              <a:rPr lang="en-US" sz="2000" dirty="0" smtClean="0"/>
              <a:t>at amounts equal to </a:t>
            </a:r>
            <a:r>
              <a:rPr lang="en-US" sz="2000" b="1" dirty="0" smtClean="0"/>
              <a:t>the fair value of the leased property or, if lower, the present value of the minimum lease payments</a:t>
            </a:r>
            <a:r>
              <a:rPr lang="en-US" sz="2000" dirty="0" smtClean="0"/>
              <a:t>, determined at the inception of the lease. </a:t>
            </a:r>
            <a:r>
              <a:rPr lang="en-US" sz="2000" b="1" dirty="0" smtClean="0"/>
              <a:t>Any initial direct costs of the lessee are added to the amount recognized as an asset</a:t>
            </a:r>
            <a:r>
              <a:rPr lang="en-US" sz="2000" dirty="0" smtClean="0"/>
              <a:t>. The </a:t>
            </a:r>
            <a:r>
              <a:rPr lang="en-US" sz="2000" b="1" dirty="0" smtClean="0"/>
              <a:t>present value of the minimum lease payments</a:t>
            </a:r>
            <a:r>
              <a:rPr lang="en-US" sz="2000" dirty="0" smtClean="0"/>
              <a:t> should be calculated using the </a:t>
            </a:r>
            <a:r>
              <a:rPr lang="en-US" sz="2000" b="1" dirty="0" smtClean="0"/>
              <a:t>interest rate implicit</a:t>
            </a:r>
            <a:r>
              <a:rPr lang="en-US" sz="2000" dirty="0" smtClean="0"/>
              <a:t> in the lease. If this cannot be determined, lessee’s </a:t>
            </a:r>
            <a:r>
              <a:rPr lang="en-US" sz="2000" b="1" dirty="0" smtClean="0"/>
              <a:t>incremental borrowing rate </a:t>
            </a:r>
            <a:r>
              <a:rPr lang="en-US" sz="2000" dirty="0" smtClean="0"/>
              <a:t>shall be used.</a:t>
            </a:r>
          </a:p>
          <a:p>
            <a:r>
              <a:rPr lang="en-US" sz="2000" dirty="0" smtClean="0"/>
              <a:t>A lessee shall </a:t>
            </a:r>
            <a:r>
              <a:rPr lang="en-US" sz="2000" b="1" dirty="0" smtClean="0"/>
              <a:t>apportion minimum lease payments between the finance charge and the reduction of the outstanding liability </a:t>
            </a:r>
            <a:r>
              <a:rPr lang="en-US" sz="2000" dirty="0" smtClean="0"/>
              <a:t>using the </a:t>
            </a:r>
            <a:r>
              <a:rPr lang="en-US" sz="2000" b="1" dirty="0" smtClean="0"/>
              <a:t>effective interest method. </a:t>
            </a:r>
          </a:p>
          <a:p>
            <a:r>
              <a:rPr lang="en-US" sz="2000" dirty="0" smtClean="0"/>
              <a:t>A lessee shall </a:t>
            </a:r>
            <a:r>
              <a:rPr lang="en-US" sz="2000" b="1" dirty="0" smtClean="0"/>
              <a:t>depreciate an asset leased</a:t>
            </a:r>
            <a:r>
              <a:rPr lang="en-US" sz="2000" dirty="0" smtClean="0"/>
              <a:t> under a finance lease in accordance with the relevant section of this IFRS for that type of asset. If there is </a:t>
            </a:r>
            <a:r>
              <a:rPr lang="en-US" sz="2000" b="1" dirty="0" smtClean="0"/>
              <a:t>no </a:t>
            </a:r>
            <a:r>
              <a:rPr lang="en-US" sz="2000" b="1" dirty="0" smtClean="0"/>
              <a:t>reasonable certainty that the lessee will obtain</a:t>
            </a:r>
            <a:endParaRPr lang="en-US" b="1"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sng" dirty="0" smtClean="0">
                <a:latin typeface="Verdana" pitchFamily="34" charset="0"/>
                <a:ea typeface="Verdana" pitchFamily="34" charset="0"/>
                <a:cs typeface="Verdana" pitchFamily="34" charset="0"/>
              </a:rPr>
              <a:t>lessees</a:t>
            </a:r>
            <a:endParaRPr lang="en-US" sz="4000" u="sng" dirty="0"/>
          </a:p>
        </p:txBody>
      </p:sp>
      <p:sp>
        <p:nvSpPr>
          <p:cNvPr id="3" name="Содержимое 2"/>
          <p:cNvSpPr>
            <a:spLocks noGrp="1"/>
          </p:cNvSpPr>
          <p:nvPr>
            <p:ph idx="1"/>
          </p:nvPr>
        </p:nvSpPr>
        <p:spPr>
          <a:xfrm>
            <a:off x="457200" y="1524000"/>
            <a:ext cx="8229600" cy="4530725"/>
          </a:xfrm>
        </p:spPr>
        <p:txBody>
          <a:bodyPr/>
          <a:lstStyle/>
          <a:p>
            <a:pPr indent="1588">
              <a:buNone/>
            </a:pPr>
            <a:r>
              <a:rPr lang="en-US" sz="2000" b="1" dirty="0" smtClean="0"/>
              <a:t>ownership by the end of the lease term, the asset shall be fully depreciated</a:t>
            </a:r>
            <a:r>
              <a:rPr lang="en-US" sz="2000" dirty="0" smtClean="0"/>
              <a:t> </a:t>
            </a:r>
            <a:r>
              <a:rPr lang="en-US" sz="2000" b="1" dirty="0" smtClean="0"/>
              <a:t>over the shorter of the lease term and its useful life</a:t>
            </a:r>
            <a:r>
              <a:rPr lang="en-US" sz="2000" dirty="0" smtClean="0"/>
              <a:t>. A lessee shall also </a:t>
            </a:r>
            <a:r>
              <a:rPr lang="en-US" sz="2000" b="1" dirty="0" smtClean="0"/>
              <a:t>assess</a:t>
            </a:r>
            <a:r>
              <a:rPr lang="en-US" sz="2000" dirty="0" smtClean="0"/>
              <a:t> at each reporting date </a:t>
            </a:r>
            <a:r>
              <a:rPr lang="en-US" sz="2000" b="1" dirty="0" smtClean="0"/>
              <a:t>whether an asset leased under a finance lease is impaired.</a:t>
            </a:r>
          </a:p>
          <a:p>
            <a:r>
              <a:rPr lang="en-US" sz="2000" dirty="0" smtClean="0"/>
              <a:t>A lessee shall make the following </a:t>
            </a:r>
            <a:r>
              <a:rPr lang="en-US" sz="2000" b="1" dirty="0" smtClean="0"/>
              <a:t>disclosures for finance leases</a:t>
            </a:r>
            <a:r>
              <a:rPr lang="en-US" sz="2000" dirty="0" smtClean="0"/>
              <a:t>:</a:t>
            </a:r>
          </a:p>
          <a:p>
            <a:pPr marL="1027113" indent="-457200" defTabSz="1258888">
              <a:buSzPct val="75000"/>
              <a:buFont typeface="+mj-lt"/>
              <a:buAutoNum type="alphaLcParenR"/>
            </a:pPr>
            <a:r>
              <a:rPr lang="en-US" sz="2000" dirty="0" smtClean="0"/>
              <a:t>for each class of asset, the </a:t>
            </a:r>
            <a:r>
              <a:rPr lang="en-US" sz="2000" b="1" dirty="0" smtClean="0"/>
              <a:t>net carrying amount </a:t>
            </a:r>
            <a:r>
              <a:rPr lang="en-US" sz="2000" dirty="0" smtClean="0"/>
              <a:t>at the end of the reporting period.</a:t>
            </a:r>
          </a:p>
          <a:p>
            <a:pPr marL="1027113" indent="-457200" defTabSz="1258888">
              <a:buSzPct val="75000"/>
              <a:buFont typeface="+mj-lt"/>
              <a:buAutoNum type="alphaLcParenR"/>
            </a:pPr>
            <a:r>
              <a:rPr lang="en-US" sz="2000" dirty="0" smtClean="0"/>
              <a:t>the </a:t>
            </a:r>
            <a:r>
              <a:rPr lang="en-US" sz="2000" b="1" dirty="0" smtClean="0"/>
              <a:t>total of future minimum lease payments </a:t>
            </a:r>
            <a:r>
              <a:rPr lang="en-US" sz="2000" dirty="0" smtClean="0"/>
              <a:t>at the end of the reporting period</a:t>
            </a:r>
          </a:p>
          <a:p>
            <a:pPr marL="1027113" indent="-457200" defTabSz="1258888">
              <a:buSzPct val="75000"/>
              <a:buFont typeface="+mj-lt"/>
              <a:buAutoNum type="alphaLcParenR"/>
            </a:pPr>
            <a:r>
              <a:rPr lang="en-US" sz="2000" dirty="0" smtClean="0"/>
              <a:t>a general </a:t>
            </a:r>
            <a:r>
              <a:rPr lang="en-US" sz="2000" b="1" dirty="0" smtClean="0"/>
              <a:t>description of the lessee’s significant leasing arrangements </a:t>
            </a:r>
            <a:r>
              <a:rPr lang="en-US" sz="2000" dirty="0" smtClean="0"/>
              <a:t>including, for example, information about contingent rent, renewal or purchase options and restrictions imposed by lease arrangements.</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dirty="0" smtClean="0"/>
              <a:t>A </a:t>
            </a:r>
            <a:r>
              <a:rPr lang="en-US" sz="2000" dirty="0" err="1" smtClean="0"/>
              <a:t>lessor</a:t>
            </a:r>
            <a:r>
              <a:rPr lang="en-US" sz="2000" dirty="0" smtClean="0"/>
              <a:t> shall recognize </a:t>
            </a:r>
            <a:r>
              <a:rPr lang="en-US" sz="2000" b="1" dirty="0" smtClean="0"/>
              <a:t>assets held under a finance lease in their statements of financial position and present them as a receivable at an amount equal to the net investment in the lease</a:t>
            </a:r>
            <a:r>
              <a:rPr lang="en-US" sz="2000" dirty="0" smtClean="0"/>
              <a:t>. The </a:t>
            </a:r>
            <a:r>
              <a:rPr lang="en-US" sz="2000" b="1" dirty="0" smtClean="0"/>
              <a:t>net investment in a lease </a:t>
            </a:r>
            <a:r>
              <a:rPr lang="en-US" sz="2000" dirty="0" smtClean="0"/>
              <a:t>is the </a:t>
            </a:r>
            <a:r>
              <a:rPr lang="en-US" sz="2000" dirty="0" err="1" smtClean="0"/>
              <a:t>lessor’s</a:t>
            </a:r>
            <a:r>
              <a:rPr lang="en-US" sz="2000" dirty="0" smtClean="0"/>
              <a:t> </a:t>
            </a:r>
            <a:r>
              <a:rPr lang="en-US" sz="2000" b="1" dirty="0" smtClean="0"/>
              <a:t>gross investment in the lease discounted at the interest rate implicit in the lease.</a:t>
            </a:r>
            <a:r>
              <a:rPr lang="en-US" sz="2000" dirty="0" smtClean="0"/>
              <a:t> The gross investment in the lease is the </a:t>
            </a:r>
            <a:r>
              <a:rPr lang="en-US" sz="2000" b="1" dirty="0" smtClean="0"/>
              <a:t>aggregate of the minimum lease payments</a:t>
            </a:r>
            <a:r>
              <a:rPr lang="en-US" sz="2000" dirty="0" smtClean="0"/>
              <a:t> </a:t>
            </a:r>
            <a:r>
              <a:rPr lang="en-US" sz="2000" b="1" dirty="0" smtClean="0"/>
              <a:t>receivable</a:t>
            </a:r>
            <a:r>
              <a:rPr lang="en-US" sz="2000" dirty="0" smtClean="0"/>
              <a:t> by the </a:t>
            </a:r>
            <a:r>
              <a:rPr lang="en-US" sz="2000" dirty="0" err="1" smtClean="0"/>
              <a:t>lessor</a:t>
            </a:r>
            <a:r>
              <a:rPr lang="en-US" sz="2000" dirty="0" smtClean="0"/>
              <a:t> under a finance lease, </a:t>
            </a:r>
            <a:r>
              <a:rPr lang="en-US" sz="2000" b="1" dirty="0" smtClean="0"/>
              <a:t>and any unguaranteed residual value </a:t>
            </a:r>
            <a:r>
              <a:rPr lang="en-US" sz="2000" dirty="0" smtClean="0"/>
              <a:t>accruing to the </a:t>
            </a:r>
            <a:r>
              <a:rPr lang="en-US" sz="2000" dirty="0" err="1" smtClean="0"/>
              <a:t>lessor</a:t>
            </a:r>
            <a:r>
              <a:rPr lang="en-US" sz="2000" dirty="0" smtClean="0"/>
              <a:t>.</a:t>
            </a:r>
          </a:p>
          <a:p>
            <a:r>
              <a:rPr lang="en-US" sz="2000" b="1" dirty="0" smtClean="0"/>
              <a:t>For finance leases other than those involving manufacturer or dealer </a:t>
            </a:r>
            <a:r>
              <a:rPr lang="en-US" sz="2000" b="1" dirty="0" err="1" smtClean="0"/>
              <a:t>lessors</a:t>
            </a:r>
            <a:r>
              <a:rPr lang="en-US" sz="2000" b="1" dirty="0" smtClean="0"/>
              <a:t>, initial direct costs are included in the initial measurement </a:t>
            </a:r>
            <a:r>
              <a:rPr lang="en-US" sz="2000" dirty="0" smtClean="0"/>
              <a:t>of the finance lease receivable </a:t>
            </a:r>
            <a:r>
              <a:rPr lang="en-US" sz="2000" b="1" dirty="0" smtClean="0"/>
              <a:t>and reduce the amount of income</a:t>
            </a:r>
            <a:r>
              <a:rPr lang="en-US" sz="2000" dirty="0" smtClean="0"/>
              <a:t> </a:t>
            </a:r>
            <a:r>
              <a:rPr lang="en-US" sz="2000" b="1" dirty="0" smtClean="0"/>
              <a:t>recognized</a:t>
            </a:r>
            <a:r>
              <a:rPr lang="en-US" sz="2000" dirty="0" smtClean="0"/>
              <a:t> over the lease term.</a:t>
            </a:r>
          </a:p>
          <a:p>
            <a:r>
              <a:rPr lang="en-US" sz="2000" dirty="0" smtClean="0"/>
              <a:t>The recognition of finance income shall be based on a pattern reflecting a constant periodic rate of return on the </a:t>
            </a:r>
            <a:r>
              <a:rPr lang="en-US" sz="2000" dirty="0" err="1" smtClean="0"/>
              <a:t>lessor’s</a:t>
            </a:r>
            <a:r>
              <a:rPr lang="en-US" sz="2000" dirty="0" smtClean="0"/>
              <a:t> net investment in the finance lease. </a:t>
            </a:r>
            <a:r>
              <a:rPr lang="en-US" sz="2000" b="1" dirty="0" smtClean="0"/>
              <a:t>Lease payments relating to the period, excluding costs for services, are applied against </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indent="1588">
              <a:buNone/>
            </a:pPr>
            <a:r>
              <a:rPr lang="en-US" sz="2000" b="1" dirty="0" smtClean="0"/>
              <a:t>t</a:t>
            </a:r>
            <a:r>
              <a:rPr lang="en-US" sz="2000" b="1" dirty="0" smtClean="0"/>
              <a:t>he gross investment </a:t>
            </a:r>
            <a:r>
              <a:rPr lang="en-US" sz="2000" b="1" dirty="0" smtClean="0"/>
              <a:t>in the lease to reduce both the principal and the unearned finance income. </a:t>
            </a:r>
            <a:r>
              <a:rPr lang="en-US" sz="2000" dirty="0" smtClean="0"/>
              <a:t>If there is an indication that the </a:t>
            </a:r>
            <a:r>
              <a:rPr lang="en-US" sz="2000" b="1" dirty="0" smtClean="0"/>
              <a:t>estimated unguaranteed residual value used in computing the </a:t>
            </a:r>
            <a:r>
              <a:rPr lang="en-US" sz="2000" b="1" dirty="0" err="1" smtClean="0"/>
              <a:t>lessor’s</a:t>
            </a:r>
            <a:r>
              <a:rPr lang="en-US" sz="2000" b="1" dirty="0" smtClean="0"/>
              <a:t> gross investment in the lease has changed significantly</a:t>
            </a:r>
            <a:r>
              <a:rPr lang="en-US" sz="2000" dirty="0" smtClean="0"/>
              <a:t>, </a:t>
            </a:r>
            <a:r>
              <a:rPr lang="en-US" sz="2000" b="1" dirty="0" smtClean="0"/>
              <a:t>the income allocation over the lease term is revised</a:t>
            </a:r>
            <a:r>
              <a:rPr lang="en-US" sz="2000" dirty="0" smtClean="0"/>
              <a:t>, and </a:t>
            </a:r>
            <a:r>
              <a:rPr lang="en-US" sz="2000" b="1" dirty="0" smtClean="0"/>
              <a:t>any reduction in respect of amounts accrued is recognized immediately in profit or loss.</a:t>
            </a:r>
          </a:p>
          <a:p>
            <a:r>
              <a:rPr lang="en-US" sz="2000" b="1" dirty="0" smtClean="0"/>
              <a:t>A finance lease of an asset by a manufacturer or dealer </a:t>
            </a:r>
            <a:r>
              <a:rPr lang="en-US" sz="2000" dirty="0" err="1" smtClean="0"/>
              <a:t>lessor</a:t>
            </a:r>
            <a:r>
              <a:rPr lang="en-US" sz="2000" dirty="0" smtClean="0"/>
              <a:t> gives rise to </a:t>
            </a:r>
            <a:r>
              <a:rPr lang="en-US" sz="2000" b="1" dirty="0" smtClean="0"/>
              <a:t>two types of income</a:t>
            </a:r>
            <a:r>
              <a:rPr lang="en-US" sz="2000" dirty="0" smtClean="0"/>
              <a:t>:</a:t>
            </a:r>
          </a:p>
          <a:p>
            <a:pPr marL="1027113" indent="-457200" defTabSz="1258888">
              <a:buSzPct val="75000"/>
              <a:buFont typeface="+mj-lt"/>
              <a:buAutoNum type="alphaLcParenR"/>
            </a:pPr>
            <a:r>
              <a:rPr lang="en-US" sz="2000" b="1" dirty="0" smtClean="0"/>
              <a:t>profit or loss</a:t>
            </a:r>
            <a:r>
              <a:rPr lang="en-US" sz="2000" dirty="0" smtClean="0"/>
              <a:t> equivalent to the profit or loss </a:t>
            </a:r>
            <a:r>
              <a:rPr lang="en-US" sz="2000" b="1" dirty="0" smtClean="0"/>
              <a:t>resulting from an outright sale</a:t>
            </a:r>
            <a:r>
              <a:rPr lang="en-US" sz="2000" dirty="0" smtClean="0"/>
              <a:t> of the asset being leased, at normal selling prices, reflecting any applicable volume or trade discounts, and</a:t>
            </a:r>
          </a:p>
          <a:p>
            <a:pPr marL="1027113" indent="-457200" defTabSz="1258888">
              <a:buSzPct val="75000"/>
              <a:buFont typeface="+mj-lt"/>
              <a:buAutoNum type="alphaLcParenR"/>
            </a:pPr>
            <a:r>
              <a:rPr lang="en-US" sz="2000" b="1" dirty="0" smtClean="0"/>
              <a:t>finance income over the lease term</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250</TotalTime>
  <Words>2174</Words>
  <Application>Microsoft Office PowerPoint</Application>
  <PresentationFormat>Экран (4:3)</PresentationFormat>
  <Paragraphs>113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Тема1</vt:lpstr>
      <vt:lpstr>Accounting (Basics) - Lecture 5  Lease</vt:lpstr>
      <vt:lpstr>Contents</vt:lpstr>
      <vt:lpstr>Classification of leases</vt:lpstr>
      <vt:lpstr>Classification of leases</vt:lpstr>
      <vt:lpstr>Classification of leases</vt:lpstr>
      <vt:lpstr>Finance leases - financial statements of lessees</vt:lpstr>
      <vt:lpstr>Finance leases - financial statements of lessees</vt:lpstr>
      <vt:lpstr>Finance leases - financial statements of lessors</vt:lpstr>
      <vt:lpstr>Finance leases - financial statements of lessors</vt:lpstr>
      <vt:lpstr>Finance leases - financial statements of lessors</vt:lpstr>
      <vt:lpstr>Finance leases - financial statements of lessors</vt:lpstr>
      <vt:lpstr>Operating leases - financial statements of lessees</vt:lpstr>
      <vt:lpstr>Operating leases - financial statements of lessees</vt:lpstr>
      <vt:lpstr>Operating leases - financial statements of lessors</vt:lpstr>
      <vt:lpstr>Operating leases - financial statements of lessors</vt:lpstr>
      <vt:lpstr>Operating leases - financial statements of lessors</vt:lpstr>
      <vt:lpstr>Sale and leaseback transactions</vt:lpstr>
      <vt:lpstr>Sale and leaseback transactions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34</cp:revision>
  <dcterms:created xsi:type="dcterms:W3CDTF">2014-08-29T06:21:19Z</dcterms:created>
  <dcterms:modified xsi:type="dcterms:W3CDTF">2015-10-18T22:48:55Z</dcterms:modified>
</cp:coreProperties>
</file>