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257" r:id="rId3"/>
    <p:sldId id="274" r:id="rId4"/>
    <p:sldId id="258" r:id="rId5"/>
    <p:sldId id="279" r:id="rId6"/>
    <p:sldId id="280" r:id="rId7"/>
    <p:sldId id="281" r:id="rId8"/>
    <p:sldId id="259" r:id="rId9"/>
    <p:sldId id="282" r:id="rId10"/>
    <p:sldId id="291" r:id="rId11"/>
    <p:sldId id="292" r:id="rId12"/>
    <p:sldId id="293" r:id="rId13"/>
    <p:sldId id="294" r:id="rId14"/>
    <p:sldId id="295" r:id="rId15"/>
    <p:sldId id="297" r:id="rId16"/>
    <p:sldId id="299" r:id="rId17"/>
    <p:sldId id="300" r:id="rId1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3399FF"/>
    <a:srgbClr val="FFCC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89" autoAdjust="0"/>
  </p:normalViewPr>
  <p:slideViewPr>
    <p:cSldViewPr>
      <p:cViewPr varScale="1">
        <p:scale>
          <a:sx n="84" d="100"/>
          <a:sy n="84" d="100"/>
        </p:scale>
        <p:origin x="-11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cs-CZ"/>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cs-CZ"/>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cs-CZ"/>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BFDA3664-C2B1-48E3-81F6-37A37790D45F}" type="slidenum">
              <a:rPr lang="cs-CZ"/>
              <a:pPr>
                <a:defRPr/>
              </a:pPr>
              <a:t>‹#›</a:t>
            </a:fld>
            <a:endParaRPr lang="cs-CZ"/>
          </a:p>
        </p:txBody>
      </p:sp>
    </p:spTree>
    <p:extLst>
      <p:ext uri="{BB962C8B-B14F-4D97-AF65-F5344CB8AC3E}">
        <p14:creationId xmlns:p14="http://schemas.microsoft.com/office/powerpoint/2010/main" val="915583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cs-CZ"/>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cs-CZ"/>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cs-CZ"/>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30EBEDA6-FADD-4676-AC54-A3412084106E}" type="slidenum">
              <a:rPr lang="cs-CZ"/>
              <a:pPr>
                <a:defRPr/>
              </a:pPr>
              <a:t>‹#›</a:t>
            </a:fld>
            <a:endParaRPr lang="cs-CZ"/>
          </a:p>
        </p:txBody>
      </p:sp>
    </p:spTree>
    <p:extLst>
      <p:ext uri="{BB962C8B-B14F-4D97-AF65-F5344CB8AC3E}">
        <p14:creationId xmlns:p14="http://schemas.microsoft.com/office/powerpoint/2010/main" val="10100365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B9837FC-D528-4E96-A150-7DAE0B19FDE3}" type="slidenum">
              <a:rPr lang="cs-CZ">
                <a:latin typeface="Times New Roman" pitchFamily="18" charset="0"/>
              </a:rPr>
              <a:pPr eaLnBrk="1" hangingPunct="1"/>
              <a:t>1</a:t>
            </a:fld>
            <a:endParaRPr lang="cs-CZ">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541127F-F7AE-4C44-997C-BD2D0CD86B8F}" type="slidenum">
              <a:rPr lang="cs-CZ">
                <a:latin typeface="Times New Roman" pitchFamily="18" charset="0"/>
              </a:rPr>
              <a:pPr eaLnBrk="1" hangingPunct="1"/>
              <a:t>10</a:t>
            </a:fld>
            <a:endParaRPr lang="cs-CZ">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C233F29-A7DF-4C15-94FA-C6566FAB29A5}" type="slidenum">
              <a:rPr lang="cs-CZ">
                <a:latin typeface="Times New Roman" pitchFamily="18" charset="0"/>
              </a:rPr>
              <a:pPr eaLnBrk="1" hangingPunct="1"/>
              <a:t>11</a:t>
            </a:fld>
            <a:endParaRPr lang="cs-CZ">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9160251-160D-45C3-A20C-8C6FCCCC1ABF}" type="slidenum">
              <a:rPr lang="cs-CZ">
                <a:latin typeface="Times New Roman" pitchFamily="18" charset="0"/>
              </a:rPr>
              <a:pPr eaLnBrk="1" hangingPunct="1"/>
              <a:t>12</a:t>
            </a:fld>
            <a:endParaRPr lang="cs-CZ">
              <a:latin typeface="Times New Roman"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24F3801-8116-4832-8B5B-2B3EE86380D1}" type="slidenum">
              <a:rPr lang="cs-CZ">
                <a:latin typeface="Times New Roman" pitchFamily="18" charset="0"/>
              </a:rPr>
              <a:pPr eaLnBrk="1" hangingPunct="1"/>
              <a:t>13</a:t>
            </a:fld>
            <a:endParaRPr lang="cs-CZ">
              <a:latin typeface="Times New Roman"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651C07D-1513-4EDD-8685-CFC2DF28FCB7}" type="slidenum">
              <a:rPr lang="cs-CZ">
                <a:latin typeface="Times New Roman" pitchFamily="18" charset="0"/>
              </a:rPr>
              <a:pPr eaLnBrk="1" hangingPunct="1"/>
              <a:t>14</a:t>
            </a:fld>
            <a:endParaRPr lang="cs-CZ">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D0AB034-565C-4646-A281-B3C3F625AA02}" type="slidenum">
              <a:rPr lang="cs-CZ">
                <a:latin typeface="Times New Roman" pitchFamily="18" charset="0"/>
              </a:rPr>
              <a:pPr eaLnBrk="1" hangingPunct="1"/>
              <a:t>15</a:t>
            </a:fld>
            <a:endParaRPr lang="cs-CZ">
              <a:latin typeface="Times New Roman"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B9AD4E4-46EB-4FF9-8594-E239FA9AA8EF}" type="slidenum">
              <a:rPr lang="cs-CZ">
                <a:latin typeface="Times New Roman" pitchFamily="18" charset="0"/>
              </a:rPr>
              <a:pPr eaLnBrk="1" hangingPunct="1"/>
              <a:t>16</a:t>
            </a:fld>
            <a:endParaRPr lang="cs-CZ">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3CEB58-A17F-4E97-8CB7-9F6F5F92731A}" type="slidenum">
              <a:rPr lang="cs-CZ">
                <a:latin typeface="Times New Roman" pitchFamily="18" charset="0"/>
              </a:rPr>
              <a:pPr eaLnBrk="1" hangingPunct="1"/>
              <a:t>17</a:t>
            </a:fld>
            <a:endParaRPr lang="cs-CZ">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14400" y="4343400"/>
            <a:ext cx="5029200" cy="4114800"/>
          </a:xfrm>
          <a:noFill/>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D483DE7-725E-4902-8061-895057B93FCE}" type="slidenum">
              <a:rPr lang="cs-CZ">
                <a:latin typeface="Times New Roman" pitchFamily="18" charset="0"/>
              </a:rPr>
              <a:pPr eaLnBrk="1" hangingPunct="1"/>
              <a:t>2</a:t>
            </a:fld>
            <a:endParaRPr lang="cs-CZ">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01A5AF0-E170-408E-9163-199A15F2E6C1}" type="slidenum">
              <a:rPr lang="cs-CZ">
                <a:latin typeface="Times New Roman" pitchFamily="18" charset="0"/>
              </a:rPr>
              <a:pPr eaLnBrk="1" hangingPunct="1"/>
              <a:t>3</a:t>
            </a:fld>
            <a:endParaRPr lang="cs-CZ">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6A7F1E1-03F1-4FE1-8A8F-1E9F4D68E616}" type="slidenum">
              <a:rPr lang="cs-CZ">
                <a:latin typeface="Times New Roman" pitchFamily="18" charset="0"/>
              </a:rPr>
              <a:pPr eaLnBrk="1" hangingPunct="1"/>
              <a:t>4</a:t>
            </a:fld>
            <a:endParaRPr lang="cs-CZ">
              <a:latin typeface="Times New Roman"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4D3BC83-E8C7-4FAD-8D57-B261D66D6542}" type="slidenum">
              <a:rPr lang="cs-CZ">
                <a:latin typeface="Times New Roman" pitchFamily="18" charset="0"/>
              </a:rPr>
              <a:pPr eaLnBrk="1" hangingPunct="1"/>
              <a:t>5</a:t>
            </a:fld>
            <a:endParaRPr lang="cs-CZ">
              <a:latin typeface="Times New Roman" pitchFamily="18"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13658F1-B142-401C-81E3-7C2C2BD2EDC6}" type="slidenum">
              <a:rPr lang="cs-CZ">
                <a:latin typeface="Times New Roman" pitchFamily="18" charset="0"/>
              </a:rPr>
              <a:pPr eaLnBrk="1" hangingPunct="1"/>
              <a:t>6</a:t>
            </a:fld>
            <a:endParaRPr lang="cs-CZ">
              <a:latin typeface="Times New Roman"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98A3EC2-3B64-487F-91F1-9A889766B168}" type="slidenum">
              <a:rPr lang="cs-CZ">
                <a:latin typeface="Times New Roman" pitchFamily="18" charset="0"/>
              </a:rPr>
              <a:pPr eaLnBrk="1" hangingPunct="1"/>
              <a:t>7</a:t>
            </a:fld>
            <a:endParaRPr lang="cs-CZ">
              <a:latin typeface="Times New Roman"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520CA3-E2DD-4D0F-8426-1B2FEF40B440}" type="slidenum">
              <a:rPr lang="cs-CZ">
                <a:latin typeface="Times New Roman" pitchFamily="18" charset="0"/>
              </a:rPr>
              <a:pPr eaLnBrk="1" hangingPunct="1"/>
              <a:t>8</a:t>
            </a:fld>
            <a:endParaRPr lang="cs-CZ">
              <a:latin typeface="Times New Roman"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587C31D-C9FF-4CB7-B4E5-297E4B91D56D}" type="slidenum">
              <a:rPr lang="cs-CZ">
                <a:latin typeface="Times New Roman" pitchFamily="18" charset="0"/>
              </a:rPr>
              <a:pPr eaLnBrk="1" hangingPunct="1"/>
              <a:t>9</a:t>
            </a:fld>
            <a:endParaRPr lang="cs-CZ">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p>
          </p:txBody>
        </p:sp>
        <p:sp>
          <p:nvSpPr>
            <p:cNvPr id="6" name="Rectangle 8"/>
            <p:cNvSpPr>
              <a:spLocks noChangeArrowheads="1"/>
            </p:cNvSpPr>
            <p:nvPr/>
          </p:nvSpPr>
          <p:spPr bwMode="hidden">
            <a:xfrm>
              <a:off x="0" y="1056"/>
              <a:ext cx="2976" cy="7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8" name="Freeform 10"/>
            <p:cNvSpPr>
              <a:spLocks noChangeArrowheads="1"/>
            </p:cNvSpPr>
            <p:nvPr/>
          </p:nvSpPr>
          <p:spPr bwMode="auto">
            <a:xfrm>
              <a:off x="384" y="960"/>
              <a:ext cx="144" cy="913"/>
            </a:xfrm>
            <a:custGeom>
              <a:avLst/>
              <a:gdLst>
                <a:gd name="T0" fmla="*/ 144 w 1000"/>
                <a:gd name="T1" fmla="*/ 913 h 1000"/>
                <a:gd name="T2" fmla="*/ 0 w 1000"/>
                <a:gd name="T3" fmla="*/ 913 h 1000"/>
                <a:gd name="T4" fmla="*/ 0 w 1000"/>
                <a:gd name="T5" fmla="*/ 0 h 1000"/>
                <a:gd name="T6" fmla="*/ 144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9" name="Freeform 11"/>
            <p:cNvSpPr>
              <a:spLocks noChangeArrowheads="1"/>
            </p:cNvSpPr>
            <p:nvPr/>
          </p:nvSpPr>
          <p:spPr bwMode="auto">
            <a:xfrm>
              <a:off x="4944" y="762"/>
              <a:ext cx="165" cy="864"/>
            </a:xfrm>
            <a:custGeom>
              <a:avLst/>
              <a:gdLst>
                <a:gd name="T0" fmla="*/ 0 w 1000"/>
                <a:gd name="T1" fmla="*/ 0 h 1000"/>
                <a:gd name="T2" fmla="*/ 165 w 1000"/>
                <a:gd name="T3" fmla="*/ 0 h 1000"/>
                <a:gd name="T4" fmla="*/ 165 w 1000"/>
                <a:gd name="T5" fmla="*/ 864 h 1000"/>
                <a:gd name="T6" fmla="*/ 0 w 1000"/>
                <a:gd name="T7" fmla="*/ 864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grpSp>
      <p:sp>
        <p:nvSpPr>
          <p:cNvPr id="82946"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pPr lvl="0"/>
            <a:r>
              <a:rPr lang="cs-CZ" noProof="0" smtClean="0"/>
              <a:t>Klepnutím lze upravit styl předlohy podnadpisů.</a:t>
            </a:r>
          </a:p>
        </p:txBody>
      </p:sp>
      <p:sp>
        <p:nvSpPr>
          <p:cNvPr id="82956" name="Rectangle 12"/>
          <p:cNvSpPr>
            <a:spLocks noGrp="1" noChangeArrowheads="1"/>
          </p:cNvSpPr>
          <p:nvPr>
            <p:ph type="ctrTitle"/>
          </p:nvPr>
        </p:nvSpPr>
        <p:spPr>
          <a:xfrm>
            <a:off x="838200" y="1443038"/>
            <a:ext cx="7086600" cy="1600200"/>
          </a:xfrm>
        </p:spPr>
        <p:txBody>
          <a:bodyPr anchor="ctr"/>
          <a:lstStyle>
            <a:lvl1pPr>
              <a:defRPr/>
            </a:lvl1pPr>
          </a:lstStyle>
          <a:p>
            <a:pPr lvl="0"/>
            <a:r>
              <a:rPr lang="cs-CZ" noProof="0" smtClean="0"/>
              <a:t>Klepnutím lze upravit styl předlohy nadpisů.</a:t>
            </a:r>
          </a:p>
        </p:txBody>
      </p:sp>
      <p:sp>
        <p:nvSpPr>
          <p:cNvPr id="10" name="Rectangle 3"/>
          <p:cNvSpPr>
            <a:spLocks noGrp="1" noChangeArrowheads="1"/>
          </p:cNvSpPr>
          <p:nvPr>
            <p:ph type="dt" sz="half" idx="10"/>
          </p:nvPr>
        </p:nvSpPr>
        <p:spPr>
          <a:xfrm>
            <a:off x="685800" y="6248400"/>
            <a:ext cx="1905000" cy="457200"/>
          </a:xfrm>
        </p:spPr>
        <p:txBody>
          <a:bodyPr/>
          <a:lstStyle>
            <a:lvl1pPr>
              <a:defRPr smtClean="0"/>
            </a:lvl1pPr>
          </a:lstStyle>
          <a:p>
            <a:pPr>
              <a:defRPr/>
            </a:pPr>
            <a:endParaRPr lang="cs-CZ"/>
          </a:p>
        </p:txBody>
      </p:sp>
      <p:sp>
        <p:nvSpPr>
          <p:cNvPr id="11" name="Rectangle 4"/>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cs-CZ"/>
          </a:p>
        </p:txBody>
      </p:sp>
      <p:sp>
        <p:nvSpPr>
          <p:cNvPr id="12" name="Rectangle 5"/>
          <p:cNvSpPr>
            <a:spLocks noGrp="1" noChangeArrowheads="1"/>
          </p:cNvSpPr>
          <p:nvPr>
            <p:ph type="sldNum" sz="quarter" idx="12"/>
          </p:nvPr>
        </p:nvSpPr>
        <p:spPr>
          <a:xfrm>
            <a:off x="6553200" y="6248400"/>
            <a:ext cx="1905000" cy="457200"/>
          </a:xfrm>
        </p:spPr>
        <p:txBody>
          <a:bodyPr/>
          <a:lstStyle>
            <a:lvl1pPr>
              <a:defRPr smtClean="0"/>
            </a:lvl1pPr>
          </a:lstStyle>
          <a:p>
            <a:pPr>
              <a:defRPr/>
            </a:pPr>
            <a:fld id="{F34FAEE8-EFC8-472E-B881-F85EC36C4419}" type="slidenum">
              <a:rPr lang="cs-CZ"/>
              <a:pPr>
                <a:defRPr/>
              </a:pPr>
              <a:t>‹#›</a:t>
            </a:fld>
            <a:endParaRPr lang="cs-CZ"/>
          </a:p>
        </p:txBody>
      </p:sp>
    </p:spTree>
    <p:extLst>
      <p:ext uri="{BB962C8B-B14F-4D97-AF65-F5344CB8AC3E}">
        <p14:creationId xmlns:p14="http://schemas.microsoft.com/office/powerpoint/2010/main" val="3569438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18BA6328-FA60-433E-A2E4-6AD9C3D86E41}" type="slidenum">
              <a:rPr lang="cs-CZ"/>
              <a:pPr>
                <a:defRPr/>
              </a:pPr>
              <a:t>‹#›</a:t>
            </a:fld>
            <a:endParaRPr lang="cs-CZ"/>
          </a:p>
        </p:txBody>
      </p:sp>
    </p:spTree>
    <p:extLst>
      <p:ext uri="{BB962C8B-B14F-4D97-AF65-F5344CB8AC3E}">
        <p14:creationId xmlns:p14="http://schemas.microsoft.com/office/powerpoint/2010/main" val="2378500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91313" y="96838"/>
            <a:ext cx="1919287" cy="599916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31863" y="96838"/>
            <a:ext cx="5607050" cy="599916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5DA303F9-5E36-42A3-A439-CEAF3D4F66C7}" type="slidenum">
              <a:rPr lang="cs-CZ"/>
              <a:pPr>
                <a:defRPr/>
              </a:pPr>
              <a:t>‹#›</a:t>
            </a:fld>
            <a:endParaRPr lang="cs-CZ"/>
          </a:p>
        </p:txBody>
      </p:sp>
    </p:spTree>
    <p:extLst>
      <p:ext uri="{BB962C8B-B14F-4D97-AF65-F5344CB8AC3E}">
        <p14:creationId xmlns:p14="http://schemas.microsoft.com/office/powerpoint/2010/main" val="2659515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16E85445-BA44-431F-AF21-5EF7A46A7CF6}" type="slidenum">
              <a:rPr lang="cs-CZ"/>
              <a:pPr>
                <a:defRPr/>
              </a:pPr>
              <a:t>‹#›</a:t>
            </a:fld>
            <a:endParaRPr lang="cs-CZ"/>
          </a:p>
        </p:txBody>
      </p:sp>
    </p:spTree>
    <p:extLst>
      <p:ext uri="{BB962C8B-B14F-4D97-AF65-F5344CB8AC3E}">
        <p14:creationId xmlns:p14="http://schemas.microsoft.com/office/powerpoint/2010/main" val="499283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D701C4F6-54AF-4EC4-B4E5-5408937C0A77}" type="slidenum">
              <a:rPr lang="cs-CZ"/>
              <a:pPr>
                <a:defRPr/>
              </a:pPr>
              <a:t>‹#›</a:t>
            </a:fld>
            <a:endParaRPr lang="cs-CZ"/>
          </a:p>
        </p:txBody>
      </p:sp>
    </p:spTree>
    <p:extLst>
      <p:ext uri="{BB962C8B-B14F-4D97-AF65-F5344CB8AC3E}">
        <p14:creationId xmlns:p14="http://schemas.microsoft.com/office/powerpoint/2010/main" val="3132077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EBDBC0AA-7314-481C-9780-C174B79046A1}" type="slidenum">
              <a:rPr lang="cs-CZ"/>
              <a:pPr>
                <a:defRPr/>
              </a:pPr>
              <a:t>‹#›</a:t>
            </a:fld>
            <a:endParaRPr lang="cs-CZ"/>
          </a:p>
        </p:txBody>
      </p:sp>
    </p:spTree>
    <p:extLst>
      <p:ext uri="{BB962C8B-B14F-4D97-AF65-F5344CB8AC3E}">
        <p14:creationId xmlns:p14="http://schemas.microsoft.com/office/powerpoint/2010/main" val="303704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dt" sz="half" idx="10"/>
          </p:nvPr>
        </p:nvSpPr>
        <p:spPr>
          <a:ln/>
        </p:spPr>
        <p:txBody>
          <a:bodyPr/>
          <a:lstStyle>
            <a:lvl1pPr>
              <a:defRPr/>
            </a:lvl1pPr>
          </a:lstStyle>
          <a:p>
            <a:pPr>
              <a:defRPr/>
            </a:pPr>
            <a:endParaRPr lang="cs-CZ"/>
          </a:p>
        </p:txBody>
      </p:sp>
      <p:sp>
        <p:nvSpPr>
          <p:cNvPr id="8" name="Rectangle 7"/>
          <p:cNvSpPr>
            <a:spLocks noGrp="1" noChangeArrowheads="1"/>
          </p:cNvSpPr>
          <p:nvPr>
            <p:ph type="ftr" sz="quarter" idx="11"/>
          </p:nvPr>
        </p:nvSpPr>
        <p:spPr>
          <a:ln/>
        </p:spPr>
        <p:txBody>
          <a:bodyPr/>
          <a:lstStyle>
            <a:lvl1pPr>
              <a:defRPr/>
            </a:lvl1pPr>
          </a:lstStyle>
          <a:p>
            <a:pPr>
              <a:defRPr/>
            </a:pPr>
            <a:endParaRPr lang="cs-CZ"/>
          </a:p>
        </p:txBody>
      </p:sp>
      <p:sp>
        <p:nvSpPr>
          <p:cNvPr id="9" name="Rectangle 8"/>
          <p:cNvSpPr>
            <a:spLocks noGrp="1" noChangeArrowheads="1"/>
          </p:cNvSpPr>
          <p:nvPr>
            <p:ph type="sldNum" sz="quarter" idx="12"/>
          </p:nvPr>
        </p:nvSpPr>
        <p:spPr>
          <a:ln/>
        </p:spPr>
        <p:txBody>
          <a:bodyPr/>
          <a:lstStyle>
            <a:lvl1pPr>
              <a:defRPr/>
            </a:lvl1pPr>
          </a:lstStyle>
          <a:p>
            <a:pPr>
              <a:defRPr/>
            </a:pPr>
            <a:fld id="{B888217F-1DB9-4AC2-B3CC-AD4DF7FEAABD}" type="slidenum">
              <a:rPr lang="cs-CZ"/>
              <a:pPr>
                <a:defRPr/>
              </a:pPr>
              <a:t>‹#›</a:t>
            </a:fld>
            <a:endParaRPr lang="cs-CZ"/>
          </a:p>
        </p:txBody>
      </p:sp>
    </p:spTree>
    <p:extLst>
      <p:ext uri="{BB962C8B-B14F-4D97-AF65-F5344CB8AC3E}">
        <p14:creationId xmlns:p14="http://schemas.microsoft.com/office/powerpoint/2010/main" val="1967251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6"/>
          <p:cNvSpPr>
            <a:spLocks noGrp="1" noChangeArrowheads="1"/>
          </p:cNvSpPr>
          <p:nvPr>
            <p:ph type="dt" sz="half" idx="10"/>
          </p:nvPr>
        </p:nvSpPr>
        <p:spPr>
          <a:ln/>
        </p:spPr>
        <p:txBody>
          <a:bodyPr/>
          <a:lstStyle>
            <a:lvl1pPr>
              <a:defRPr/>
            </a:lvl1pPr>
          </a:lstStyle>
          <a:p>
            <a:pPr>
              <a:defRPr/>
            </a:pPr>
            <a:endParaRPr lang="cs-CZ"/>
          </a:p>
        </p:txBody>
      </p:sp>
      <p:sp>
        <p:nvSpPr>
          <p:cNvPr id="4" name="Rectangle 7"/>
          <p:cNvSpPr>
            <a:spLocks noGrp="1" noChangeArrowheads="1"/>
          </p:cNvSpPr>
          <p:nvPr>
            <p:ph type="ftr" sz="quarter" idx="11"/>
          </p:nvPr>
        </p:nvSpPr>
        <p:spPr>
          <a:ln/>
        </p:spPr>
        <p:txBody>
          <a:bodyPr/>
          <a:lstStyle>
            <a:lvl1pPr>
              <a:defRPr/>
            </a:lvl1pPr>
          </a:lstStyle>
          <a:p>
            <a:pPr>
              <a:defRPr/>
            </a:pPr>
            <a:endParaRPr lang="cs-CZ"/>
          </a:p>
        </p:txBody>
      </p:sp>
      <p:sp>
        <p:nvSpPr>
          <p:cNvPr id="5" name="Rectangle 8"/>
          <p:cNvSpPr>
            <a:spLocks noGrp="1" noChangeArrowheads="1"/>
          </p:cNvSpPr>
          <p:nvPr>
            <p:ph type="sldNum" sz="quarter" idx="12"/>
          </p:nvPr>
        </p:nvSpPr>
        <p:spPr>
          <a:ln/>
        </p:spPr>
        <p:txBody>
          <a:bodyPr/>
          <a:lstStyle>
            <a:lvl1pPr>
              <a:defRPr/>
            </a:lvl1pPr>
          </a:lstStyle>
          <a:p>
            <a:pPr>
              <a:defRPr/>
            </a:pPr>
            <a:fld id="{C04D4DC0-1043-4EE6-88E2-5301C37012E9}" type="slidenum">
              <a:rPr lang="cs-CZ"/>
              <a:pPr>
                <a:defRPr/>
              </a:pPr>
              <a:t>‹#›</a:t>
            </a:fld>
            <a:endParaRPr lang="cs-CZ"/>
          </a:p>
        </p:txBody>
      </p:sp>
    </p:spTree>
    <p:extLst>
      <p:ext uri="{BB962C8B-B14F-4D97-AF65-F5344CB8AC3E}">
        <p14:creationId xmlns:p14="http://schemas.microsoft.com/office/powerpoint/2010/main" val="1802427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cs-CZ"/>
          </a:p>
        </p:txBody>
      </p:sp>
      <p:sp>
        <p:nvSpPr>
          <p:cNvPr id="3" name="Rectangle 7"/>
          <p:cNvSpPr>
            <a:spLocks noGrp="1" noChangeArrowheads="1"/>
          </p:cNvSpPr>
          <p:nvPr>
            <p:ph type="ftr" sz="quarter" idx="11"/>
          </p:nvPr>
        </p:nvSpPr>
        <p:spPr>
          <a:ln/>
        </p:spPr>
        <p:txBody>
          <a:bodyPr/>
          <a:lstStyle>
            <a:lvl1pPr>
              <a:defRPr/>
            </a:lvl1pPr>
          </a:lstStyle>
          <a:p>
            <a:pPr>
              <a:defRPr/>
            </a:pPr>
            <a:endParaRPr lang="cs-CZ"/>
          </a:p>
        </p:txBody>
      </p:sp>
      <p:sp>
        <p:nvSpPr>
          <p:cNvPr id="4" name="Rectangle 8"/>
          <p:cNvSpPr>
            <a:spLocks noGrp="1" noChangeArrowheads="1"/>
          </p:cNvSpPr>
          <p:nvPr>
            <p:ph type="sldNum" sz="quarter" idx="12"/>
          </p:nvPr>
        </p:nvSpPr>
        <p:spPr>
          <a:ln/>
        </p:spPr>
        <p:txBody>
          <a:bodyPr/>
          <a:lstStyle>
            <a:lvl1pPr>
              <a:defRPr/>
            </a:lvl1pPr>
          </a:lstStyle>
          <a:p>
            <a:pPr>
              <a:defRPr/>
            </a:pPr>
            <a:fld id="{E714619A-53AC-451E-BA52-062F30D7FF53}" type="slidenum">
              <a:rPr lang="cs-CZ"/>
              <a:pPr>
                <a:defRPr/>
              </a:pPr>
              <a:t>‹#›</a:t>
            </a:fld>
            <a:endParaRPr lang="cs-CZ"/>
          </a:p>
        </p:txBody>
      </p:sp>
    </p:spTree>
    <p:extLst>
      <p:ext uri="{BB962C8B-B14F-4D97-AF65-F5344CB8AC3E}">
        <p14:creationId xmlns:p14="http://schemas.microsoft.com/office/powerpoint/2010/main" val="2329726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215DF16E-F467-468A-9FCD-B47F62E4E181}" type="slidenum">
              <a:rPr lang="cs-CZ"/>
              <a:pPr>
                <a:defRPr/>
              </a:pPr>
              <a:t>‹#›</a:t>
            </a:fld>
            <a:endParaRPr lang="cs-CZ"/>
          </a:p>
        </p:txBody>
      </p:sp>
    </p:spTree>
    <p:extLst>
      <p:ext uri="{BB962C8B-B14F-4D97-AF65-F5344CB8AC3E}">
        <p14:creationId xmlns:p14="http://schemas.microsoft.com/office/powerpoint/2010/main" val="2244518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D710E873-EA3E-4EE4-A6F7-DA123455073E}" type="slidenum">
              <a:rPr lang="cs-CZ"/>
              <a:pPr>
                <a:defRPr/>
              </a:pPr>
              <a:t>‹#›</a:t>
            </a:fld>
            <a:endParaRPr lang="cs-CZ"/>
          </a:p>
        </p:txBody>
      </p:sp>
    </p:spTree>
    <p:extLst>
      <p:ext uri="{BB962C8B-B14F-4D97-AF65-F5344CB8AC3E}">
        <p14:creationId xmlns:p14="http://schemas.microsoft.com/office/powerpoint/2010/main" val="620579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377950"/>
            <a:ext cx="2133600" cy="101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1027"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latin typeface="Times New Roman" pitchFamily="18" charset="0"/>
            </a:endParaRPr>
          </a:p>
        </p:txBody>
      </p:sp>
      <p:sp>
        <p:nvSpPr>
          <p:cNvPr id="1028" name="Rectangle 4"/>
          <p:cNvSpPr>
            <a:spLocks noGrp="1" noChangeArrowheads="1"/>
          </p:cNvSpPr>
          <p:nvPr>
            <p:ph type="title"/>
          </p:nvPr>
        </p:nvSpPr>
        <p:spPr bwMode="auto">
          <a:xfrm>
            <a:off x="931863" y="96838"/>
            <a:ext cx="7158037"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1029" name="Rectangle 5"/>
          <p:cNvSpPr>
            <a:spLocks noGrp="1" noChangeArrowheads="1"/>
          </p:cNvSpPr>
          <p:nvPr>
            <p:ph type="body" idx="1"/>
          </p:nvPr>
        </p:nvSpPr>
        <p:spPr bwMode="auto">
          <a:xfrm>
            <a:off x="949325" y="1981200"/>
            <a:ext cx="766127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81926" name="Rectangle 6"/>
          <p:cNvSpPr>
            <a:spLocks noGrp="1" noChangeArrowheads="1"/>
          </p:cNvSpPr>
          <p:nvPr>
            <p:ph type="dt" sz="half" idx="2"/>
          </p:nvPr>
        </p:nvSpPr>
        <p:spPr bwMode="auto">
          <a:xfrm>
            <a:off x="94615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cs-CZ"/>
          </a:p>
        </p:txBody>
      </p:sp>
      <p:sp>
        <p:nvSpPr>
          <p:cNvPr id="81927" name="Rectangle 7"/>
          <p:cNvSpPr>
            <a:spLocks noGrp="1" noChangeArrowheads="1"/>
          </p:cNvSpPr>
          <p:nvPr>
            <p:ph type="ftr" sz="quarter" idx="3"/>
          </p:nvPr>
        </p:nvSpPr>
        <p:spPr bwMode="auto">
          <a:xfrm>
            <a:off x="33528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cs-CZ"/>
          </a:p>
        </p:txBody>
      </p:sp>
      <p:sp>
        <p:nvSpPr>
          <p:cNvPr id="81928" name="Rectangle 8"/>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vl1pPr>
          </a:lstStyle>
          <a:p>
            <a:pPr>
              <a:defRPr/>
            </a:pPr>
            <a:fld id="{FCC71228-CEBE-4485-BC14-603E8C4F0969}" type="slidenum">
              <a:rPr lang="cs-CZ"/>
              <a:pPr>
                <a:defRPr/>
              </a:pPr>
              <a:t>‹#›</a:t>
            </a:fld>
            <a:endParaRPr lang="cs-CZ"/>
          </a:p>
        </p:txBody>
      </p:sp>
      <p:sp>
        <p:nvSpPr>
          <p:cNvPr id="1033" name="Freeform 9"/>
          <p:cNvSpPr>
            <a:spLocks noChangeArrowheads="1"/>
          </p:cNvSpPr>
          <p:nvPr/>
        </p:nvSpPr>
        <p:spPr bwMode="auto">
          <a:xfrm>
            <a:off x="838200" y="561975"/>
            <a:ext cx="152400" cy="1066800"/>
          </a:xfrm>
          <a:custGeom>
            <a:avLst/>
            <a:gdLst>
              <a:gd name="T0" fmla="*/ 152400 w 1000"/>
              <a:gd name="T1" fmla="*/ 1066800 h 1000"/>
              <a:gd name="T2" fmla="*/ 0 w 1000"/>
              <a:gd name="T3" fmla="*/ 1066800 h 1000"/>
              <a:gd name="T4" fmla="*/ 0 w 1000"/>
              <a:gd name="T5" fmla="*/ 0 h 1000"/>
              <a:gd name="T6" fmla="*/ 15240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34" name="Freeform 10"/>
          <p:cNvSpPr>
            <a:spLocks noChangeArrowheads="1"/>
          </p:cNvSpPr>
          <p:nvPr/>
        </p:nvSpPr>
        <p:spPr bwMode="auto">
          <a:xfrm>
            <a:off x="8262938" y="269875"/>
            <a:ext cx="152400" cy="1073150"/>
          </a:xfrm>
          <a:custGeom>
            <a:avLst/>
            <a:gdLst>
              <a:gd name="T0" fmla="*/ 0 w 1000"/>
              <a:gd name="T1" fmla="*/ 0 h 1000"/>
              <a:gd name="T2" fmla="*/ 152400 w 1000"/>
              <a:gd name="T3" fmla="*/ 0 h 1000"/>
              <a:gd name="T4" fmla="*/ 152400 w 1000"/>
              <a:gd name="T5" fmla="*/ 1073150 h 1000"/>
              <a:gd name="T6" fmla="*/ 0 w 1000"/>
              <a:gd name="T7" fmla="*/ 107315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file:///C:\Documents%20and%20Settings\hyblova\Dokumenty\DokumentyX-Z\Harmonizace%20&#250;&#269;etnictv&#237;\econ\standardy_prezen&#269;n&#237;_2011\p&#345;edn&#225;&#353;ky\IAS12-p&#345;&#237;klad.doc"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file:///C:\Documents%20and%20Settings\hyblova\Dokumenty\DokumentyX-Z\Harmonizace%20&#250;&#269;etnictv&#237;\econ\standardy_prezen&#269;n&#237;_2011\p&#345;edn&#225;&#353;ky\p&#345;ecen&#283;n&#237;%20st&#225;l&#253;ch%20aktiv.doc"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file:///C:\Documents%20and%20Settings\hyblova\Dokumenty\DokumentyX-Z\Harmonizace%20&#250;&#269;etnictv&#237;\econ\standardy_prezen&#269;n&#237;_2011\p&#345;edn&#225;&#353;ky\zm&#283;na%20sazby.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612900"/>
            <a:ext cx="7086600" cy="1243013"/>
          </a:xfrm>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IAS 12</a:t>
            </a:r>
          </a:p>
        </p:txBody>
      </p:sp>
      <p:sp>
        <p:nvSpPr>
          <p:cNvPr id="3075" name="Rectangle 3"/>
          <p:cNvSpPr>
            <a:spLocks noGrp="1" noChangeArrowheads="1"/>
          </p:cNvSpPr>
          <p:nvPr>
            <p:ph type="subTitle" idx="1"/>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t>Daně ze zisku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sz="2000" b="1" smtClean="0">
                <a:solidFill>
                  <a:schemeClr val="tx1"/>
                </a:solidFill>
              </a:rPr>
              <a:t>Uznání odložených daňových a závazků a pohledávek</a:t>
            </a:r>
          </a:p>
        </p:txBody>
      </p:sp>
      <p:sp>
        <p:nvSpPr>
          <p:cNvPr id="12291"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buClr>
                <a:schemeClr val="tx1"/>
              </a:buClr>
              <a:buSzPct val="40000"/>
            </a:pPr>
            <a:r>
              <a:rPr lang="cs-CZ" smtClean="0"/>
              <a:t>Odložený daňový závazek uznat pro </a:t>
            </a:r>
            <a:r>
              <a:rPr lang="cs-CZ" u="sng" smtClean="0"/>
              <a:t>všechny</a:t>
            </a:r>
            <a:r>
              <a:rPr lang="cs-CZ" smtClean="0"/>
              <a:t> zdanitelné přechodné rozdíly.</a:t>
            </a:r>
          </a:p>
          <a:p>
            <a:pPr eaLnBrk="1" hangingPunct="1">
              <a:buClr>
                <a:schemeClr val="tx1"/>
              </a:buClr>
              <a:buSzPct val="40000"/>
            </a:pPr>
            <a:r>
              <a:rPr lang="cs-CZ" smtClean="0"/>
              <a:t>Odloženou daňovou pohledávku uznat </a:t>
            </a:r>
            <a:r>
              <a:rPr lang="cs-CZ" u="sng" smtClean="0"/>
              <a:t>v</a:t>
            </a:r>
            <a:r>
              <a:rPr lang="cs-CZ" smtClean="0"/>
              <a:t> </a:t>
            </a:r>
            <a:r>
              <a:rPr lang="cs-CZ" u="sng" smtClean="0"/>
              <a:t>rozsahu</a:t>
            </a:r>
            <a:r>
              <a:rPr lang="cs-CZ" smtClean="0"/>
              <a:t>, ve kterém je pravděpodobné, že bude k dispozici zdanitelný zisk.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Oceňování</a:t>
            </a:r>
          </a:p>
        </p:txBody>
      </p:sp>
      <p:sp>
        <p:nvSpPr>
          <p:cNvPr id="13315" name="Rectangle 3"/>
          <p:cNvSpPr>
            <a:spLocks noGrp="1" noChangeArrowheads="1"/>
          </p:cNvSpPr>
          <p:nvPr>
            <p:ph type="body" idx="1"/>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buClr>
                <a:schemeClr val="tx1"/>
              </a:buClr>
              <a:buSzPct val="40000"/>
            </a:pPr>
            <a:r>
              <a:rPr lang="cs-CZ" smtClean="0"/>
              <a:t>Odložené daňové závazky a pohledávky se oceňují </a:t>
            </a:r>
            <a:r>
              <a:rPr lang="cs-CZ" u="sng" smtClean="0"/>
              <a:t>ve výši daňové sazby</a:t>
            </a:r>
            <a:r>
              <a:rPr lang="cs-CZ" smtClean="0"/>
              <a:t>, která bude platná pro období, ve kterém bude realizována pohledávka nebo splatný závazek.</a:t>
            </a:r>
          </a:p>
          <a:p>
            <a:pPr eaLnBrk="1" hangingPunct="1">
              <a:buFont typeface="Wingdings" pitchFamily="2" charset="2"/>
              <a:buNone/>
            </a:pPr>
            <a:endParaRPr lang="cs-CZ" smtClean="0">
              <a:solidFill>
                <a:srgbClr val="FF99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Uznání odložené daně</a:t>
            </a:r>
          </a:p>
        </p:txBody>
      </p:sp>
      <p:sp>
        <p:nvSpPr>
          <p:cNvPr id="14339"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buClr>
                <a:schemeClr val="tx1"/>
              </a:buClr>
              <a:buSzPct val="40000"/>
            </a:pPr>
            <a:r>
              <a:rPr lang="cs-CZ" u="sng" smtClean="0"/>
              <a:t>Náklad ve výsledovce</a:t>
            </a:r>
            <a:r>
              <a:rPr lang="cs-CZ" smtClean="0"/>
              <a:t>, pokud související transakce není uznána přímo ve vlastním kapitálu.</a:t>
            </a:r>
          </a:p>
          <a:p>
            <a:pPr eaLnBrk="1" hangingPunct="1">
              <a:buFont typeface="Wingdings" pitchFamily="2" charset="2"/>
              <a:buNone/>
            </a:pPr>
            <a:endParaRPr lang="cs-CZ"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Postup</a:t>
            </a:r>
          </a:p>
        </p:txBody>
      </p:sp>
      <p:sp>
        <p:nvSpPr>
          <p:cNvPr id="15363" name="Rectangle 3"/>
          <p:cNvSpPr>
            <a:spLocks noGrp="1" noChangeArrowheads="1"/>
          </p:cNvSpPr>
          <p:nvPr>
            <p:ph type="body" idx="1"/>
          </p:nvPr>
        </p:nvSpPr>
        <p:spPr>
          <a:extLst>
            <a:ext uri="{91240B29-F687-4F45-9708-019B960494DF}">
              <a14:hiddenLine xmlns:a14="http://schemas.microsoft.com/office/drawing/2010/main" w="9525">
                <a:solidFill>
                  <a:srgbClr val="FFCC66"/>
                </a:solidFill>
                <a:miter lim="800000"/>
                <a:headEnd/>
                <a:tailEnd/>
              </a14:hiddenLine>
            </a:ext>
          </a:extLst>
        </p:spPr>
        <p:txBody>
          <a:bodyPr/>
          <a:lstStyle/>
          <a:p>
            <a:pPr eaLnBrk="1" hangingPunct="1">
              <a:lnSpc>
                <a:spcPct val="90000"/>
              </a:lnSpc>
              <a:buClr>
                <a:schemeClr val="tx1"/>
              </a:buClr>
              <a:buSzPct val="40000"/>
            </a:pPr>
            <a:r>
              <a:rPr lang="cs-CZ" sz="2400" smtClean="0"/>
              <a:t>Určit částky </a:t>
            </a:r>
            <a:r>
              <a:rPr lang="cs-CZ" sz="2400" u="sng" smtClean="0"/>
              <a:t>účetních hodnot a daňových základen</a:t>
            </a:r>
            <a:r>
              <a:rPr lang="cs-CZ" sz="2400" smtClean="0"/>
              <a:t> pro každé aktivum a závazek.</a:t>
            </a:r>
          </a:p>
          <a:p>
            <a:pPr eaLnBrk="1" hangingPunct="1">
              <a:lnSpc>
                <a:spcPct val="90000"/>
              </a:lnSpc>
              <a:buClr>
                <a:schemeClr val="tx1"/>
              </a:buClr>
              <a:buSzPct val="40000"/>
            </a:pPr>
            <a:r>
              <a:rPr lang="cs-CZ" sz="2400" smtClean="0"/>
              <a:t>Vypočítat </a:t>
            </a:r>
            <a:r>
              <a:rPr lang="cs-CZ" sz="2400" u="sng" smtClean="0"/>
              <a:t>dočasný rozdíl</a:t>
            </a:r>
            <a:r>
              <a:rPr lang="cs-CZ" sz="2400" smtClean="0"/>
              <a:t> odečtením daňového základu od zůstatkové hodnot.</a:t>
            </a:r>
          </a:p>
          <a:p>
            <a:pPr eaLnBrk="1" hangingPunct="1">
              <a:lnSpc>
                <a:spcPct val="90000"/>
              </a:lnSpc>
              <a:buClr>
                <a:schemeClr val="tx1"/>
              </a:buClr>
              <a:buSzPct val="40000"/>
            </a:pPr>
            <a:r>
              <a:rPr lang="cs-CZ" sz="2400" smtClean="0"/>
              <a:t>Vypočítat </a:t>
            </a:r>
            <a:r>
              <a:rPr lang="cs-CZ" sz="2400" u="sng" smtClean="0"/>
              <a:t>odložený</a:t>
            </a:r>
            <a:r>
              <a:rPr lang="cs-CZ" sz="2400" smtClean="0"/>
              <a:t> daňový závazek a pohledávku.</a:t>
            </a:r>
          </a:p>
          <a:p>
            <a:pPr eaLnBrk="1" hangingPunct="1">
              <a:lnSpc>
                <a:spcPct val="90000"/>
              </a:lnSpc>
              <a:buClr>
                <a:schemeClr val="tx1"/>
              </a:buClr>
              <a:buSzPct val="40000"/>
            </a:pPr>
            <a:r>
              <a:rPr lang="cs-CZ" sz="2400" smtClean="0"/>
              <a:t>Vypočítat čistý odložený závazek a pohledávku.</a:t>
            </a:r>
          </a:p>
          <a:p>
            <a:pPr eaLnBrk="1" hangingPunct="1">
              <a:lnSpc>
                <a:spcPct val="90000"/>
              </a:lnSpc>
              <a:buClr>
                <a:schemeClr val="tx1"/>
              </a:buClr>
              <a:buSzPct val="40000"/>
            </a:pPr>
            <a:r>
              <a:rPr lang="cs-CZ" sz="2400" u="sng" smtClean="0"/>
              <a:t>Odečíst počáteční</a:t>
            </a:r>
            <a:r>
              <a:rPr lang="cs-CZ" sz="2400" smtClean="0"/>
              <a:t> odložený závazek nebo pohledávku. Rozdíl </a:t>
            </a:r>
            <a:r>
              <a:rPr lang="cs-CZ" sz="2400" u="sng" smtClean="0"/>
              <a:t>uznat </a:t>
            </a:r>
            <a:r>
              <a:rPr lang="cs-CZ" sz="2400" smtClean="0"/>
              <a:t>ve výsledovce běžného období.</a:t>
            </a:r>
          </a:p>
          <a:p>
            <a:pPr eaLnBrk="1" hangingPunct="1">
              <a:lnSpc>
                <a:spcPct val="90000"/>
              </a:lnSpc>
              <a:buClr>
                <a:schemeClr val="tx1"/>
              </a:buClr>
              <a:buSzPct val="40000"/>
            </a:pPr>
            <a:r>
              <a:rPr lang="cs-CZ" sz="2400" smtClean="0"/>
              <a:t>Při </a:t>
            </a:r>
            <a:r>
              <a:rPr lang="cs-CZ" sz="2400" u="sng" smtClean="0"/>
              <a:t>změně sazby</a:t>
            </a:r>
            <a:r>
              <a:rPr lang="cs-CZ" sz="2400" smtClean="0"/>
              <a:t> vypočítat vliv změny na počáteční zůstatek.</a:t>
            </a:r>
          </a:p>
          <a:p>
            <a:pPr eaLnBrk="1" hangingPunct="1">
              <a:lnSpc>
                <a:spcPct val="90000"/>
              </a:lnSpc>
            </a:pPr>
            <a:endParaRPr lang="cs-CZ" sz="2400" smtClean="0"/>
          </a:p>
          <a:p>
            <a:pPr eaLnBrk="1" hangingPunct="1">
              <a:lnSpc>
                <a:spcPct val="90000"/>
              </a:lnSpc>
              <a:buFont typeface="Wingdings" pitchFamily="2" charset="2"/>
              <a:buNone/>
            </a:pPr>
            <a:endParaRPr lang="cs-CZ"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Příklad </a:t>
            </a:r>
            <a:br>
              <a:rPr lang="cs-CZ" b="1" smtClean="0">
                <a:solidFill>
                  <a:schemeClr val="tx1"/>
                </a:solidFill>
              </a:rPr>
            </a:br>
            <a:r>
              <a:rPr lang="cs-CZ" sz="2800" b="1" smtClean="0">
                <a:solidFill>
                  <a:schemeClr val="tx1"/>
                </a:solidFill>
              </a:rPr>
              <a:t>Odložené daňové závazky a pohledávky</a:t>
            </a:r>
          </a:p>
        </p:txBody>
      </p:sp>
      <p:sp>
        <p:nvSpPr>
          <p:cNvPr id="16387" name="Rectangle 3"/>
          <p:cNvSpPr>
            <a:spLocks noGrp="1" noChangeArrowheads="1"/>
          </p:cNvSpPr>
          <p:nvPr>
            <p:ph type="body" idx="1"/>
          </p:nvPr>
        </p:nvSpPr>
        <p:spPr/>
        <p:txBody>
          <a:bodyPr/>
          <a:lstStyle/>
          <a:p>
            <a:pPr eaLnBrk="1" hangingPunct="1">
              <a:buFont typeface="Wingdings" pitchFamily="2" charset="2"/>
              <a:buNone/>
            </a:pPr>
            <a:endParaRPr lang="cs-CZ" smtClean="0"/>
          </a:p>
        </p:txBody>
      </p:sp>
      <p:graphicFrame>
        <p:nvGraphicFramePr>
          <p:cNvPr id="16388" name="Object 4"/>
          <p:cNvGraphicFramePr>
            <a:graphicFrameLocks noChangeAspect="1"/>
          </p:cNvGraphicFramePr>
          <p:nvPr/>
        </p:nvGraphicFramePr>
        <p:xfrm>
          <a:off x="1524000" y="2209800"/>
          <a:ext cx="5868988" cy="3695700"/>
        </p:xfrm>
        <a:graphic>
          <a:graphicData uri="http://schemas.openxmlformats.org/presentationml/2006/ole">
            <mc:AlternateContent xmlns:mc="http://schemas.openxmlformats.org/markup-compatibility/2006">
              <mc:Choice xmlns:v="urn:schemas-microsoft-com:vml" Requires="v">
                <p:oleObj spid="_x0000_s16391" name="Dokument" r:id="rId4" imgW="5867400" imgH="3694176" progId="Word.Document.8">
                  <p:link updateAutomatic="1"/>
                </p:oleObj>
              </mc:Choice>
              <mc:Fallback>
                <p:oleObj name="Dokument" r:id="rId4" imgW="5867400" imgH="3694176" progId="Word.Document.8">
                  <p:link updateAutomatic="1"/>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2209800"/>
                        <a:ext cx="5868988" cy="3695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Příklad</a:t>
            </a:r>
            <a:br>
              <a:rPr lang="cs-CZ" b="1" smtClean="0">
                <a:solidFill>
                  <a:schemeClr val="tx1"/>
                </a:solidFill>
              </a:rPr>
            </a:br>
            <a:r>
              <a:rPr lang="cs-CZ" sz="2400" b="1" smtClean="0">
                <a:solidFill>
                  <a:schemeClr val="tx1"/>
                </a:solidFill>
              </a:rPr>
              <a:t>Přecenění stálých aktiv</a:t>
            </a:r>
          </a:p>
        </p:txBody>
      </p:sp>
      <p:sp>
        <p:nvSpPr>
          <p:cNvPr id="17411" name="Rectangle 3"/>
          <p:cNvSpPr>
            <a:spLocks noGrp="1" noChangeArrowheads="1"/>
          </p:cNvSpPr>
          <p:nvPr>
            <p:ph type="body" idx="1"/>
          </p:nvPr>
        </p:nvSpPr>
        <p:spPr/>
        <p:txBody>
          <a:bodyPr/>
          <a:lstStyle/>
          <a:p>
            <a:pPr eaLnBrk="1" hangingPunct="1">
              <a:buFont typeface="Wingdings" pitchFamily="2" charset="2"/>
              <a:buNone/>
            </a:pPr>
            <a:endParaRPr lang="cs-CZ" smtClean="0"/>
          </a:p>
        </p:txBody>
      </p:sp>
      <p:graphicFrame>
        <p:nvGraphicFramePr>
          <p:cNvPr id="17412" name="Object 4"/>
          <p:cNvGraphicFramePr>
            <a:graphicFrameLocks noChangeAspect="1"/>
          </p:cNvGraphicFramePr>
          <p:nvPr/>
        </p:nvGraphicFramePr>
        <p:xfrm>
          <a:off x="1636713" y="2670175"/>
          <a:ext cx="5868987" cy="1516063"/>
        </p:xfrm>
        <a:graphic>
          <a:graphicData uri="http://schemas.openxmlformats.org/presentationml/2006/ole">
            <mc:AlternateContent xmlns:mc="http://schemas.openxmlformats.org/markup-compatibility/2006">
              <mc:Choice xmlns:v="urn:schemas-microsoft-com:vml" Requires="v">
                <p:oleObj spid="_x0000_s17415" name="Dokument" r:id="rId4" imgW="5867400" imgH="1514856" progId="Word.Document.8">
                  <p:link updateAutomatic="1"/>
                </p:oleObj>
              </mc:Choice>
              <mc:Fallback>
                <p:oleObj name="Dokument" r:id="rId4" imgW="5867400" imgH="1514856" progId="Word.Document.8">
                  <p:link updateAutomatic="1"/>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6713" y="2670175"/>
                        <a:ext cx="5868987" cy="151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solidFill>
            <a:schemeClr val="bg1"/>
          </a:solidFill>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Příklad</a:t>
            </a:r>
            <a:r>
              <a:rPr lang="cs-CZ" sz="2800" b="1" smtClean="0">
                <a:solidFill>
                  <a:schemeClr val="tx1"/>
                </a:solidFill>
              </a:rPr>
              <a:t/>
            </a:r>
            <a:br>
              <a:rPr lang="cs-CZ" sz="2800" b="1" smtClean="0">
                <a:solidFill>
                  <a:schemeClr val="tx1"/>
                </a:solidFill>
              </a:rPr>
            </a:br>
            <a:r>
              <a:rPr lang="cs-CZ" sz="2800" b="1" smtClean="0">
                <a:solidFill>
                  <a:schemeClr val="tx1"/>
                </a:solidFill>
              </a:rPr>
              <a:t>Vykazování daňových pohledávek</a:t>
            </a:r>
          </a:p>
        </p:txBody>
      </p:sp>
      <p:sp>
        <p:nvSpPr>
          <p:cNvPr id="18435" name="Rectangle 3"/>
          <p:cNvSpPr>
            <a:spLocks noGrp="1" noChangeArrowheads="1"/>
          </p:cNvSpPr>
          <p:nvPr>
            <p:ph type="body" idx="1"/>
          </p:nvPr>
        </p:nvSpPr>
        <p:spPr>
          <a:solidFill>
            <a:schemeClr val="bg1"/>
          </a:solidFill>
        </p:spPr>
        <p:txBody>
          <a:bodyPr/>
          <a:lstStyle/>
          <a:p>
            <a:pPr eaLnBrk="1" hangingPunct="1">
              <a:lnSpc>
                <a:spcPct val="90000"/>
              </a:lnSpc>
              <a:buFont typeface="Wingdings" pitchFamily="2" charset="2"/>
              <a:buNone/>
            </a:pPr>
            <a:r>
              <a:rPr lang="cs-CZ" sz="2800" dirty="0" smtClean="0"/>
              <a:t>K 31.12. 200X má podnik z titulu přechodných rozdílů odčitatelný daňový závazek v hodnotě 180 000, odloženou daňovou pohledávku v hodnotě 210 000 (čistý dopad ODP ve výši 30000).</a:t>
            </a:r>
          </a:p>
          <a:p>
            <a:pPr eaLnBrk="1" hangingPunct="1">
              <a:lnSpc>
                <a:spcPct val="90000"/>
              </a:lnSpc>
              <a:buFont typeface="Wingdings" pitchFamily="2" charset="2"/>
              <a:buNone/>
            </a:pPr>
            <a:r>
              <a:rPr lang="cs-CZ" sz="2800" dirty="0" smtClean="0"/>
              <a:t>Stanovte odloženou daňovou pohledávku, pokud podnik plánuje v roce 2004 zisk ve výši </a:t>
            </a:r>
          </a:p>
          <a:p>
            <a:pPr eaLnBrk="1" hangingPunct="1">
              <a:lnSpc>
                <a:spcPct val="90000"/>
              </a:lnSpc>
              <a:buFont typeface="Wingdings" pitchFamily="2" charset="2"/>
              <a:buNone/>
            </a:pPr>
            <a:r>
              <a:rPr lang="cs-CZ" sz="2800" dirty="0" smtClean="0"/>
              <a:t>a) 100 000</a:t>
            </a:r>
          </a:p>
          <a:p>
            <a:pPr eaLnBrk="1" hangingPunct="1">
              <a:lnSpc>
                <a:spcPct val="90000"/>
              </a:lnSpc>
              <a:buFont typeface="Wingdings" pitchFamily="2" charset="2"/>
              <a:buNone/>
            </a:pPr>
            <a:r>
              <a:rPr lang="cs-CZ" sz="2800" dirty="0" smtClean="0"/>
              <a:t>b) 20 000.</a:t>
            </a:r>
          </a:p>
          <a:p>
            <a:pPr eaLnBrk="1" hangingPunct="1">
              <a:lnSpc>
                <a:spcPct val="90000"/>
              </a:lnSpc>
              <a:buFont typeface="Wingdings" pitchFamily="2" charset="2"/>
              <a:buNone/>
            </a:pPr>
            <a:r>
              <a:rPr lang="cs-CZ" sz="2800" dirty="0" smtClean="0"/>
              <a:t>Daňová sazba je </a:t>
            </a:r>
            <a:r>
              <a:rPr lang="cs-CZ" sz="2800" dirty="0" smtClean="0"/>
              <a:t>20</a:t>
            </a:r>
            <a:r>
              <a:rPr lang="cs-CZ" sz="2800" dirty="0" smtClean="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Příklad - z</a:t>
            </a:r>
            <a:r>
              <a:rPr lang="cs-CZ" sz="3200" b="1" smtClean="0">
                <a:solidFill>
                  <a:schemeClr val="tx1"/>
                </a:solidFill>
              </a:rPr>
              <a:t>měna sazeb</a:t>
            </a:r>
          </a:p>
        </p:txBody>
      </p:sp>
      <p:sp>
        <p:nvSpPr>
          <p:cNvPr id="19459" name="Rectangle 3"/>
          <p:cNvSpPr>
            <a:spLocks noGrp="1" noChangeArrowheads="1"/>
          </p:cNvSpPr>
          <p:nvPr>
            <p:ph type="body" idx="1"/>
          </p:nvPr>
        </p:nvSpPr>
        <p:spPr/>
        <p:txBody>
          <a:bodyPr/>
          <a:lstStyle/>
          <a:p>
            <a:pPr eaLnBrk="1" hangingPunct="1">
              <a:buFont typeface="Wingdings" pitchFamily="2" charset="2"/>
              <a:buNone/>
            </a:pPr>
            <a:endParaRPr lang="cs-CZ" smtClean="0"/>
          </a:p>
        </p:txBody>
      </p:sp>
      <p:graphicFrame>
        <p:nvGraphicFramePr>
          <p:cNvPr id="19460" name="Object 4"/>
          <p:cNvGraphicFramePr>
            <a:graphicFrameLocks noChangeAspect="1"/>
          </p:cNvGraphicFramePr>
          <p:nvPr/>
        </p:nvGraphicFramePr>
        <p:xfrm>
          <a:off x="1636713" y="2408238"/>
          <a:ext cx="5868987" cy="2041525"/>
        </p:xfrm>
        <a:graphic>
          <a:graphicData uri="http://schemas.openxmlformats.org/presentationml/2006/ole">
            <mc:AlternateContent xmlns:mc="http://schemas.openxmlformats.org/markup-compatibility/2006">
              <mc:Choice xmlns:v="urn:schemas-microsoft-com:vml" Requires="v">
                <p:oleObj spid="_x0000_s19463" name="Dokument" r:id="rId4" imgW="5867400" imgH="2042160" progId="Word.Document.8">
                  <p:link updateAutomatic="1"/>
                </p:oleObj>
              </mc:Choice>
              <mc:Fallback>
                <p:oleObj name="Dokument" r:id="rId4" imgW="5867400" imgH="2042160" progId="Word.Document.8">
                  <p:link updateAutomatic="1"/>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6713" y="2408238"/>
                        <a:ext cx="5868987" cy="204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Cíl standardu</a:t>
            </a:r>
          </a:p>
        </p:txBody>
      </p:sp>
      <p:sp>
        <p:nvSpPr>
          <p:cNvPr id="4099" name="Rectangle 3"/>
          <p:cNvSpPr>
            <a:spLocks noGrp="1" noChangeArrowheads="1"/>
          </p:cNvSpPr>
          <p:nvPr>
            <p:ph type="body" idx="1"/>
          </p:nvPr>
        </p:nvSpPr>
        <p:spPr/>
        <p:txBody>
          <a:bodyPr/>
          <a:lstStyle/>
          <a:p>
            <a:pPr eaLnBrk="1" hangingPunct="1">
              <a:buClr>
                <a:schemeClr val="tx1"/>
              </a:buClr>
              <a:buSzPct val="40000"/>
            </a:pPr>
            <a:r>
              <a:rPr lang="cs-CZ" sz="2800" smtClean="0"/>
              <a:t>Stanovit přístup k účetnímu řešení daní ze zisku.  Zásadní otázkou je, jak zaúčtovat běžné a budoucí daňové důsledky:</a:t>
            </a:r>
          </a:p>
          <a:p>
            <a:pPr lvl="1" eaLnBrk="1" hangingPunct="1">
              <a:buClr>
                <a:schemeClr val="tx1"/>
              </a:buClr>
              <a:buSzPct val="40000"/>
            </a:pPr>
            <a:r>
              <a:rPr lang="cs-CZ" sz="2400" smtClean="0"/>
              <a:t>Budoucí úhrady (vyrovnání) účetních hodnot aktiv (závazků), které jsou vykázány v rozvaze účetní jednotky.</a:t>
            </a:r>
          </a:p>
          <a:p>
            <a:pPr lvl="1" eaLnBrk="1" hangingPunct="1">
              <a:buClr>
                <a:schemeClr val="tx1"/>
              </a:buClr>
              <a:buSzPct val="40000"/>
            </a:pPr>
            <a:r>
              <a:rPr lang="cs-CZ" sz="2400" smtClean="0"/>
              <a:t>Transakcí a ostatních událostí běžného období, které jsou vykázány v účetní závěrce účetní jednotky.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Rozsah působnosti</a:t>
            </a:r>
          </a:p>
        </p:txBody>
      </p:sp>
      <p:sp>
        <p:nvSpPr>
          <p:cNvPr id="5123" name="Rectangle 3"/>
          <p:cNvSpPr>
            <a:spLocks noGrp="1" noChangeArrowheads="1"/>
          </p:cNvSpPr>
          <p:nvPr>
            <p:ph type="body" idx="1"/>
          </p:nvPr>
        </p:nvSpPr>
        <p:spPr/>
        <p:txBody>
          <a:bodyPr/>
          <a:lstStyle/>
          <a:p>
            <a:pPr eaLnBrk="1" hangingPunct="1">
              <a:buFont typeface="Wingdings" pitchFamily="2" charset="2"/>
              <a:buNone/>
            </a:pPr>
            <a:r>
              <a:rPr lang="cs-CZ" smtClean="0"/>
              <a:t>Standard se aplikuje v účetnictví pro daně ze zisku.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Definice</a:t>
            </a:r>
          </a:p>
        </p:txBody>
      </p:sp>
      <p:sp>
        <p:nvSpPr>
          <p:cNvPr id="6147" name="Rectangle 3"/>
          <p:cNvSpPr>
            <a:spLocks noGrp="1" noChangeArrowheads="1"/>
          </p:cNvSpPr>
          <p:nvPr>
            <p:ph type="body" idx="1"/>
          </p:nvPr>
        </p:nvSpPr>
        <p:spPr/>
        <p:txBody>
          <a:bodyPr/>
          <a:lstStyle/>
          <a:p>
            <a:pPr eaLnBrk="1" hangingPunct="1">
              <a:lnSpc>
                <a:spcPct val="80000"/>
              </a:lnSpc>
              <a:buClr>
                <a:schemeClr val="tx1"/>
              </a:buClr>
              <a:buSzPct val="40000"/>
            </a:pPr>
            <a:r>
              <a:rPr lang="cs-CZ" sz="2400" u="sng" smtClean="0"/>
              <a:t>Účetní zisk</a:t>
            </a:r>
            <a:r>
              <a:rPr lang="cs-CZ" sz="2400" smtClean="0"/>
              <a:t> je zisk nebo ztráta za období před odečtením daňového nákladu.</a:t>
            </a:r>
          </a:p>
          <a:p>
            <a:pPr eaLnBrk="1" hangingPunct="1">
              <a:lnSpc>
                <a:spcPct val="80000"/>
              </a:lnSpc>
              <a:buClr>
                <a:schemeClr val="tx1"/>
              </a:buClr>
              <a:buSzPct val="40000"/>
            </a:pPr>
            <a:r>
              <a:rPr lang="cs-CZ" sz="2400" u="sng" smtClean="0"/>
              <a:t>Zdanitelný zisk</a:t>
            </a:r>
            <a:r>
              <a:rPr lang="cs-CZ" sz="2400" smtClean="0"/>
              <a:t> (daňová ztráta) je zisk (ztráta) za období, vypočtený podle pravidel stanovených daňovými úřady, z něhož se počítají daně ze zisku splatné.</a:t>
            </a:r>
          </a:p>
          <a:p>
            <a:pPr eaLnBrk="1" hangingPunct="1">
              <a:lnSpc>
                <a:spcPct val="80000"/>
              </a:lnSpc>
              <a:buClr>
                <a:schemeClr val="tx1"/>
              </a:buClr>
              <a:buSzPct val="40000"/>
            </a:pPr>
            <a:r>
              <a:rPr lang="cs-CZ" sz="2400" u="sng" smtClean="0"/>
              <a:t>Daňový náklad</a:t>
            </a:r>
            <a:r>
              <a:rPr lang="cs-CZ" sz="2400" smtClean="0"/>
              <a:t> (daňový výnos) je souhrnná částka zahrnutá ve vypočteném čistém zisku nebo ztrátě za období z titulu splatné nebo odložené daně.</a:t>
            </a:r>
          </a:p>
          <a:p>
            <a:pPr eaLnBrk="1" hangingPunct="1">
              <a:lnSpc>
                <a:spcPct val="80000"/>
              </a:lnSpc>
              <a:buClr>
                <a:schemeClr val="tx1"/>
              </a:buClr>
              <a:buSzPct val="40000"/>
            </a:pPr>
            <a:r>
              <a:rPr lang="cs-CZ" sz="2400" u="sng" smtClean="0"/>
              <a:t>Splatná daň</a:t>
            </a:r>
            <a:r>
              <a:rPr lang="cs-CZ" sz="2400" smtClean="0"/>
              <a:t> je částka daní ze zisku k úhradě (k nároku) z titulu zdanitelného zisku (daňové ztráty) za období.</a:t>
            </a:r>
          </a:p>
          <a:p>
            <a:pPr eaLnBrk="1" hangingPunct="1">
              <a:lnSpc>
                <a:spcPct val="80000"/>
              </a:lnSpc>
            </a:pPr>
            <a:endParaRPr lang="cs-CZ"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Definice</a:t>
            </a:r>
          </a:p>
        </p:txBody>
      </p:sp>
      <p:sp>
        <p:nvSpPr>
          <p:cNvPr id="7171" name="Rectangle 3"/>
          <p:cNvSpPr>
            <a:spLocks noGrp="1" noChangeArrowheads="1"/>
          </p:cNvSpPr>
          <p:nvPr>
            <p:ph type="body" idx="1"/>
          </p:nvPr>
        </p:nvSpPr>
        <p:spPr/>
        <p:txBody>
          <a:bodyPr/>
          <a:lstStyle/>
          <a:p>
            <a:pPr eaLnBrk="1" hangingPunct="1">
              <a:buClr>
                <a:schemeClr val="tx1"/>
              </a:buClr>
              <a:buSzPct val="40000"/>
            </a:pPr>
            <a:r>
              <a:rPr lang="cs-CZ" sz="2800" u="sng" smtClean="0"/>
              <a:t>Odložené daňové závazky</a:t>
            </a:r>
            <a:r>
              <a:rPr lang="cs-CZ" sz="2800" smtClean="0"/>
              <a:t> jsou částky daně ze zisku splatné v budoucím období z titulu zdanitelných přechodných rozdílů. </a:t>
            </a:r>
          </a:p>
          <a:p>
            <a:pPr eaLnBrk="1" hangingPunct="1">
              <a:buClr>
                <a:schemeClr val="tx1"/>
              </a:buClr>
              <a:buSzPct val="40000"/>
            </a:pPr>
            <a:r>
              <a:rPr lang="cs-CZ" sz="2800" u="sng" smtClean="0"/>
              <a:t>Odložené daňové pohledávky</a:t>
            </a:r>
            <a:r>
              <a:rPr lang="cs-CZ" sz="2800" smtClean="0"/>
              <a:t> jsou částky daně ze zisku nárokovatelné v příštích obdobích z titulu:</a:t>
            </a:r>
          </a:p>
          <a:p>
            <a:pPr lvl="1" eaLnBrk="1" hangingPunct="1">
              <a:buClr>
                <a:schemeClr val="tx1"/>
              </a:buClr>
              <a:buSzPct val="40000"/>
            </a:pPr>
            <a:r>
              <a:rPr lang="cs-CZ" sz="2400" smtClean="0"/>
              <a:t>odčitatelných přechodných rozdílů,</a:t>
            </a:r>
          </a:p>
          <a:p>
            <a:pPr lvl="1" eaLnBrk="1" hangingPunct="1">
              <a:buClr>
                <a:schemeClr val="tx1"/>
              </a:buClr>
              <a:buSzPct val="40000"/>
            </a:pPr>
            <a:r>
              <a:rPr lang="cs-CZ" sz="2400" smtClean="0"/>
              <a:t>převedených nevyužitých daňových ztrát, </a:t>
            </a:r>
          </a:p>
          <a:p>
            <a:pPr lvl="1" eaLnBrk="1" hangingPunct="1">
              <a:buClr>
                <a:schemeClr val="tx1"/>
              </a:buClr>
              <a:buSzPct val="40000"/>
            </a:pPr>
            <a:r>
              <a:rPr lang="cs-CZ" sz="2400" smtClean="0"/>
              <a:t>převedených nevyužitých daňových odpočtů</a:t>
            </a:r>
            <a:r>
              <a:rPr lang="cs-CZ" sz="2400" b="1" smtClean="0">
                <a:solidFill>
                  <a:srgbClr val="FF9900"/>
                </a:solidFill>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Definice</a:t>
            </a:r>
          </a:p>
        </p:txBody>
      </p:sp>
      <p:sp>
        <p:nvSpPr>
          <p:cNvPr id="8195" name="Rectangle 3"/>
          <p:cNvSpPr>
            <a:spLocks noGrp="1" noChangeArrowheads="1"/>
          </p:cNvSpPr>
          <p:nvPr>
            <p:ph type="body" idx="1"/>
          </p:nvPr>
        </p:nvSpPr>
        <p:spPr/>
        <p:txBody>
          <a:bodyPr/>
          <a:lstStyle/>
          <a:p>
            <a:pPr eaLnBrk="1" hangingPunct="1">
              <a:lnSpc>
                <a:spcPct val="80000"/>
              </a:lnSpc>
              <a:buClr>
                <a:schemeClr val="tx1"/>
              </a:buClr>
              <a:buSzPct val="40000"/>
            </a:pPr>
            <a:r>
              <a:rPr lang="cs-CZ" sz="2800" u="sng" smtClean="0"/>
              <a:t>Přechodné rozdíly</a:t>
            </a:r>
            <a:r>
              <a:rPr lang="cs-CZ" sz="2800" smtClean="0"/>
              <a:t> jsou rozdíly mezi účetní hodnotou aktiva nebo závazku v rozvaze a jejich daňovou základnou. Přechodné rozdíly jsou buď:</a:t>
            </a:r>
          </a:p>
          <a:p>
            <a:pPr lvl="1" eaLnBrk="1" hangingPunct="1">
              <a:lnSpc>
                <a:spcPct val="80000"/>
              </a:lnSpc>
              <a:buClr>
                <a:schemeClr val="tx1"/>
              </a:buClr>
              <a:buSzPct val="40000"/>
            </a:pPr>
            <a:r>
              <a:rPr lang="cs-CZ" sz="2400" u="sng" smtClean="0"/>
              <a:t>Zdanitelné</a:t>
            </a:r>
            <a:r>
              <a:rPr lang="cs-CZ" sz="2400" smtClean="0"/>
              <a:t> – které vyústí ve zdanitelné částky při určování zdanitelného zisku (daňové ztráty) budoucích období, kdy je účetní hodnota aktiva nebo závazku nárokována nebo uhrazena.</a:t>
            </a:r>
          </a:p>
          <a:p>
            <a:pPr lvl="1" eaLnBrk="1" hangingPunct="1">
              <a:lnSpc>
                <a:spcPct val="80000"/>
              </a:lnSpc>
              <a:buClr>
                <a:schemeClr val="tx1"/>
              </a:buClr>
              <a:buSzPct val="40000"/>
            </a:pPr>
            <a:r>
              <a:rPr lang="cs-CZ" sz="2400" u="sng" smtClean="0"/>
              <a:t>Odčitatelné</a:t>
            </a:r>
            <a:r>
              <a:rPr lang="cs-CZ" sz="2400" smtClean="0"/>
              <a:t> – které vyústí k v částky, které jsou odčitatelné při určování zdanitelného zisku (nebo ztráty) budoucích období, kdy je účetní hodnota aktiva nebo závazku nárokována nebo uhrazena.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Definice</a:t>
            </a:r>
          </a:p>
        </p:txBody>
      </p:sp>
      <p:sp>
        <p:nvSpPr>
          <p:cNvPr id="9219" name="Rectangle 3"/>
          <p:cNvSpPr>
            <a:spLocks noGrp="1" noChangeArrowheads="1"/>
          </p:cNvSpPr>
          <p:nvPr>
            <p:ph type="body" idx="1"/>
          </p:nvPr>
        </p:nvSpPr>
        <p:spPr/>
        <p:txBody>
          <a:bodyPr/>
          <a:lstStyle/>
          <a:p>
            <a:pPr eaLnBrk="1" hangingPunct="1">
              <a:buClr>
                <a:schemeClr val="tx1"/>
              </a:buClr>
              <a:buSzPct val="40000"/>
            </a:pPr>
            <a:r>
              <a:rPr lang="cs-CZ" u="sng" smtClean="0"/>
              <a:t>Daňová základna</a:t>
            </a:r>
            <a:r>
              <a:rPr lang="cs-CZ" smtClean="0"/>
              <a:t> aktiva nebo závazku je částka přisuzovaná tomuto aktivu nebo závazku pro daňové účely.</a:t>
            </a:r>
            <a:r>
              <a:rPr lang="cs-CZ" b="1" smtClean="0">
                <a:solidFill>
                  <a:srgbClr val="FF9900"/>
                </a:solidFill>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Daňová základna aktiva</a:t>
            </a:r>
          </a:p>
        </p:txBody>
      </p:sp>
      <p:sp>
        <p:nvSpPr>
          <p:cNvPr id="10243" name="Rectangle 3"/>
          <p:cNvSpPr>
            <a:spLocks noGrp="1" noChangeArrowheads="1"/>
          </p:cNvSpPr>
          <p:nvPr>
            <p:ph type="body" idx="1"/>
          </p:nvPr>
        </p:nvSpPr>
        <p:spPr/>
        <p:txBody>
          <a:bodyPr/>
          <a:lstStyle/>
          <a:p>
            <a:pPr eaLnBrk="1" hangingPunct="1">
              <a:buClr>
                <a:schemeClr val="tx1"/>
              </a:buClr>
              <a:buSzPct val="40000"/>
            </a:pPr>
            <a:r>
              <a:rPr lang="cs-CZ" u="sng" smtClean="0"/>
              <a:t>Daňová základna aktiva</a:t>
            </a:r>
            <a:r>
              <a:rPr lang="cs-CZ" smtClean="0"/>
              <a:t> je částka, která bude odčitatelná pro daňové účely proti jakémukoliv ekonomickému užitku, který účetní jednotka získá, když ekonomický užitek uhradí účetní hodnotu aktiva. Pokud tyto ekonomické užitky nebudou zdanitelné, daňová základna aktiva se rovná jeho účetní hodnotě.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rgbClr val="FF9900"/>
                </a:solidFill>
                <a:miter lim="800000"/>
                <a:headEnd/>
                <a:tailEnd/>
              </a14:hiddenLine>
            </a:ext>
          </a:extLst>
        </p:spPr>
        <p:txBody>
          <a:bodyPr/>
          <a:lstStyle/>
          <a:p>
            <a:pPr eaLnBrk="1" hangingPunct="1"/>
            <a:r>
              <a:rPr lang="cs-CZ" b="1" smtClean="0">
                <a:solidFill>
                  <a:schemeClr val="tx1"/>
                </a:solidFill>
              </a:rPr>
              <a:t>Daňová základna závazku</a:t>
            </a:r>
          </a:p>
        </p:txBody>
      </p:sp>
      <p:sp>
        <p:nvSpPr>
          <p:cNvPr id="11267" name="Rectangle 3"/>
          <p:cNvSpPr>
            <a:spLocks noGrp="1" noChangeArrowheads="1"/>
          </p:cNvSpPr>
          <p:nvPr>
            <p:ph type="body" idx="1"/>
          </p:nvPr>
        </p:nvSpPr>
        <p:spPr/>
        <p:txBody>
          <a:bodyPr/>
          <a:lstStyle/>
          <a:p>
            <a:pPr eaLnBrk="1" hangingPunct="1">
              <a:buClr>
                <a:schemeClr val="tx1"/>
              </a:buClr>
              <a:buSzPct val="40000"/>
            </a:pPr>
            <a:r>
              <a:rPr lang="cs-CZ" u="sng" smtClean="0"/>
              <a:t>Daňová základna závazku </a:t>
            </a:r>
            <a:r>
              <a:rPr lang="cs-CZ" smtClean="0"/>
              <a:t>je  jeho účetní hodnota snížená o položky, které budou odčitatelné pro daňové účely v budoucích obdobích. </a:t>
            </a:r>
          </a:p>
          <a:p>
            <a:pPr lvl="1" eaLnBrk="1" hangingPunct="1">
              <a:buClr>
                <a:schemeClr val="tx1"/>
              </a:buClr>
              <a:buSzPct val="40000"/>
            </a:pPr>
            <a:r>
              <a:rPr lang="cs-CZ" smtClean="0"/>
              <a:t>V případě výnosu příštích daňová základna výsledného závazku je jeho účetní hodnota snížená o jakoukoliv částku výnosů, která nebude zdanitelná v budoucích obdobích.</a:t>
            </a:r>
            <a:r>
              <a:rPr lang="cs-CZ" b="1" smtClean="0">
                <a:solidFill>
                  <a:srgbClr val="FF9900"/>
                </a:solidFill>
              </a:rPr>
              <a:t> </a:t>
            </a:r>
            <a:r>
              <a:rPr lang="cs-CZ" smtClean="0">
                <a:solidFill>
                  <a:srgbClr val="FF9900"/>
                </a:solidFill>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sy">
  <a:themeElements>
    <a:clrScheme name="Osy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Osy">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sy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Osy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Osy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Osy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Osy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Osy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Osy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Osy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433</TotalTime>
  <Words>644</Words>
  <Application>Microsoft Office PowerPoint</Application>
  <PresentationFormat>Předvádění na obrazovce (4:3)</PresentationFormat>
  <Paragraphs>70</Paragraphs>
  <Slides>17</Slides>
  <Notes>17</Notes>
  <HiddenSlides>0</HiddenSlides>
  <MMClips>0</MMClips>
  <ScaleCrop>false</ScaleCrop>
  <HeadingPairs>
    <vt:vector size="6" baseType="variant">
      <vt:variant>
        <vt:lpstr>Motiv</vt:lpstr>
      </vt:variant>
      <vt:variant>
        <vt:i4>1</vt:i4>
      </vt:variant>
      <vt:variant>
        <vt:lpstr>Propojení</vt:lpstr>
      </vt:variant>
      <vt:variant>
        <vt:i4>3</vt:i4>
      </vt:variant>
      <vt:variant>
        <vt:lpstr>Nadpisy snímků</vt:lpstr>
      </vt:variant>
      <vt:variant>
        <vt:i4>17</vt:i4>
      </vt:variant>
    </vt:vector>
  </HeadingPairs>
  <TitlesOfParts>
    <vt:vector size="21" baseType="lpstr">
      <vt:lpstr>Osy</vt:lpstr>
      <vt:lpstr>C:\Documents and Settings\hyblova\Dokumenty\DokumentyX-Z\Harmonizace účetnictví\econ\standardy_prezenční_2011\přednášky\IAS12-příklad.doc</vt:lpstr>
      <vt:lpstr>C:\Documents and Settings\hyblova\Dokumenty\DokumentyX-Z\Harmonizace účetnictví\econ\standardy_prezenční_2011\přednášky\přecenění stálých aktiv.doc</vt:lpstr>
      <vt:lpstr>C:\Documents and Settings\hyblova\Dokumenty\DokumentyX-Z\Harmonizace účetnictví\econ\standardy_prezenční_2011\přednášky\změna sazby.doc</vt:lpstr>
      <vt:lpstr>IAS 12</vt:lpstr>
      <vt:lpstr>Cíl standardu</vt:lpstr>
      <vt:lpstr>Rozsah působnosti</vt:lpstr>
      <vt:lpstr>Definice</vt:lpstr>
      <vt:lpstr>Definice</vt:lpstr>
      <vt:lpstr>Definice</vt:lpstr>
      <vt:lpstr>Definice</vt:lpstr>
      <vt:lpstr>Daňová základna aktiva</vt:lpstr>
      <vt:lpstr>Daňová základna závazku</vt:lpstr>
      <vt:lpstr>Uznání odložených daňových a závazků a pohledávek</vt:lpstr>
      <vt:lpstr>Oceňování</vt:lpstr>
      <vt:lpstr>Uznání odložené daně</vt:lpstr>
      <vt:lpstr>Postup</vt:lpstr>
      <vt:lpstr>Příklad  Odložené daňové závazky a pohledávky</vt:lpstr>
      <vt:lpstr>Příklad Přecenění stálých aktiv</vt:lpstr>
      <vt:lpstr>Příklad Vykazování daňových pohledávek</vt:lpstr>
      <vt:lpstr>Příklad - změna sazeb</vt:lpstr>
    </vt:vector>
  </TitlesOfParts>
  <Company>ESF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IAS 37</dc:title>
  <dc:creator>CIKT</dc:creator>
  <cp:lastModifiedBy>Your User Name</cp:lastModifiedBy>
  <cp:revision>17</cp:revision>
  <dcterms:created xsi:type="dcterms:W3CDTF">2004-09-23T18:02:57Z</dcterms:created>
  <dcterms:modified xsi:type="dcterms:W3CDTF">2011-11-21T10:11:13Z</dcterms:modified>
</cp:coreProperties>
</file>