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6" r:id="rId4"/>
    <p:sldId id="273" r:id="rId5"/>
    <p:sldId id="277" r:id="rId6"/>
    <p:sldId id="258" r:id="rId7"/>
    <p:sldId id="261" r:id="rId8"/>
    <p:sldId id="274" r:id="rId9"/>
    <p:sldId id="263" r:id="rId10"/>
    <p:sldId id="262" r:id="rId11"/>
    <p:sldId id="264" r:id="rId12"/>
    <p:sldId id="265" r:id="rId13"/>
    <p:sldId id="278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  <a:srgbClr val="FF99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>
        <p:scale>
          <a:sx n="75" d="100"/>
          <a:sy n="75" d="100"/>
        </p:scale>
        <p:origin x="-141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2C82AB7-EF55-41DE-A6EF-2C2598264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27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93B2430-B8FF-44CC-8593-DA5E33E79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95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8CDBFD-8104-4A0C-9820-5374C5E79608}" type="slidenum">
              <a:rPr lang="cs-CZ">
                <a:latin typeface="Times New Roman" pitchFamily="18" charset="0"/>
              </a:rPr>
              <a:pPr eaLnBrk="1" hangingPunct="1"/>
              <a:t>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DB10B8-40B6-43BE-9914-ED731A660B87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41C672-FE19-48FE-A55E-1B0ADB24CDAB}" type="slidenum">
              <a:rPr lang="cs-CZ">
                <a:latin typeface="Times New Roman" pitchFamily="18" charset="0"/>
              </a:rPr>
              <a:pPr eaLnBrk="1" hangingPunct="1"/>
              <a:t>11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DC77CB-33E3-4050-A8F1-A3121B789F27}" type="slidenum">
              <a:rPr lang="cs-CZ">
                <a:latin typeface="Times New Roman" pitchFamily="18" charset="0"/>
              </a:rPr>
              <a:pPr eaLnBrk="1" hangingPunct="1"/>
              <a:t>12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73EB61-E86C-447F-9721-492598DE0E1A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DE846A-E7DE-4401-9C7A-C9C2B5A9ADA8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AECBA3-40A6-4946-BE7B-82C6E25C6CFC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1E12BC-6059-4634-A853-EC1828FEFAD8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37FEEA-C200-4D7E-BF14-3214FA63F2E4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873370-0BC2-4A3E-B1E4-6C872C647B66}" type="slidenum">
              <a:rPr lang="cs-CZ">
                <a:latin typeface="Times New Roman" pitchFamily="18" charset="0"/>
              </a:rPr>
              <a:pPr eaLnBrk="1" hangingPunct="1"/>
              <a:t>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E286-71A5-47F1-B06E-ADCA1D74E8DB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DDB0E1-FA12-4BB4-AC0F-45B7EE9149E6}" type="slidenum">
              <a:rPr lang="cs-CZ">
                <a:latin typeface="Times New Roman" pitchFamily="18" charset="0"/>
              </a:rPr>
              <a:pPr eaLnBrk="1" hangingPunct="1"/>
              <a:t>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65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75FD7C-7C81-4FD1-A880-15C0B217C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85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3304-AB5E-4AC5-B7A5-56FAE65B9F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08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1618-8162-4F90-B6A9-0CAAF83A5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710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8C40B-8DD0-4514-9949-2F3F646B9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1773-AA3F-4F49-A565-4E5F3A048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59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774B-10AE-45AC-9D18-065D22B4E1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85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B54D-5F9B-4A7F-938E-5E47AB6937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11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5E80D-D12B-42F9-BB01-BA97853F6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21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3800-9C10-4787-8E48-6ADDD958C7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4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6BD0-04A8-4E30-8C1F-351F7512F3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15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FCBDD-2F68-4E08-A08A-5EAAB03772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72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4745A-2175-46BC-8DCC-2E0B14C29B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04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44A720F9-A40F-4BE2-A72A-FF50E58100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file:///\\polarka\hyblova$\Harmonizace%20&#250;&#269;etnictv&#237;\econ\P&#344;&#205;M&#193;%20METODA%20V&#221;KAZU%20PEN&#282;&#381;N&#205;CH%20TOK&#366;-vzor.do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file:///\\polarka\hyblova$\Harmonizace%20&#250;&#269;etnictv&#237;\econ\NEP&#344;&#205;M&#193;%20METODA%20V&#221;KAZU%20PEN&#282;&#381;N&#205;CH%20TOK&#366;-vzor.do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setW\hyblova\DokumentyX-Z\V&#253;uka%20podzim%202013\standardy_prezen&#269;n&#237;%202013\p&#345;edn&#225;&#353;ky\zad&#225;n&#237;%20cash%20flow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7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4800" b="1" smtClean="0"/>
              <a:t>Výkazy peněžních toků</a:t>
            </a:r>
            <a:endParaRPr lang="fr-FR" sz="4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Metody</a:t>
            </a:r>
            <a:endParaRPr lang="fr-FR" sz="3600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Přímá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Nepřímá</a:t>
            </a:r>
            <a:r>
              <a:rPr lang="cs-CZ" b="1" smtClean="0">
                <a:solidFill>
                  <a:srgbClr val="FFCC00"/>
                </a:solidFill>
              </a:rPr>
              <a:t> </a:t>
            </a:r>
            <a:endParaRPr lang="fr-FR" b="1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Přímá metoda výkazu peněžních toků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graphicFrame>
        <p:nvGraphicFramePr>
          <p:cNvPr id="1331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848444"/>
              </p:ext>
            </p:extLst>
          </p:nvPr>
        </p:nvGraphicFramePr>
        <p:xfrm>
          <a:off x="3048000" y="1987550"/>
          <a:ext cx="3460750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Dokument" r:id="rId4" imgW="6129097" imgH="7160657" progId="Word.Document.8">
                  <p:link updateAutomatic="1"/>
                </p:oleObj>
              </mc:Choice>
              <mc:Fallback>
                <p:oleObj name="Dokument" r:id="rId4" imgW="6129097" imgH="7160657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87550"/>
                        <a:ext cx="3460750" cy="410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Nepřímá metoda výkazu peněžních toků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6025" cy="4114800"/>
          </a:xfrm>
        </p:spPr>
        <p:txBody>
          <a:bodyPr/>
          <a:lstStyle/>
          <a:p>
            <a:pPr eaLnBrk="1" hangingPunct="1"/>
            <a:endParaRPr lang="cs-CZ" sz="2800" b="1" smtClean="0">
              <a:solidFill>
                <a:srgbClr val="FFCC00"/>
              </a:solidFill>
            </a:endParaRPr>
          </a:p>
          <a:p>
            <a:pPr eaLnBrk="1" hangingPunct="1"/>
            <a:endParaRPr lang="fr-FR" sz="2800" b="1" smtClean="0">
              <a:solidFill>
                <a:srgbClr val="FF9933"/>
              </a:solidFill>
            </a:endParaRPr>
          </a:p>
        </p:txBody>
      </p:sp>
      <p:graphicFrame>
        <p:nvGraphicFramePr>
          <p:cNvPr id="1434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3614420"/>
              </p:ext>
            </p:extLst>
          </p:nvPr>
        </p:nvGraphicFramePr>
        <p:xfrm>
          <a:off x="2865438" y="1922463"/>
          <a:ext cx="3095625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kument" r:id="rId4" imgW="6129097" imgH="8123332" progId="Word.Document.8">
                  <p:link updateAutomatic="1"/>
                </p:oleObj>
              </mc:Choice>
              <mc:Fallback>
                <p:oleObj name="Dokument" r:id="rId4" imgW="6129097" imgH="8123332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1922463"/>
                        <a:ext cx="3095625" cy="410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867753"/>
              </p:ext>
            </p:extLst>
          </p:nvPr>
        </p:nvGraphicFramePr>
        <p:xfrm>
          <a:off x="1646238" y="1981200"/>
          <a:ext cx="62674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kument" r:id="rId3" imgW="5910177" imgH="3879281" progId="Word.Document.12">
                  <p:link updateAutomatic="1"/>
                </p:oleObj>
              </mc:Choice>
              <mc:Fallback>
                <p:oleObj name="Dokument" r:id="rId3" imgW="5910177" imgH="3879281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6238" y="1981200"/>
                        <a:ext cx="626745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67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800" smtClean="0">
              <a:solidFill>
                <a:srgbClr val="FFCC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Požadovat poskytování informací o proběhlých </a:t>
            </a:r>
            <a:r>
              <a:rPr lang="cs-CZ" sz="2800" u="sng" smtClean="0"/>
              <a:t>změnách stavu peněžních prostředků</a:t>
            </a:r>
            <a:r>
              <a:rPr lang="cs-CZ" sz="2800" smtClean="0"/>
              <a:t> a </a:t>
            </a:r>
            <a:r>
              <a:rPr lang="cs-CZ" sz="2800" u="sng" smtClean="0"/>
              <a:t>peněžních ekvivalentů</a:t>
            </a:r>
            <a:r>
              <a:rPr lang="cs-CZ" sz="2800" smtClean="0"/>
              <a:t> účetní jednotky prostřednictvím výkazu peněžních toků, který třídí peněžní toky za období na peněžní toky z </a:t>
            </a:r>
            <a:r>
              <a:rPr lang="cs-CZ" sz="2800" u="sng" smtClean="0"/>
              <a:t>hlavních</a:t>
            </a:r>
            <a:r>
              <a:rPr lang="cs-CZ" sz="2800" smtClean="0"/>
              <a:t> (provozních) činnosti, </a:t>
            </a:r>
            <a:r>
              <a:rPr lang="cs-CZ" sz="2800" u="sng" smtClean="0"/>
              <a:t>investičních</a:t>
            </a:r>
            <a:r>
              <a:rPr lang="cs-CZ" sz="2800" smtClean="0"/>
              <a:t> činností a </a:t>
            </a:r>
            <a:r>
              <a:rPr lang="cs-CZ" sz="2800" u="sng" smtClean="0"/>
              <a:t>financování</a:t>
            </a:r>
            <a:r>
              <a:rPr lang="cs-CZ" sz="2800" smtClean="0"/>
              <a:t>.</a:t>
            </a:r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Účetní jednotka sestavuje výkaz peněžních toků v souladu s požadavky tohoto standardu a vykazuje jej jako nedílnou součást své účetní závěrky.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Peněžní prostředky</a:t>
            </a:r>
            <a:r>
              <a:rPr lang="cs-CZ" sz="2800" smtClean="0"/>
              <a:t> zahrnují peněžní hotovost a vklady na požádání.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Peněžní ekvivalenty</a:t>
            </a:r>
            <a:r>
              <a:rPr lang="cs-CZ" sz="2800" smtClean="0"/>
              <a:t> – jsou krátkodobé, vysoce likvidní investice, které jsou pohotově směnitelné za známé částky peněžních prostředků a u nichž riziko změny hodnot není významné.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Peněžní toky</a:t>
            </a:r>
            <a:r>
              <a:rPr lang="cs-CZ" sz="2800" smtClean="0"/>
              <a:t> jsou přítoky a odtoky peněžních prostředků a peněžních ekvivalentů.</a:t>
            </a:r>
          </a:p>
          <a:p>
            <a:pPr eaLnBrk="1" hangingPunct="1"/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u="sng" smtClean="0"/>
              <a:t>Hlavní</a:t>
            </a:r>
            <a:r>
              <a:rPr lang="cs-CZ" sz="2800" smtClean="0"/>
              <a:t> (provozní) činnost představuje hlavní výdělečné činnosti účetní jednotky a ostatní činnosti, které nejsou investičními činnostmi nebo financováním.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u="sng" smtClean="0"/>
              <a:t>Investiční</a:t>
            </a:r>
            <a:r>
              <a:rPr lang="cs-CZ" sz="2800" smtClean="0"/>
              <a:t> činnost představuje nabývání a pozbývání dlouhodobých aktiv a jiných investic nezahrnutých do peněžních ekvivalentů.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u="sng" smtClean="0"/>
              <a:t>Financování</a:t>
            </a:r>
            <a:r>
              <a:rPr lang="cs-CZ" sz="2800" smtClean="0"/>
              <a:t> jsou činnosti, které vedou ke změnám v rozsahu a skladbě vloženého vlastního kapitálu a výpůjček</a:t>
            </a:r>
            <a:r>
              <a:rPr lang="cs-CZ" sz="2800" b="1" smtClean="0"/>
              <a:t> </a:t>
            </a:r>
            <a:r>
              <a:rPr lang="cs-CZ" sz="2800" smtClean="0"/>
              <a:t>účetní jednotky.</a:t>
            </a:r>
            <a:r>
              <a:rPr lang="cs-CZ" sz="2800" smtClean="0">
                <a:solidFill>
                  <a:srgbClr val="FF9933"/>
                </a:solidFill>
              </a:rPr>
              <a:t> </a:t>
            </a:r>
            <a:endParaRPr lang="fr-FR" sz="280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Hlavní (provozní) činnost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příjmy z prodeje zboží a poskytování služeb.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příjmy z licencí a honorářů, provizí a jiného výnosu.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úhrady dodavatelům zboží a služeb.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úhrady zaměstnancům a platby jejich jménem.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příjmy a úhrady pojišťovny.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úhrady a vratky daní ze zisku (některé výjimky patří po investiční nebo finanční činnosti).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úhrady a příjmy z cenných papírů, </a:t>
            </a:r>
            <a:r>
              <a:rPr lang="cs-CZ" sz="2400" dirty="0" smtClean="0"/>
              <a:t>držených </a:t>
            </a:r>
            <a:r>
              <a:rPr lang="cs-CZ" sz="2400" dirty="0" smtClean="0"/>
              <a:t>za účelem prodeje.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půjčky a úvěry poskytované finančními institucemi.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endParaRPr lang="fr-FR" sz="2400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Investiční činnost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b="1" smtClean="0">
              <a:solidFill>
                <a:srgbClr val="FF9933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Peněžní úhrady nebo příjmy za nabytí nebo prodej pozemků, budov a zařízení, nehmotných a jiných dlouhodobých aktiv.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Peněžní úhrady nebo příjmy za nabytí nebo prodej nástrojů vlastního kapitálu nebo dluhových nástrojů jiných účetních jednotek a podílů ve společných podnicích.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Peněžní půjčky a úvěry poskytnuté jiným stranám (jiné než půjčky a úvěry poskytnuté finančním institucím)nebo příjmy z jejich splátek.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Peněžní úhrady nebo příjmy za smlouvy futures, forwardové smlouvy, opční smlouvy, swapové smlouvy s výjimkou těch, které jsou drženy za účelem prodeje nebo obchodování, nebo jsou-li platby klasifikovány jako financování. </a:t>
            </a:r>
          </a:p>
          <a:p>
            <a:pPr eaLnBrk="1" hangingPunct="1">
              <a:lnSpc>
                <a:spcPct val="80000"/>
              </a:lnSpc>
            </a:pP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Financování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příjmy z emitovaných akcií nebo jiných nástrojů vlastního kapitálu.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úhrady vlastníkům za nabytí nebo zpětný odkup akcií účetní jednotky.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příjmy z emise dluhových cenných papírů, úvěrů, vydání směnek, emise dluhopisů, hypoték.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splátky vypůjčených </a:t>
            </a:r>
            <a:r>
              <a:rPr lang="cs-CZ" sz="2400" dirty="0" smtClean="0"/>
              <a:t>částek.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dirty="0" smtClean="0"/>
              <a:t>Peněžní úhrady nájemce představující snížení neplaceného závazku vztahujícího se k finančnímu leasingu.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Specifické položky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smtClean="0"/>
              <a:t>Úrok a dividendy – mohou být zařazeny do provozní, finanční i investiční činnosti.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smtClean="0"/>
              <a:t>Daně ze zisku – obvykle v provozní činnosti, možno i do finanční nebo investiční.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smtClean="0"/>
              <a:t>Investice do dceřiných a přidružených podniků a společného podnikání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Při vykazování podílu v dceřiném nebo přidruženém podniku metodou pořizovacích nákladů nebo ekvivalenční metodou – zobrazí pouze  toky mezi sebou a společností, do níž investuje.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Podílník společného podniku zahrnuje poměrný podíl na společném podniku.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400" b="1" smtClean="0"/>
              <a:t> </a:t>
            </a:r>
            <a:endParaRPr lang="fr-F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652</TotalTime>
  <Words>534</Words>
  <Application>Microsoft Office PowerPoint</Application>
  <PresentationFormat>Předvádění na obrazovce (4:3)</PresentationFormat>
  <Paragraphs>61</Paragraphs>
  <Slides>13</Slides>
  <Notes>12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Osy</vt:lpstr>
      <vt:lpstr>\\polarka\hyblova$\Harmonizace účetnictví\econ\PŘÍMÁ METODA VÝKAZU PENĚŽNÍCH TOKŮ-vzor.doc</vt:lpstr>
      <vt:lpstr>\\polarka\hyblova$\Harmonizace účetnictví\econ\NEPŘÍMÁ METODA VÝKAZU PENĚŽNÍCH TOKŮ-vzor.doc</vt:lpstr>
      <vt:lpstr>\\esetW\hyblova\DokumentyX-Z\Výuka podzim 2013\standardy_prezenční 2013\přednášky\zadání cash flow.docx</vt:lpstr>
      <vt:lpstr>IAS 7</vt:lpstr>
      <vt:lpstr>Cíl standardu</vt:lpstr>
      <vt:lpstr>Rozsah působnosti</vt:lpstr>
      <vt:lpstr>Definice</vt:lpstr>
      <vt:lpstr>Definice</vt:lpstr>
      <vt:lpstr>Hlavní (provozní) činnost</vt:lpstr>
      <vt:lpstr>Investiční činnost</vt:lpstr>
      <vt:lpstr>Financování</vt:lpstr>
      <vt:lpstr>Specifické položky</vt:lpstr>
      <vt:lpstr>Metody</vt:lpstr>
      <vt:lpstr>Přímá metoda výkazu peněžních toků</vt:lpstr>
      <vt:lpstr>Nepřímá metoda výkazu peněžních toků</vt:lpstr>
      <vt:lpstr>Příklad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2</dc:title>
  <dc:subject>Zásoby</dc:subject>
  <dc:creator>Eva Hýblová</dc:creator>
  <cp:lastModifiedBy>Your User Name</cp:lastModifiedBy>
  <cp:revision>30</cp:revision>
  <dcterms:created xsi:type="dcterms:W3CDTF">2001-11-01T15:05:42Z</dcterms:created>
  <dcterms:modified xsi:type="dcterms:W3CDTF">2013-10-01T07:52:27Z</dcterms:modified>
</cp:coreProperties>
</file>