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5" r:id="rId9"/>
    <p:sldId id="266" r:id="rId10"/>
    <p:sldId id="261" r:id="rId11"/>
    <p:sldId id="262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08" autoAdjust="0"/>
  </p:normalViewPr>
  <p:slideViewPr>
    <p:cSldViewPr>
      <p:cViewPr>
        <p:scale>
          <a:sx n="110" d="100"/>
          <a:sy n="110" d="100"/>
        </p:scale>
        <p:origin x="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18.11.2015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ERP </a:t>
            </a:r>
            <a:r>
              <a:rPr lang="cs-CZ" dirty="0" err="1" smtClean="0"/>
              <a:t>outputs</a:t>
            </a:r>
            <a:r>
              <a:rPr lang="cs-CZ" dirty="0" smtClean="0"/>
              <a:t> and BS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cs-CZ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84427" y="1100411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0064" y="2214968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5575" y="1677335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5575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495574" y="5949280"/>
            <a:ext cx="8128405" cy="3478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</a:rPr>
              <a:t>                    </a:t>
            </a:r>
            <a:r>
              <a:rPr lang="cs-CZ" sz="1600" b="1" dirty="0" smtClean="0">
                <a:solidFill>
                  <a:srgbClr val="FF0000"/>
                </a:solidFill>
              </a:rPr>
              <a:t>ERP MS Dynamics NAV 2009 !!!!!!!!!</a:t>
            </a:r>
            <a:endParaRPr lang="en-Z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A)Product </a:t>
            </a:r>
            <a:r>
              <a:rPr lang="en-US" dirty="0"/>
              <a:t>&amp; Service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B)Process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C</a:t>
            </a:r>
            <a:r>
              <a:rPr lang="en-US" dirty="0"/>
              <a:t>) Globalization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D)Information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E)All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why we exist</a:t>
            </a:r>
            <a:endParaRPr lang="en-ZA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endParaRPr lang="en-ZA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53750" y="3854008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lower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47864" y="6382190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dirty="0" smtClean="0"/>
              <a:t>Reduced cycle time (see </a:t>
            </a:r>
            <a:r>
              <a:rPr lang="en-ZA" sz="1000" dirty="0" smtClean="0">
                <a:solidFill>
                  <a:srgbClr val="FF0000"/>
                </a:solidFill>
              </a:rPr>
              <a:t>Little´s law</a:t>
            </a:r>
            <a:r>
              <a:rPr lang="en-ZA" sz="1000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Perfect way of cost calculation  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>
                <a:solidFill>
                  <a:srgbClr val="FF0000"/>
                </a:solidFill>
              </a:rPr>
              <a:t>Application of Theory of Constraints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Better </a:t>
            </a:r>
            <a:r>
              <a:rPr lang="cs-CZ" sz="1000" dirty="0" err="1" smtClean="0">
                <a:solidFill>
                  <a:srgbClr val="FF0000"/>
                </a:solidFill>
              </a:rPr>
              <a:t>way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of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replenishment  </a:t>
            </a:r>
          </a:p>
          <a:p>
            <a:r>
              <a:rPr lang="en-US" sz="1000" dirty="0" smtClean="0"/>
              <a:t>Better 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53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applications</a:t>
            </a:r>
          </a:p>
          <a:p>
            <a:r>
              <a:rPr lang="en-US" sz="1400" dirty="0" smtClean="0"/>
              <a:t>BI, transaction processing</a:t>
            </a:r>
          </a:p>
          <a:p>
            <a:r>
              <a:rPr lang="en-US" sz="1400" dirty="0" smtClean="0"/>
              <a:t>applications=ERP, ..)</a:t>
            </a:r>
            <a:endParaRPr lang="en-US" sz="14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Excellent training</a:t>
            </a:r>
          </a:p>
          <a:p>
            <a:r>
              <a:rPr lang="en-ZA" sz="1400" dirty="0" smtClean="0"/>
              <a:t>of resources</a:t>
            </a:r>
            <a:endParaRPr lang="en-ZA" sz="1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2203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/>
              <a:t>Efficient and flexible </a:t>
            </a:r>
          </a:p>
          <a:p>
            <a:r>
              <a:rPr lang="en-ZA" sz="1400" dirty="0" smtClean="0"/>
              <a:t>structures and reporting</a:t>
            </a:r>
          </a:p>
          <a:p>
            <a:r>
              <a:rPr lang="cs-CZ" sz="1400" dirty="0" smtClean="0"/>
              <a:t>s</a:t>
            </a:r>
            <a:r>
              <a:rPr lang="en-ZA" sz="1400" dirty="0" err="1" smtClean="0"/>
              <a:t>yst</a:t>
            </a:r>
            <a:r>
              <a:rPr lang="cs-CZ" sz="1400" dirty="0" smtClean="0"/>
              <a:t>e</a:t>
            </a:r>
            <a:r>
              <a:rPr lang="en-ZA" sz="1400" dirty="0" smtClean="0"/>
              <a:t>m</a:t>
            </a:r>
            <a:r>
              <a:rPr lang="cs-CZ" sz="1400" dirty="0" smtClean="0"/>
              <a:t>, </a:t>
            </a:r>
            <a:r>
              <a:rPr lang="cs-CZ" sz="1400" dirty="0" err="1" smtClean="0"/>
              <a:t>teamwork</a:t>
            </a:r>
            <a:r>
              <a:rPr lang="cs-CZ" sz="1400" dirty="0" smtClean="0"/>
              <a:t>, </a:t>
            </a:r>
            <a:r>
              <a:rPr lang="cs-CZ" sz="1400" dirty="0" err="1" smtClean="0"/>
              <a:t>culture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Basic </a:t>
            </a:r>
            <a:r>
              <a:rPr lang="cs-CZ" sz="3600" dirty="0" err="1" smtClean="0"/>
              <a:t>strategy</a:t>
            </a:r>
            <a:r>
              <a:rPr lang="cs-CZ" sz="3600" dirty="0" smtClean="0"/>
              <a:t> map (</a:t>
            </a:r>
            <a:r>
              <a:rPr lang="cs-CZ" sz="3600" dirty="0" err="1" smtClean="0"/>
              <a:t>two</a:t>
            </a:r>
            <a:r>
              <a:rPr lang="cs-CZ" sz="3600" dirty="0" smtClean="0"/>
              <a:t> </a:t>
            </a:r>
            <a:r>
              <a:rPr lang="cs-CZ" sz="3600" dirty="0" err="1" smtClean="0"/>
              <a:t>upper</a:t>
            </a:r>
            <a:r>
              <a:rPr lang="cs-CZ" sz="3600" dirty="0" smtClean="0"/>
              <a:t>  BS </a:t>
            </a:r>
            <a:r>
              <a:rPr lang="cs-CZ" sz="3600" dirty="0" err="1" smtClean="0"/>
              <a:t>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ZA" sz="1000" dirty="0" smtClean="0"/>
              <a:t>Become industry cost leader </a:t>
            </a:r>
            <a:r>
              <a:rPr lang="en-ZA" sz="1000" dirty="0" smtClean="0">
                <a:solidFill>
                  <a:srgbClr val="FF0000"/>
                </a:solidFill>
              </a:rPr>
              <a:t>(</a:t>
            </a:r>
            <a:r>
              <a:rPr lang="en-ZA" sz="1000" dirty="0" err="1" smtClean="0">
                <a:solidFill>
                  <a:srgbClr val="FF0000"/>
                </a:solidFill>
              </a:rPr>
              <a:t>Gart</a:t>
            </a:r>
            <a:r>
              <a:rPr lang="cs-CZ" sz="1000" dirty="0" smtClean="0">
                <a:solidFill>
                  <a:srgbClr val="FF0000"/>
                </a:solidFill>
              </a:rPr>
              <a:t>n</a:t>
            </a:r>
            <a:r>
              <a:rPr lang="en-ZA" sz="1000" dirty="0" err="1" smtClean="0">
                <a:solidFill>
                  <a:srgbClr val="FF0000"/>
                </a:solidFill>
              </a:rPr>
              <a:t>er</a:t>
            </a:r>
            <a:r>
              <a:rPr lang="en-ZA" sz="1000" dirty="0" smtClean="0">
                <a:solidFill>
                  <a:srgbClr val="FF0000"/>
                </a:solidFill>
              </a:rPr>
              <a:t> M</a:t>
            </a:r>
            <a:r>
              <a:rPr lang="cs-CZ" sz="1000" dirty="0" err="1" smtClean="0">
                <a:solidFill>
                  <a:srgbClr val="FF0000"/>
                </a:solidFill>
              </a:rPr>
              <a:t>agic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en-ZA" sz="1000" dirty="0" smtClean="0">
                <a:solidFill>
                  <a:srgbClr val="FF0000"/>
                </a:solidFill>
              </a:rPr>
              <a:t>Q</a:t>
            </a:r>
            <a:r>
              <a:rPr lang="cs-CZ" sz="1000" dirty="0" err="1" smtClean="0">
                <a:solidFill>
                  <a:srgbClr val="FF0000"/>
                </a:solidFill>
              </a:rPr>
              <a:t>uadrant</a:t>
            </a:r>
            <a:r>
              <a:rPr lang="cs-CZ" sz="1000" dirty="0" smtClean="0">
                <a:solidFill>
                  <a:srgbClr val="FF0000"/>
                </a:solidFill>
              </a:rPr>
              <a:t> Matrix</a:t>
            </a:r>
            <a:r>
              <a:rPr lang="en-ZA" sz="1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 smtClean="0"/>
              <a:t>Maximize use of existing assets </a:t>
            </a:r>
            <a:endParaRPr lang="cs-CZ" sz="1000" dirty="0" smtClean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smtClean="0"/>
              <a:t> </a:t>
            </a:r>
            <a:r>
              <a:rPr lang="cs-CZ" sz="1000" smtClean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Stars and Milk </a:t>
            </a:r>
            <a:r>
              <a:rPr lang="cs-CZ" sz="1000" dirty="0" smtClean="0">
                <a:solidFill>
                  <a:srgbClr val="FF0000"/>
                </a:solidFill>
              </a:rPr>
              <a:t>C</a:t>
            </a:r>
            <a:r>
              <a:rPr lang="en-ZA" sz="1000" dirty="0" smtClean="0">
                <a:solidFill>
                  <a:srgbClr val="FF0000"/>
                </a:solidFill>
              </a:rPr>
              <a:t>aw</a:t>
            </a:r>
            <a:r>
              <a:rPr lang="cs-CZ" sz="1000" dirty="0" smtClean="0">
                <a:solidFill>
                  <a:srgbClr val="FF0000"/>
                </a:solidFill>
              </a:rPr>
              <a:t>s </a:t>
            </a:r>
            <a:r>
              <a:rPr lang="en-ZA" sz="1000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dirty="0" smtClean="0">
                <a:solidFill>
                  <a:srgbClr val="FF0000"/>
                </a:solidFill>
              </a:rPr>
              <a:t>Matrix</a:t>
            </a:r>
            <a:endParaRPr lang="en-ZA" sz="1000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Scorcard</a:t>
            </a:r>
            <a:r>
              <a:rPr lang="cs-CZ" dirty="0" smtClean="0"/>
              <a:t> </a:t>
            </a:r>
            <a:r>
              <a:rPr lang="cs-CZ" dirty="0" err="1" smtClean="0"/>
              <a:t>worksheet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EDI=electronic data interchange,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Some units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Will be presented later in sections such as 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Little´s law (LT=WIP*CT=WIP/Throughput)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Theory of Constraint…</a:t>
            </a:r>
          </a:p>
          <a:p>
            <a:r>
              <a:rPr lang="en-US" sz="2800" b="1" dirty="0" smtClean="0"/>
              <a:t>Cycle Time (CT)– </a:t>
            </a:r>
            <a:r>
              <a:rPr lang="en-US" sz="2400" dirty="0" smtClean="0"/>
              <a:t>time to complete task (time/unit)</a:t>
            </a:r>
          </a:p>
          <a:p>
            <a:r>
              <a:rPr lang="en-US" sz="2800" b="1" dirty="0" err="1" smtClean="0"/>
              <a:t>Takt</a:t>
            </a:r>
            <a:r>
              <a:rPr lang="en-US" sz="2800" b="1" dirty="0" smtClean="0"/>
              <a:t>  Time  (TT) – </a:t>
            </a:r>
            <a:r>
              <a:rPr lang="en-US" sz="2400" dirty="0" smtClean="0"/>
              <a:t>rhythm in which we have to produce in order to satisfy customer  demand (demand is 240 toaster ovens and we can produce these in 480 minutes -&gt;TT= 480/240=2</a:t>
            </a:r>
          </a:p>
          <a:p>
            <a:r>
              <a:rPr lang="en-US" sz="2800" b="1" dirty="0" smtClean="0"/>
              <a:t>Lead Time (LT) – </a:t>
            </a:r>
            <a:r>
              <a:rPr lang="en-US" sz="2400" dirty="0" smtClean="0"/>
              <a:t>Number of minutes, hours, or days that must be allowed for the completion of an operation or process, or must elapse before a desired action takes place –see next slide</a:t>
            </a:r>
          </a:p>
          <a:p>
            <a:r>
              <a:rPr lang="cs-CZ" sz="2400" i="1" dirty="0" smtClean="0"/>
              <a:t>Comment : CT&lt;&gt;LT !!</a:t>
            </a:r>
            <a:endParaRPr lang="en-ZA" sz="2400" i="1" dirty="0"/>
          </a:p>
        </p:txBody>
      </p:sp>
      <p:sp>
        <p:nvSpPr>
          <p:cNvPr id="4" name="Obdélník 3"/>
          <p:cNvSpPr/>
          <p:nvPr/>
        </p:nvSpPr>
        <p:spPr>
          <a:xfrm>
            <a:off x="4121718" y="1052736"/>
            <a:ext cx="30096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NoT</a:t>
            </a:r>
            <a:r>
              <a:rPr lang="cs-CZ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MPH_AOMA !!!!!!!!!! </a:t>
            </a:r>
            <a:endParaRPr lang="cs-CZ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Lead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12687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lead time is the time and not the effort. You may have a lead time of 100 days and only have to work 1 hour to fix the bug. Sometime you start working on the bug. The </a:t>
            </a:r>
            <a:r>
              <a:rPr lang="en-US" i="1" dirty="0"/>
              <a:t>cycle time</a:t>
            </a:r>
            <a:r>
              <a:rPr lang="en-US" dirty="0"/>
              <a:t> is the time from the start of the work until the </a:t>
            </a:r>
            <a:r>
              <a:rPr lang="en-US" dirty="0" err="1"/>
              <a:t>bugfix</a:t>
            </a:r>
            <a:r>
              <a:rPr lang="en-US" dirty="0"/>
              <a:t> is live.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9592" y="3356992"/>
            <a:ext cx="72728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899592" y="278092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915816" y="2744924"/>
            <a:ext cx="0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797147" y="2744924"/>
            <a:ext cx="0" cy="1291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172400" y="2698999"/>
            <a:ext cx="0" cy="1522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899592" y="3861048"/>
            <a:ext cx="727280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899592" y="2924944"/>
            <a:ext cx="20162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2915816" y="3140968"/>
            <a:ext cx="2880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5796136" y="2852936"/>
            <a:ext cx="2376264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6300192" y="246908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B050"/>
                </a:solidFill>
              </a:rPr>
              <a:t>Cycle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time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738403" y="3491716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Lead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time</a:t>
            </a:r>
            <a:r>
              <a:rPr lang="cs-CZ" b="1" dirty="0" smtClean="0">
                <a:solidFill>
                  <a:srgbClr val="FF0000"/>
                </a:solidFill>
              </a:rPr>
              <a:t> (fix)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47106" y="4112502"/>
            <a:ext cx="155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</a:t>
            </a:r>
            <a:r>
              <a:rPr lang="cs-CZ" dirty="0" err="1" smtClean="0"/>
              <a:t>Request</a:t>
            </a:r>
            <a:r>
              <a:rPr lang="cs-CZ" dirty="0" smtClean="0"/>
              <a:t> </a:t>
            </a:r>
          </a:p>
          <a:p>
            <a:r>
              <a:rPr lang="cs-CZ" dirty="0" smtClean="0"/>
              <a:t>(bug </a:t>
            </a:r>
            <a:r>
              <a:rPr lang="cs-CZ" dirty="0" err="1" smtClean="0"/>
              <a:t>reported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195736" y="2246887"/>
            <a:ext cx="19903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</a:t>
            </a:r>
            <a:r>
              <a:rPr lang="cs-CZ" sz="1600" dirty="0" smtClean="0"/>
              <a:t>Priority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task</a:t>
            </a:r>
            <a:endParaRPr lang="cs-CZ" sz="1600" dirty="0" smtClean="0"/>
          </a:p>
          <a:p>
            <a:r>
              <a:rPr lang="cs-CZ" sz="1600" dirty="0"/>
              <a:t> </a:t>
            </a:r>
            <a:r>
              <a:rPr lang="cs-CZ" sz="1600" dirty="0" smtClean="0"/>
              <a:t>              </a:t>
            </a:r>
            <a:r>
              <a:rPr lang="cs-CZ" sz="1600" dirty="0" err="1" smtClean="0"/>
              <a:t>is</a:t>
            </a:r>
            <a:r>
              <a:rPr lang="cs-CZ" sz="1600" dirty="0" smtClean="0"/>
              <a:t>  set </a:t>
            </a:r>
            <a:endParaRPr lang="cs-CZ" sz="16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213284" y="4036422"/>
            <a:ext cx="12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Start 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542323" y="4265145"/>
            <a:ext cx="125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Bug </a:t>
            </a:r>
            <a:r>
              <a:rPr lang="cs-CZ" dirty="0" err="1" smtClean="0"/>
              <a:t>solved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5963357" y="260648"/>
            <a:ext cx="2426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NoT</a:t>
            </a:r>
            <a:r>
              <a:rPr lang="cs-CZ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MPH_AOMA  !!!</a:t>
            </a:r>
            <a:endParaRPr lang="cs-CZ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3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1025</Words>
  <Application>Microsoft Office PowerPoint</Application>
  <PresentationFormat>Předvádění na obrazovce (4:3)</PresentationFormat>
  <Paragraphs>187</Paragraphs>
  <Slides>16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 Balanced Scorecard</vt:lpstr>
      <vt:lpstr>Balanced Scorecard and continuum of value (1st part)</vt:lpstr>
      <vt:lpstr>Balanced Scorecard and continuum of value (2nd part)</vt:lpstr>
      <vt:lpstr>Definition</vt:lpstr>
      <vt:lpstr>Basic strategy map (two lower  BS levels)</vt:lpstr>
      <vt:lpstr>Basic strategy map (two upper  BS levels)</vt:lpstr>
      <vt:lpstr>Balanced Scorcard worksheet</vt:lpstr>
      <vt:lpstr>Some units </vt:lpstr>
      <vt:lpstr>Lead time</vt:lpstr>
      <vt:lpstr>ERP outputs and BS </vt:lpstr>
      <vt:lpstr>ERP forms related to customer aging report</vt:lpstr>
      <vt:lpstr>BS  and OM</vt:lpstr>
      <vt:lpstr>Test 1</vt:lpstr>
      <vt:lpstr>Test 2</vt:lpstr>
      <vt:lpstr>Test 3</vt:lpstr>
      <vt:lpstr>Test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48</cp:revision>
  <dcterms:created xsi:type="dcterms:W3CDTF">2015-06-12T06:47:01Z</dcterms:created>
  <dcterms:modified xsi:type="dcterms:W3CDTF">2015-11-18T14:42:37Z</dcterms:modified>
</cp:coreProperties>
</file>