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5" r:id="rId5"/>
    <p:sldId id="271" r:id="rId6"/>
    <p:sldId id="296" r:id="rId7"/>
    <p:sldId id="297" r:id="rId8"/>
    <p:sldId id="299" r:id="rId9"/>
    <p:sldId id="270" r:id="rId10"/>
    <p:sldId id="269" r:id="rId11"/>
    <p:sldId id="268" r:id="rId12"/>
    <p:sldId id="272" r:id="rId13"/>
    <p:sldId id="267" r:id="rId14"/>
    <p:sldId id="266" r:id="rId15"/>
    <p:sldId id="276" r:id="rId16"/>
    <p:sldId id="275" r:id="rId17"/>
    <p:sldId id="274" r:id="rId18"/>
    <p:sldId id="273"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25.8.2015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22</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25.8.2015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25.8.2015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25.8.2015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25.8.2015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25.8.2015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25.8.2015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25.8.2015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25.8.2015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25.8.2015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25.8.2015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25.8.2015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25.8.2015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a:t>
            </a:r>
            <a:endParaRPr lang="cs-CZ" dirty="0"/>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a:t>
            </a:r>
            <a:r>
              <a:rPr lang="en-US" sz="1800" dirty="0" err="1" smtClean="0"/>
              <a:t>busine</a:t>
            </a:r>
            <a:r>
              <a:rPr lang="cs-CZ" sz="1800" dirty="0" smtClean="0"/>
              <a:t>s</a:t>
            </a:r>
            <a:r>
              <a:rPr lang="en-US" sz="1800" dirty="0" smtClean="0"/>
              <a:t>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Customer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How to create a simple Sal</a:t>
            </a:r>
            <a:r>
              <a:rPr lang="cs-CZ" dirty="0" smtClean="0"/>
              <a:t>e</a:t>
            </a:r>
            <a:r>
              <a:rPr lang="en-GB" dirty="0" smtClean="0"/>
              <a:t>s Order </a:t>
            </a:r>
            <a:endParaRPr lang="en-GB" dirty="0"/>
          </a:p>
        </p:txBody>
      </p:sp>
      <p:sp>
        <p:nvSpPr>
          <p:cNvPr id="3" name="Zástupný symbol pro obsah 2"/>
          <p:cNvSpPr>
            <a:spLocks noGrp="1"/>
          </p:cNvSpPr>
          <p:nvPr>
            <p:ph idx="1"/>
          </p:nvPr>
        </p:nvSpPr>
        <p:spPr/>
        <p:txBody>
          <a:bodyPr>
            <a:normAutofit fontScale="55000" lnSpcReduction="20000"/>
          </a:bodyPr>
          <a:lstStyle/>
          <a:p>
            <a:r>
              <a:rPr lang="en-GB" dirty="0" smtClean="0"/>
              <a:t>Sales and Marketing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Customer </a:t>
            </a:r>
          </a:p>
          <a:p>
            <a:r>
              <a:rPr lang="en-GB" dirty="0" smtClean="0"/>
              <a:t>Chosen Customer must be confirmed by one click on the key Enter </a:t>
            </a:r>
          </a:p>
          <a:p>
            <a:r>
              <a:rPr lang="en-GB" dirty="0" smtClean="0"/>
              <a:t>If warning is automatically created due to exceeding Credit Limits or overdue balance, please click OK !!!</a:t>
            </a:r>
          </a:p>
          <a:p>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p>
          <a:p>
            <a:r>
              <a:rPr lang="en-GB" dirty="0" smtClean="0"/>
              <a:t>If warning is again automatically created due to exceeding Credit Limits or overdue balance, please click OK !!!</a:t>
            </a:r>
          </a:p>
          <a:p>
            <a:r>
              <a:rPr lang="en-GB" dirty="0" smtClean="0"/>
              <a:t>See Statistics of this document by F9</a:t>
            </a:r>
          </a:p>
          <a:p>
            <a:r>
              <a:rPr lang="en-GB" dirty="0" smtClean="0"/>
              <a:t>Button Print-&gt;Order Confirmation-&gt;Preview</a:t>
            </a:r>
          </a:p>
          <a:p>
            <a:r>
              <a:rPr lang="en-GB" dirty="0" smtClean="0"/>
              <a:t> Post it by use of F11</a:t>
            </a:r>
          </a:p>
          <a:p>
            <a:r>
              <a:rPr lang="en-GB" dirty="0" smtClean="0"/>
              <a:t>Make a choice (for this first simple sales order model)  </a:t>
            </a:r>
          </a:p>
          <a:p>
            <a:endParaRPr lang="cs-CZ" dirty="0"/>
          </a:p>
        </p:txBody>
      </p:sp>
    </p:spTree>
    <p:extLst>
      <p:ext uri="{BB962C8B-B14F-4D97-AF65-F5344CB8AC3E}">
        <p14:creationId xmlns:p14="http://schemas.microsoft.com/office/powerpoint/2010/main" val="302826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 </a:t>
            </a:r>
            <a:r>
              <a:rPr lang="cs-CZ" dirty="0" err="1" smtClean="0"/>
              <a:t>credit</a:t>
            </a:r>
            <a:r>
              <a:rPr lang="cs-CZ" dirty="0" smtClean="0"/>
              <a:t> limit</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90700"/>
            <a:ext cx="4029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Sales </a:t>
            </a:r>
            <a:r>
              <a:rPr lang="cs-CZ" dirty="0" err="1" smtClean="0"/>
              <a:t>Order</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11033" cy="4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9213"/>
            <a:ext cx="4957247" cy="49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Lower</a:t>
            </a:r>
            <a:r>
              <a:rPr lang="cs-CZ" dirty="0" smtClean="0"/>
              <a:t> part </a:t>
            </a:r>
            <a:r>
              <a:rPr lang="cs-CZ" dirty="0" err="1" smtClean="0"/>
              <a:t>of</a:t>
            </a:r>
            <a:r>
              <a:rPr lang="cs-CZ" dirty="0" smtClean="0"/>
              <a:t> </a:t>
            </a:r>
            <a:r>
              <a:rPr lang="cs-CZ" dirty="0" err="1" smtClean="0"/>
              <a:t>the</a:t>
            </a:r>
            <a:r>
              <a:rPr lang="cs-CZ" dirty="0" smtClean="0"/>
              <a:t> Sales </a:t>
            </a:r>
            <a:r>
              <a:rPr lang="cs-CZ" dirty="0" err="1" smtClean="0"/>
              <a:t>Order</a:t>
            </a:r>
            <a:r>
              <a:rPr lang="cs-CZ" dirty="0" smtClean="0"/>
              <a:t> </a:t>
            </a:r>
            <a:r>
              <a:rPr lang="cs-CZ" dirty="0" err="1" smtClean="0"/>
              <a:t>form</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5457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67" y="3645024"/>
            <a:ext cx="2009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5004048" y="2060848"/>
            <a:ext cx="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Šipka doprava 5"/>
          <p:cNvSpPr/>
          <p:nvPr/>
        </p:nvSpPr>
        <p:spPr>
          <a:xfrm>
            <a:off x="6213401" y="3645024"/>
            <a:ext cx="2463055"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Posted</a:t>
            </a:r>
            <a:r>
              <a:rPr lang="cs-CZ" dirty="0" smtClean="0"/>
              <a:t> </a:t>
            </a:r>
            <a:r>
              <a:rPr lang="cs-CZ" dirty="0" err="1" smtClean="0"/>
              <a:t>invoice</a:t>
            </a:r>
            <a:r>
              <a:rPr lang="cs-CZ" dirty="0" smtClean="0"/>
              <a:t> and </a:t>
            </a:r>
            <a:r>
              <a:rPr lang="cs-CZ" dirty="0" err="1" smtClean="0"/>
              <a:t>delivery</a:t>
            </a:r>
            <a:r>
              <a:rPr lang="cs-CZ" dirty="0" smtClean="0"/>
              <a:t> list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053039" cy="40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en-US" sz="2800" dirty="0" smtClean="0"/>
              <a:t>item card from Posted Invoice (F6)</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7300"/>
            <a:ext cx="6057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2" y="3573016"/>
            <a:ext cx="6503987"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7164288" y="3573016"/>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399679" cy="646331"/>
          </a:xfrm>
          <a:prstGeom prst="rect">
            <a:avLst/>
          </a:prstGeom>
          <a:noFill/>
        </p:spPr>
        <p:txBody>
          <a:bodyPr wrap="none" rtlCol="0">
            <a:spAutoFit/>
          </a:bodyPr>
          <a:lstStyle/>
          <a:p>
            <a:r>
              <a:rPr lang="en-GB" dirty="0" smtClean="0"/>
              <a:t>Posted Sales </a:t>
            </a:r>
          </a:p>
          <a:p>
            <a:r>
              <a:rPr lang="en-GB" dirty="0" smtClean="0"/>
              <a:t>Invoice Lines</a:t>
            </a:r>
            <a:endParaRPr lang="en-GB" dirty="0"/>
          </a:p>
        </p:txBody>
      </p:sp>
    </p:spTree>
    <p:extLst>
      <p:ext uri="{BB962C8B-B14F-4D97-AF65-F5344CB8AC3E}">
        <p14:creationId xmlns:p14="http://schemas.microsoft.com/office/powerpoint/2010/main" val="828063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a:bodyPr>
          <a:lstStyle/>
          <a:p>
            <a:r>
              <a:rPr lang="en-US" sz="2400" b="1" dirty="0" smtClean="0"/>
              <a:t>Direct „</a:t>
            </a:r>
            <a:r>
              <a:rPr lang="en-US" sz="2400" b="1" dirty="0" err="1" smtClean="0"/>
              <a:t>jump“to</a:t>
            </a:r>
            <a:r>
              <a:rPr lang="en-US" sz="2400" b="1" dirty="0" smtClean="0"/>
              <a:t> </a:t>
            </a:r>
            <a:r>
              <a:rPr lang="cs-CZ" sz="2400" b="1" dirty="0" err="1" smtClean="0"/>
              <a:t>the</a:t>
            </a:r>
            <a:r>
              <a:rPr lang="cs-CZ" sz="2400" b="1" dirty="0" smtClean="0"/>
              <a:t> </a:t>
            </a:r>
            <a:r>
              <a:rPr lang="cs-CZ" sz="2400" b="1" dirty="0" err="1" smtClean="0"/>
              <a:t>Customer</a:t>
            </a:r>
            <a:r>
              <a:rPr lang="cs-CZ" sz="2400" b="1" dirty="0" smtClean="0"/>
              <a:t> </a:t>
            </a:r>
            <a:r>
              <a:rPr lang="en-US" sz="2400" b="1" dirty="0" smtClean="0"/>
              <a:t>card from Posted Invoice (F6)</a:t>
            </a:r>
            <a:endParaRPr lang="en-US"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900963" cy="20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á složená závorka 5"/>
          <p:cNvSpPr/>
          <p:nvPr/>
        </p:nvSpPr>
        <p:spPr>
          <a:xfrm>
            <a:off x="5537782" y="1422210"/>
            <a:ext cx="216024" cy="1934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012160" y="1574220"/>
            <a:ext cx="1593065" cy="646331"/>
          </a:xfrm>
          <a:prstGeom prst="rect">
            <a:avLst/>
          </a:prstGeom>
          <a:noFill/>
        </p:spPr>
        <p:txBody>
          <a:bodyPr wrap="none" rtlCol="0">
            <a:spAutoFit/>
          </a:bodyPr>
          <a:lstStyle/>
          <a:p>
            <a:r>
              <a:rPr lang="cs-CZ" dirty="0" err="1" smtClean="0"/>
              <a:t>Posted</a:t>
            </a:r>
            <a:r>
              <a:rPr lang="cs-CZ" dirty="0" smtClean="0"/>
              <a:t> Sales </a:t>
            </a:r>
          </a:p>
          <a:p>
            <a:r>
              <a:rPr lang="cs-CZ" dirty="0" err="1" smtClean="0"/>
              <a:t>Invoice</a:t>
            </a:r>
            <a:r>
              <a:rPr lang="cs-CZ" dirty="0" smtClean="0"/>
              <a:t> </a:t>
            </a:r>
            <a:r>
              <a:rPr lang="cs-CZ" dirty="0" err="1" smtClean="0"/>
              <a:t>Header</a:t>
            </a:r>
            <a:endParaRPr lang="cs-CZ" dirty="0"/>
          </a:p>
        </p:txBody>
      </p:sp>
      <p:sp>
        <p:nvSpPr>
          <p:cNvPr id="5" name="Šipka dolů 4"/>
          <p:cNvSpPr/>
          <p:nvPr/>
        </p:nvSpPr>
        <p:spPr>
          <a:xfrm>
            <a:off x="2843808" y="2371412"/>
            <a:ext cx="429839"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302307" y="3481214"/>
            <a:ext cx="6799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F6</a:t>
            </a:r>
            <a:endParaRPr lang="cs-CZ"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9" y="4168883"/>
            <a:ext cx="4653128" cy="215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Šipka doprava 10"/>
          <p:cNvSpPr/>
          <p:nvPr/>
        </p:nvSpPr>
        <p:spPr>
          <a:xfrm>
            <a:off x="7152308" y="4189100"/>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12" name="Obdélník 11"/>
          <p:cNvSpPr/>
          <p:nvPr/>
        </p:nvSpPr>
        <p:spPr>
          <a:xfrm>
            <a:off x="5412729" y="4653136"/>
            <a:ext cx="16578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Shift-F5</a:t>
            </a:r>
            <a:endParaRPr lang="cs-CZ"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740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I.(sales) </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Customer</a:t>
            </a:r>
          </a:p>
          <a:p>
            <a:pPr lvl="1"/>
            <a:r>
              <a:rPr lang="cs-CZ" sz="1800" dirty="0" smtClean="0"/>
              <a:t>Balance </a:t>
            </a:r>
            <a:endParaRPr lang="en-GB" sz="1800" dirty="0" smtClean="0"/>
          </a:p>
          <a:p>
            <a:pPr lvl="1"/>
            <a:r>
              <a:rPr lang="en-GB" sz="1800" dirty="0" smtClean="0"/>
              <a:t>Credit limit</a:t>
            </a:r>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en-GB" sz="1800" dirty="0" smtClean="0"/>
              <a:t>Customer Posting Group </a:t>
            </a:r>
            <a:r>
              <a:rPr lang="en-GB" sz="1050" dirty="0" smtClean="0"/>
              <a:t>(we will go over it later in this course in section General Ledger setup)</a:t>
            </a:r>
          </a:p>
          <a:p>
            <a:pPr lvl="1"/>
            <a:r>
              <a:rPr lang="en-GB" sz="1800" dirty="0" smtClean="0"/>
              <a:t>Allow Line Discount </a:t>
            </a:r>
          </a:p>
          <a:p>
            <a:pPr lvl="1"/>
            <a:r>
              <a:rPr lang="en-GB" sz="1800" dirty="0" smtClean="0"/>
              <a:t>Payment Term Code</a:t>
            </a:r>
          </a:p>
          <a:p>
            <a:pPr lvl="1"/>
            <a:r>
              <a:rPr lang="en-GB" sz="1800" dirty="0" smtClean="0"/>
              <a:t>Location Code (inventory)</a:t>
            </a:r>
          </a:p>
          <a:p>
            <a:pPr lvl="1"/>
            <a:r>
              <a:rPr lang="en-GB" sz="1800" dirty="0" smtClean="0"/>
              <a:t>Fields related to Shipping Agent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en-GB" dirty="0" smtClean="0"/>
              <a:t>Customer card and its entries (Ctrl-F5)</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4032448" cy="22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16713" y="3212976"/>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347" y="4272191"/>
            <a:ext cx="5575275" cy="24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5" y="1340768"/>
            <a:ext cx="8620075" cy="41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228184" y="465313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51" y="5301208"/>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580526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4" idx="2"/>
          </p:cNvCxnSpPr>
          <p:nvPr/>
        </p:nvCxnSpPr>
        <p:spPr>
          <a:xfrm>
            <a:off x="6624228" y="4941168"/>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185373" cy="85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218621" cy="307777"/>
          </a:xfrm>
          <a:prstGeom prst="rect">
            <a:avLst/>
          </a:prstGeom>
          <a:noFill/>
        </p:spPr>
        <p:txBody>
          <a:bodyPr wrap="none" rtlCol="0">
            <a:spAutoFit/>
          </a:bodyPr>
          <a:lstStyle/>
          <a:p>
            <a:r>
              <a:rPr lang="cs-CZ" sz="1400" dirty="0" smtClean="0"/>
              <a:t>6110 Sales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704313" cy="307777"/>
          </a:xfrm>
          <a:prstGeom prst="rect">
            <a:avLst/>
          </a:prstGeom>
          <a:noFill/>
        </p:spPr>
        <p:txBody>
          <a:bodyPr wrap="none" rtlCol="0">
            <a:spAutoFit/>
          </a:bodyPr>
          <a:lstStyle/>
          <a:p>
            <a:r>
              <a:rPr lang="cs-CZ" sz="1400" dirty="0" smtClean="0"/>
              <a:t>5610  Sales VAT 25%</a:t>
            </a:r>
            <a:endParaRPr lang="cs-CZ" sz="1400" dirty="0"/>
          </a:p>
        </p:txBody>
      </p:sp>
      <p:sp>
        <p:nvSpPr>
          <p:cNvPr id="17" name="TextovéPole 16"/>
          <p:cNvSpPr txBox="1"/>
          <p:nvPr/>
        </p:nvSpPr>
        <p:spPr>
          <a:xfrm>
            <a:off x="3023828" y="4010194"/>
            <a:ext cx="2104166" cy="307777"/>
          </a:xfrm>
          <a:prstGeom prst="rect">
            <a:avLst/>
          </a:prstGeom>
          <a:noFill/>
        </p:spPr>
        <p:txBody>
          <a:bodyPr wrap="none" rtlCol="0">
            <a:spAutoFit/>
          </a:bodyPr>
          <a:lstStyle/>
          <a:p>
            <a:r>
              <a:rPr lang="cs-CZ" sz="1400" dirty="0" smtClean="0"/>
              <a:t>2310 </a:t>
            </a:r>
            <a:r>
              <a:rPr lang="cs-CZ" sz="1400" dirty="0" err="1" smtClean="0"/>
              <a:t>Customer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7295011" y="5180166"/>
            <a:ext cx="827471" cy="369332"/>
          </a:xfrm>
          <a:prstGeom prst="rect">
            <a:avLst/>
          </a:prstGeom>
          <a:noFill/>
        </p:spPr>
        <p:txBody>
          <a:bodyPr wrap="none" rtlCol="0">
            <a:spAutoFit/>
          </a:bodyPr>
          <a:lstStyle/>
          <a:p>
            <a:r>
              <a:rPr lang="cs-CZ" dirty="0" smtClean="0"/>
              <a:t>123,30</a:t>
            </a:r>
            <a:endParaRPr lang="cs-CZ" dirty="0"/>
          </a:p>
        </p:txBody>
      </p:sp>
      <p:sp>
        <p:nvSpPr>
          <p:cNvPr id="19" name="TextovéPole 18"/>
          <p:cNvSpPr txBox="1"/>
          <p:nvPr/>
        </p:nvSpPr>
        <p:spPr>
          <a:xfrm>
            <a:off x="3023828" y="4650499"/>
            <a:ext cx="827471" cy="369332"/>
          </a:xfrm>
          <a:prstGeom prst="rect">
            <a:avLst/>
          </a:prstGeom>
          <a:noFill/>
        </p:spPr>
        <p:txBody>
          <a:bodyPr wrap="none" rtlCol="0">
            <a:spAutoFit/>
          </a:bodyPr>
          <a:lstStyle/>
          <a:p>
            <a:r>
              <a:rPr lang="cs-CZ" dirty="0" smtClean="0"/>
              <a:t>154,13</a:t>
            </a:r>
            <a:endParaRPr lang="cs-CZ" dirty="0"/>
          </a:p>
        </p:txBody>
      </p:sp>
      <p:sp>
        <p:nvSpPr>
          <p:cNvPr id="20" name="TextovéPole 19"/>
          <p:cNvSpPr txBox="1"/>
          <p:nvPr/>
        </p:nvSpPr>
        <p:spPr>
          <a:xfrm>
            <a:off x="7308304" y="3661136"/>
            <a:ext cx="710451" cy="369332"/>
          </a:xfrm>
          <a:prstGeom prst="rect">
            <a:avLst/>
          </a:prstGeom>
          <a:noFill/>
        </p:spPr>
        <p:txBody>
          <a:bodyPr wrap="none" rtlCol="0">
            <a:spAutoFit/>
          </a:bodyPr>
          <a:lstStyle/>
          <a:p>
            <a:r>
              <a:rPr lang="cs-CZ" dirty="0" smtClean="0"/>
              <a:t>30,83</a:t>
            </a:r>
            <a:endParaRPr lang="cs-CZ" dirty="0"/>
          </a:p>
        </p:txBody>
      </p:sp>
    </p:spTree>
    <p:extLst>
      <p:ext uri="{BB962C8B-B14F-4D97-AF65-F5344CB8AC3E}">
        <p14:creationId xmlns:p14="http://schemas.microsoft.com/office/powerpoint/2010/main" val="414008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Creation of the brand new customer</a:t>
            </a:r>
            <a:endParaRPr lang="en-US" dirty="0"/>
          </a:p>
        </p:txBody>
      </p:sp>
      <p:sp>
        <p:nvSpPr>
          <p:cNvPr id="3" name="Zástupný symbol pro obsah 2"/>
          <p:cNvSpPr>
            <a:spLocks noGrp="1"/>
          </p:cNvSpPr>
          <p:nvPr>
            <p:ph idx="1"/>
          </p:nvPr>
        </p:nvSpPr>
        <p:spPr/>
        <p:txBody>
          <a:bodyPr/>
          <a:lstStyle/>
          <a:p>
            <a:r>
              <a:rPr lang="en-US" dirty="0" smtClean="0"/>
              <a:t>Manually – only for NAV expert</a:t>
            </a:r>
          </a:p>
          <a:p>
            <a:r>
              <a:rPr lang="en-US" dirty="0" smtClean="0"/>
              <a:t>By use of Customer template – easier way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5284"/>
            <a:ext cx="1728192" cy="17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23728" y="4293096"/>
            <a:ext cx="122413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30" y="3284984"/>
            <a:ext cx="29956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549359" y="4213358"/>
            <a:ext cx="167597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use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F5 (list) </a:t>
            </a:r>
          </a:p>
          <a:p>
            <a:pPr algn="ct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t>
            </a:r>
            <a:endParaRPr lang="cs-CZ"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09" y="5272215"/>
            <a:ext cx="2848347" cy="9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4977936" y="4725144"/>
            <a:ext cx="98120" cy="5470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0451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4" name="TextovéPole 3"/>
          <p:cNvSpPr txBox="1"/>
          <p:nvPr/>
        </p:nvSpPr>
        <p:spPr>
          <a:xfrm>
            <a:off x="899592" y="1484784"/>
            <a:ext cx="7324506" cy="1200329"/>
          </a:xfrm>
          <a:prstGeom prst="rect">
            <a:avLst/>
          </a:prstGeom>
          <a:noFill/>
        </p:spPr>
        <p:txBody>
          <a:bodyPr wrap="none" rtlCol="0">
            <a:spAutoFit/>
          </a:bodyPr>
          <a:lstStyle/>
          <a:p>
            <a:r>
              <a:rPr lang="en-US" b="1" dirty="0" smtClean="0"/>
              <a:t>F3</a:t>
            </a:r>
            <a:r>
              <a:rPr lang="en-US" dirty="0" smtClean="0"/>
              <a:t>- enter Name and Description of the template and by </a:t>
            </a:r>
            <a:r>
              <a:rPr lang="en-US" b="1" dirty="0" smtClean="0"/>
              <a:t>F6</a:t>
            </a:r>
            <a:r>
              <a:rPr lang="en-US" dirty="0" smtClean="0"/>
              <a:t> (look-up ) we will</a:t>
            </a:r>
          </a:p>
          <a:p>
            <a:r>
              <a:rPr lang="en-US" dirty="0" smtClean="0"/>
              <a:t>Choose Country, Currency and Territory code  (if  territory code for Brno </a:t>
            </a:r>
          </a:p>
          <a:p>
            <a:r>
              <a:rPr lang="en-US" dirty="0" smtClean="0"/>
              <a:t>is not there, please simply enter by use of keyboard and confirm by Enter. </a:t>
            </a:r>
          </a:p>
          <a:p>
            <a:r>
              <a:rPr lang="en-US" dirty="0" smtClean="0"/>
              <a:t>See partly created template below.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5953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33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3" name="Zástupný symbol pro obsah 2"/>
          <p:cNvSpPr>
            <a:spLocks noGrp="1"/>
          </p:cNvSpPr>
          <p:nvPr>
            <p:ph idx="1"/>
          </p:nvPr>
        </p:nvSpPr>
        <p:spPr>
          <a:xfrm>
            <a:off x="457200" y="1556792"/>
            <a:ext cx="8229600" cy="4525963"/>
          </a:xfrm>
        </p:spPr>
        <p:txBody>
          <a:bodyPr/>
          <a:lstStyle/>
          <a:p>
            <a:r>
              <a:rPr lang="en-US" dirty="0" smtClean="0"/>
              <a:t>The next step is the setup of the template by entering :</a:t>
            </a:r>
          </a:p>
          <a:p>
            <a:pPr lvl="1"/>
            <a:r>
              <a:rPr lang="en-US" sz="2000" dirty="0" smtClean="0"/>
              <a:t>General Business </a:t>
            </a:r>
            <a:r>
              <a:rPr lang="en-US" sz="2000" b="1" dirty="0" smtClean="0">
                <a:solidFill>
                  <a:srgbClr val="0070C0"/>
                </a:solidFill>
              </a:rPr>
              <a:t>Posting Group</a:t>
            </a:r>
          </a:p>
          <a:p>
            <a:pPr lvl="1"/>
            <a:r>
              <a:rPr lang="en-US" sz="2000" dirty="0" smtClean="0"/>
              <a:t>VAT </a:t>
            </a:r>
            <a:r>
              <a:rPr lang="en-US" sz="2000" b="1" dirty="0" smtClean="0">
                <a:solidFill>
                  <a:srgbClr val="0070C0"/>
                </a:solidFill>
              </a:rPr>
              <a:t>Posting Group  </a:t>
            </a:r>
          </a:p>
          <a:p>
            <a:pPr lvl="1"/>
            <a:r>
              <a:rPr lang="en-US" sz="2000" dirty="0" smtClean="0"/>
              <a:t>Customer </a:t>
            </a:r>
            <a:r>
              <a:rPr lang="en-US" sz="2000" b="1" dirty="0" smtClean="0">
                <a:solidFill>
                  <a:srgbClr val="0070C0"/>
                </a:solidFill>
              </a:rPr>
              <a:t>Posting Group </a:t>
            </a:r>
          </a:p>
          <a:p>
            <a:pPr lvl="1"/>
            <a:r>
              <a:rPr lang="en-US" sz="2000" dirty="0" smtClean="0"/>
              <a:t>Payment condition an</a:t>
            </a:r>
            <a:r>
              <a:rPr lang="cs-CZ" sz="2000" dirty="0" smtClean="0"/>
              <a:t>d</a:t>
            </a:r>
            <a:r>
              <a:rPr lang="en-US" sz="2000" dirty="0" smtClean="0"/>
              <a:t> other fields</a:t>
            </a:r>
          </a:p>
          <a:p>
            <a:pPr lvl="1"/>
            <a:r>
              <a:rPr lang="en-US" sz="2000" dirty="0" smtClean="0"/>
              <a:t>Teacher will explain basics about</a:t>
            </a:r>
          </a:p>
          <a:p>
            <a:pPr marL="457200" lvl="1" indent="0">
              <a:buNone/>
            </a:pPr>
            <a:r>
              <a:rPr lang="en-US" sz="2000" b="1" dirty="0" smtClean="0">
                <a:solidFill>
                  <a:srgbClr val="0070C0"/>
                </a:solidFill>
              </a:rPr>
              <a:t>     Posting groups </a:t>
            </a:r>
            <a:r>
              <a:rPr lang="en-US" sz="2000" dirty="0" smtClean="0"/>
              <a:t>(see next slide)</a:t>
            </a:r>
          </a:p>
          <a:p>
            <a:pPr marL="457200" lvl="1" indent="0">
              <a:buNone/>
            </a:pPr>
            <a:r>
              <a:rPr lang="cs-CZ" sz="2000" dirty="0" smtClean="0"/>
              <a:t>  </a:t>
            </a:r>
            <a:endParaRPr lang="cs-CZ"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024336" cy="32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584426" y="5733256"/>
            <a:ext cx="22956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endPar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template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window</a:t>
            </a:r>
            <a:endParaRPr lang="cs-CZ"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85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1653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907704" y="1844824"/>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316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Let´s</a:t>
            </a:r>
            <a:r>
              <a:rPr lang="cs-CZ" dirty="0" smtClean="0"/>
              <a:t> go to </a:t>
            </a:r>
            <a:r>
              <a:rPr lang="cs-CZ" dirty="0" err="1" smtClean="0"/>
              <a:t>international</a:t>
            </a:r>
            <a:r>
              <a:rPr lang="cs-CZ" dirty="0" smtClean="0"/>
              <a:t> Brno Fair</a:t>
            </a:r>
            <a:endParaRPr lang="cs-CZ" dirty="0"/>
          </a:p>
        </p:txBody>
      </p:sp>
      <p:sp>
        <p:nvSpPr>
          <p:cNvPr id="3" name="Zástupný symbol pro obsah 2"/>
          <p:cNvSpPr>
            <a:spLocks noGrp="1"/>
          </p:cNvSpPr>
          <p:nvPr>
            <p:ph idx="1"/>
          </p:nvPr>
        </p:nvSpPr>
        <p:spPr/>
        <p:txBody>
          <a:bodyPr/>
          <a:lstStyle/>
          <a:p>
            <a:r>
              <a:rPr lang="en-US" dirty="0" smtClean="0"/>
              <a:t>We are Greek Olive supplier and you are trying to find new customers in the Czech Republic</a:t>
            </a:r>
          </a:p>
          <a:p>
            <a:r>
              <a:rPr lang="en-US" dirty="0" smtClean="0"/>
              <a:t>Contacts visit your booth (stand) and taste your olives a lot </a:t>
            </a:r>
          </a:p>
          <a:p>
            <a:r>
              <a:rPr lang="en-US" dirty="0" smtClean="0"/>
              <a:t>Some of them will offer a visit card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1" y="4503185"/>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3779912" y="4647900"/>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3995936" y="4669624"/>
            <a:ext cx="4515293" cy="923330"/>
          </a:xfrm>
          <a:prstGeom prst="rect">
            <a:avLst/>
          </a:prstGeom>
          <a:noFill/>
        </p:spPr>
        <p:txBody>
          <a:bodyPr wrap="square" rtlCol="0">
            <a:spAutoFit/>
          </a:bodyPr>
          <a:lstStyle/>
          <a:p>
            <a:r>
              <a:rPr lang="en-US" dirty="0" smtClean="0"/>
              <a:t>Data used by marketing department </a:t>
            </a:r>
          </a:p>
          <a:p>
            <a:r>
              <a:rPr lang="en-US" dirty="0" smtClean="0"/>
              <a:t>New Contact Cards are created in MS Dynamics NAV</a:t>
            </a:r>
            <a:endParaRPr lang="en-US" dirty="0"/>
          </a:p>
        </p:txBody>
      </p:sp>
    </p:spTree>
    <p:extLst>
      <p:ext uri="{BB962C8B-B14F-4D97-AF65-F5344CB8AC3E}">
        <p14:creationId xmlns:p14="http://schemas.microsoft.com/office/powerpoint/2010/main" val="109571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a:t>
            </a:r>
            <a:r>
              <a:rPr lang="cs-CZ" dirty="0" err="1" smtClean="0"/>
              <a:t>Card</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682846" cy="4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3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 y="548680"/>
            <a:ext cx="423466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65" y="551442"/>
            <a:ext cx="421330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38" y="3068960"/>
            <a:ext cx="4234664" cy="230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0"/>
            <a:ext cx="4228455" cy="2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589240"/>
            <a:ext cx="4512866" cy="93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9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Card-F3 (</a:t>
            </a:r>
            <a:r>
              <a:rPr lang="cs-CZ" dirty="0" err="1" smtClean="0"/>
              <a:t>new</a:t>
            </a:r>
            <a:r>
              <a:rPr lang="cs-CZ" dirty="0" smtClean="0"/>
              <a:t>)</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28592" cy="5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4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Contact Card-by use your template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40768"/>
            <a:ext cx="6172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27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 Customer card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95436"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005064"/>
            <a:ext cx="419543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3059832" y="1628800"/>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004048" y="1628800"/>
            <a:ext cx="0" cy="2520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4518965" y="4149080"/>
            <a:ext cx="48508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85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Presented </a:t>
            </a:r>
            <a:r>
              <a:rPr lang="en-US" dirty="0" err="1" smtClean="0"/>
              <a:t>prin</a:t>
            </a:r>
            <a:r>
              <a:rPr lang="cs-CZ" dirty="0" smtClean="0"/>
              <a:t>c</a:t>
            </a:r>
            <a:r>
              <a:rPr lang="en-US" dirty="0" err="1" smtClean="0"/>
              <a:t>iple</a:t>
            </a:r>
            <a:r>
              <a:rPr lang="en-US" dirty="0" smtClean="0"/>
              <a:t> </a:t>
            </a:r>
            <a:endParaRPr lang="en-US" dirty="0"/>
          </a:p>
        </p:txBody>
      </p:sp>
      <p:sp>
        <p:nvSpPr>
          <p:cNvPr id="4" name="Obdélník 3"/>
          <p:cNvSpPr/>
          <p:nvPr/>
        </p:nvSpPr>
        <p:spPr>
          <a:xfrm>
            <a:off x="3368040" y="4207960"/>
            <a:ext cx="1643753" cy="10906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Contact</a:t>
            </a:r>
            <a:r>
              <a:rPr lang="cs-CZ" dirty="0" smtClean="0">
                <a:solidFill>
                  <a:schemeClr val="tx1"/>
                </a:solidFill>
              </a:rPr>
              <a:t> </a:t>
            </a:r>
            <a:r>
              <a:rPr lang="cs-CZ" dirty="0" err="1" smtClean="0">
                <a:solidFill>
                  <a:schemeClr val="tx1"/>
                </a:solidFill>
              </a:rPr>
              <a:t>card</a:t>
            </a:r>
            <a:endParaRPr lang="cs-CZ" dirty="0">
              <a:solidFill>
                <a:schemeClr val="tx1"/>
              </a:solidFill>
            </a:endParaRPr>
          </a:p>
        </p:txBody>
      </p:sp>
      <p:sp>
        <p:nvSpPr>
          <p:cNvPr id="5" name="Obdélník 4"/>
          <p:cNvSpPr/>
          <p:nvPr/>
        </p:nvSpPr>
        <p:spPr>
          <a:xfrm>
            <a:off x="3382121" y="1412776"/>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r>
              <a:rPr lang="cs-CZ" dirty="0" smtClean="0">
                <a:solidFill>
                  <a:srgbClr val="FF0000"/>
                </a:solidFill>
              </a:rPr>
              <a:t> </a:t>
            </a:r>
            <a:r>
              <a:rPr lang="cs-CZ" dirty="0" err="1" smtClean="0">
                <a:solidFill>
                  <a:srgbClr val="FF0000"/>
                </a:solidFill>
              </a:rPr>
              <a:t>Card</a:t>
            </a:r>
            <a:endParaRPr lang="cs-CZ"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0" y="4241409"/>
            <a:ext cx="1490921" cy="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2483768" y="4581128"/>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Pravá složená závorka 7"/>
          <p:cNvSpPr/>
          <p:nvPr/>
        </p:nvSpPr>
        <p:spPr>
          <a:xfrm>
            <a:off x="5202991" y="4230129"/>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5580112" y="4230129"/>
            <a:ext cx="3671390" cy="1200329"/>
          </a:xfrm>
          <a:prstGeom prst="rect">
            <a:avLst/>
          </a:prstGeom>
          <a:noFill/>
        </p:spPr>
        <p:txBody>
          <a:bodyPr wrap="none" rtlCol="0">
            <a:spAutoFit/>
          </a:bodyPr>
          <a:lstStyle/>
          <a:p>
            <a:r>
              <a:rPr lang="en-US" dirty="0" smtClean="0"/>
              <a:t>Mark</a:t>
            </a:r>
            <a:r>
              <a:rPr lang="cs-CZ" dirty="0" smtClean="0"/>
              <a:t>e</a:t>
            </a:r>
            <a:r>
              <a:rPr lang="en-US" dirty="0" smtClean="0"/>
              <a:t>ting activities such as </a:t>
            </a:r>
          </a:p>
          <a:p>
            <a:r>
              <a:rPr lang="en-US" dirty="0" smtClean="0"/>
              <a:t>Interactions, opportunities,</a:t>
            </a:r>
          </a:p>
          <a:p>
            <a:r>
              <a:rPr lang="en-US" dirty="0" smtClean="0"/>
              <a:t>use of sales cycles an profiles will be </a:t>
            </a:r>
          </a:p>
          <a:p>
            <a:r>
              <a:rPr lang="en-US" dirty="0" smtClean="0"/>
              <a:t>presented later in this course</a:t>
            </a:r>
            <a:endParaRPr lang="en-US" dirty="0"/>
          </a:p>
        </p:txBody>
      </p:sp>
      <p:sp>
        <p:nvSpPr>
          <p:cNvPr id="10" name="Obdélník 9"/>
          <p:cNvSpPr/>
          <p:nvPr/>
        </p:nvSpPr>
        <p:spPr>
          <a:xfrm>
            <a:off x="3372940" y="2830892"/>
            <a:ext cx="1643753" cy="1090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Customer</a:t>
            </a:r>
            <a:r>
              <a:rPr lang="cs-CZ" dirty="0" smtClean="0">
                <a:solidFill>
                  <a:schemeClr val="tx1"/>
                </a:solidFill>
              </a:rPr>
              <a:t> </a:t>
            </a:r>
            <a:r>
              <a:rPr lang="cs-CZ" dirty="0" err="1" smtClean="0">
                <a:solidFill>
                  <a:schemeClr val="tx1"/>
                </a:solidFill>
              </a:rPr>
              <a:t>template</a:t>
            </a:r>
            <a:endParaRPr lang="cs-CZ" dirty="0">
              <a:solidFill>
                <a:schemeClr val="tx1"/>
              </a:solidFill>
            </a:endParaRPr>
          </a:p>
        </p:txBody>
      </p:sp>
      <p:sp>
        <p:nvSpPr>
          <p:cNvPr id="11" name="Šipka doprava 10"/>
          <p:cNvSpPr/>
          <p:nvPr/>
        </p:nvSpPr>
        <p:spPr>
          <a:xfrm>
            <a:off x="2604270" y="3395947"/>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03802" y="3121232"/>
            <a:ext cx="219502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Paremeters</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Šipka nahoru 12"/>
          <p:cNvSpPr/>
          <p:nvPr/>
        </p:nvSpPr>
        <p:spPr>
          <a:xfrm>
            <a:off x="4189916" y="3789040"/>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nahoru 13"/>
          <p:cNvSpPr/>
          <p:nvPr/>
        </p:nvSpPr>
        <p:spPr>
          <a:xfrm>
            <a:off x="4320077" y="2420888"/>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052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 </a:t>
            </a: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536504" cy="296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a:t>
            </a:r>
            <a:r>
              <a:rPr lang="cs-CZ" dirty="0" err="1" smtClean="0"/>
              <a:t>information</a:t>
            </a:r>
            <a:r>
              <a:rPr lang="cs-CZ" dirty="0" smtClean="0"/>
              <a:t> - </a:t>
            </a:r>
            <a:r>
              <a:rPr lang="cs-CZ" dirty="0" err="1" smtClean="0"/>
              <a:t>buttons</a:t>
            </a:r>
            <a:r>
              <a:rPr lang="cs-CZ" dirty="0" smtClean="0"/>
              <a:t> (sales)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5416"/>
            <a:ext cx="2499389" cy="34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44329"/>
            <a:ext cx="4178203"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475656" y="1974009"/>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33056"/>
            <a:ext cx="21963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a:off x="2987824" y="3061284"/>
            <a:ext cx="1008112" cy="87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II.(sales) </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b="1" dirty="0" smtClean="0"/>
              <a:t>Costing method</a:t>
            </a:r>
            <a:r>
              <a:rPr lang="cs-CZ" sz="1800" b="1" dirty="0" smtClean="0"/>
              <a:t> -&gt; </a:t>
            </a:r>
            <a:r>
              <a:rPr lang="cs-CZ" sz="1800" b="1" dirty="0" err="1" smtClean="0"/>
              <a:t>see</a:t>
            </a:r>
            <a:r>
              <a:rPr lang="cs-CZ" sz="1800" b="1" dirty="0" smtClean="0"/>
              <a:t> </a:t>
            </a:r>
            <a:r>
              <a:rPr lang="cs-CZ" sz="1800" b="1" dirty="0" err="1" smtClean="0"/>
              <a:t>next</a:t>
            </a:r>
            <a:r>
              <a:rPr lang="cs-CZ" sz="1800" b="1" dirty="0" smtClean="0"/>
              <a:t> </a:t>
            </a:r>
            <a:r>
              <a:rPr lang="cs-CZ" sz="1800" b="1" dirty="0" err="1" smtClean="0"/>
              <a:t>slide</a:t>
            </a:r>
            <a:r>
              <a:rPr lang="cs-CZ" sz="1800" b="1" dirty="0" smtClean="0"/>
              <a:t> (</a:t>
            </a:r>
            <a:r>
              <a:rPr lang="cs-CZ" sz="1800" b="1" dirty="0" err="1" smtClean="0"/>
              <a:t>only</a:t>
            </a:r>
            <a:r>
              <a:rPr lang="cs-CZ" sz="1800" b="1" dirty="0" smtClean="0"/>
              <a:t> </a:t>
            </a:r>
            <a:r>
              <a:rPr lang="cs-CZ" sz="1800" b="1" dirty="0" err="1" smtClean="0"/>
              <a:t>basics</a:t>
            </a:r>
            <a:r>
              <a:rPr lang="cs-CZ" sz="1800" b="1" dirty="0" smtClean="0"/>
              <a:t>) </a:t>
            </a:r>
            <a:endParaRPr lang="en-GB" sz="1800" b="1" dirty="0" smtClean="0"/>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300" dirty="0" smtClean="0"/>
              <a:t> </a:t>
            </a:r>
            <a:r>
              <a:rPr lang="en-GB" sz="1800" dirty="0" smtClean="0"/>
              <a:t>Allow Invoice Discount</a:t>
            </a:r>
          </a:p>
          <a:p>
            <a:pPr lvl="1"/>
            <a:r>
              <a:rPr lang="en-GB" sz="1800" dirty="0" smtClean="0"/>
              <a:t>Replenishment System  and Vendor Number</a:t>
            </a:r>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Costing</a:t>
            </a:r>
            <a:r>
              <a:rPr lang="cs-CZ" dirty="0"/>
              <a:t> </a:t>
            </a:r>
            <a:r>
              <a:rPr lang="cs-CZ" dirty="0" err="1"/>
              <a:t>methods</a:t>
            </a:r>
            <a:r>
              <a:rPr lang="cs-CZ" dirty="0"/>
              <a:t> </a:t>
            </a:r>
            <a:r>
              <a:rPr lang="cs-CZ" dirty="0" err="1"/>
              <a:t>concisely</a:t>
            </a:r>
            <a:endParaRPr lang="cs-CZ" dirty="0"/>
          </a:p>
        </p:txBody>
      </p:sp>
      <p:sp>
        <p:nvSpPr>
          <p:cNvPr id="3" name="Zástupný symbol pro obsah 2"/>
          <p:cNvSpPr>
            <a:spLocks noGrp="1"/>
          </p:cNvSpPr>
          <p:nvPr>
            <p:ph idx="1"/>
          </p:nvPr>
        </p:nvSpPr>
        <p:spPr/>
        <p:txBody>
          <a:bodyPr/>
          <a:lstStyle/>
          <a:p>
            <a:r>
              <a:rPr lang="cs-CZ" dirty="0" smtClean="0"/>
              <a:t>FIFO  : </a:t>
            </a:r>
            <a:r>
              <a:rPr lang="en-US" sz="1800" dirty="0" smtClean="0"/>
              <a:t>An </a:t>
            </a:r>
            <a:r>
              <a:rPr lang="en-US" sz="1800" dirty="0"/>
              <a:t>item’s unit cost is the actual value of any receipt of the item, selected by the FIFO rule</a:t>
            </a:r>
            <a:r>
              <a:rPr lang="en-US" sz="1800" dirty="0" smtClean="0"/>
              <a:t>.</a:t>
            </a:r>
            <a:r>
              <a:rPr lang="cs-CZ" sz="1800" dirty="0" smtClean="0"/>
              <a:t> </a:t>
            </a:r>
            <a:r>
              <a:rPr lang="en-US" sz="1800" dirty="0" smtClean="0"/>
              <a:t>In </a:t>
            </a:r>
            <a:r>
              <a:rPr lang="en-US" sz="1800" dirty="0"/>
              <a:t>inventory valuation, it is assumed that the first items placed in inventory are sold first</a:t>
            </a:r>
            <a:r>
              <a:rPr lang="en-US" sz="1800" dirty="0" smtClean="0"/>
              <a:t>.</a:t>
            </a:r>
            <a:r>
              <a:rPr lang="cs-CZ" sz="1800" dirty="0" smtClean="0"/>
              <a:t> </a:t>
            </a:r>
          </a:p>
          <a:p>
            <a:r>
              <a:rPr lang="cs-CZ" sz="1800" dirty="0" err="1" smtClean="0"/>
              <a:t>Used</a:t>
            </a:r>
            <a:r>
              <a:rPr lang="cs-CZ" sz="1800" dirty="0" smtClean="0"/>
              <a:t> </a:t>
            </a:r>
            <a:r>
              <a:rPr lang="cs-CZ" sz="1800" dirty="0" err="1" smtClean="0"/>
              <a:t>when</a:t>
            </a:r>
            <a:r>
              <a:rPr lang="cs-CZ" sz="1800" dirty="0" smtClean="0"/>
              <a:t> </a:t>
            </a:r>
            <a:r>
              <a:rPr lang="en-US" sz="1800" dirty="0" smtClean="0"/>
              <a:t>business </a:t>
            </a:r>
            <a:r>
              <a:rPr lang="en-US" sz="1800" dirty="0"/>
              <a:t>environments where product cost is stable.</a:t>
            </a:r>
          </a:p>
          <a:p>
            <a:r>
              <a:rPr lang="cs-CZ" dirty="0" err="1" smtClean="0"/>
              <a:t>Average</a:t>
            </a:r>
            <a:r>
              <a:rPr lang="cs-CZ" dirty="0" smtClean="0"/>
              <a:t> : </a:t>
            </a:r>
            <a:r>
              <a:rPr lang="en-US" sz="1800" dirty="0"/>
              <a:t>An item’s unit cost is calculated as the average unit cost at each point in time after a purchase</a:t>
            </a:r>
            <a:r>
              <a:rPr lang="en-US" sz="1800" dirty="0" smtClean="0"/>
              <a:t>.</a:t>
            </a:r>
            <a:r>
              <a:rPr lang="cs-CZ" sz="1800" dirty="0" smtClean="0"/>
              <a:t> </a:t>
            </a:r>
          </a:p>
          <a:p>
            <a:r>
              <a:rPr lang="cs-CZ" sz="1800" dirty="0" err="1" smtClean="0"/>
              <a:t>Used</a:t>
            </a:r>
            <a:r>
              <a:rPr lang="cs-CZ" sz="1800" dirty="0" smtClean="0"/>
              <a:t> i</a:t>
            </a:r>
            <a:r>
              <a:rPr lang="en-US" sz="1800" dirty="0" smtClean="0"/>
              <a:t>n business </a:t>
            </a:r>
            <a:r>
              <a:rPr lang="en-US" sz="1800" dirty="0"/>
              <a:t>environments where product cost is unstable</a:t>
            </a:r>
            <a:r>
              <a:rPr lang="en-US" sz="1800" dirty="0" smtClean="0"/>
              <a:t>.</a:t>
            </a:r>
            <a:r>
              <a:rPr lang="cs-CZ" sz="1800" dirty="0" smtClean="0"/>
              <a:t> </a:t>
            </a:r>
            <a:r>
              <a:rPr lang="en-US" sz="1800" dirty="0" smtClean="0"/>
              <a:t>When </a:t>
            </a:r>
            <a:r>
              <a:rPr lang="en-US" sz="1800" dirty="0"/>
              <a:t>inventories are piled or mixed together and cannot be differentiated, such as chemicals.</a:t>
            </a:r>
          </a:p>
          <a:p>
            <a:endParaRPr lang="en-US" sz="1800" dirty="0"/>
          </a:p>
          <a:p>
            <a:endParaRPr lang="en-US" dirty="0"/>
          </a:p>
          <a:p>
            <a:endParaRPr lang="cs-CZ" dirty="0"/>
          </a:p>
        </p:txBody>
      </p:sp>
    </p:spTree>
    <p:extLst>
      <p:ext uri="{BB962C8B-B14F-4D97-AF65-F5344CB8AC3E}">
        <p14:creationId xmlns:p14="http://schemas.microsoft.com/office/powerpoint/2010/main" val="285588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FIFO</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6796311"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Average</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1700808"/>
            <a:ext cx="58578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04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994</Words>
  <Application>Microsoft Office PowerPoint</Application>
  <PresentationFormat>Předvádění na obrazovce (4:3)</PresentationFormat>
  <Paragraphs>163</Paragraphs>
  <Slides>34</Slides>
  <Notes>1</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Motiv systému Office</vt:lpstr>
      <vt:lpstr>Introduction to MS Dynamics NAV II.</vt:lpstr>
      <vt:lpstr>Basic source tables I.(sales) </vt:lpstr>
      <vt:lpstr>Prezentace aplikace PowerPoint</vt:lpstr>
      <vt:lpstr>Basic information - buttons (sales) </vt:lpstr>
      <vt:lpstr>Basic source tables II.(sales) </vt:lpstr>
      <vt:lpstr>Costing methods concisely</vt:lpstr>
      <vt:lpstr>FIFO</vt:lpstr>
      <vt:lpstr>Average</vt:lpstr>
      <vt:lpstr>Item card</vt:lpstr>
      <vt:lpstr>Sales order</vt:lpstr>
      <vt:lpstr>How to create a simple Sales Order </vt:lpstr>
      <vt:lpstr>Check credit limit</vt:lpstr>
      <vt:lpstr>Created Sales Order</vt:lpstr>
      <vt:lpstr>Sales Order confirmation (preview) </vt:lpstr>
      <vt:lpstr>Lower part of the Sales Order form</vt:lpstr>
      <vt:lpstr>Posted invoice and delivery list</vt:lpstr>
      <vt:lpstr>Direct „jump“to the item card from Posted Invoice (F6)</vt:lpstr>
      <vt:lpstr>Item card and its entries (Ctrl-F5)</vt:lpstr>
      <vt:lpstr>Direct „jump“to the Customer card from Posted Invoice (F6)</vt:lpstr>
      <vt:lpstr>Customer card and its entries (Ctrl-F5)</vt:lpstr>
      <vt:lpstr>Impacts to G/L </vt:lpstr>
      <vt:lpstr>Impacts to G/L (General Ledger Entries) </vt:lpstr>
      <vt:lpstr>Creation of the brand new customer</vt:lpstr>
      <vt:lpstr>Creation of the new template</vt:lpstr>
      <vt:lpstr>Creation of the new template</vt:lpstr>
      <vt:lpstr>Posting Groups</vt:lpstr>
      <vt:lpstr>Posting Groups</vt:lpstr>
      <vt:lpstr>Let´s go to international Brno Fair</vt:lpstr>
      <vt:lpstr>Contact Card</vt:lpstr>
      <vt:lpstr>Contact Card-F3 (new)</vt:lpstr>
      <vt:lpstr>Contact Card-by use your template</vt:lpstr>
      <vt:lpstr>New Customer card </vt:lpstr>
      <vt:lpstr>Presented principle </vt:lpstr>
      <vt:lpstr>End of the section 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38</cp:revision>
  <dcterms:created xsi:type="dcterms:W3CDTF">2014-09-15T11:04:04Z</dcterms:created>
  <dcterms:modified xsi:type="dcterms:W3CDTF">2015-08-25T07:43:32Z</dcterms:modified>
</cp:coreProperties>
</file>