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93" r:id="rId3"/>
    <p:sldId id="295" r:id="rId4"/>
    <p:sldId id="298" r:id="rId5"/>
    <p:sldId id="299" r:id="rId6"/>
    <p:sldId id="296" r:id="rId7"/>
    <p:sldId id="303" r:id="rId8"/>
    <p:sldId id="302" r:id="rId9"/>
    <p:sldId id="301" r:id="rId10"/>
    <p:sldId id="297" r:id="rId11"/>
    <p:sldId id="307" r:id="rId12"/>
    <p:sldId id="306" r:id="rId13"/>
    <p:sldId id="305" r:id="rId14"/>
    <p:sldId id="304" r:id="rId15"/>
    <p:sldId id="300" r:id="rId16"/>
    <p:sldId id="322" r:id="rId17"/>
    <p:sldId id="323" r:id="rId18"/>
    <p:sldId id="324" r:id="rId19"/>
    <p:sldId id="325" r:id="rId20"/>
    <p:sldId id="308" r:id="rId21"/>
    <p:sldId id="326" r:id="rId22"/>
    <p:sldId id="292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443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55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XIII. </a:t>
            </a:r>
            <a:r>
              <a:rPr lang="cs-CZ" sz="1800" b="1" dirty="0" smtClean="0">
                <a:solidFill>
                  <a:srgbClr val="0070C0"/>
                </a:solidFill>
              </a:rPr>
              <a:t>(General </a:t>
            </a:r>
            <a:r>
              <a:rPr lang="cs-CZ" sz="1800" b="1" dirty="0" err="1" smtClean="0">
                <a:solidFill>
                  <a:srgbClr val="0070C0"/>
                </a:solidFill>
              </a:rPr>
              <a:t>Journal</a:t>
            </a:r>
            <a:r>
              <a:rPr lang="cs-CZ" sz="1800" b="1" dirty="0" smtClean="0">
                <a:solidFill>
                  <a:srgbClr val="0070C0"/>
                </a:solidFill>
              </a:rPr>
              <a:t> and </a:t>
            </a:r>
            <a:r>
              <a:rPr lang="cs-CZ" sz="1800" b="1" dirty="0" err="1" smtClean="0">
                <a:solidFill>
                  <a:srgbClr val="0070C0"/>
                </a:solidFill>
              </a:rPr>
              <a:t>its</a:t>
            </a:r>
            <a:r>
              <a:rPr lang="cs-CZ" sz="1800" b="1" dirty="0" smtClean="0">
                <a:solidFill>
                  <a:srgbClr val="0070C0"/>
                </a:solidFill>
              </a:rPr>
              <a:t> use)</a:t>
            </a:r>
            <a:endParaRPr lang="cs-CZ" sz="18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Results</a:t>
            </a:r>
            <a:r>
              <a:rPr lang="cs-CZ" dirty="0" smtClean="0"/>
              <a:t> in General </a:t>
            </a:r>
            <a:r>
              <a:rPr lang="cs-CZ" dirty="0" err="1" smtClean="0"/>
              <a:t>Ledger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864" y="1436627"/>
            <a:ext cx="63055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57515"/>
            <a:ext cx="28003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097419"/>
            <a:ext cx="150553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5940152" y="2716335"/>
            <a:ext cx="216024" cy="28803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5873077" y="4613186"/>
            <a:ext cx="216024" cy="28803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77" y="4901218"/>
            <a:ext cx="85518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2699792" y="3247595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3527884" y="3247595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555776" y="2846288"/>
            <a:ext cx="2104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2310 </a:t>
            </a:r>
            <a:r>
              <a:rPr lang="cs-CZ" sz="1400" dirty="0" err="1" smtClean="0"/>
              <a:t>Customer</a:t>
            </a:r>
            <a:r>
              <a:rPr lang="cs-CZ" sz="1400" dirty="0" smtClean="0"/>
              <a:t>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555776" y="348659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156,38</a:t>
            </a:r>
            <a:endParaRPr lang="cs-CZ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395536" y="3218747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223628" y="3218747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5516" y="3413357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156,38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671900" y="3464444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156,38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64597" y="2804645"/>
            <a:ext cx="1587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2920 Bank </a:t>
            </a:r>
            <a:r>
              <a:rPr lang="cs-CZ" sz="1400" dirty="0" err="1" smtClean="0"/>
              <a:t>Account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6820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Results</a:t>
            </a:r>
            <a:r>
              <a:rPr lang="cs-CZ" dirty="0"/>
              <a:t> in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Entry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6" y="1484784"/>
            <a:ext cx="5527885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012160" y="1844824"/>
            <a:ext cx="2792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Find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appropriate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Customer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Card</a:t>
            </a:r>
            <a:r>
              <a:rPr lang="cs-CZ" dirty="0" smtClean="0">
                <a:solidFill>
                  <a:srgbClr val="FF0000"/>
                </a:solidFill>
              </a:rPr>
              <a:t> and CTRL-F5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1481565" y="4005064"/>
            <a:ext cx="43204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08358" y="5092393"/>
            <a:ext cx="4213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See</a:t>
            </a:r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slide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1526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Results</a:t>
            </a:r>
            <a:r>
              <a:rPr lang="cs-CZ" dirty="0"/>
              <a:t> in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/>
              <a:t>Ledger</a:t>
            </a:r>
            <a:r>
              <a:rPr lang="cs-CZ" dirty="0"/>
              <a:t> </a:t>
            </a:r>
            <a:r>
              <a:rPr lang="cs-CZ" dirty="0" err="1"/>
              <a:t>Entry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661994" cy="368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ousměrná svislá šipka 3"/>
          <p:cNvSpPr/>
          <p:nvPr/>
        </p:nvSpPr>
        <p:spPr>
          <a:xfrm>
            <a:off x="4405677" y="3789040"/>
            <a:ext cx="158589" cy="720080"/>
          </a:xfrm>
          <a:prstGeom prst="up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ousměrná svislá šipka 5"/>
          <p:cNvSpPr/>
          <p:nvPr/>
        </p:nvSpPr>
        <p:spPr>
          <a:xfrm>
            <a:off x="1619672" y="5445224"/>
            <a:ext cx="158589" cy="720080"/>
          </a:xfrm>
          <a:prstGeom prst="up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907704" y="5620598"/>
            <a:ext cx="1466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= </a:t>
            </a:r>
            <a:r>
              <a:rPr lang="cs-CZ" dirty="0" err="1" smtClean="0">
                <a:solidFill>
                  <a:srgbClr val="00B050"/>
                </a:solidFill>
              </a:rPr>
              <a:t>Application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05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Unapply</a:t>
            </a:r>
            <a:r>
              <a:rPr lang="cs-CZ" dirty="0" smtClean="0"/>
              <a:t> in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Entry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661994" cy="368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445224"/>
            <a:ext cx="2400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6660232" y="5085184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576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Unapply</a:t>
            </a:r>
            <a:r>
              <a:rPr lang="cs-CZ" dirty="0" smtClean="0"/>
              <a:t> </a:t>
            </a:r>
            <a:r>
              <a:rPr lang="cs-CZ" dirty="0"/>
              <a:t>in </a:t>
            </a:r>
            <a:r>
              <a:rPr lang="cs-CZ" dirty="0" err="1"/>
              <a:t>Customer</a:t>
            </a:r>
            <a:r>
              <a:rPr lang="cs-CZ" dirty="0"/>
              <a:t> </a:t>
            </a:r>
            <a:r>
              <a:rPr lang="cs-CZ" dirty="0" err="1"/>
              <a:t>Ledger</a:t>
            </a:r>
            <a:r>
              <a:rPr lang="cs-CZ" dirty="0"/>
              <a:t> </a:t>
            </a:r>
            <a:r>
              <a:rPr lang="cs-CZ" dirty="0" err="1"/>
              <a:t>Entry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484785"/>
            <a:ext cx="5328592" cy="326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013176"/>
            <a:ext cx="3041890" cy="111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5004048" y="4753845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5868144" y="5316306"/>
            <a:ext cx="17371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See</a:t>
            </a:r>
            <a:r>
              <a:rPr lang="cs-CZ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cs-CZ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slide</a:t>
            </a:r>
            <a:endParaRPr lang="cs-CZ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3080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Unapply</a:t>
            </a:r>
            <a:r>
              <a:rPr lang="en-US" dirty="0" smtClean="0"/>
              <a:t> in Customer Ledger Entry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7851270" cy="3742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339752" y="5085184"/>
            <a:ext cx="318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Both entries are open  again 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 Entries by use of Shift-F9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023966" cy="2689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6228184" y="40050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5292080" y="4461452"/>
            <a:ext cx="21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Shit-F9 </a:t>
            </a:r>
            <a:r>
              <a:rPr lang="cs-CZ" dirty="0" err="1" smtClean="0"/>
              <a:t>Apply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771800" y="5085184"/>
            <a:ext cx="4213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See</a:t>
            </a:r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slide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3561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Entries by use of Shift-F9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48870"/>
            <a:ext cx="6276181" cy="43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 flipV="1">
            <a:off x="1619672" y="4149080"/>
            <a:ext cx="1287252" cy="177414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3059832" y="5798023"/>
            <a:ext cx="389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By use of toggle switch (key) F9</a:t>
            </a:r>
            <a:r>
              <a:rPr lang="cs-CZ" dirty="0" smtClean="0">
                <a:solidFill>
                  <a:srgbClr val="FF0000"/>
                </a:solidFill>
              </a:rPr>
              <a:t>  and OK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8433" y="5877061"/>
            <a:ext cx="11448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in Czech language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80291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Entries by use of Shift-F9</a:t>
            </a:r>
            <a:endParaRPr lang="cs-CZ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301207"/>
            <a:ext cx="24765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56673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8" y="2564904"/>
            <a:ext cx="6563395" cy="252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se šipkou 3"/>
          <p:cNvCxnSpPr/>
          <p:nvPr/>
        </p:nvCxnSpPr>
        <p:spPr>
          <a:xfrm>
            <a:off x="6134919" y="5003563"/>
            <a:ext cx="0" cy="71960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63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Apply Entries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by use </a:t>
            </a:r>
            <a:r>
              <a:rPr lang="cs-CZ" dirty="0" err="1" smtClean="0"/>
              <a:t>of</a:t>
            </a:r>
            <a:r>
              <a:rPr lang="cs-CZ" dirty="0" smtClean="0"/>
              <a:t> Ctrl-F5 and </a:t>
            </a:r>
            <a:r>
              <a:rPr lang="cs-CZ" dirty="0" err="1" smtClean="0"/>
              <a:t>Applied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endParaRPr lang="cs-CZ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7704856" cy="501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923928" y="3356992"/>
            <a:ext cx="86409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923928" y="4581128"/>
            <a:ext cx="864096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ousměrná svislá šipka 5"/>
          <p:cNvSpPr/>
          <p:nvPr/>
        </p:nvSpPr>
        <p:spPr>
          <a:xfrm>
            <a:off x="3995936" y="3717032"/>
            <a:ext cx="180020" cy="79208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83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General </a:t>
            </a:r>
            <a:r>
              <a:rPr lang="cs-CZ" dirty="0" err="1" smtClean="0"/>
              <a:t>Journals</a:t>
            </a:r>
            <a:r>
              <a:rPr lang="cs-CZ" dirty="0" smtClean="0"/>
              <a:t> and </a:t>
            </a:r>
            <a:r>
              <a:rPr lang="cs-CZ" dirty="0" err="1" smtClean="0"/>
              <a:t>its</a:t>
            </a:r>
            <a:r>
              <a:rPr lang="cs-CZ" dirty="0" smtClean="0"/>
              <a:t> use in G/L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enables to post and apply payment to „open“ invoices</a:t>
            </a:r>
          </a:p>
          <a:p>
            <a:r>
              <a:rPr lang="en-US" dirty="0" smtClean="0"/>
              <a:t>It enables to post an amount from one  account to another</a:t>
            </a:r>
          </a:p>
          <a:p>
            <a:r>
              <a:rPr lang="en-US" dirty="0" smtClean="0"/>
              <a:t>Recurring operations (periodic posting of similar transactions) are much more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Amount transfer from one account to another one and Reverse</a:t>
            </a:r>
            <a:endParaRPr lang="en-US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4272" y="129380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en-US" dirty="0" smtClean="0"/>
              <a:t>Account 2910 </a:t>
            </a:r>
            <a:r>
              <a:rPr lang="en-US" dirty="0" smtClean="0"/>
              <a:t>must </a:t>
            </a:r>
            <a:r>
              <a:rPr lang="en-US" dirty="0" smtClean="0"/>
              <a:t>have Direct Posting ticked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Šipka dolů 4"/>
          <p:cNvSpPr/>
          <p:nvPr/>
        </p:nvSpPr>
        <p:spPr>
          <a:xfrm>
            <a:off x="4011251" y="2672855"/>
            <a:ext cx="126408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303955" y="3068960"/>
            <a:ext cx="650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F11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79" y="1703209"/>
            <a:ext cx="6507394" cy="1263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93" y="3807149"/>
            <a:ext cx="130896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817830"/>
            <a:ext cx="3475856" cy="113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Šipka dolů 15"/>
          <p:cNvSpPr/>
          <p:nvPr/>
        </p:nvSpPr>
        <p:spPr>
          <a:xfrm>
            <a:off x="4183593" y="4948597"/>
            <a:ext cx="445384" cy="4349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53" y="5366234"/>
            <a:ext cx="771366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2627784" y="1706323"/>
            <a:ext cx="42162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err="1" smtClean="0">
                <a:solidFill>
                  <a:srgbClr val="FF0000"/>
                </a:solidFill>
              </a:rPr>
              <a:t>This</a:t>
            </a:r>
            <a:r>
              <a:rPr lang="cs-CZ" sz="1100" b="1" dirty="0" smtClean="0">
                <a:solidFill>
                  <a:srgbClr val="FF0000"/>
                </a:solidFill>
              </a:rPr>
              <a:t> </a:t>
            </a:r>
            <a:r>
              <a:rPr lang="cs-CZ" sz="1100" b="1" dirty="0" err="1" smtClean="0">
                <a:solidFill>
                  <a:srgbClr val="FF0000"/>
                </a:solidFill>
              </a:rPr>
              <a:t>represents</a:t>
            </a:r>
            <a:r>
              <a:rPr lang="cs-CZ" sz="1100" b="1" dirty="0" smtClean="0">
                <a:solidFill>
                  <a:srgbClr val="FF0000"/>
                </a:solidFill>
              </a:rPr>
              <a:t> </a:t>
            </a:r>
            <a:r>
              <a:rPr lang="cs-CZ" sz="1100" b="1" dirty="0" err="1" smtClean="0">
                <a:solidFill>
                  <a:srgbClr val="FF0000"/>
                </a:solidFill>
              </a:rPr>
              <a:t>transefr</a:t>
            </a:r>
            <a:r>
              <a:rPr lang="cs-CZ" sz="1100" b="1" dirty="0" smtClean="0">
                <a:solidFill>
                  <a:srgbClr val="FF0000"/>
                </a:solidFill>
              </a:rPr>
              <a:t> </a:t>
            </a:r>
            <a:r>
              <a:rPr lang="cs-CZ" sz="1100" b="1" dirty="0" err="1" smtClean="0">
                <a:solidFill>
                  <a:srgbClr val="FF0000"/>
                </a:solidFill>
              </a:rPr>
              <a:t>of</a:t>
            </a:r>
            <a:r>
              <a:rPr lang="cs-CZ" sz="1100" b="1" dirty="0" smtClean="0">
                <a:solidFill>
                  <a:srgbClr val="FF0000"/>
                </a:solidFill>
              </a:rPr>
              <a:t> 1000 </a:t>
            </a:r>
            <a:r>
              <a:rPr lang="cs-CZ" sz="1100" b="1" dirty="0" err="1" smtClean="0">
                <a:solidFill>
                  <a:srgbClr val="FF0000"/>
                </a:solidFill>
              </a:rPr>
              <a:t>from</a:t>
            </a:r>
            <a:r>
              <a:rPr lang="cs-CZ" sz="1100" b="1" dirty="0" smtClean="0">
                <a:solidFill>
                  <a:srgbClr val="FF0000"/>
                </a:solidFill>
              </a:rPr>
              <a:t> bank to cash </a:t>
            </a:r>
            <a:r>
              <a:rPr lang="cs-CZ" sz="1100" b="1" dirty="0" err="1" smtClean="0">
                <a:solidFill>
                  <a:srgbClr val="FF0000"/>
                </a:solidFill>
              </a:rPr>
              <a:t>account</a:t>
            </a:r>
            <a:r>
              <a:rPr lang="cs-CZ" sz="1100" b="1" dirty="0" smtClean="0">
                <a:solidFill>
                  <a:srgbClr val="FF0000"/>
                </a:solidFill>
              </a:rPr>
              <a:t> </a:t>
            </a:r>
            <a:r>
              <a:rPr lang="cs-CZ" sz="1100" b="1" dirty="0" err="1" smtClean="0">
                <a:solidFill>
                  <a:srgbClr val="FF0000"/>
                </a:solidFill>
              </a:rPr>
              <a:t>after</a:t>
            </a:r>
            <a:r>
              <a:rPr lang="cs-CZ" sz="1100" b="1" dirty="0" smtClean="0">
                <a:solidFill>
                  <a:srgbClr val="FF0000"/>
                </a:solidFill>
              </a:rPr>
              <a:t> F11 </a:t>
            </a:r>
            <a:endParaRPr lang="cs-CZ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029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cs-CZ" dirty="0" err="1" smtClean="0"/>
              <a:t>Reversing</a:t>
            </a:r>
            <a:r>
              <a:rPr lang="cs-CZ" dirty="0" smtClean="0"/>
              <a:t> </a:t>
            </a:r>
            <a:r>
              <a:rPr lang="cs-CZ" dirty="0" err="1" smtClean="0"/>
              <a:t>cerated</a:t>
            </a:r>
            <a:r>
              <a:rPr lang="cs-CZ" dirty="0" smtClean="0"/>
              <a:t> G/L </a:t>
            </a:r>
            <a:r>
              <a:rPr lang="cs-CZ" dirty="0" err="1" smtClean="0"/>
              <a:t>entry</a:t>
            </a:r>
            <a:endParaRPr lang="cs-CZ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96952"/>
            <a:ext cx="18954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5868144" y="2636912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6624736" cy="148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6372200" y="3144589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78" y="3606247"/>
            <a:ext cx="6624736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Šipka dolů 10"/>
          <p:cNvSpPr/>
          <p:nvPr/>
        </p:nvSpPr>
        <p:spPr>
          <a:xfrm>
            <a:off x="4860032" y="4293096"/>
            <a:ext cx="108012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5140903" y="4390895"/>
            <a:ext cx="650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bg1"/>
                </a:solidFill>
              </a:rPr>
              <a:t>F11</a:t>
            </a:r>
            <a:endParaRPr lang="cs-CZ" sz="1600" dirty="0">
              <a:solidFill>
                <a:schemeClr val="bg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40676"/>
            <a:ext cx="7589837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323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XIII.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2816"/>
            <a:ext cx="309634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General </a:t>
            </a:r>
            <a:r>
              <a:rPr lang="cs-CZ" dirty="0" err="1" smtClean="0"/>
              <a:t>Journals</a:t>
            </a:r>
            <a:r>
              <a:rPr lang="cs-CZ" dirty="0" smtClean="0"/>
              <a:t> and </a:t>
            </a:r>
            <a:r>
              <a:rPr lang="cs-CZ" dirty="0" err="1" smtClean="0"/>
              <a:t>its</a:t>
            </a:r>
            <a:r>
              <a:rPr lang="cs-CZ" dirty="0" smtClean="0"/>
              <a:t> use in G/L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You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en-US" sz="2000" dirty="0" smtClean="0"/>
              <a:t>use </a:t>
            </a:r>
            <a:r>
              <a:rPr lang="en-US" sz="2000" dirty="0"/>
              <a:t>the General Journal window to post transactions to G/L, bank, customer, vendor and fixed assets accounts. In a general journal, you enter the relevant information for the transaction, such as the posting date, amount and the accounts you want to post to. The information you enter in a journal is temporary and can be changed as long as it is in the journal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endParaRPr lang="cs-CZ" sz="2000" dirty="0"/>
          </a:p>
          <a:p>
            <a:r>
              <a:rPr lang="en-US" sz="2000" dirty="0"/>
              <a:t>If you often use the general journal to post the same or similar journal lines, for example, in connection with payroll </a:t>
            </a:r>
            <a:r>
              <a:rPr lang="en-US" sz="2000" dirty="0" smtClean="0"/>
              <a:t>expenses</a:t>
            </a:r>
            <a:r>
              <a:rPr lang="cs-CZ" sz="2000" dirty="0" smtClean="0"/>
              <a:t>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29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Applying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412776"/>
            <a:ext cx="3490455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ousměrná vodorovná šipka 3"/>
          <p:cNvSpPr/>
          <p:nvPr/>
        </p:nvSpPr>
        <p:spPr>
          <a:xfrm>
            <a:off x="3923928" y="2636912"/>
            <a:ext cx="1800200" cy="9361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Apply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20887"/>
            <a:ext cx="25717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91" y="5373216"/>
            <a:ext cx="6289474" cy="1006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148064" y="5003884"/>
            <a:ext cx="320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10000 by Ctrl-F5</a:t>
            </a:r>
            <a:endParaRPr lang="cs-CZ" dirty="0"/>
          </a:p>
        </p:txBody>
      </p:sp>
      <p:sp>
        <p:nvSpPr>
          <p:cNvPr id="3" name="Šipka doleva 2"/>
          <p:cNvSpPr/>
          <p:nvPr/>
        </p:nvSpPr>
        <p:spPr>
          <a:xfrm>
            <a:off x="7236296" y="5373216"/>
            <a:ext cx="1594445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 smtClean="0"/>
              <a:t>If</a:t>
            </a:r>
            <a:r>
              <a:rPr lang="cs-CZ" sz="1000" dirty="0" smtClean="0"/>
              <a:t> opne, </a:t>
            </a:r>
            <a:r>
              <a:rPr lang="cs-CZ" sz="1000" dirty="0" err="1" smtClean="0"/>
              <a:t>thus</a:t>
            </a:r>
            <a:r>
              <a:rPr lang="cs-CZ" sz="1000" dirty="0" smtClean="0"/>
              <a:t> not </a:t>
            </a:r>
            <a:r>
              <a:rPr lang="cs-CZ" sz="1000" dirty="0" err="1" smtClean="0"/>
              <a:t>applied</a:t>
            </a:r>
            <a:r>
              <a:rPr lang="cs-CZ" sz="1000" dirty="0" smtClean="0"/>
              <a:t> </a:t>
            </a:r>
            <a:r>
              <a:rPr lang="cs-CZ" sz="1000" dirty="0" err="1" smtClean="0"/>
              <a:t>with</a:t>
            </a:r>
            <a:r>
              <a:rPr lang="cs-CZ" sz="1000" dirty="0" smtClean="0"/>
              <a:t> </a:t>
            </a:r>
            <a:r>
              <a:rPr lang="cs-CZ" sz="1000" dirty="0" err="1" smtClean="0"/>
              <a:t>payment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99084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Impacts</a:t>
            </a:r>
            <a:r>
              <a:rPr lang="cs-CZ" sz="3600" b="1" dirty="0"/>
              <a:t> to </a:t>
            </a:r>
            <a:r>
              <a:rPr lang="cs-CZ" sz="3600" b="1" dirty="0" smtClean="0"/>
              <a:t>G/L (General </a:t>
            </a:r>
            <a:r>
              <a:rPr lang="cs-CZ" sz="3600" b="1" dirty="0" err="1" smtClean="0"/>
              <a:t>Ledger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Entries</a:t>
            </a:r>
            <a:r>
              <a:rPr lang="cs-CZ" sz="3600" b="1" dirty="0" smtClean="0"/>
              <a:t>) </a:t>
            </a:r>
            <a:endParaRPr lang="cs-CZ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185373" cy="851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255053" y="4941168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167844" y="4411501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300192" y="3429000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3995936" y="4411501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7083145" y="4941168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7128284" y="3429000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219832" y="4303077"/>
            <a:ext cx="2176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602000 Tržba</a:t>
            </a:r>
          </a:p>
          <a:p>
            <a:r>
              <a:rPr lang="cs-CZ" sz="1400" dirty="0" smtClean="0"/>
              <a:t>6110 Sales Retail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219832" y="2775098"/>
            <a:ext cx="1670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  <a:endParaRPr lang="cs-CZ" sz="1400" dirty="0" smtClean="0"/>
          </a:p>
          <a:p>
            <a:r>
              <a:rPr lang="cs-CZ" sz="1400" dirty="0" smtClean="0"/>
              <a:t>5610  Sales VAT 25%</a:t>
            </a:r>
            <a:endParaRPr lang="cs-CZ" sz="1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23828" y="3779857"/>
            <a:ext cx="2062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  <a:endParaRPr lang="cs-CZ" sz="1400" dirty="0" smtClean="0"/>
          </a:p>
          <a:p>
            <a:r>
              <a:rPr lang="cs-CZ" sz="1400" dirty="0" smtClean="0"/>
              <a:t>2310 </a:t>
            </a:r>
            <a:r>
              <a:rPr lang="cs-CZ" sz="1400" dirty="0" err="1" smtClean="0"/>
              <a:t>Customer</a:t>
            </a:r>
            <a:r>
              <a:rPr lang="cs-CZ" sz="1400" dirty="0" smtClean="0"/>
              <a:t> </a:t>
            </a:r>
            <a:r>
              <a:rPr lang="cs-CZ" sz="1400" dirty="0" err="1" smtClean="0"/>
              <a:t>Domestic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295011" y="518016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123,30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023828" y="4650499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154,13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308304" y="366113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30,83</a:t>
            </a:r>
            <a:endParaRPr lang="cs-CZ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863588" y="4382653"/>
            <a:ext cx="165618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691680" y="4382653"/>
            <a:ext cx="0" cy="84732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83568" y="457726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154,13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139952" y="4628350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154,13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801628" y="3664824"/>
            <a:ext cx="1587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 </a:t>
            </a:r>
            <a:endParaRPr lang="cs-CZ" sz="1400" dirty="0" smtClean="0"/>
          </a:p>
          <a:p>
            <a:r>
              <a:rPr lang="cs-CZ" sz="1400" dirty="0" smtClean="0"/>
              <a:t>2920 Bank </a:t>
            </a:r>
            <a:r>
              <a:rPr lang="cs-CZ" sz="1400" dirty="0" err="1" smtClean="0"/>
              <a:t>Account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6994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of General Journal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18288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12776"/>
            <a:ext cx="6336704" cy="1117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3563888" y="1700808"/>
            <a:ext cx="0" cy="17281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3501008"/>
            <a:ext cx="831373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707904" y="2654349"/>
            <a:ext cx="47312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Enter a new line by F3 and batch name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e.g. Classic and add balancing  Banking Account with code NBL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and </a:t>
            </a:r>
            <a:r>
              <a:rPr lang="en-US" sz="1400" dirty="0" err="1" smtClean="0">
                <a:solidFill>
                  <a:srgbClr val="FF0000"/>
                </a:solidFill>
              </a:rPr>
              <a:t>th</a:t>
            </a:r>
            <a:r>
              <a:rPr lang="cs-CZ" sz="1400" dirty="0" smtClean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n click OK !!!!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26" y="4792126"/>
            <a:ext cx="8051676" cy="1202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1907704" y="4289302"/>
            <a:ext cx="6660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Enter two new fields by right mouse click on the GJ bar. The name of the fields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are specified by red rectangle  above. </a:t>
            </a:r>
            <a:r>
              <a:rPr lang="en-US" sz="1400" dirty="0" err="1" smtClean="0">
                <a:solidFill>
                  <a:srgbClr val="FF0000"/>
                </a:solidFill>
              </a:rPr>
              <a:t>Th</a:t>
            </a:r>
            <a:r>
              <a:rPr lang="cs-CZ" sz="1400" dirty="0" smtClean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n click OK.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7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Entering</a:t>
            </a:r>
            <a:r>
              <a:rPr lang="cs-CZ" dirty="0" smtClean="0"/>
              <a:t> data to G/L and </a:t>
            </a:r>
            <a:r>
              <a:rPr lang="cs-CZ" dirty="0" err="1" smtClean="0"/>
              <a:t>Apply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8221589" cy="1363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7989926" y="2276872"/>
            <a:ext cx="648072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F6</a:t>
            </a:r>
            <a:endParaRPr lang="cs-CZ" sz="11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7920880" cy="270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56176" y="3933056"/>
            <a:ext cx="2393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List </a:t>
            </a:r>
            <a:r>
              <a:rPr lang="cs-CZ" b="1" dirty="0" err="1" smtClean="0">
                <a:solidFill>
                  <a:srgbClr val="FF0000"/>
                </a:solidFill>
              </a:rPr>
              <a:t>of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all</a:t>
            </a:r>
            <a:r>
              <a:rPr lang="cs-CZ" b="1" dirty="0" smtClean="0">
                <a:solidFill>
                  <a:srgbClr val="FF0000"/>
                </a:solidFill>
              </a:rPr>
              <a:t> open </a:t>
            </a:r>
            <a:r>
              <a:rPr lang="cs-CZ" b="1" dirty="0" err="1" smtClean="0">
                <a:solidFill>
                  <a:srgbClr val="FF0000"/>
                </a:solidFill>
              </a:rPr>
              <a:t>invoices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110" y="2762344"/>
            <a:ext cx="73448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Customer</a:t>
            </a:r>
            <a:r>
              <a:rPr lang="cs-CZ" sz="1400" dirty="0" smtClean="0"/>
              <a:t> </a:t>
            </a:r>
            <a:r>
              <a:rPr lang="cs-CZ" sz="1400" dirty="0" err="1" smtClean="0"/>
              <a:t>number</a:t>
            </a:r>
            <a:r>
              <a:rPr lang="cs-CZ" sz="1400" dirty="0" smtClean="0"/>
              <a:t> </a:t>
            </a:r>
            <a:r>
              <a:rPr lang="cs-CZ" sz="1400" b="1" dirty="0" smtClean="0"/>
              <a:t>10000 </a:t>
            </a:r>
            <a:r>
              <a:rPr lang="cs-CZ" sz="1400" dirty="0" err="1" smtClean="0"/>
              <a:t>represents</a:t>
            </a:r>
            <a:r>
              <a:rPr lang="cs-CZ" sz="1400" dirty="0" smtClean="0"/>
              <a:t> </a:t>
            </a:r>
            <a:r>
              <a:rPr lang="cs-CZ" sz="1400" dirty="0" err="1" smtClean="0"/>
              <a:t>also</a:t>
            </a:r>
            <a:r>
              <a:rPr lang="cs-CZ" sz="1400" dirty="0" smtClean="0"/>
              <a:t> </a:t>
            </a:r>
          </a:p>
          <a:p>
            <a:r>
              <a:rPr lang="cs-CZ" sz="1400" dirty="0" smtClean="0"/>
              <a:t>G/L </a:t>
            </a:r>
            <a:r>
              <a:rPr lang="cs-CZ" sz="1400" dirty="0" err="1" smtClean="0"/>
              <a:t>account</a:t>
            </a:r>
            <a:r>
              <a:rPr lang="cs-CZ" sz="1400" dirty="0" smtClean="0"/>
              <a:t> </a:t>
            </a:r>
            <a:r>
              <a:rPr lang="cs-CZ" sz="1400" dirty="0" err="1" smtClean="0"/>
              <a:t>number</a:t>
            </a:r>
            <a:r>
              <a:rPr lang="cs-CZ" sz="1400" dirty="0" smtClean="0"/>
              <a:t> 2310  – </a:t>
            </a:r>
            <a:r>
              <a:rPr lang="cs-CZ" sz="1400" dirty="0" err="1" smtClean="0"/>
              <a:t>see</a:t>
            </a:r>
            <a:r>
              <a:rPr lang="cs-CZ" sz="1400" dirty="0" smtClean="0"/>
              <a:t> </a:t>
            </a:r>
            <a:r>
              <a:rPr lang="cs-CZ" sz="1400" dirty="0" err="1" smtClean="0"/>
              <a:t>tab</a:t>
            </a:r>
            <a:r>
              <a:rPr lang="cs-CZ" sz="1400" dirty="0" smtClean="0"/>
              <a:t> </a:t>
            </a:r>
            <a:r>
              <a:rPr lang="cs-CZ" sz="1400" dirty="0" err="1" smtClean="0"/>
              <a:t>invoicing</a:t>
            </a:r>
            <a:r>
              <a:rPr lang="cs-CZ" sz="1400" dirty="0" smtClean="0"/>
              <a:t> and </a:t>
            </a:r>
            <a:r>
              <a:rPr lang="cs-CZ" sz="1400" dirty="0" err="1" smtClean="0"/>
              <a:t>Customer</a:t>
            </a:r>
            <a:r>
              <a:rPr lang="cs-CZ" sz="1400" dirty="0" smtClean="0"/>
              <a:t> </a:t>
            </a:r>
            <a:r>
              <a:rPr lang="cs-CZ" sz="1400" dirty="0" err="1" smtClean="0"/>
              <a:t>Posting</a:t>
            </a:r>
            <a:r>
              <a:rPr lang="cs-CZ" sz="1400" dirty="0" smtClean="0"/>
              <a:t> Group=</a:t>
            </a:r>
            <a:r>
              <a:rPr lang="cs-CZ" sz="1400" dirty="0" err="1" smtClean="0"/>
              <a:t>Domestic</a:t>
            </a:r>
            <a:endParaRPr lang="cs-CZ" sz="1400" dirty="0" smtClean="0"/>
          </a:p>
          <a:p>
            <a:r>
              <a:rPr lang="cs-CZ" sz="1400" dirty="0" smtClean="0"/>
              <a:t>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841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Entering</a:t>
            </a:r>
            <a:r>
              <a:rPr lang="cs-CZ" dirty="0"/>
              <a:t> data to </a:t>
            </a:r>
            <a:r>
              <a:rPr lang="cs-CZ" dirty="0" smtClean="0"/>
              <a:t>G/L </a:t>
            </a:r>
            <a:r>
              <a:rPr lang="cs-CZ" dirty="0"/>
              <a:t>and </a:t>
            </a:r>
            <a:r>
              <a:rPr lang="cs-CZ" dirty="0" err="1"/>
              <a:t>Apply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7920880" cy="270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83568" y="4005064"/>
            <a:ext cx="7632848" cy="1869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051720" y="4365104"/>
            <a:ext cx="4273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Make a </a:t>
            </a:r>
            <a:r>
              <a:rPr lang="cs-CZ" dirty="0" err="1" smtClean="0">
                <a:solidFill>
                  <a:srgbClr val="FF0000"/>
                </a:solidFill>
              </a:rPr>
              <a:t>choice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them</a:t>
            </a:r>
            <a:r>
              <a:rPr lang="cs-CZ" dirty="0" smtClean="0">
                <a:solidFill>
                  <a:srgbClr val="FF0000"/>
                </a:solidFill>
              </a:rPr>
              <a:t> and enter OK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734" y="4755243"/>
            <a:ext cx="43529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5220072" y="4898118"/>
            <a:ext cx="0" cy="4750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94" y="5408111"/>
            <a:ext cx="7732822" cy="109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10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 GJ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data by F11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285775"/>
            <a:ext cx="232385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285775"/>
            <a:ext cx="259228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2915816" y="1772816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2339752" y="2780928"/>
            <a:ext cx="21602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453" y="3501008"/>
            <a:ext cx="174683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4291321" y="4365104"/>
            <a:ext cx="4213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See</a:t>
            </a:r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slide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9461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503</Words>
  <Application>Microsoft Office PowerPoint</Application>
  <PresentationFormat>Předvádění na obrazovce (4:3)</PresentationFormat>
  <Paragraphs>83</Paragraphs>
  <Slides>22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Introduction to MS Dynamics NAV XIII. (General Journal and its use)</vt:lpstr>
      <vt:lpstr>General Journals and its use in G/L</vt:lpstr>
      <vt:lpstr>General Journals and its use in G/L</vt:lpstr>
      <vt:lpstr>Applying principle</vt:lpstr>
      <vt:lpstr>Impacts to G/L (General Ledger Entries) </vt:lpstr>
      <vt:lpstr>Setup of General Journal</vt:lpstr>
      <vt:lpstr>Entering data to G/L and Apply</vt:lpstr>
      <vt:lpstr>Entering data to G/L and Apply</vt:lpstr>
      <vt:lpstr>Post GJ with correct data by F11</vt:lpstr>
      <vt:lpstr>Results in General Ledger</vt:lpstr>
      <vt:lpstr>Results in Customer Ledger Entry</vt:lpstr>
      <vt:lpstr>Results in Customer Ledger Entry</vt:lpstr>
      <vt:lpstr>Unapply in Customer Ledger Entry</vt:lpstr>
      <vt:lpstr>Unapply in Customer Ledger Entry</vt:lpstr>
      <vt:lpstr>Unapply in Customer Ledger Entry</vt:lpstr>
      <vt:lpstr>Apply Entries by use of Shift-F9</vt:lpstr>
      <vt:lpstr>Apply Entries by use of Shift-F9</vt:lpstr>
      <vt:lpstr>Apply Entries by use of Shift-F9</vt:lpstr>
      <vt:lpstr>Apply Entries from Customer Card by use of Ctrl-F5 and Applied Entries</vt:lpstr>
      <vt:lpstr>Amount transfer from one account to another one and Reverse</vt:lpstr>
      <vt:lpstr>Reversing cerated G/L entry</vt:lpstr>
      <vt:lpstr>End of the section XIII.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128</cp:revision>
  <dcterms:created xsi:type="dcterms:W3CDTF">2014-09-15T11:04:04Z</dcterms:created>
  <dcterms:modified xsi:type="dcterms:W3CDTF">2015-11-04T10:21:33Z</dcterms:modified>
</cp:coreProperties>
</file>