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95" r:id="rId3"/>
    <p:sldId id="298" r:id="rId4"/>
    <p:sldId id="299" r:id="rId5"/>
    <p:sldId id="297" r:id="rId6"/>
    <p:sldId id="300" r:id="rId7"/>
    <p:sldId id="301" r:id="rId8"/>
    <p:sldId id="302" r:id="rId9"/>
    <p:sldId id="303" r:id="rId10"/>
    <p:sldId id="304" r:id="rId11"/>
    <p:sldId id="305" r:id="rId12"/>
    <p:sldId id="292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83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fld id="{144B0FBD-CFB8-4647-92C0-C97E81106FE6}" type="slidenum">
              <a:rPr lang="en-US" altLang="cs-CZ"/>
              <a:pPr eaLnBrk="1" hangingPunct="1"/>
              <a:t>3</a:t>
            </a:fld>
            <a:endParaRPr lang="en-US" altLang="cs-CZ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EA459-C375-446E-925D-8FB0156854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5441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MS Dynamics NAV X</a:t>
            </a:r>
            <a:r>
              <a:rPr lang="cs-CZ" dirty="0" smtClean="0"/>
              <a:t>. </a:t>
            </a:r>
            <a:r>
              <a:rPr lang="cs-CZ" sz="1600" b="1" dirty="0" smtClean="0">
                <a:solidFill>
                  <a:srgbClr val="0070C0"/>
                </a:solidFill>
              </a:rPr>
              <a:t>(</a:t>
            </a:r>
            <a:r>
              <a:rPr lang="cs-CZ" sz="1600" b="1" dirty="0" err="1" smtClean="0">
                <a:solidFill>
                  <a:srgbClr val="0070C0"/>
                </a:solidFill>
              </a:rPr>
              <a:t>Discounts</a:t>
            </a:r>
            <a:r>
              <a:rPr lang="cs-CZ" sz="1600" b="1" dirty="0" smtClean="0">
                <a:solidFill>
                  <a:srgbClr val="0070C0"/>
                </a:solidFill>
              </a:rPr>
              <a:t>)</a:t>
            </a:r>
            <a:endParaRPr lang="cs-CZ" sz="1600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Invoice</a:t>
            </a:r>
            <a:r>
              <a:rPr lang="cs-CZ" dirty="0" smtClean="0"/>
              <a:t> </a:t>
            </a:r>
            <a:r>
              <a:rPr lang="cs-CZ" dirty="0" err="1" smtClean="0"/>
              <a:t>Discount</a:t>
            </a:r>
            <a:r>
              <a:rPr lang="cs-CZ" dirty="0" smtClean="0"/>
              <a:t> </a:t>
            </a:r>
            <a:r>
              <a:rPr lang="cs-CZ" dirty="0" err="1" smtClean="0"/>
              <a:t>Setup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412776"/>
            <a:ext cx="5224153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6215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SO and </a:t>
            </a:r>
            <a:r>
              <a:rPr lang="cs-CZ" sz="3200" b="1" dirty="0" err="1" smtClean="0"/>
              <a:t>when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invoice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discount</a:t>
            </a:r>
            <a:r>
              <a:rPr lang="cs-CZ" sz="3200" b="1" dirty="0" smtClean="0"/>
              <a:t>  </a:t>
            </a:r>
            <a:r>
              <a:rPr lang="cs-CZ" sz="3200" b="1" dirty="0" err="1" smtClean="0"/>
              <a:t>is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applied</a:t>
            </a:r>
            <a:endParaRPr lang="cs-CZ" sz="3200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243" y="1299236"/>
            <a:ext cx="4865219" cy="5187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556792"/>
            <a:ext cx="2114550" cy="420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 flipV="1">
            <a:off x="4139952" y="5589240"/>
            <a:ext cx="187220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42430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dirty="0" smtClean="0"/>
              <a:t> X. 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411760" y="4167664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This is the end</a:t>
            </a:r>
            <a:br>
              <a:rPr lang="en-US" dirty="0"/>
            </a:br>
            <a:r>
              <a:rPr lang="en-US" dirty="0"/>
              <a:t>Beautiful friend</a:t>
            </a:r>
            <a:br>
              <a:rPr lang="en-US" dirty="0"/>
            </a:br>
            <a:r>
              <a:rPr lang="en-US" dirty="0"/>
              <a:t>This is the end</a:t>
            </a:r>
            <a:br>
              <a:rPr lang="en-US" dirty="0"/>
            </a:br>
            <a:r>
              <a:rPr lang="en-US" dirty="0"/>
              <a:t>My only friend, the </a:t>
            </a:r>
            <a:r>
              <a:rPr lang="en-US" dirty="0" smtClean="0"/>
              <a:t>end</a:t>
            </a:r>
            <a:r>
              <a:rPr lang="cs-CZ" dirty="0" smtClean="0"/>
              <a:t>…</a:t>
            </a:r>
            <a:r>
              <a:rPr lang="en-US" dirty="0"/>
              <a:t/>
            </a:r>
            <a:br>
              <a:rPr lang="en-US" dirty="0"/>
            </a:b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648" y="1298233"/>
            <a:ext cx="408622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9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 smtClean="0"/>
              <a:t>Discounts</a:t>
            </a:r>
            <a:endParaRPr lang="en-US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Use of discounts: </a:t>
            </a:r>
          </a:p>
          <a:p>
            <a:pPr lvl="1"/>
            <a:r>
              <a:rPr lang="en-US" dirty="0" smtClean="0"/>
              <a:t>Support of  „Sales“ actions-&gt;lower stock value and better liquidity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Support of marketing -&gt;new clients 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Basic incentives for any type of client 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In order to differentiate between clients (</a:t>
            </a:r>
            <a:r>
              <a:rPr lang="en-US" dirty="0" err="1" smtClean="0">
                <a:solidFill>
                  <a:srgbClr val="0070C0"/>
                </a:solidFill>
              </a:rPr>
              <a:t>ba</a:t>
            </a:r>
            <a:r>
              <a:rPr lang="cs-CZ" dirty="0" smtClean="0">
                <a:solidFill>
                  <a:srgbClr val="0070C0"/>
                </a:solidFill>
              </a:rPr>
              <a:t>s</a:t>
            </a:r>
            <a:r>
              <a:rPr lang="en-US" dirty="0" err="1" smtClean="0">
                <a:solidFill>
                  <a:srgbClr val="0070C0"/>
                </a:solidFill>
              </a:rPr>
              <a:t>ed</a:t>
            </a:r>
            <a:r>
              <a:rPr lang="en-US" dirty="0" smtClean="0">
                <a:solidFill>
                  <a:srgbClr val="0070C0"/>
                </a:solidFill>
              </a:rPr>
              <a:t> on  sales in last period or other </a:t>
            </a:r>
            <a:r>
              <a:rPr lang="en-US" dirty="0" err="1" smtClean="0">
                <a:solidFill>
                  <a:srgbClr val="0070C0"/>
                </a:solidFill>
              </a:rPr>
              <a:t>crit</a:t>
            </a:r>
            <a:r>
              <a:rPr lang="cs-CZ" dirty="0" smtClean="0">
                <a:solidFill>
                  <a:srgbClr val="0070C0"/>
                </a:solidFill>
              </a:rPr>
              <a:t>e</a:t>
            </a:r>
            <a:r>
              <a:rPr lang="en-US" dirty="0" smtClean="0">
                <a:solidFill>
                  <a:srgbClr val="0070C0"/>
                </a:solidFill>
              </a:rPr>
              <a:t>ria </a:t>
            </a:r>
          </a:p>
          <a:p>
            <a:pPr lvl="1"/>
            <a:r>
              <a:rPr lang="en-US" dirty="0" smtClean="0"/>
              <a:t>Types :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Price -&gt;</a:t>
            </a:r>
            <a:r>
              <a:rPr lang="cs-CZ" dirty="0" err="1" smtClean="0">
                <a:solidFill>
                  <a:srgbClr val="00B050"/>
                </a:solidFill>
              </a:rPr>
              <a:t>modificatioon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of Unit Price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Line -&gt;change final price in %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Invoice Discount -&gt;based on level of invoiced amount </a:t>
            </a:r>
          </a:p>
          <a:p>
            <a:pPr lvl="1"/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599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Basic Block</a:t>
            </a:r>
            <a:r>
              <a:rPr lang="cs-CZ" altLang="cs-CZ" smtClean="0"/>
              <a:t>s </a:t>
            </a:r>
            <a:endParaRPr lang="en-US" altLang="cs-CZ" smtClean="0"/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827088" y="1700213"/>
            <a:ext cx="2736850" cy="1296987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/>
              <a:t>Customer</a:t>
            </a:r>
          </a:p>
        </p:txBody>
      </p:sp>
      <p:sp>
        <p:nvSpPr>
          <p:cNvPr id="3076" name="Rectangle 8"/>
          <p:cNvSpPr>
            <a:spLocks noChangeArrowheads="1"/>
          </p:cNvSpPr>
          <p:nvPr/>
        </p:nvSpPr>
        <p:spPr bwMode="auto">
          <a:xfrm>
            <a:off x="827088" y="4797425"/>
            <a:ext cx="2808287" cy="122396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cs-CZ" altLang="cs-CZ"/>
              <a:t>ITEM</a:t>
            </a:r>
            <a:endParaRPr lang="en-US" altLang="cs-CZ"/>
          </a:p>
        </p:txBody>
      </p:sp>
      <p:sp>
        <p:nvSpPr>
          <p:cNvPr id="3077" name="Rectangle 9"/>
          <p:cNvSpPr>
            <a:spLocks noChangeArrowheads="1"/>
          </p:cNvSpPr>
          <p:nvPr/>
        </p:nvSpPr>
        <p:spPr bwMode="auto">
          <a:xfrm>
            <a:off x="2627784" y="6165850"/>
            <a:ext cx="1007591" cy="287338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200" i="1" dirty="0" smtClean="0"/>
              <a:t>S</a:t>
            </a:r>
            <a:r>
              <a:rPr lang="en-US" altLang="cs-CZ" sz="1200" dirty="0" smtClean="0"/>
              <a:t>ales</a:t>
            </a:r>
            <a:r>
              <a:rPr lang="cs-CZ" altLang="cs-CZ" sz="1200" dirty="0" smtClean="0"/>
              <a:t> </a:t>
            </a:r>
            <a:r>
              <a:rPr lang="cs-CZ" altLang="cs-CZ" sz="1200" dirty="0" err="1" smtClean="0"/>
              <a:t>Button</a:t>
            </a:r>
            <a:endParaRPr lang="en-US" altLang="cs-CZ" sz="1200" dirty="0"/>
          </a:p>
        </p:txBody>
      </p:sp>
      <p:sp>
        <p:nvSpPr>
          <p:cNvPr id="3078" name="Rectangle 11"/>
          <p:cNvSpPr>
            <a:spLocks noChangeArrowheads="1"/>
          </p:cNvSpPr>
          <p:nvPr/>
        </p:nvSpPr>
        <p:spPr bwMode="auto">
          <a:xfrm>
            <a:off x="2339753" y="3141663"/>
            <a:ext cx="1222598" cy="287337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200" dirty="0" smtClean="0"/>
              <a:t>Sales</a:t>
            </a:r>
            <a:r>
              <a:rPr lang="cs-CZ" altLang="cs-CZ" sz="1200" dirty="0" smtClean="0"/>
              <a:t> </a:t>
            </a:r>
            <a:r>
              <a:rPr lang="cs-CZ" altLang="cs-CZ" sz="1200" dirty="0" err="1" smtClean="0"/>
              <a:t>Button</a:t>
            </a:r>
            <a:endParaRPr lang="en-US" altLang="cs-CZ" sz="1200" dirty="0"/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2843213" y="5229225"/>
            <a:ext cx="576262" cy="144463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0" name="Line 13"/>
          <p:cNvSpPr>
            <a:spLocks noChangeShapeType="1"/>
          </p:cNvSpPr>
          <p:nvPr/>
        </p:nvSpPr>
        <p:spPr bwMode="auto">
          <a:xfrm flipH="1">
            <a:off x="3419475" y="5300663"/>
            <a:ext cx="865188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1" name="Text Box 14"/>
          <p:cNvSpPr txBox="1">
            <a:spLocks noChangeArrowheads="1"/>
          </p:cNvSpPr>
          <p:nvPr/>
        </p:nvSpPr>
        <p:spPr bwMode="auto">
          <a:xfrm>
            <a:off x="3779838" y="5300663"/>
            <a:ext cx="1050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sz="1200">
                <a:solidFill>
                  <a:srgbClr val="FF3300"/>
                </a:solidFill>
              </a:rPr>
              <a:t>Item Discount</a:t>
            </a:r>
            <a:endParaRPr lang="cs-CZ" altLang="cs-CZ" sz="1200">
              <a:solidFill>
                <a:srgbClr val="FF3300"/>
              </a:solidFill>
            </a:endParaRPr>
          </a:p>
          <a:p>
            <a:pPr eaLnBrk="1" hangingPunct="1"/>
            <a:r>
              <a:rPr lang="en-US" altLang="cs-CZ" sz="1200">
                <a:solidFill>
                  <a:srgbClr val="FF3300"/>
                </a:solidFill>
              </a:rPr>
              <a:t> Group</a:t>
            </a:r>
          </a:p>
        </p:txBody>
      </p:sp>
      <p:sp>
        <p:nvSpPr>
          <p:cNvPr id="3082" name="Rectangle 15"/>
          <p:cNvSpPr>
            <a:spLocks noChangeArrowheads="1"/>
          </p:cNvSpPr>
          <p:nvPr/>
        </p:nvSpPr>
        <p:spPr bwMode="auto">
          <a:xfrm>
            <a:off x="2843213" y="2060575"/>
            <a:ext cx="576262" cy="144463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3" name="Line 16"/>
          <p:cNvSpPr>
            <a:spLocks noChangeShapeType="1"/>
          </p:cNvSpPr>
          <p:nvPr/>
        </p:nvSpPr>
        <p:spPr bwMode="auto">
          <a:xfrm flipH="1">
            <a:off x="3419475" y="2133600"/>
            <a:ext cx="865188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4" name="Text Box 17"/>
          <p:cNvSpPr txBox="1">
            <a:spLocks noChangeArrowheads="1"/>
          </p:cNvSpPr>
          <p:nvPr/>
        </p:nvSpPr>
        <p:spPr bwMode="auto">
          <a:xfrm>
            <a:off x="3708400" y="1557338"/>
            <a:ext cx="1152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sz="1200">
                <a:solidFill>
                  <a:srgbClr val="0033CC"/>
                </a:solidFill>
              </a:rPr>
              <a:t>Customer </a:t>
            </a:r>
          </a:p>
          <a:p>
            <a:pPr eaLnBrk="1" hangingPunct="1"/>
            <a:r>
              <a:rPr lang="en-US" altLang="cs-CZ" sz="1200">
                <a:solidFill>
                  <a:srgbClr val="0033CC"/>
                </a:solidFill>
              </a:rPr>
              <a:t>Discount Group</a:t>
            </a:r>
          </a:p>
        </p:txBody>
      </p:sp>
      <p:sp>
        <p:nvSpPr>
          <p:cNvPr id="3085" name="Rectangle 18"/>
          <p:cNvSpPr>
            <a:spLocks noChangeArrowheads="1"/>
          </p:cNvSpPr>
          <p:nvPr/>
        </p:nvSpPr>
        <p:spPr bwMode="auto">
          <a:xfrm>
            <a:off x="3276600" y="2708275"/>
            <a:ext cx="144463" cy="142875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6" name="Line 19"/>
          <p:cNvSpPr>
            <a:spLocks noChangeShapeType="1"/>
          </p:cNvSpPr>
          <p:nvPr/>
        </p:nvSpPr>
        <p:spPr bwMode="auto">
          <a:xfrm flipH="1">
            <a:off x="3419475" y="2781300"/>
            <a:ext cx="576263" cy="0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7" name="Text Box 20"/>
          <p:cNvSpPr txBox="1">
            <a:spLocks noChangeArrowheads="1"/>
          </p:cNvSpPr>
          <p:nvPr/>
        </p:nvSpPr>
        <p:spPr bwMode="auto">
          <a:xfrm>
            <a:off x="3779838" y="2276475"/>
            <a:ext cx="822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sz="1200">
                <a:solidFill>
                  <a:srgbClr val="008000"/>
                </a:solidFill>
              </a:rPr>
              <a:t>Allow Line</a:t>
            </a:r>
            <a:endParaRPr lang="cs-CZ" altLang="cs-CZ" sz="1200">
              <a:solidFill>
                <a:srgbClr val="008000"/>
              </a:solidFill>
            </a:endParaRPr>
          </a:p>
          <a:p>
            <a:pPr eaLnBrk="1" hangingPunct="1"/>
            <a:r>
              <a:rPr lang="en-US" altLang="cs-CZ" sz="1200">
                <a:solidFill>
                  <a:srgbClr val="008000"/>
                </a:solidFill>
              </a:rPr>
              <a:t>Discount</a:t>
            </a:r>
          </a:p>
        </p:txBody>
      </p:sp>
      <p:sp>
        <p:nvSpPr>
          <p:cNvPr id="3088" name="Rectangle 21"/>
          <p:cNvSpPr>
            <a:spLocks noChangeArrowheads="1"/>
          </p:cNvSpPr>
          <p:nvPr/>
        </p:nvSpPr>
        <p:spPr bwMode="auto">
          <a:xfrm>
            <a:off x="3276600" y="5661025"/>
            <a:ext cx="144463" cy="1428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9" name="Line 22"/>
          <p:cNvSpPr>
            <a:spLocks noChangeShapeType="1"/>
          </p:cNvSpPr>
          <p:nvPr/>
        </p:nvSpPr>
        <p:spPr bwMode="auto">
          <a:xfrm flipH="1">
            <a:off x="3419475" y="5734050"/>
            <a:ext cx="5762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0" name="Text Box 23"/>
          <p:cNvSpPr txBox="1">
            <a:spLocks noChangeArrowheads="1"/>
          </p:cNvSpPr>
          <p:nvPr/>
        </p:nvSpPr>
        <p:spPr bwMode="auto">
          <a:xfrm>
            <a:off x="3851275" y="5805488"/>
            <a:ext cx="1011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sz="1200" dirty="0"/>
              <a:t>Allow Invoice</a:t>
            </a:r>
          </a:p>
          <a:p>
            <a:pPr eaLnBrk="1" hangingPunct="1"/>
            <a:r>
              <a:rPr lang="en-US" altLang="cs-CZ" sz="1200" dirty="0"/>
              <a:t>Discount</a:t>
            </a:r>
          </a:p>
        </p:txBody>
      </p:sp>
      <p:sp>
        <p:nvSpPr>
          <p:cNvPr id="3091" name="Rectangle 24"/>
          <p:cNvSpPr>
            <a:spLocks noChangeArrowheads="1"/>
          </p:cNvSpPr>
          <p:nvPr/>
        </p:nvSpPr>
        <p:spPr bwMode="auto">
          <a:xfrm>
            <a:off x="827088" y="3213100"/>
            <a:ext cx="1368425" cy="64770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400"/>
              <a:t>Sales</a:t>
            </a:r>
          </a:p>
          <a:p>
            <a:pPr algn="ctr" eaLnBrk="1" hangingPunct="1"/>
            <a:r>
              <a:rPr lang="en-US" altLang="cs-CZ" sz="1400"/>
              <a:t>header</a:t>
            </a:r>
          </a:p>
        </p:txBody>
      </p:sp>
      <p:sp>
        <p:nvSpPr>
          <p:cNvPr id="3092" name="Rectangle 26"/>
          <p:cNvSpPr>
            <a:spLocks noChangeArrowheads="1"/>
          </p:cNvSpPr>
          <p:nvPr/>
        </p:nvSpPr>
        <p:spPr bwMode="auto">
          <a:xfrm>
            <a:off x="827088" y="4005263"/>
            <a:ext cx="1368425" cy="21590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200"/>
              <a:t>Sales line</a:t>
            </a:r>
          </a:p>
        </p:txBody>
      </p:sp>
      <p:sp>
        <p:nvSpPr>
          <p:cNvPr id="3093" name="Line 27"/>
          <p:cNvSpPr>
            <a:spLocks noChangeShapeType="1"/>
          </p:cNvSpPr>
          <p:nvPr/>
        </p:nvSpPr>
        <p:spPr bwMode="auto">
          <a:xfrm flipV="1">
            <a:off x="1061831" y="4219575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4" name="Line 28"/>
          <p:cNvSpPr>
            <a:spLocks noChangeShapeType="1"/>
          </p:cNvSpPr>
          <p:nvPr/>
        </p:nvSpPr>
        <p:spPr bwMode="auto">
          <a:xfrm>
            <a:off x="1116013" y="2492375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5" name="Rectangle 29"/>
          <p:cNvSpPr>
            <a:spLocks noChangeArrowheads="1"/>
          </p:cNvSpPr>
          <p:nvPr/>
        </p:nvSpPr>
        <p:spPr bwMode="auto">
          <a:xfrm>
            <a:off x="5724525" y="1628775"/>
            <a:ext cx="2592388" cy="863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/>
              <a:t>Window used</a:t>
            </a:r>
          </a:p>
          <a:p>
            <a:pPr algn="ctr" eaLnBrk="1" hangingPunct="1"/>
            <a:r>
              <a:rPr lang="en-US" altLang="cs-CZ"/>
              <a:t>for Invoice Discount</a:t>
            </a:r>
          </a:p>
        </p:txBody>
      </p:sp>
      <p:sp>
        <p:nvSpPr>
          <p:cNvPr id="3096" name="Rectangle 31"/>
          <p:cNvSpPr>
            <a:spLocks noChangeArrowheads="1"/>
          </p:cNvSpPr>
          <p:nvPr/>
        </p:nvSpPr>
        <p:spPr bwMode="auto">
          <a:xfrm>
            <a:off x="5724525" y="3068638"/>
            <a:ext cx="2663825" cy="863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dirty="0"/>
              <a:t>Window used</a:t>
            </a:r>
          </a:p>
          <a:p>
            <a:pPr algn="ctr" eaLnBrk="1" hangingPunct="1"/>
            <a:r>
              <a:rPr lang="en-US" altLang="cs-CZ" dirty="0"/>
              <a:t>for Price </a:t>
            </a:r>
            <a:r>
              <a:rPr lang="en-US" altLang="cs-CZ" dirty="0" smtClean="0"/>
              <a:t>Discount</a:t>
            </a:r>
            <a:r>
              <a:rPr lang="cs-CZ" altLang="cs-CZ" dirty="0" smtClean="0"/>
              <a:t> </a:t>
            </a:r>
            <a:r>
              <a:rPr lang="cs-CZ" altLang="cs-CZ" dirty="0"/>
              <a:t>sestup</a:t>
            </a:r>
            <a:endParaRPr lang="en-US" altLang="cs-CZ" dirty="0"/>
          </a:p>
        </p:txBody>
      </p:sp>
      <p:sp>
        <p:nvSpPr>
          <p:cNvPr id="3097" name="Rectangle 33"/>
          <p:cNvSpPr>
            <a:spLocks noChangeArrowheads="1"/>
          </p:cNvSpPr>
          <p:nvPr/>
        </p:nvSpPr>
        <p:spPr bwMode="auto">
          <a:xfrm>
            <a:off x="5724525" y="4508500"/>
            <a:ext cx="2663825" cy="8636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dirty="0"/>
              <a:t>Window used</a:t>
            </a:r>
          </a:p>
          <a:p>
            <a:pPr algn="ctr" eaLnBrk="1" hangingPunct="1"/>
            <a:r>
              <a:rPr lang="en-US" altLang="cs-CZ" dirty="0"/>
              <a:t>for Line Discounts setup</a:t>
            </a:r>
          </a:p>
        </p:txBody>
      </p:sp>
      <p:sp>
        <p:nvSpPr>
          <p:cNvPr id="3098" name="Line 34"/>
          <p:cNvSpPr>
            <a:spLocks noChangeShapeType="1"/>
          </p:cNvSpPr>
          <p:nvPr/>
        </p:nvSpPr>
        <p:spPr bwMode="auto">
          <a:xfrm>
            <a:off x="5364163" y="3068638"/>
            <a:ext cx="0" cy="23050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9" name="Line 35"/>
          <p:cNvSpPr>
            <a:spLocks noChangeShapeType="1"/>
          </p:cNvSpPr>
          <p:nvPr/>
        </p:nvSpPr>
        <p:spPr bwMode="auto">
          <a:xfrm>
            <a:off x="5364163" y="3500438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0" name="Line 36"/>
          <p:cNvSpPr>
            <a:spLocks noChangeShapeType="1"/>
          </p:cNvSpPr>
          <p:nvPr/>
        </p:nvSpPr>
        <p:spPr bwMode="auto">
          <a:xfrm>
            <a:off x="5364163" y="501332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1" name="Line 37"/>
          <p:cNvSpPr>
            <a:spLocks noChangeShapeType="1"/>
          </p:cNvSpPr>
          <p:nvPr/>
        </p:nvSpPr>
        <p:spPr bwMode="auto">
          <a:xfrm>
            <a:off x="3635375" y="6381750"/>
            <a:ext cx="1296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2" name="Line 38"/>
          <p:cNvSpPr>
            <a:spLocks noChangeShapeType="1"/>
          </p:cNvSpPr>
          <p:nvPr/>
        </p:nvSpPr>
        <p:spPr bwMode="auto">
          <a:xfrm>
            <a:off x="3563938" y="3284538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3" name="Line 39"/>
          <p:cNvSpPr>
            <a:spLocks noChangeShapeType="1"/>
          </p:cNvSpPr>
          <p:nvPr/>
        </p:nvSpPr>
        <p:spPr bwMode="auto">
          <a:xfrm flipV="1">
            <a:off x="4932363" y="3284538"/>
            <a:ext cx="0" cy="3097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4" name="Line 40"/>
          <p:cNvSpPr>
            <a:spLocks noChangeShapeType="1"/>
          </p:cNvSpPr>
          <p:nvPr/>
        </p:nvSpPr>
        <p:spPr bwMode="auto">
          <a:xfrm>
            <a:off x="4932364" y="43656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5" name="Line 41"/>
          <p:cNvSpPr>
            <a:spLocks noChangeShapeType="1"/>
          </p:cNvSpPr>
          <p:nvPr/>
        </p:nvSpPr>
        <p:spPr bwMode="auto">
          <a:xfrm flipV="1">
            <a:off x="3563938" y="3213100"/>
            <a:ext cx="1512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6" name="Line 42"/>
          <p:cNvSpPr>
            <a:spLocks noChangeShapeType="1"/>
          </p:cNvSpPr>
          <p:nvPr/>
        </p:nvSpPr>
        <p:spPr bwMode="auto">
          <a:xfrm flipV="1">
            <a:off x="5076825" y="2205038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7" name="Line 43"/>
          <p:cNvSpPr>
            <a:spLocks noChangeShapeType="1"/>
          </p:cNvSpPr>
          <p:nvPr/>
        </p:nvSpPr>
        <p:spPr bwMode="auto">
          <a:xfrm flipV="1">
            <a:off x="5076825" y="2205038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8" name="Rectangle 44"/>
          <p:cNvSpPr>
            <a:spLocks noChangeArrowheads="1"/>
          </p:cNvSpPr>
          <p:nvPr/>
        </p:nvSpPr>
        <p:spPr bwMode="auto">
          <a:xfrm>
            <a:off x="1008811" y="5682095"/>
            <a:ext cx="122555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200"/>
              <a:t>Unit Price</a:t>
            </a:r>
          </a:p>
        </p:txBody>
      </p:sp>
      <p:sp>
        <p:nvSpPr>
          <p:cNvPr id="3109" name="AutoShape 47"/>
          <p:cNvSpPr>
            <a:spLocks/>
          </p:cNvSpPr>
          <p:nvPr/>
        </p:nvSpPr>
        <p:spPr bwMode="auto">
          <a:xfrm rot="5400000">
            <a:off x="6984206" y="4401344"/>
            <a:ext cx="73025" cy="2592388"/>
          </a:xfrm>
          <a:prstGeom prst="rightBrace">
            <a:avLst>
              <a:gd name="adj1" fmla="val 295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110" name="Text Box 48"/>
          <p:cNvSpPr txBox="1">
            <a:spLocks noChangeArrowheads="1"/>
          </p:cNvSpPr>
          <p:nvPr/>
        </p:nvSpPr>
        <p:spPr bwMode="auto">
          <a:xfrm>
            <a:off x="5724525" y="5805488"/>
            <a:ext cx="284480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dirty="0"/>
              <a:t>Can be access either from</a:t>
            </a:r>
          </a:p>
          <a:p>
            <a:pPr eaLnBrk="1" hangingPunct="1"/>
            <a:r>
              <a:rPr lang="en-US" altLang="cs-CZ" dirty="0"/>
              <a:t>Customer Card or </a:t>
            </a:r>
            <a:r>
              <a:rPr lang="en-US" altLang="cs-CZ" dirty="0" smtClean="0"/>
              <a:t>Item </a:t>
            </a:r>
            <a:r>
              <a:rPr lang="en-US" altLang="cs-CZ" dirty="0"/>
              <a:t>Card</a:t>
            </a:r>
          </a:p>
          <a:p>
            <a:pPr eaLnBrk="1" hangingPunct="1"/>
            <a:endParaRPr lang="en-US" altLang="cs-CZ" dirty="0"/>
          </a:p>
        </p:txBody>
      </p:sp>
      <p:sp>
        <p:nvSpPr>
          <p:cNvPr id="39" name="Rectangle 8"/>
          <p:cNvSpPr>
            <a:spLocks noChangeArrowheads="1"/>
          </p:cNvSpPr>
          <p:nvPr/>
        </p:nvSpPr>
        <p:spPr bwMode="auto">
          <a:xfrm>
            <a:off x="1008811" y="4012208"/>
            <a:ext cx="106040" cy="207367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cs-CZ" altLang="cs-CZ" dirty="0" smtClean="0"/>
              <a:t> 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1187875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smtClean="0">
                <a:solidFill>
                  <a:schemeClr val="tx1"/>
                </a:solidFill>
              </a:rPr>
              <a:t>Window used</a:t>
            </a:r>
            <a:br>
              <a:rPr lang="en-US" altLang="cs-CZ" sz="3200" smtClean="0">
                <a:solidFill>
                  <a:schemeClr val="tx1"/>
                </a:solidFill>
              </a:rPr>
            </a:br>
            <a:r>
              <a:rPr lang="en-US" altLang="cs-CZ" sz="3200" smtClean="0">
                <a:solidFill>
                  <a:schemeClr val="tx1"/>
                </a:solidFill>
              </a:rPr>
              <a:t>for Line Discounts Setup (%)</a:t>
            </a:r>
          </a:p>
        </p:txBody>
      </p:sp>
      <p:graphicFrame>
        <p:nvGraphicFramePr>
          <p:cNvPr id="12384" name="Group 9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3412090"/>
              </p:ext>
            </p:extLst>
          </p:nvPr>
        </p:nvGraphicFramePr>
        <p:xfrm>
          <a:off x="457200" y="1600200"/>
          <a:ext cx="8229600" cy="4464290"/>
        </p:xfrm>
        <a:graphic>
          <a:graphicData uri="http://schemas.openxmlformats.org/drawingml/2006/table">
            <a:tbl>
              <a:tblPr/>
              <a:tblGrid>
                <a:gridCol w="914400"/>
                <a:gridCol w="914400"/>
                <a:gridCol w="914400"/>
                <a:gridCol w="914400"/>
                <a:gridCol w="914400"/>
                <a:gridCol w="1055688"/>
                <a:gridCol w="935037"/>
                <a:gridCol w="752475"/>
                <a:gridCol w="914400"/>
              </a:tblGrid>
              <a:tr h="10300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Sales Type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Sales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Code 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Type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Code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Unit of Measure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Minimum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Line discount %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Starting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date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Ending date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6428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Customer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10000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70102 (Item number)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PCS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4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Customer Discount Group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Large Account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Item Discount Group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RESALE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4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All Customers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94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Campaign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Spring Campaign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Item Discount Group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BOOKS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8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2951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cs-CZ" dirty="0"/>
              <a:t>Window used</a:t>
            </a:r>
            <a:br>
              <a:rPr lang="en-US" altLang="cs-CZ" dirty="0"/>
            </a:br>
            <a:r>
              <a:rPr lang="en-US" altLang="cs-CZ" dirty="0"/>
              <a:t>for Line Discounts Setup (%)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88" y="1809750"/>
            <a:ext cx="7437437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3619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cs-CZ" dirty="0"/>
              <a:t>Window used</a:t>
            </a:r>
            <a:br>
              <a:rPr lang="en-US" altLang="cs-CZ" dirty="0"/>
            </a:br>
            <a:r>
              <a:rPr lang="en-US" altLang="cs-CZ" dirty="0"/>
              <a:t>for Sales Price Discounts Setup 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844824"/>
            <a:ext cx="6264696" cy="2193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606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Discount</a:t>
            </a:r>
            <a:r>
              <a:rPr lang="cs-CZ" dirty="0" smtClean="0"/>
              <a:t> </a:t>
            </a:r>
            <a:r>
              <a:rPr lang="cs-CZ" dirty="0" err="1" smtClean="0"/>
              <a:t>combination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Price</a:t>
            </a:r>
            <a:r>
              <a:rPr lang="cs-CZ" dirty="0" smtClean="0"/>
              <a:t> </a:t>
            </a:r>
            <a:r>
              <a:rPr lang="cs-CZ" dirty="0" err="1" smtClean="0"/>
              <a:t>reduced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100 to 90</a:t>
            </a:r>
          </a:p>
          <a:p>
            <a:r>
              <a:rPr lang="cs-CZ" dirty="0" err="1" smtClean="0"/>
              <a:t>Discount</a:t>
            </a:r>
            <a:r>
              <a:rPr lang="cs-CZ" dirty="0" smtClean="0"/>
              <a:t> % =10</a:t>
            </a:r>
          </a:p>
          <a:p>
            <a:r>
              <a:rPr lang="cs-CZ" dirty="0" err="1" smtClean="0"/>
              <a:t>Final</a:t>
            </a:r>
            <a:r>
              <a:rPr lang="cs-CZ" dirty="0" smtClean="0"/>
              <a:t> </a:t>
            </a:r>
            <a:r>
              <a:rPr lang="cs-CZ" dirty="0" err="1" smtClean="0"/>
              <a:t>price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discounts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applied</a:t>
            </a:r>
            <a:r>
              <a:rPr lang="cs-CZ" dirty="0" smtClean="0"/>
              <a:t> = 90*0,9=81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4685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Simple</a:t>
            </a:r>
            <a:r>
              <a:rPr lang="cs-CZ" dirty="0" smtClean="0"/>
              <a:t> </a:t>
            </a:r>
            <a:r>
              <a:rPr lang="cs-CZ" dirty="0" err="1" smtClean="0"/>
              <a:t>example</a:t>
            </a:r>
            <a:r>
              <a:rPr lang="cs-CZ" dirty="0" smtClean="0"/>
              <a:t> </a:t>
            </a:r>
            <a:r>
              <a:rPr lang="cs-CZ" dirty="0" err="1" smtClean="0"/>
              <a:t>setup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8"/>
            <a:ext cx="6984776" cy="1869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550" y="3429000"/>
            <a:ext cx="6833559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3668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Simple</a:t>
            </a:r>
            <a:r>
              <a:rPr lang="cs-CZ" dirty="0"/>
              <a:t> </a:t>
            </a:r>
            <a:r>
              <a:rPr lang="cs-CZ" dirty="0" err="1" smtClean="0"/>
              <a:t>example</a:t>
            </a:r>
            <a:r>
              <a:rPr lang="cs-CZ" dirty="0" smtClean="0"/>
              <a:t>- Sales </a:t>
            </a:r>
            <a:r>
              <a:rPr lang="cs-CZ" dirty="0" err="1" smtClean="0"/>
              <a:t>Order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352550"/>
            <a:ext cx="6920061" cy="3689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136305" y="5158933"/>
            <a:ext cx="24995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Where</a:t>
            </a:r>
            <a:r>
              <a:rPr lang="cs-CZ" dirty="0" smtClean="0"/>
              <a:t> 570=6*100 *0,95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23707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269</Words>
  <Application>Microsoft Office PowerPoint</Application>
  <PresentationFormat>Předvádění na obrazovce (4:3)</PresentationFormat>
  <Paragraphs>89</Paragraphs>
  <Slides>12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Introduction to MS Dynamics NAV X. (Discounts)</vt:lpstr>
      <vt:lpstr>Discounts</vt:lpstr>
      <vt:lpstr>Basic Blocks </vt:lpstr>
      <vt:lpstr>Window used for Line Discounts Setup (%)</vt:lpstr>
      <vt:lpstr>Window used for Line Discounts Setup (%)</vt:lpstr>
      <vt:lpstr>Window used for Sales Price Discounts Setup </vt:lpstr>
      <vt:lpstr>Discount combination</vt:lpstr>
      <vt:lpstr>Simple example setup</vt:lpstr>
      <vt:lpstr>Simple example- Sales Order</vt:lpstr>
      <vt:lpstr>Invoice Discount Setup</vt:lpstr>
      <vt:lpstr>SO and when invoice discount  is applied</vt:lpstr>
      <vt:lpstr>End of the section X.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Jaromir Skorkovsky</cp:lastModifiedBy>
  <cp:revision>97</cp:revision>
  <dcterms:created xsi:type="dcterms:W3CDTF">2014-09-15T11:04:04Z</dcterms:created>
  <dcterms:modified xsi:type="dcterms:W3CDTF">2014-11-20T09:06:07Z</dcterms:modified>
</cp:coreProperties>
</file>