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96" r:id="rId3"/>
    <p:sldId id="297" r:id="rId4"/>
    <p:sldId id="298" r:id="rId5"/>
    <p:sldId id="299" r:id="rId6"/>
    <p:sldId id="300" r:id="rId7"/>
    <p:sldId id="311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57" r:id="rId19"/>
    <p:sldId id="258" r:id="rId20"/>
    <p:sldId id="259" r:id="rId21"/>
    <p:sldId id="260" r:id="rId22"/>
    <p:sldId id="261" r:id="rId23"/>
    <p:sldId id="273" r:id="rId24"/>
    <p:sldId id="263" r:id="rId25"/>
    <p:sldId id="271" r:id="rId26"/>
    <p:sldId id="272" r:id="rId27"/>
    <p:sldId id="264" r:id="rId28"/>
    <p:sldId id="265" r:id="rId29"/>
    <p:sldId id="266" r:id="rId30"/>
    <p:sldId id="268" r:id="rId31"/>
    <p:sldId id="269" r:id="rId32"/>
    <p:sldId id="270" r:id="rId33"/>
    <p:sldId id="267" r:id="rId34"/>
    <p:sldId id="274" r:id="rId35"/>
    <p:sldId id="275" r:id="rId36"/>
    <p:sldId id="276" r:id="rId37"/>
    <p:sldId id="312" r:id="rId38"/>
    <p:sldId id="278" r:id="rId39"/>
    <p:sldId id="31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5" autoAdjust="0"/>
  </p:normalViewPr>
  <p:slideViewPr>
    <p:cSldViewPr>
      <p:cViewPr>
        <p:scale>
          <a:sx n="70" d="100"/>
          <a:sy n="70" d="100"/>
        </p:scale>
        <p:origin x="-8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36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8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9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r>
              <a:rPr lang="cs-CZ" dirty="0" smtClean="0"/>
              <a:t> web </a:t>
            </a:r>
            <a:r>
              <a:rPr lang="cs-CZ" dirty="0" err="1" smtClean="0"/>
              <a:t>site</a:t>
            </a:r>
            <a:r>
              <a:rPr lang="cs-CZ" dirty="0" smtClean="0"/>
              <a:t> www.plannerone.com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82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See</a:t>
            </a:r>
            <a:r>
              <a:rPr lang="cs-CZ" dirty="0" smtClean="0"/>
              <a:t> web </a:t>
            </a:r>
            <a:r>
              <a:rPr lang="cs-CZ" dirty="0" err="1" smtClean="0"/>
              <a:t>site</a:t>
            </a:r>
            <a:r>
              <a:rPr lang="cs-CZ" dirty="0" smtClean="0"/>
              <a:t> www.plannerone.com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7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30.9.2015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0.wmf"/><Relationship Id="rId22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z/url?sa=i&amp;rct=j&amp;q=&amp;esrc=s&amp;source=images&amp;cd=&amp;cad=rja&amp;uact=8&amp;docid=02MaqHLvn64liM&amp;tbnid=JyyYxrQT3PzWBM:&amp;ved=0CAcQjRw&amp;url=http://www.papersalesuk.com/homepage.php&amp;ei=vpERVPCNK8juOrvHgbAO&amp;bvm=bv.74894050,d.bGQ&amp;psig=AFQjCNFcPD4qg-XVfzWHwz0KN5ANJJ8HOQ&amp;ust=141052394267154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2245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5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dirty="0" err="1" smtClean="0"/>
              <a:t>Littl</a:t>
            </a:r>
            <a:r>
              <a:rPr lang="cs-CZ" dirty="0" smtClean="0"/>
              <a:t>e</a:t>
            </a:r>
            <a:r>
              <a:rPr lang="en-ZA" dirty="0" smtClean="0"/>
              <a:t>´s law 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5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)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6398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 A7  and  20 pcsA8</a:t>
            </a: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A4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A5</a:t>
            </a:r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72275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A7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A8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34200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0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367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1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6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1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(not 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5603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5604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5605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5606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7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5608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5609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0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5611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25612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5613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5614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5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5616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7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5618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25619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0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1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5622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094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readers,..)</a:t>
            </a:r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)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8996" y="116632"/>
            <a:ext cx="6512511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Design </a:t>
            </a:r>
            <a:r>
              <a:rPr lang="en-US" sz="2000" b="1" dirty="0" smtClean="0">
                <a:solidFill>
                  <a:srgbClr val="FF0000"/>
                </a:solidFill>
              </a:rPr>
              <a:t>(S=Sheets, R=Reels, G=Graphics, C=Cutting, G=Guillotine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cs-CZ" sz="2000" b="1" dirty="0" smtClean="0">
                <a:solidFill>
                  <a:srgbClr val="FF0000"/>
                </a:solidFill>
              </a:rPr>
              <a:t> – </a:t>
            </a:r>
            <a:r>
              <a:rPr lang="cs-CZ" sz="2000" dirty="0" err="1" smtClean="0">
                <a:solidFill>
                  <a:schemeClr val="bg2">
                    <a:lumMod val="50000"/>
                  </a:schemeClr>
                </a:solidFill>
              </a:rPr>
              <a:t>only</a:t>
            </a: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bg2">
                    <a:lumMod val="50000"/>
                  </a:schemeClr>
                </a:solidFill>
              </a:rPr>
              <a:t>home</a:t>
            </a: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</a:rPr>
              <a:t> study !!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04807" y="1412776"/>
            <a:ext cx="449099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B0  receiving bin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2811204" y="6179359"/>
            <a:ext cx="456299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EST  WEST </a:t>
            </a:r>
            <a:r>
              <a:rPr lang="cs-CZ" sz="1600" dirty="0" err="1" smtClean="0">
                <a:solidFill>
                  <a:srgbClr val="FF0000"/>
                </a:solidFill>
              </a:rPr>
              <a:t>bins</a:t>
            </a:r>
            <a:r>
              <a:rPr lang="cs-CZ" sz="1600" dirty="0" smtClean="0">
                <a:solidFill>
                  <a:srgbClr val="FF0000"/>
                </a:solidFill>
              </a:rPr>
              <a:t> in  – </a:t>
            </a:r>
            <a:r>
              <a:rPr lang="cs-CZ" sz="1600" dirty="0" err="1" smtClean="0">
                <a:solidFill>
                  <a:srgbClr val="FF0000"/>
                </a:solidFill>
              </a:rPr>
              <a:t>shipment</a:t>
            </a:r>
            <a:r>
              <a:rPr lang="cs-CZ" sz="1600" dirty="0" smtClean="0">
                <a:solidFill>
                  <a:srgbClr val="FF0000"/>
                </a:solidFill>
              </a:rPr>
              <a:t>  area (</a:t>
            </a:r>
            <a:r>
              <a:rPr lang="cs-CZ" sz="1600" dirty="0" err="1" smtClean="0">
                <a:solidFill>
                  <a:srgbClr val="FF0000"/>
                </a:solidFill>
              </a:rPr>
              <a:t>cages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62802" y="1974656"/>
            <a:ext cx="927720" cy="3303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G </a:t>
            </a:r>
            <a:r>
              <a:rPr lang="cs-CZ" sz="1600" b="1" dirty="0" err="1" smtClean="0">
                <a:solidFill>
                  <a:srgbClr val="002060"/>
                </a:solidFill>
              </a:rPr>
              <a:t>zone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84561" y="1932107"/>
            <a:ext cx="927720" cy="33039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1751" y="1983016"/>
            <a:ext cx="927720" cy="3295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smtClean="0">
                <a:solidFill>
                  <a:srgbClr val="002060"/>
                </a:solidFill>
              </a:rPr>
              <a:t>R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00192" y="3090882"/>
            <a:ext cx="974658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47130" y="4232799"/>
            <a:ext cx="927720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G2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347130" y="2011122"/>
            <a:ext cx="927720" cy="913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 </a:t>
            </a:r>
            <a:r>
              <a:rPr lang="cs-CZ" dirty="0" err="1" smtClean="0">
                <a:solidFill>
                  <a:srgbClr val="FF0000"/>
                </a:solidFill>
              </a:rPr>
              <a:t>zone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75656" y="241669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6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475656" y="2924944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5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475161" y="3356992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93868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468996" y="4462647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475656" y="4914431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290107" y="5513576"/>
            <a:ext cx="129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Bulk</a:t>
            </a:r>
            <a:endParaRPr lang="cs-CZ" dirty="0" smtClean="0"/>
          </a:p>
          <a:p>
            <a:r>
              <a:rPr lang="cs-CZ" dirty="0" err="1" smtClean="0"/>
              <a:t>rack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95736" y="5270279"/>
            <a:ext cx="45719" cy="24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>
            <a:off x="977240" y="2439057"/>
            <a:ext cx="360040" cy="2892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-1116632" y="3678477"/>
            <a:ext cx="323822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 smtClean="0"/>
              <a:t>2 (3) </a:t>
            </a:r>
            <a:r>
              <a:rPr lang="cs-CZ" dirty="0" err="1" smtClean="0"/>
              <a:t>palettes</a:t>
            </a:r>
            <a:r>
              <a:rPr lang="cs-CZ" dirty="0" smtClean="0"/>
              <a:t>  in </a:t>
            </a:r>
            <a:r>
              <a:rPr lang="cs-CZ" dirty="0" err="1" smtClean="0"/>
              <a:t>each</a:t>
            </a:r>
            <a:r>
              <a:rPr lang="cs-CZ" dirty="0" smtClean="0"/>
              <a:t> bin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786491" y="5517928"/>
            <a:ext cx="456299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Adjustment</a:t>
            </a:r>
            <a:r>
              <a:rPr lang="cs-CZ" b="1" dirty="0" smtClean="0">
                <a:solidFill>
                  <a:srgbClr val="002060"/>
                </a:solidFill>
              </a:rPr>
              <a:t> bin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588924" y="2924944"/>
            <a:ext cx="614924" cy="355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605147" y="250565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080654" y="250456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1605147" y="302497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080654" y="3023890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605146" y="340617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2080653" y="34050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1605147" y="402348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0" name="Obdélník 39"/>
          <p:cNvSpPr/>
          <p:nvPr/>
        </p:nvSpPr>
        <p:spPr>
          <a:xfrm>
            <a:off x="2080654" y="402239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1600871" y="4565657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2076378" y="456456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523884" y="123485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0681" y="11391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palette</a:t>
            </a:r>
            <a:endParaRPr lang="cs-CZ" dirty="0"/>
          </a:p>
        </p:txBody>
      </p:sp>
      <p:pic>
        <p:nvPicPr>
          <p:cNvPr id="3074" name="Picture 2" descr="https://encrypted-tbn0.gstatic.com/images?q=tbn:ANd9GcTiWvS33RTY5Kj4a122fhCmqhivKN_VXlZRRaaUcM1jvd5zktF7r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53" y="2338573"/>
            <a:ext cx="685317" cy="6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  <a:r>
              <a:rPr lang="cs-CZ" dirty="0" smtClean="0"/>
              <a:t>(</a:t>
            </a:r>
            <a:r>
              <a:rPr lang="cs-CZ" dirty="0" err="1" smtClean="0"/>
              <a:t>time-capacity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,…)</a:t>
            </a:r>
          </a:p>
          <a:p>
            <a:r>
              <a:rPr lang="cs-CZ" dirty="0"/>
              <a:t>C</a:t>
            </a:r>
            <a:r>
              <a:rPr lang="en-ZA" dirty="0" err="1" smtClean="0"/>
              <a:t>hange</a:t>
            </a:r>
            <a:r>
              <a:rPr lang="en-ZA" dirty="0" smtClean="0"/>
              <a:t> </a:t>
            </a:r>
            <a:r>
              <a:rPr lang="en-ZA" dirty="0" smtClean="0"/>
              <a:t>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755576" y="161059"/>
            <a:ext cx="7434923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6627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6628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6629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6630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1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6632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6633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4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6635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6636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6637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6638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9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6640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1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6642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6643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4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5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6646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6647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8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9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6650" name="Přímá spojnice se šipkou 4"/>
          <p:cNvCxnSpPr>
            <a:cxnSpLocks noChangeShapeType="1"/>
            <a:stCxn id="26638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1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2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3" name="Přímá spojnice se šipkou 33"/>
          <p:cNvCxnSpPr>
            <a:cxnSpLocks noChangeShapeType="1"/>
            <a:stCxn id="26640" idx="3"/>
            <a:endCxn id="26627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4" name="Přímá spojnice se šipkou 39"/>
          <p:cNvCxnSpPr>
            <a:cxnSpLocks noChangeShapeType="1"/>
            <a:stCxn id="26627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5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6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7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8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9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0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1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2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3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4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5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6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7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8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10923" y="54675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400917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801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study 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Study m</a:t>
            </a:r>
            <a:r>
              <a:rPr lang="en-ZA" dirty="0" err="1" smtClean="0"/>
              <a:t>aterials</a:t>
            </a:r>
            <a:endParaRPr lang="en-ZA" dirty="0" smtClean="0"/>
          </a:p>
          <a:p>
            <a:r>
              <a:rPr lang="en-ZA" dirty="0" smtClean="0"/>
              <a:t>Key </a:t>
            </a:r>
            <a:r>
              <a:rPr lang="en-ZA" dirty="0" smtClean="0"/>
              <a:t>users</a:t>
            </a:r>
            <a:r>
              <a:rPr lang="cs-CZ" dirty="0" smtClean="0"/>
              <a:t> – </a:t>
            </a:r>
            <a:r>
              <a:rPr lang="cs-CZ" dirty="0" err="1" smtClean="0"/>
              <a:t>roles</a:t>
            </a:r>
            <a:r>
              <a:rPr lang="cs-CZ" dirty="0" smtClean="0"/>
              <a:t>, </a:t>
            </a:r>
            <a:r>
              <a:rPr lang="cs-CZ" dirty="0" err="1" smtClean="0"/>
              <a:t>processes</a:t>
            </a:r>
            <a:endParaRPr lang="en-ZA" dirty="0" smtClean="0"/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</a:t>
            </a:r>
            <a:r>
              <a:rPr lang="cs-CZ" dirty="0" smtClean="0"/>
              <a:t> :</a:t>
            </a:r>
            <a:r>
              <a:rPr lang="en-ZA" dirty="0" smtClean="0"/>
              <a:t>planning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endParaRPr lang="en-ZA" dirty="0" smtClean="0"/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</a:t>
            </a:r>
            <a:r>
              <a:rPr lang="en-ZA" dirty="0" smtClean="0"/>
              <a:t>transfers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 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problem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Define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goal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Create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Experiments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Evaluate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cognition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Model </a:t>
            </a:r>
            <a:r>
              <a:rPr lang="cs-CZ" sz="1400" b="1" dirty="0" err="1" smtClean="0">
                <a:solidFill>
                  <a:srgbClr val="FF0000"/>
                </a:solidFill>
              </a:rPr>
              <a:t>application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Verification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smtClean="0">
                <a:solidFill>
                  <a:srgbClr val="FF0000"/>
                </a:solidFill>
              </a:rPr>
              <a:t>validity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Real </a:t>
            </a:r>
            <a:r>
              <a:rPr lang="cs-CZ" sz="1400" dirty="0" err="1" smtClean="0"/>
              <a:t>system</a:t>
            </a:r>
            <a:endParaRPr lang="cs-CZ" sz="1400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Steps in the model based problems solving process</a:t>
            </a:r>
            <a:endParaRPr lang="en-ZA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50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dirty="0" smtClean="0"/>
              <a:t>Source :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43608" y="179388"/>
            <a:ext cx="7704856" cy="1017364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possible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problems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bottlenecks</a:t>
            </a:r>
            <a:r>
              <a:rPr lang="cs-CZ" altLang="cs-CZ" sz="1400" dirty="0" smtClean="0"/>
              <a:t>,..) </a:t>
            </a:r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765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765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765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765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765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765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766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766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766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766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766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766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767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767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7674" name="Přímá spojnice se šipkou 4"/>
          <p:cNvCxnSpPr>
            <a:cxnSpLocks noChangeShapeType="1"/>
            <a:stCxn id="2766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7" name="Přímá spojnice se šipkou 33"/>
          <p:cNvCxnSpPr>
            <a:cxnSpLocks noChangeShapeType="1"/>
            <a:stCxn id="27664" idx="3"/>
            <a:endCxn id="2765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8" name="Přímá spojnice se šipkou 39"/>
          <p:cNvCxnSpPr>
            <a:cxnSpLocks noChangeShapeType="1"/>
            <a:stCxn id="2765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9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4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5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6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1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sz="1200" dirty="0" err="1" smtClean="0"/>
              <a:t>Search</a:t>
            </a:r>
            <a:r>
              <a:rPr lang="cs-CZ" altLang="cs-CZ" sz="1200" dirty="0" smtClean="0"/>
              <a:t> 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- HOW  </a:t>
            </a:r>
            <a:r>
              <a:rPr lang="cs-CZ" altLang="cs-CZ" sz="1200" dirty="0" smtClean="0"/>
              <a:t>???  </a:t>
            </a:r>
            <a:r>
              <a:rPr lang="cs-CZ" altLang="cs-CZ" sz="1200" dirty="0" err="1" smtClean="0"/>
              <a:t>Measure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impacts</a:t>
            </a:r>
            <a:r>
              <a:rPr lang="cs-CZ" altLang="cs-CZ" sz="1200" dirty="0" smtClean="0"/>
              <a:t> –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??? and  </a:t>
            </a:r>
            <a:r>
              <a:rPr lang="cs-CZ" altLang="cs-CZ" sz="1200" dirty="0" err="1" smtClean="0"/>
              <a:t>Destroy</a:t>
            </a:r>
            <a:r>
              <a:rPr lang="cs-CZ" altLang="cs-CZ" sz="1200" dirty="0" smtClean="0"/>
              <a:t> –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 ??? And </a:t>
            </a:r>
            <a:r>
              <a:rPr lang="cs-CZ" altLang="cs-CZ" sz="1200" dirty="0" err="1" smtClean="0"/>
              <a:t>improve</a:t>
            </a:r>
            <a:r>
              <a:rPr lang="cs-CZ" altLang="cs-CZ" sz="1200" dirty="0" smtClean="0"/>
              <a:t> - </a:t>
            </a:r>
            <a:r>
              <a:rPr lang="cs-CZ" altLang="cs-CZ" sz="1200" dirty="0">
                <a:solidFill>
                  <a:srgbClr val="FF0000"/>
                </a:solidFill>
              </a:rPr>
              <a:t>HOW  </a:t>
            </a:r>
            <a:r>
              <a:rPr lang="cs-CZ" altLang="cs-CZ" sz="1200" dirty="0"/>
              <a:t>???</a:t>
            </a:r>
            <a:r>
              <a:rPr lang="cs-CZ" altLang="cs-CZ" sz="1200" dirty="0" smtClean="0"/>
              <a:t>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81" name="Přímá spojnice se šipkou 11"/>
          <p:cNvCxnSpPr>
            <a:cxnSpLocks noChangeShapeType="1"/>
            <a:stCxn id="28680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Přímá spojnice se šipkou 13"/>
          <p:cNvCxnSpPr>
            <a:cxnSpLocks noChangeShapeType="1"/>
          </p:cNvCxnSpPr>
          <p:nvPr/>
        </p:nvCxnSpPr>
        <p:spPr bwMode="auto">
          <a:xfrm flipH="1" flipV="1">
            <a:off x="4440238" y="4765675"/>
            <a:ext cx="695325" cy="655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Přímá spojnice se šipkou 16"/>
          <p:cNvCxnSpPr>
            <a:cxnSpLocks noChangeShapeType="1"/>
            <a:stCxn id="28679" idx="0"/>
            <a:endCxn id="28678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4" name="Přímá spojnice se šipkou 18"/>
          <p:cNvCxnSpPr>
            <a:cxnSpLocks noChangeShapeType="1"/>
            <a:stCxn id="28677" idx="0"/>
            <a:endCxn id="28678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5" name="Přímá spojnice se šipkou 20"/>
          <p:cNvCxnSpPr>
            <a:cxnSpLocks noChangeShapeType="1"/>
            <a:stCxn id="28679" idx="0"/>
            <a:endCxn id="28675" idx="2"/>
          </p:cNvCxnSpPr>
          <p:nvPr/>
        </p:nvCxnSpPr>
        <p:spPr bwMode="auto">
          <a:xfrm flipH="1" flipV="1">
            <a:off x="3938588" y="2409825"/>
            <a:ext cx="471487" cy="1598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Přímá spojnice se šipkou 22"/>
          <p:cNvCxnSpPr>
            <a:cxnSpLocks noChangeShapeType="1"/>
            <a:stCxn id="28678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83568" y="4233167"/>
            <a:ext cx="24887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altLang="cs-CZ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use-&gt;</a:t>
            </a:r>
            <a:r>
              <a:rPr lang="cs-CZ" altLang="cs-CZ" sz="1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relations</a:t>
            </a:r>
            <a:endParaRPr lang="cs-CZ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(not </a:t>
            </a:r>
            <a:r>
              <a:rPr lang="cs-CZ" altLang="cs-CZ" sz="1400" dirty="0" err="1" smtClean="0">
                <a:effectLst>
                  <a:reflection blurRad="6350" endPos="3000" dir="5400000" sy="-100000" algn="bl" rotWithShape="0"/>
                </a:effectLst>
              </a:rPr>
              <a:t>sorted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 so far 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cs-CZ" sz="1600" dirty="0" smtClean="0">
                <a:latin typeface="Calibri" panose="020F0502020204030204" pitchFamily="34" charset="0"/>
              </a:rPr>
              <a:t>Theory of Constraints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Kepner</a:t>
            </a:r>
            <a:r>
              <a:rPr lang="en-US" altLang="cs-CZ" sz="1600" dirty="0" smtClean="0">
                <a:latin typeface="Calibri" panose="020F0502020204030204" pitchFamily="34" charset="0"/>
              </a:rPr>
              <a:t> –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Tregoe</a:t>
            </a:r>
            <a:r>
              <a:rPr lang="en-US" altLang="cs-CZ" sz="1600" dirty="0" smtClean="0">
                <a:latin typeface="Calibri" panose="020F0502020204030204" pitchFamily="34" charset="0"/>
              </a:rPr>
              <a:t> methodology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US" altLang="cs-CZ" sz="1600" dirty="0" smtClean="0">
                <a:latin typeface="Calibri" panose="020F0502020204030204" pitchFamily="34" charset="0"/>
              </a:rPr>
              <a:t> and 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US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Linear pro</a:t>
            </a:r>
            <a:r>
              <a:rPr lang="cs-CZ" altLang="cs-CZ" sz="1600" dirty="0" smtClean="0">
                <a:latin typeface="Calibri" panose="020F0502020204030204" pitchFamily="34" charset="0"/>
              </a:rPr>
              <a:t>g</a:t>
            </a:r>
            <a:r>
              <a:rPr lang="en-US" altLang="cs-CZ" sz="1600" dirty="0" smtClean="0">
                <a:latin typeface="Calibri" panose="020F0502020204030204" pitchFamily="34" charset="0"/>
              </a:rPr>
              <a:t>ramming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Production algorithms (MRP,MRP-II, JIT,APS</a:t>
            </a:r>
            <a:r>
              <a:rPr lang="cs-CZ" altLang="cs-CZ" sz="1600" dirty="0" smtClean="0">
                <a:latin typeface="Calibri" panose="020F0502020204030204" pitchFamily="34" charset="0"/>
              </a:rPr>
              <a:t>)</a:t>
            </a:r>
            <a:endParaRPr lang="en-US" altLang="cs-CZ" sz="1600" dirty="0" smtClean="0">
              <a:latin typeface="Calibri" panose="020F0502020204030204" pitchFamily="34" charset="0"/>
            </a:endParaRP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And many, many more…..</a:t>
            </a: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information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1355</Words>
  <Application>Microsoft Office PowerPoint</Application>
  <PresentationFormat>Předvádění na obrazovce (4:3)</PresentationFormat>
  <Paragraphs>497</Paragraphs>
  <Slides>39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Aerodynamika</vt:lpstr>
      <vt:lpstr>CorelDRAW!</vt:lpstr>
      <vt:lpstr>Clip</vt:lpstr>
      <vt:lpstr>Tasks, problems and real South African project </vt:lpstr>
      <vt:lpstr>Your main task (not organised set of processes)</vt:lpstr>
      <vt:lpstr>Your main task (organised set of processes)</vt:lpstr>
      <vt:lpstr>Your main task (possible problems, bottlenecks,..) </vt:lpstr>
      <vt:lpstr>Your main task  Search  - HOW  ???  Measure impacts –HOW ??? and  Destroy – HOW  ??? And improve - HOW  ???  </vt:lpstr>
      <vt:lpstr>Methods (not sorted so far ) </vt:lpstr>
      <vt:lpstr>BS  and OM</vt:lpstr>
      <vt:lpstr>Simplified diagram of ERP usage </vt:lpstr>
      <vt:lpstr>Basic problem I. (one of many)</vt:lpstr>
      <vt:lpstr>Prezentace aplikace PowerPoint</vt:lpstr>
      <vt:lpstr>Basic problem III.</vt:lpstr>
      <vt:lpstr>Basic problem IV.</vt:lpstr>
      <vt:lpstr>Basic problem V-I.(availability of components)  </vt:lpstr>
      <vt:lpstr>Basic problem V-II.  (availability of components )   </vt:lpstr>
      <vt:lpstr>Basic problem VI-I.  (over budget)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Design (S=Sheets, R=Reels, G=Graphics, C=Cutting, G=Guillotine) – only for home study !!</vt:lpstr>
      <vt:lpstr>Project management</vt:lpstr>
      <vt:lpstr>Resource Planner tool</vt:lpstr>
      <vt:lpstr>Resource Planner tool</vt:lpstr>
      <vt:lpstr>Resource Planner tool</vt:lpstr>
      <vt:lpstr>Consignment stock (benefits)</vt:lpstr>
      <vt:lpstr>Forward Exchange Contract (home study only)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I.</vt:lpstr>
      <vt:lpstr>Prezentace aplikace PowerPoint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50</cp:revision>
  <dcterms:created xsi:type="dcterms:W3CDTF">2014-09-04T10:27:02Z</dcterms:created>
  <dcterms:modified xsi:type="dcterms:W3CDTF">2015-09-30T11:41:11Z</dcterms:modified>
</cp:coreProperties>
</file>