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59" r:id="rId6"/>
    <p:sldId id="260" r:id="rId7"/>
    <p:sldId id="267" r:id="rId8"/>
    <p:sldId id="268" r:id="rId9"/>
    <p:sldId id="269" r:id="rId10"/>
    <p:sldId id="270" r:id="rId11"/>
    <p:sldId id="261" r:id="rId12"/>
    <p:sldId id="262" r:id="rId13"/>
    <p:sldId id="27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78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11.11.2015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DCA" TargetMode="External"/><Relationship Id="rId2" Type="http://schemas.openxmlformats.org/officeDocument/2006/relationships/hyperlink" Target="https://en.wikipedia.org/wiki/W._Edwards_Dem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trol_systems" TargetMode="External"/><Relationship Id="rId2" Type="http://schemas.openxmlformats.org/officeDocument/2006/relationships/hyperlink" Target="https://en.wikipedia.org/wiki/Poka_yok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atistical_process_contro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n.wikipedia.org/wiki/Human_erro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z/url?sa=i&amp;rct=j&amp;q=&amp;esrc=s&amp;source=images&amp;cd=&amp;cad=rja&amp;uact=8&amp;ved=0CAcQjRxqFQoTCMel-JfRjMcCFQhrFAod0wIP0A&amp;url=http://jitenterprise.com/methodologies/problem_solving.php&amp;ei=9zi_VYfOHIjWUdOFvIAN&amp;bvm=bv.99261572,d.d24&amp;psig=AFQjCNE7QNJT5NAi78gGbRRBxFpDNHOO7Q&amp;ust=14386816630964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z/url?sa=i&amp;rct=j&amp;q=&amp;esrc=s&amp;source=images&amp;cd=&amp;cad=rja&amp;uact=8&amp;ved=0CAcQjRxqFQoTCLCpzvPKiMkCFccuGgodOIoEmg&amp;url=http%3A%2F%2Fwww.scrumdesk.com%2Fversion-6-0-visual-markers-kanban-and-integrated-agile-tips%2F&amp;psig=AFQjCNEfg-Z4HW0dVYHm1AsmT5BqE-_8OA&amp;ust=144733858581495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z/url?sa=i&amp;rct=j&amp;q=&amp;esrc=s&amp;source=images&amp;cd=&amp;cad=rja&amp;uact=8&amp;ved=0CAcQjRxqFQoTCPmhhMrqhMcCFce-FAod7-0BIw&amp;url=http://www.mpr-cro.com/dcrc-test/pages/six-sigma.html&amp;ei=2SG7VbnRHsf9Uu_bh5gC&amp;bvm=bv.99261572,d.d24&amp;psig=AFQjCNHxkYUytRgUowfMujSnmI2Cnpsrvg&amp;ust=143841364714195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hyperlink" Target="http://www.google.cz/url?sa=i&amp;rct=j&amp;q=&amp;esrc=s&amp;source=images&amp;cd=&amp;cad=rja&amp;uact=8&amp;ved=0CAcQjRxqFQoTCM6wuofthMcCFcLtFAod_f4LiA&amp;url=http://www.sixsigma-institute.org/Six_Sigma_DMAIC_Process_Measure_Phase_Measurement_System.php&amp;ei=cyS7VY6rC8LbU_39r8AI&amp;bvm=bv.99261572,d.d24&amp;psig=AFQjCNHxkYUytRgUowfMujSnmI2Cnpsrvg&amp;ust=143841364714195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728192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Management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 smtClean="0">
                <a:solidFill>
                  <a:srgbClr val="C00000"/>
                </a:solidFill>
              </a:rPr>
              <a:t>and </a:t>
            </a:r>
            <a:r>
              <a:rPr lang="cs-CZ" sz="1100" dirty="0" err="1" smtClean="0">
                <a:solidFill>
                  <a:srgbClr val="C00000"/>
                </a:solidFill>
              </a:rPr>
              <a:t>various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listed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resources</a:t>
            </a:r>
            <a:endParaRPr lang="cs-CZ" sz="1100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Department </a:t>
            </a:r>
            <a:r>
              <a:rPr lang="cs-CZ" sz="2000" b="1" dirty="0" err="1" smtClean="0">
                <a:solidFill>
                  <a:srgbClr val="0070C0"/>
                </a:solidFill>
              </a:rPr>
              <a:t>of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Corporate</a:t>
            </a:r>
            <a:r>
              <a:rPr lang="cs-CZ" sz="2000" b="1" dirty="0" smtClean="0">
                <a:solidFill>
                  <a:srgbClr val="0070C0"/>
                </a:solidFill>
              </a:rPr>
              <a:t> 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Economy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MASARYK UNIVERZISY Brno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Czech Republic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Cpk</a:t>
            </a:r>
            <a:r>
              <a:rPr lang="cs-CZ" dirty="0"/>
              <a:t>=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Capability</a:t>
            </a:r>
            <a:r>
              <a:rPr lang="cs-CZ" dirty="0"/>
              <a:t> Index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239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99" y="1352181"/>
            <a:ext cx="2857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01690" y="3249850"/>
            <a:ext cx="5457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Zusl</a:t>
            </a:r>
            <a:r>
              <a:rPr lang="cs-CZ" sz="1400" dirty="0" smtClean="0"/>
              <a:t> =(USL-</a:t>
            </a:r>
            <a:r>
              <a:rPr lang="cs-CZ" sz="1400" dirty="0" err="1" smtClean="0"/>
              <a:t>Mean</a:t>
            </a:r>
            <a:r>
              <a:rPr lang="cs-CZ" sz="1400" dirty="0" smtClean="0"/>
              <a:t>)/</a:t>
            </a:r>
            <a:r>
              <a:rPr lang="en-ZA" sz="1400" dirty="0">
                <a:latin typeface="Cambria"/>
              </a:rPr>
              <a:t> </a:t>
            </a:r>
            <a:r>
              <a:rPr lang="en-ZA" sz="1400" dirty="0" smtClean="0">
                <a:latin typeface="Cambria"/>
              </a:rPr>
              <a:t>σ</a:t>
            </a:r>
            <a:r>
              <a:rPr lang="cs-CZ" sz="1400" dirty="0" smtClean="0">
                <a:latin typeface="Cambria"/>
              </a:rPr>
              <a:t> = (14-10)/2=</a:t>
            </a:r>
            <a:r>
              <a:rPr lang="cs-CZ" sz="1400" dirty="0" smtClean="0">
                <a:solidFill>
                  <a:srgbClr val="0070C0"/>
                </a:solidFill>
                <a:latin typeface="Cambria"/>
              </a:rPr>
              <a:t>2 </a:t>
            </a:r>
            <a:r>
              <a:rPr lang="cs-CZ" sz="1400" dirty="0" smtClean="0">
                <a:latin typeface="Cambria"/>
              </a:rPr>
              <a:t>and </a:t>
            </a:r>
            <a:r>
              <a:rPr lang="cs-CZ" sz="1400" dirty="0" err="1" smtClean="0">
                <a:latin typeface="Cambria"/>
              </a:rPr>
              <a:t>Zlsl</a:t>
            </a:r>
            <a:r>
              <a:rPr lang="cs-CZ" sz="1400" dirty="0" smtClean="0">
                <a:latin typeface="Cambria"/>
              </a:rPr>
              <a:t>=(</a:t>
            </a:r>
            <a:r>
              <a:rPr lang="cs-CZ" sz="1400" dirty="0" err="1" smtClean="0">
                <a:latin typeface="Cambria"/>
              </a:rPr>
              <a:t>Mean</a:t>
            </a:r>
            <a:r>
              <a:rPr lang="cs-CZ" sz="1400" dirty="0" smtClean="0">
                <a:latin typeface="Cambria"/>
              </a:rPr>
              <a:t>-LSL)=(10-0)/2=5</a:t>
            </a:r>
          </a:p>
          <a:p>
            <a:r>
              <a:rPr lang="cs-CZ" sz="1400" dirty="0" smtClean="0">
                <a:latin typeface="Cambria"/>
              </a:rPr>
              <a:t>so </a:t>
            </a:r>
            <a:r>
              <a:rPr lang="cs-CZ" sz="1400" dirty="0" err="1" smtClean="0">
                <a:latin typeface="Cambria"/>
              </a:rPr>
              <a:t>Cpk</a:t>
            </a:r>
            <a:r>
              <a:rPr lang="cs-CZ" sz="1400" dirty="0" smtClean="0">
                <a:latin typeface="Cambria"/>
              </a:rPr>
              <a:t>=</a:t>
            </a:r>
            <a:r>
              <a:rPr lang="cs-CZ" sz="1400" dirty="0" smtClean="0">
                <a:solidFill>
                  <a:srgbClr val="0070C0"/>
                </a:solidFill>
                <a:latin typeface="Cambria"/>
              </a:rPr>
              <a:t>2</a:t>
            </a:r>
            <a:r>
              <a:rPr lang="cs-CZ" sz="1400" dirty="0" smtClean="0">
                <a:latin typeface="Cambria"/>
              </a:rPr>
              <a:t>/3=0,67. Mind </a:t>
            </a:r>
            <a:r>
              <a:rPr lang="cs-CZ" sz="1400" dirty="0" err="1" smtClean="0">
                <a:latin typeface="Cambria"/>
              </a:rPr>
              <a:t>you</a:t>
            </a:r>
            <a:r>
              <a:rPr lang="cs-CZ" sz="1400" dirty="0" smtClean="0">
                <a:latin typeface="Cambria"/>
              </a:rPr>
              <a:t>, </a:t>
            </a:r>
            <a:r>
              <a:rPr lang="cs-CZ" sz="1400" dirty="0" err="1" smtClean="0">
                <a:latin typeface="Cambria"/>
              </a:rPr>
              <a:t>that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Mean</a:t>
            </a:r>
            <a:r>
              <a:rPr lang="cs-CZ" sz="1400" dirty="0" smtClean="0">
                <a:latin typeface="Cambria"/>
              </a:rPr>
              <a:t> = X </a:t>
            </a:r>
            <a:r>
              <a:rPr lang="cs-CZ" sz="1400" dirty="0" err="1" smtClean="0">
                <a:latin typeface="Cambria"/>
              </a:rPr>
              <a:t>is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our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example</a:t>
            </a:r>
            <a:r>
              <a:rPr lang="cs-CZ" sz="1400" dirty="0" smtClean="0">
                <a:latin typeface="Cambria"/>
              </a:rPr>
              <a:t> !!! </a:t>
            </a:r>
            <a:endParaRPr lang="cs-CZ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71925"/>
            <a:ext cx="5810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77" y="3990224"/>
            <a:ext cx="2501891" cy="161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123978" y="5805264"/>
            <a:ext cx="5644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Zusl</a:t>
            </a:r>
            <a:r>
              <a:rPr lang="cs-CZ" sz="1400" dirty="0" smtClean="0"/>
              <a:t> =(USL-</a:t>
            </a:r>
            <a:r>
              <a:rPr lang="cs-CZ" sz="1400" dirty="0" err="1" smtClean="0"/>
              <a:t>Mean</a:t>
            </a:r>
            <a:r>
              <a:rPr lang="cs-CZ" sz="1400" dirty="0" smtClean="0"/>
              <a:t>)/</a:t>
            </a:r>
            <a:r>
              <a:rPr lang="en-ZA" sz="1400" dirty="0">
                <a:latin typeface="Cambria"/>
              </a:rPr>
              <a:t> </a:t>
            </a:r>
            <a:r>
              <a:rPr lang="en-ZA" sz="1400" dirty="0" smtClean="0">
                <a:latin typeface="Cambria"/>
              </a:rPr>
              <a:t>σ</a:t>
            </a:r>
            <a:r>
              <a:rPr lang="cs-CZ" sz="1400" dirty="0" smtClean="0">
                <a:latin typeface="Cambria"/>
              </a:rPr>
              <a:t> = (16-10)/2=3 and </a:t>
            </a:r>
            <a:r>
              <a:rPr lang="cs-CZ" sz="1400" dirty="0" err="1" smtClean="0">
                <a:latin typeface="Cambria"/>
              </a:rPr>
              <a:t>Zlsl</a:t>
            </a:r>
            <a:r>
              <a:rPr lang="cs-CZ" sz="1400" dirty="0" smtClean="0">
                <a:latin typeface="Cambria"/>
              </a:rPr>
              <a:t>=(</a:t>
            </a:r>
            <a:r>
              <a:rPr lang="cs-CZ" sz="1400" dirty="0" err="1" smtClean="0">
                <a:latin typeface="Cambria"/>
              </a:rPr>
              <a:t>Mean</a:t>
            </a:r>
            <a:r>
              <a:rPr lang="cs-CZ" sz="1400" dirty="0" smtClean="0">
                <a:latin typeface="Cambria"/>
              </a:rPr>
              <a:t>-LSL)=(10-4)/2=3</a:t>
            </a:r>
          </a:p>
          <a:p>
            <a:r>
              <a:rPr lang="cs-CZ" sz="1400" dirty="0" smtClean="0">
                <a:latin typeface="Cambria"/>
              </a:rPr>
              <a:t>so </a:t>
            </a:r>
            <a:r>
              <a:rPr lang="cs-CZ" sz="1400" dirty="0" err="1" smtClean="0">
                <a:latin typeface="Cambria"/>
              </a:rPr>
              <a:t>Cpk</a:t>
            </a:r>
            <a:r>
              <a:rPr lang="cs-CZ" sz="1400" dirty="0" smtClean="0">
                <a:latin typeface="Cambria"/>
              </a:rPr>
              <a:t>=3/3=1,0. Mind </a:t>
            </a:r>
            <a:r>
              <a:rPr lang="cs-CZ" sz="1400" dirty="0" err="1" smtClean="0">
                <a:latin typeface="Cambria"/>
              </a:rPr>
              <a:t>you</a:t>
            </a:r>
            <a:r>
              <a:rPr lang="cs-CZ" sz="1400" dirty="0" smtClean="0">
                <a:latin typeface="Cambria"/>
              </a:rPr>
              <a:t>, </a:t>
            </a:r>
            <a:r>
              <a:rPr lang="cs-CZ" sz="1400" dirty="0" err="1" smtClean="0">
                <a:latin typeface="Cambria"/>
              </a:rPr>
              <a:t>that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Mean</a:t>
            </a:r>
            <a:r>
              <a:rPr lang="cs-CZ" sz="1400" dirty="0" smtClean="0">
                <a:latin typeface="Cambria"/>
              </a:rPr>
              <a:t> = X </a:t>
            </a:r>
            <a:r>
              <a:rPr lang="cs-CZ" sz="1400" dirty="0" err="1" smtClean="0">
                <a:latin typeface="Cambria"/>
              </a:rPr>
              <a:t>is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our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example</a:t>
            </a:r>
            <a:r>
              <a:rPr lang="cs-CZ" sz="1400" dirty="0" smtClean="0">
                <a:latin typeface="Cambria"/>
              </a:rPr>
              <a:t> !!! </a:t>
            </a:r>
            <a:endParaRPr lang="cs-CZ" sz="1400" dirty="0"/>
          </a:p>
        </p:txBody>
      </p:sp>
      <p:sp>
        <p:nvSpPr>
          <p:cNvPr id="3" name="Šipka doleva 2"/>
          <p:cNvSpPr/>
          <p:nvPr/>
        </p:nvSpPr>
        <p:spPr>
          <a:xfrm>
            <a:off x="4932040" y="4293096"/>
            <a:ext cx="3024336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92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Six</a:t>
            </a:r>
            <a:r>
              <a:rPr lang="cs-CZ" dirty="0" smtClean="0"/>
              <a:t> sigma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99592" y="1844824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Six Sigma projects follow two project methodologies inspired by </a:t>
            </a:r>
            <a:r>
              <a:rPr lang="en-US" dirty="0">
                <a:hlinkClick r:id="rId2" tooltip="W. Edwards Deming"/>
              </a:rPr>
              <a:t>Deming</a:t>
            </a:r>
            <a:r>
              <a:rPr lang="en-US" dirty="0"/>
              <a:t>'s </a:t>
            </a:r>
            <a:r>
              <a:rPr lang="en-US" dirty="0">
                <a:hlinkClick r:id="rId3" tooltip="PDCA"/>
              </a:rPr>
              <a:t>Plan-Do-Check-Act Cycle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/>
              <a:t>These methodologies, composed of five phases each, bear the acronyms DMAIC and </a:t>
            </a:r>
            <a:r>
              <a:rPr lang="en-US" dirty="0" smtClean="0"/>
              <a:t>DMADV</a:t>
            </a:r>
            <a:endParaRPr lang="cs-CZ" dirty="0" smtClean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DMAIC</a:t>
            </a:r>
            <a:r>
              <a:rPr lang="en-US" dirty="0" smtClean="0"/>
              <a:t> </a:t>
            </a:r>
            <a:r>
              <a:rPr lang="en-US" dirty="0"/>
              <a:t>is used for projects aimed at improving an existing business </a:t>
            </a:r>
            <a:r>
              <a:rPr lang="en-US" dirty="0" smtClean="0"/>
              <a:t>process</a:t>
            </a:r>
            <a:r>
              <a:rPr lang="cs-CZ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DMADV is used for projects aimed at creating new product or process </a:t>
            </a:r>
            <a:r>
              <a:rPr lang="en-US" dirty="0" smtClean="0"/>
              <a:t>designs</a:t>
            </a: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203184"/>
            <a:ext cx="105049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5617369" cy="203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938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Six</a:t>
            </a:r>
            <a:r>
              <a:rPr lang="cs-CZ" dirty="0"/>
              <a:t> sigma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Define</a:t>
            </a:r>
            <a:r>
              <a:rPr lang="en-US" sz="1800" dirty="0"/>
              <a:t> the system, the voice of the customer and their requirements, and the project goals, specifically.</a:t>
            </a:r>
          </a:p>
          <a:p>
            <a:r>
              <a:rPr lang="en-US" sz="1800" b="1" dirty="0"/>
              <a:t>Measure</a:t>
            </a:r>
            <a:r>
              <a:rPr lang="en-US" sz="1800" dirty="0"/>
              <a:t> key aspects of the current process and collect relevant data; calculate the 'as-is' Process Capability.</a:t>
            </a:r>
          </a:p>
          <a:p>
            <a:r>
              <a:rPr lang="en-US" sz="1800" b="1" dirty="0"/>
              <a:t>Analyze</a:t>
            </a:r>
            <a:r>
              <a:rPr lang="en-US" sz="1800" dirty="0"/>
              <a:t> the data to investigate and verify cause-and-effect relationships. Determine what the relationships are, and attempt to ensure that all factors have been considered. Seek out root cause of the defect under investigation.</a:t>
            </a:r>
          </a:p>
          <a:p>
            <a:r>
              <a:rPr lang="en-US" sz="1800" b="1" dirty="0"/>
              <a:t>Improve</a:t>
            </a:r>
            <a:r>
              <a:rPr lang="en-US" sz="1800" dirty="0"/>
              <a:t> or optimize the current process based upon data analysis using techniques such as </a:t>
            </a:r>
            <a:r>
              <a:rPr lang="cs-CZ" sz="1800" dirty="0"/>
              <a:t> </a:t>
            </a:r>
            <a:r>
              <a:rPr lang="en-US" sz="1800" dirty="0" err="1">
                <a:hlinkClick r:id="rId2" tooltip="Poka yoke"/>
              </a:rPr>
              <a:t>poka</a:t>
            </a:r>
            <a:r>
              <a:rPr lang="en-US" sz="1800" dirty="0">
                <a:hlinkClick r:id="rId2" tooltip="Poka yoke"/>
              </a:rPr>
              <a:t> yoke</a:t>
            </a:r>
            <a:r>
              <a:rPr lang="en-US" sz="1800" dirty="0"/>
              <a:t> </a:t>
            </a:r>
            <a:r>
              <a:rPr lang="cs-CZ" sz="1800" dirty="0" smtClean="0">
                <a:solidFill>
                  <a:srgbClr val="FF0000"/>
                </a:solidFill>
              </a:rPr>
              <a:t>(</a:t>
            </a:r>
            <a:r>
              <a:rPr lang="cs-CZ" sz="1800" dirty="0" err="1" smtClean="0">
                <a:solidFill>
                  <a:srgbClr val="FF0000"/>
                </a:solidFill>
              </a:rPr>
              <a:t>see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next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slide</a:t>
            </a:r>
            <a:r>
              <a:rPr lang="cs-CZ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/>
              <a:t>.</a:t>
            </a:r>
          </a:p>
          <a:p>
            <a:r>
              <a:rPr lang="en-US" sz="1800" b="1" dirty="0"/>
              <a:t>Control</a:t>
            </a:r>
            <a:r>
              <a:rPr lang="en-US" sz="1800" dirty="0"/>
              <a:t> the future state process to ensure that any deviations from the target are corrected before they result in defects. Implement </a:t>
            </a:r>
            <a:r>
              <a:rPr lang="en-US" sz="1800" dirty="0">
                <a:hlinkClick r:id="rId3" tooltip="Control systems"/>
              </a:rPr>
              <a:t>control systems</a:t>
            </a:r>
            <a:r>
              <a:rPr lang="en-US" sz="1800" dirty="0"/>
              <a:t> such as </a:t>
            </a:r>
            <a:r>
              <a:rPr lang="en-US" sz="1800" dirty="0">
                <a:hlinkClick r:id="rId4" tooltip="Statistical process control"/>
              </a:rPr>
              <a:t>statistical process control</a:t>
            </a:r>
            <a:r>
              <a:rPr lang="en-US" sz="1800" dirty="0"/>
              <a:t>, production boards, visual workplaces, and continuously monitor the process.</a:t>
            </a:r>
          </a:p>
        </p:txBody>
      </p:sp>
    </p:spTree>
    <p:extLst>
      <p:ext uri="{BB962C8B-B14F-4D97-AF65-F5344CB8AC3E}">
        <p14:creationId xmlns:p14="http://schemas.microsoft.com/office/powerpoint/2010/main" val="262505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Six</a:t>
            </a:r>
            <a:r>
              <a:rPr lang="cs-CZ" dirty="0" smtClean="0"/>
              <a:t> Sigma </a:t>
            </a:r>
            <a:r>
              <a:rPr lang="cs-CZ" dirty="0" err="1" smtClean="0"/>
              <a:t>basics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4" y="1174062"/>
            <a:ext cx="76755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2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Poka</a:t>
            </a:r>
            <a:r>
              <a:rPr lang="cs-CZ" dirty="0" smtClean="0"/>
              <a:t> </a:t>
            </a:r>
            <a:r>
              <a:rPr lang="cs-CZ" dirty="0" err="1" smtClean="0"/>
              <a:t>yoke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Poka</a:t>
            </a:r>
            <a:r>
              <a:rPr lang="en-US" sz="1800" dirty="0" smtClean="0"/>
              <a:t> yoke is a Japanese term that means "mistake-proofing„ that  helps an equipment operator avoid (</a:t>
            </a:r>
            <a:r>
              <a:rPr lang="en-US" sz="1800" dirty="0" err="1" smtClean="0"/>
              <a:t>yokeru</a:t>
            </a:r>
            <a:r>
              <a:rPr lang="en-US" sz="1800" dirty="0" smtClean="0"/>
              <a:t>) mistakes (</a:t>
            </a:r>
            <a:r>
              <a:rPr lang="en-US" sz="1800" dirty="0" err="1" smtClean="0"/>
              <a:t>poka</a:t>
            </a:r>
            <a:r>
              <a:rPr lang="en-US" sz="1800" dirty="0" smtClean="0"/>
              <a:t>). Its purpose is to eliminate product defects by preventing, correcting, or drawing attention to </a:t>
            </a:r>
            <a:r>
              <a:rPr lang="en-US" sz="1800" dirty="0" smtClean="0">
                <a:hlinkClick r:id="rId2" tooltip="Human error"/>
              </a:rPr>
              <a:t>human errors</a:t>
            </a:r>
            <a:r>
              <a:rPr lang="en-US" sz="1800" dirty="0" smtClean="0"/>
              <a:t> as they occur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2880320" cy="333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2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Kaizen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Kaizen (Continuous Improvement) is a strategy where employees at all levels of a company work together proactively to achieve regular, incremental improvements to the manufacturing process. In a sense, it combines the collective talents within a company to create a powerful engine for improvement.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298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Kaizen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r>
              <a:rPr lang="cs-CZ" dirty="0" smtClean="0"/>
              <a:t> (P-D-C-A)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goals and provide any necessary background.</a:t>
            </a:r>
          </a:p>
          <a:p>
            <a:r>
              <a:rPr lang="en-US" dirty="0"/>
              <a:t>Review the current state and develop a plan for improvements.</a:t>
            </a:r>
          </a:p>
          <a:p>
            <a:r>
              <a:rPr lang="en-US" dirty="0"/>
              <a:t>Implement improvements.</a:t>
            </a:r>
          </a:p>
          <a:p>
            <a:r>
              <a:rPr lang="en-US" dirty="0"/>
              <a:t>Review and fix what doesn’t work.</a:t>
            </a:r>
          </a:p>
          <a:p>
            <a:r>
              <a:rPr lang="en-US" dirty="0"/>
              <a:t>Report results and determine any follow-up items.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44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Kaizen</a:t>
            </a:r>
            <a:r>
              <a:rPr lang="cs-CZ" dirty="0" smtClean="0"/>
              <a:t> – </a:t>
            </a:r>
            <a:r>
              <a:rPr lang="cs-CZ" dirty="0" err="1" smtClean="0"/>
              <a:t>improvement</a:t>
            </a:r>
            <a:r>
              <a:rPr lang="cs-CZ" dirty="0" smtClean="0"/>
              <a:t> </a:t>
            </a:r>
            <a:r>
              <a:rPr lang="cs-CZ" smtClean="0"/>
              <a:t>steps </a:t>
            </a:r>
            <a:endParaRPr lang="cs-CZ" dirty="0"/>
          </a:p>
        </p:txBody>
      </p:sp>
      <p:pic>
        <p:nvPicPr>
          <p:cNvPr id="1026" name="Picture 2" descr="http://jitenterprise.com/_images/continuous_improvement_proc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5054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716961" cy="95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00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5354"/>
            <a:ext cx="8229600" cy="1143000"/>
          </a:xfrm>
        </p:spPr>
        <p:txBody>
          <a:bodyPr/>
          <a:lstStyle/>
          <a:p>
            <a:r>
              <a:rPr lang="en-ZA" dirty="0" smtClean="0"/>
              <a:t>Basic methods</a:t>
            </a:r>
            <a:r>
              <a:rPr lang="cs-CZ" dirty="0" smtClean="0"/>
              <a:t> 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33" y="221456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1635248" cy="16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51950"/>
            <a:ext cx="2161357" cy="118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62" y="4706215"/>
            <a:ext cx="1690142" cy="12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175934" y="4682444"/>
            <a:ext cx="1086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</a:t>
            </a:r>
            <a:r>
              <a:rPr lang="cs-CZ" dirty="0" err="1" smtClean="0"/>
              <a:t>Pareto</a:t>
            </a:r>
            <a:endParaRPr lang="cs-CZ" dirty="0" smtClean="0"/>
          </a:p>
          <a:p>
            <a:r>
              <a:rPr lang="cs-CZ" sz="1200" dirty="0">
                <a:solidFill>
                  <a:srgbClr val="0070C0"/>
                </a:solidFill>
              </a:rPr>
              <a:t>(extra session)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20560" y="5877272"/>
            <a:ext cx="16272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</a:t>
            </a:r>
            <a:r>
              <a:rPr lang="cs-CZ" dirty="0" err="1" smtClean="0"/>
              <a:t>Ishikawa</a:t>
            </a:r>
            <a:r>
              <a:rPr lang="cs-CZ" dirty="0" smtClean="0"/>
              <a:t> FBD </a:t>
            </a:r>
          </a:p>
          <a:p>
            <a:pPr algn="ctr"/>
            <a:r>
              <a:rPr lang="cs-CZ" sz="1200" dirty="0" smtClean="0">
                <a:solidFill>
                  <a:srgbClr val="0070C0"/>
                </a:solidFill>
              </a:rPr>
              <a:t>(extra session)</a:t>
            </a:r>
            <a:endParaRPr lang="cs-CZ" sz="1200" dirty="0">
              <a:solidFill>
                <a:srgbClr val="0070C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322"/>
            <a:ext cx="1995560" cy="177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003026" y="229695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Six</a:t>
            </a:r>
            <a:r>
              <a:rPr lang="cs-CZ" dirty="0" smtClean="0"/>
              <a:t> sigma</a:t>
            </a:r>
            <a:endParaRPr lang="cs-CZ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4" y="4745883"/>
            <a:ext cx="2744154" cy="168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43450" y="2841487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TQM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5148064" y="2348880"/>
            <a:ext cx="1152128" cy="806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029" idx="1"/>
          </p:cNvCxnSpPr>
          <p:nvPr/>
        </p:nvCxnSpPr>
        <p:spPr>
          <a:xfrm>
            <a:off x="4788024" y="3789039"/>
            <a:ext cx="1512168" cy="3530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4139952" y="3583429"/>
            <a:ext cx="0" cy="12083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2463104" y="3768095"/>
            <a:ext cx="1316808" cy="12450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2267744" y="2036265"/>
            <a:ext cx="1344935" cy="832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6097275" y="5408792"/>
            <a:ext cx="1014557" cy="565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nice se šipkou 29"/>
          <p:cNvCxnSpPr/>
          <p:nvPr/>
        </p:nvCxnSpPr>
        <p:spPr>
          <a:xfrm flipH="1">
            <a:off x="5689839" y="5758221"/>
            <a:ext cx="3402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>
            <a:off x="5672126" y="5563234"/>
            <a:ext cx="3402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136317" y="5513441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</a:t>
            </a:r>
            <a:r>
              <a:rPr lang="cs-CZ" sz="1000" b="1" dirty="0" err="1" smtClean="0"/>
              <a:t>Kanban</a:t>
            </a:r>
            <a:r>
              <a:rPr lang="cs-CZ" sz="1000" b="1" dirty="0" smtClean="0"/>
              <a:t> </a:t>
            </a:r>
            <a:r>
              <a:rPr lang="en-US" sz="1000" b="1" dirty="0" smtClean="0"/>
              <a:t>&amp; </a:t>
            </a:r>
            <a:r>
              <a:rPr lang="en-ZA" sz="1000" b="1" dirty="0" smtClean="0"/>
              <a:t>JIT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(</a:t>
            </a:r>
            <a:r>
              <a:rPr lang="en-ZA" sz="1000" dirty="0" smtClean="0">
                <a:solidFill>
                  <a:srgbClr val="0070C0"/>
                </a:solidFill>
              </a:rPr>
              <a:t>extra </a:t>
            </a:r>
            <a:r>
              <a:rPr lang="cs-CZ" sz="1000" dirty="0" smtClean="0">
                <a:solidFill>
                  <a:srgbClr val="0070C0"/>
                </a:solidFill>
              </a:rPr>
              <a:t>session)</a:t>
            </a:r>
            <a:endParaRPr lang="cs-CZ" sz="1000" dirty="0">
              <a:solidFill>
                <a:srgbClr val="0070C0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7" y="3286130"/>
            <a:ext cx="2300915" cy="83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>
            <a:off x="1490037" y="2669705"/>
            <a:ext cx="1" cy="6005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26263" y="4056794"/>
            <a:ext cx="15295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 smtClean="0">
                <a:solidFill>
                  <a:srgbClr val="FF0000"/>
                </a:solidFill>
              </a:rPr>
              <a:t>One of the 6</a:t>
            </a:r>
            <a:r>
              <a:rPr lang="en-ZA" sz="1100" b="1" dirty="0" smtClean="0">
                <a:solidFill>
                  <a:srgbClr val="FF0000"/>
                </a:solidFill>
                <a:latin typeface="Cambria"/>
              </a:rPr>
              <a:t>σ method</a:t>
            </a:r>
            <a:endParaRPr lang="en-ZA" sz="1100" b="1" dirty="0">
              <a:solidFill>
                <a:srgbClr val="FF0000"/>
              </a:solidFill>
            </a:endParaRPr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2547800" y="1864858"/>
            <a:ext cx="35851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6189830" y="2799041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Inspiration of  6</a:t>
            </a:r>
            <a:r>
              <a:rPr lang="en-US" sz="1100" b="1" dirty="0" smtClean="0">
                <a:solidFill>
                  <a:srgbClr val="FF0000"/>
                </a:solidFill>
                <a:latin typeface="Cambria"/>
              </a:rPr>
              <a:t>σ method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678759" y="5503716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>
                <a:solidFill>
                  <a:srgbClr val="FF0000"/>
                </a:solidFill>
              </a:rPr>
              <a:t>6</a:t>
            </a:r>
            <a:r>
              <a:rPr lang="en-ZA" sz="1600" b="1" dirty="0">
                <a:solidFill>
                  <a:srgbClr val="FF0000"/>
                </a:solidFill>
                <a:latin typeface="Cambria"/>
              </a:rPr>
              <a:t>σ</a:t>
            </a:r>
            <a:endParaRPr lang="cs-CZ" sz="1600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121509" y="5688382"/>
            <a:ext cx="27770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7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Dimensions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en-ZA" sz="2000" b="1" dirty="0" smtClean="0"/>
              <a:t>Performance -</a:t>
            </a:r>
            <a:r>
              <a:rPr lang="en-ZA" dirty="0" smtClean="0"/>
              <a:t> </a:t>
            </a:r>
            <a:r>
              <a:rPr lang="en-ZA" sz="1600" dirty="0" smtClean="0"/>
              <a:t>How well a car handles, gas mileage an</a:t>
            </a:r>
            <a:r>
              <a:rPr lang="cs-CZ" sz="1600" dirty="0" smtClean="0"/>
              <a:t>d</a:t>
            </a:r>
            <a:r>
              <a:rPr lang="en-ZA" sz="1600" dirty="0" smtClean="0"/>
              <a:t> so on </a:t>
            </a:r>
          </a:p>
          <a:p>
            <a:r>
              <a:rPr lang="en-ZA" sz="2000" b="1" dirty="0" smtClean="0"/>
              <a:t>Features  - </a:t>
            </a:r>
            <a:r>
              <a:rPr lang="en-ZA" sz="1600" dirty="0" smtClean="0"/>
              <a:t>Extra item added (stereo CD, GPS, tire checking,..)</a:t>
            </a:r>
          </a:p>
          <a:p>
            <a:r>
              <a:rPr lang="en-ZA" sz="2000" b="1" dirty="0" smtClean="0"/>
              <a:t>Reliability -  </a:t>
            </a:r>
            <a:r>
              <a:rPr lang="en-ZA" sz="1600" dirty="0" smtClean="0"/>
              <a:t>It should operates without error (</a:t>
            </a:r>
            <a:r>
              <a:rPr lang="en-ZA" sz="1600" dirty="0" smtClean="0">
                <a:solidFill>
                  <a:srgbClr val="FF0000"/>
                </a:solidFill>
              </a:rPr>
              <a:t>DPMO</a:t>
            </a:r>
            <a:r>
              <a:rPr lang="en-ZA" sz="1600" dirty="0" smtClean="0"/>
              <a:t>) within expected time frame (done 	                by customer voice) </a:t>
            </a:r>
          </a:p>
          <a:p>
            <a:r>
              <a:rPr lang="en-ZA" sz="2000" b="1" dirty="0" smtClean="0"/>
              <a:t>Conformance</a:t>
            </a:r>
            <a:r>
              <a:rPr lang="en-ZA" sz="1600" dirty="0" smtClean="0"/>
              <a:t> - The degree to witch a product meets pre-established standards </a:t>
            </a:r>
          </a:p>
          <a:p>
            <a:r>
              <a:rPr lang="en-ZA" sz="2000" b="1" dirty="0" smtClean="0"/>
              <a:t>Durability - </a:t>
            </a:r>
            <a:r>
              <a:rPr lang="en-ZA" sz="1600" dirty="0" smtClean="0"/>
              <a:t>How long the product last(life span or see PLC see later in Boston show)</a:t>
            </a:r>
          </a:p>
          <a:p>
            <a:r>
              <a:rPr lang="en-ZA" sz="2000" b="1" dirty="0" smtClean="0"/>
              <a:t>Serviceability - </a:t>
            </a:r>
            <a:r>
              <a:rPr lang="en-ZA" sz="1600" dirty="0" smtClean="0"/>
              <a:t>The ease of getting repairs, the sped of repairs</a:t>
            </a:r>
          </a:p>
          <a:p>
            <a:r>
              <a:rPr lang="cs-CZ" sz="2000" b="1" dirty="0" smtClean="0"/>
              <a:t>E</a:t>
            </a:r>
            <a:r>
              <a:rPr lang="en-US" sz="2000" b="1" dirty="0" err="1" smtClean="0"/>
              <a:t>st</a:t>
            </a:r>
            <a:r>
              <a:rPr lang="cs-CZ" sz="2000" b="1" dirty="0" smtClean="0"/>
              <a:t>h</a:t>
            </a:r>
            <a:r>
              <a:rPr lang="en-US" sz="2000" b="1" dirty="0" err="1" smtClean="0"/>
              <a:t>etics</a:t>
            </a:r>
            <a:r>
              <a:rPr lang="en-US" sz="2000" b="1" dirty="0" smtClean="0"/>
              <a:t> - </a:t>
            </a:r>
            <a:r>
              <a:rPr lang="en-US" sz="1600" dirty="0" smtClean="0"/>
              <a:t>How  a product looks, feels, sounds ,smells or tastes </a:t>
            </a:r>
          </a:p>
          <a:p>
            <a:r>
              <a:rPr lang="en-US" sz="2000" b="1" dirty="0" smtClean="0"/>
              <a:t>Safety - </a:t>
            </a:r>
            <a:r>
              <a:rPr lang="en-US" sz="1600" dirty="0" smtClean="0"/>
              <a:t> Assurance that customer will not suffer injury or harm from the product (automobiles, brakes, accelerators strings,…)</a:t>
            </a:r>
            <a:endParaRPr lang="en-US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5517232"/>
            <a:ext cx="401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 </a:t>
            </a:r>
            <a:r>
              <a:rPr lang="en-ZA" b="1" dirty="0" smtClean="0">
                <a:solidFill>
                  <a:srgbClr val="FF0000"/>
                </a:solidFill>
              </a:rPr>
              <a:t>DPMO=Defect per million op</a:t>
            </a:r>
            <a:r>
              <a:rPr lang="cs-CZ" b="1" dirty="0" smtClean="0">
                <a:solidFill>
                  <a:srgbClr val="FF0000"/>
                </a:solidFill>
              </a:rPr>
              <a:t>p</a:t>
            </a:r>
            <a:r>
              <a:rPr lang="en-ZA" b="1" dirty="0" err="1" smtClean="0">
                <a:solidFill>
                  <a:srgbClr val="FF0000"/>
                </a:solidFill>
              </a:rPr>
              <a:t>ortunities</a:t>
            </a:r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Flow</a:t>
            </a:r>
            <a:r>
              <a:rPr lang="cs-CZ" sz="3600" dirty="0" smtClean="0"/>
              <a:t> </a:t>
            </a:r>
            <a:r>
              <a:rPr lang="cs-CZ" sz="3600" dirty="0" err="1" smtClean="0"/>
              <a:t>times</a:t>
            </a:r>
            <a:r>
              <a:rPr lang="cs-CZ" sz="3600" dirty="0" smtClean="0"/>
              <a:t> – </a:t>
            </a:r>
            <a:r>
              <a:rPr lang="cs-CZ" sz="3600" dirty="0" err="1" smtClean="0"/>
              <a:t>lead</a:t>
            </a:r>
            <a:r>
              <a:rPr lang="cs-CZ" sz="3600" dirty="0" smtClean="0"/>
              <a:t> </a:t>
            </a:r>
            <a:r>
              <a:rPr lang="cs-CZ" sz="3600" dirty="0" err="1" smtClean="0"/>
              <a:t>times</a:t>
            </a:r>
            <a:r>
              <a:rPr lang="cs-CZ" sz="3600" dirty="0" smtClean="0"/>
              <a:t> (</a:t>
            </a:r>
            <a:r>
              <a:rPr lang="cs-CZ" sz="3600" dirty="0" err="1" smtClean="0"/>
              <a:t>some</a:t>
            </a:r>
            <a:r>
              <a:rPr lang="cs-CZ" sz="3600" dirty="0" smtClean="0"/>
              <a:t> </a:t>
            </a:r>
            <a:r>
              <a:rPr lang="cs-CZ" sz="3600" dirty="0" err="1" smtClean="0"/>
              <a:t>units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B050"/>
                </a:solidFill>
              </a:rPr>
              <a:t>Flow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Time</a:t>
            </a:r>
            <a:r>
              <a:rPr lang="cs-CZ" b="1" dirty="0" smtClean="0">
                <a:solidFill>
                  <a:srgbClr val="00B050"/>
                </a:solidFill>
              </a:rPr>
              <a:t> (FT) </a:t>
            </a:r>
            <a:r>
              <a:rPr lang="cs-CZ" b="1" dirty="0" err="1">
                <a:solidFill>
                  <a:srgbClr val="00B050"/>
                </a:solidFill>
              </a:rPr>
              <a:t>is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know</a:t>
            </a:r>
            <a:r>
              <a:rPr lang="cs-CZ" b="1" dirty="0">
                <a:solidFill>
                  <a:srgbClr val="00B050"/>
                </a:solidFill>
              </a:rPr>
              <a:t> as a </a:t>
            </a:r>
            <a:r>
              <a:rPr lang="cs-CZ" b="1" dirty="0" err="1" smtClean="0">
                <a:solidFill>
                  <a:srgbClr val="00B050"/>
                </a:solidFill>
              </a:rPr>
              <a:t>Cycle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Time</a:t>
            </a:r>
            <a:r>
              <a:rPr lang="cs-CZ" b="1" dirty="0" smtClean="0">
                <a:solidFill>
                  <a:srgbClr val="00B050"/>
                </a:solidFill>
              </a:rPr>
              <a:t> (CT)</a:t>
            </a:r>
          </a:p>
          <a:p>
            <a:r>
              <a:rPr lang="en-US" b="1" dirty="0">
                <a:solidFill>
                  <a:srgbClr val="FF0000"/>
                </a:solidFill>
              </a:rPr>
              <a:t>Lead Time =LT </a:t>
            </a:r>
            <a:r>
              <a:rPr lang="en-US" sz="1050" dirty="0"/>
              <a:t>(length of the process) – time </a:t>
            </a:r>
            <a:r>
              <a:rPr lang="en-US" sz="1050" dirty="0" smtClean="0"/>
              <a:t>only</a:t>
            </a:r>
            <a:r>
              <a:rPr lang="cs-CZ" sz="1050" dirty="0" smtClean="0"/>
              <a:t>, </a:t>
            </a:r>
            <a:r>
              <a:rPr lang="cs-CZ" sz="1050" dirty="0" err="1" smtClean="0"/>
              <a:t>supposed</a:t>
            </a:r>
            <a:r>
              <a:rPr lang="cs-CZ" sz="1050" dirty="0" smtClean="0"/>
              <a:t> to </a:t>
            </a:r>
            <a:r>
              <a:rPr lang="cs-CZ" sz="1050" dirty="0" err="1" smtClean="0"/>
              <a:t>be</a:t>
            </a:r>
            <a:r>
              <a:rPr lang="cs-CZ" sz="1050" dirty="0" smtClean="0"/>
              <a:t> </a:t>
            </a:r>
            <a:r>
              <a:rPr lang="cs-CZ" sz="1050" dirty="0" err="1" smtClean="0"/>
              <a:t>constant</a:t>
            </a:r>
            <a:r>
              <a:rPr lang="cs-CZ" sz="1050" dirty="0" smtClean="0"/>
              <a:t>  </a:t>
            </a:r>
            <a:r>
              <a:rPr lang="cs-CZ" sz="1050" dirty="0" err="1" smtClean="0"/>
              <a:t>used</a:t>
            </a:r>
            <a:r>
              <a:rPr lang="cs-CZ" sz="1050" dirty="0" smtClean="0"/>
              <a:t> </a:t>
            </a:r>
            <a:r>
              <a:rPr lang="cs-CZ" sz="1050" dirty="0" err="1" smtClean="0"/>
              <a:t>for</a:t>
            </a:r>
            <a:r>
              <a:rPr lang="cs-CZ" sz="1050" dirty="0" smtClean="0"/>
              <a:t> </a:t>
            </a:r>
            <a:r>
              <a:rPr lang="cs-CZ" sz="1050" dirty="0" err="1" smtClean="0"/>
              <a:t>planning</a:t>
            </a:r>
            <a:endParaRPr lang="en-US" sz="1050" dirty="0"/>
          </a:p>
          <a:p>
            <a:endParaRPr lang="cs-CZ" b="1" dirty="0">
              <a:solidFill>
                <a:srgbClr val="00B050"/>
              </a:solidFill>
            </a:endParaRPr>
          </a:p>
          <a:p>
            <a:endParaRPr lang="cs-CZ" dirty="0"/>
          </a:p>
        </p:txBody>
      </p:sp>
      <p:pic>
        <p:nvPicPr>
          <p:cNvPr id="4" name="Picture 2" descr="http://stefanroock.files.wordpress.com/2010/03/leadtimes4.png?w=300&amp;h=18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357758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6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47" y="8576"/>
            <a:ext cx="8229600" cy="795648"/>
          </a:xfrm>
        </p:spPr>
        <p:txBody>
          <a:bodyPr>
            <a:normAutofit/>
          </a:bodyPr>
          <a:lstStyle/>
          <a:p>
            <a:r>
              <a:rPr lang="cs-CZ" sz="2800" b="1" dirty="0" err="1" smtClean="0"/>
              <a:t>Six</a:t>
            </a:r>
            <a:r>
              <a:rPr lang="cs-CZ" sz="2800" b="1" dirty="0" smtClean="0"/>
              <a:t> sigma</a:t>
            </a:r>
            <a:endParaRPr lang="cs-CZ" sz="2800" b="1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187624" y="170080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987824" y="155679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004048" y="156517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987824" y="1565176"/>
            <a:ext cx="2016224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00211" y="836712"/>
            <a:ext cx="62907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Lead time </a:t>
            </a:r>
            <a:r>
              <a:rPr lang="en-US" sz="1600" dirty="0" smtClean="0">
                <a:solidFill>
                  <a:srgbClr val="FF0000"/>
                </a:solidFill>
              </a:rPr>
              <a:t>(expected=voice of customer) = Target quality (expected value)</a:t>
            </a:r>
            <a:endParaRPr lang="en-US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production or replenishment constant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654942" y="1709731"/>
            <a:ext cx="0" cy="582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88024" y="1709731"/>
            <a:ext cx="0" cy="138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004048" y="1700806"/>
            <a:ext cx="0" cy="1728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3131840" y="2985918"/>
            <a:ext cx="1656184" cy="7707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131840" y="1709731"/>
            <a:ext cx="0" cy="138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3131840" y="2564904"/>
            <a:ext cx="2160240" cy="7707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2654942" y="2165884"/>
            <a:ext cx="2160240" cy="7707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2339752" y="3348069"/>
            <a:ext cx="2664296" cy="8924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635896" y="1819549"/>
            <a:ext cx="934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b="1" dirty="0" err="1" smtClean="0">
                <a:solidFill>
                  <a:srgbClr val="00B050"/>
                </a:solidFill>
              </a:rPr>
              <a:t>Flow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time</a:t>
            </a:r>
            <a:r>
              <a:rPr lang="cs-CZ" sz="1200" b="1" dirty="0" smtClean="0">
                <a:solidFill>
                  <a:srgbClr val="00B050"/>
                </a:solidFill>
              </a:rPr>
              <a:t> 1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670810" y="2291758"/>
            <a:ext cx="934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b="1" dirty="0" err="1" smtClean="0">
                <a:solidFill>
                  <a:srgbClr val="00B050"/>
                </a:solidFill>
              </a:rPr>
              <a:t>Flow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time</a:t>
            </a:r>
            <a:r>
              <a:rPr lang="cs-CZ" sz="1200" b="1" dirty="0" smtClean="0">
                <a:solidFill>
                  <a:srgbClr val="00B050"/>
                </a:solidFill>
              </a:rPr>
              <a:t> 2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528661" y="2695502"/>
            <a:ext cx="934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b="1" dirty="0" err="1" smtClean="0">
                <a:solidFill>
                  <a:srgbClr val="00B050"/>
                </a:solidFill>
              </a:rPr>
              <a:t>Flow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time</a:t>
            </a:r>
            <a:r>
              <a:rPr lang="cs-CZ" sz="1200" b="1" dirty="0" smtClean="0">
                <a:solidFill>
                  <a:srgbClr val="00B050"/>
                </a:solidFill>
              </a:rPr>
              <a:t> 3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698721" y="3001678"/>
            <a:ext cx="934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b="1" dirty="0" err="1" smtClean="0">
                <a:solidFill>
                  <a:srgbClr val="00B050"/>
                </a:solidFill>
              </a:rPr>
              <a:t>Flow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time</a:t>
            </a:r>
            <a:r>
              <a:rPr lang="cs-CZ" sz="1200" b="1" dirty="0" smtClean="0">
                <a:solidFill>
                  <a:srgbClr val="00B050"/>
                </a:solidFill>
              </a:rPr>
              <a:t> 4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378483" y="3512405"/>
            <a:ext cx="638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lenght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00B050"/>
                </a:solidFill>
              </a:rPr>
              <a:t>flow time </a:t>
            </a:r>
            <a:r>
              <a:rPr lang="en-US" dirty="0" smtClean="0"/>
              <a:t>represents a variability (voice of process)</a:t>
            </a:r>
            <a:endParaRPr lang="en-US" dirty="0"/>
          </a:p>
        </p:txBody>
      </p:sp>
      <p:pic>
        <p:nvPicPr>
          <p:cNvPr id="1026" name="Picture 2" descr="http://www.mpr-cro.com/dcrc-test/images/six-sigma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23" y="3789040"/>
            <a:ext cx="2473437" cy="24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42" y="4020524"/>
            <a:ext cx="24694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ovéPole 41"/>
          <p:cNvSpPr txBox="1"/>
          <p:nvPr/>
        </p:nvSpPr>
        <p:spPr>
          <a:xfrm>
            <a:off x="3795020" y="5365337"/>
            <a:ext cx="9092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= DPMO=3,4</a:t>
            </a:r>
            <a:endParaRPr lang="cs-CZ" sz="11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6892354" y="4261182"/>
            <a:ext cx="864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>
                <a:solidFill>
                  <a:srgbClr val="FF0000"/>
                </a:solidFill>
              </a:rPr>
              <a:t>= </a:t>
            </a:r>
            <a:r>
              <a:rPr lang="cs-CZ" sz="1100" b="1" dirty="0" err="1" smtClean="0">
                <a:solidFill>
                  <a:srgbClr val="FF0000"/>
                </a:solidFill>
              </a:rPr>
              <a:t>Lead</a:t>
            </a:r>
            <a:r>
              <a:rPr lang="cs-CZ" sz="1100" b="1" dirty="0" smtClean="0">
                <a:solidFill>
                  <a:srgbClr val="FF0000"/>
                </a:solidFill>
              </a:rPr>
              <a:t> </a:t>
            </a:r>
            <a:r>
              <a:rPr lang="cs-CZ" sz="1100" b="1" dirty="0" err="1" smtClean="0">
                <a:solidFill>
                  <a:srgbClr val="FF0000"/>
                </a:solidFill>
              </a:rPr>
              <a:t>time</a:t>
            </a:r>
            <a:endParaRPr lang="cs-CZ" sz="1100" b="1" dirty="0">
              <a:solidFill>
                <a:srgbClr val="FF0000"/>
              </a:solidFill>
            </a:endParaRPr>
          </a:p>
        </p:txBody>
      </p:sp>
      <p:cxnSp>
        <p:nvCxnSpPr>
          <p:cNvPr id="46" name="Přímá spojnice 45"/>
          <p:cNvCxnSpPr/>
          <p:nvPr/>
        </p:nvCxnSpPr>
        <p:spPr>
          <a:xfrm>
            <a:off x="2339752" y="1705877"/>
            <a:ext cx="0" cy="1647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délník 46"/>
          <p:cNvSpPr/>
          <p:nvPr/>
        </p:nvSpPr>
        <p:spPr>
          <a:xfrm>
            <a:off x="2483768" y="1344543"/>
            <a:ext cx="72008" cy="1489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873843" y="1268760"/>
            <a:ext cx="6046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LSL</a:t>
            </a:r>
            <a:endParaRPr lang="cs-CZ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5619662" y="1268760"/>
            <a:ext cx="6575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USL</a:t>
            </a:r>
            <a:endParaRPr lang="cs-CZ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5436096" y="1411944"/>
            <a:ext cx="72008" cy="1489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6" name="Přímá spojnice 55"/>
          <p:cNvCxnSpPr/>
          <p:nvPr/>
        </p:nvCxnSpPr>
        <p:spPr>
          <a:xfrm>
            <a:off x="5292942" y="1722403"/>
            <a:ext cx="0" cy="1138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6101525" y="4985216"/>
            <a:ext cx="35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FT1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6569252" y="5108048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FT2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6217874" y="5137616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FT3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5748543" y="5511531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FT4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906183" y="6198684"/>
            <a:ext cx="2488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 DPMO=</a:t>
            </a:r>
            <a:r>
              <a:rPr lang="cs-CZ" sz="1100" dirty="0" err="1" smtClean="0"/>
              <a:t>Defect</a:t>
            </a:r>
            <a:r>
              <a:rPr lang="cs-CZ" sz="1100" dirty="0" smtClean="0"/>
              <a:t> per </a:t>
            </a:r>
            <a:r>
              <a:rPr lang="cs-CZ" sz="1100" dirty="0" err="1" smtClean="0"/>
              <a:t>million</a:t>
            </a:r>
            <a:r>
              <a:rPr lang="cs-CZ" sz="1100" dirty="0" smtClean="0"/>
              <a:t> </a:t>
            </a:r>
            <a:r>
              <a:rPr lang="cs-CZ" sz="1100" dirty="0" err="1" smtClean="0"/>
              <a:t>opportunities</a:t>
            </a:r>
            <a:endParaRPr lang="cs-CZ" sz="1100" dirty="0"/>
          </a:p>
        </p:txBody>
      </p:sp>
      <p:sp>
        <p:nvSpPr>
          <p:cNvPr id="43" name="Obdélník 42"/>
          <p:cNvSpPr/>
          <p:nvPr/>
        </p:nvSpPr>
        <p:spPr>
          <a:xfrm>
            <a:off x="5716131" y="2203279"/>
            <a:ext cx="32832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LSL =</a:t>
            </a:r>
            <a:r>
              <a:rPr lang="cs-CZ" sz="11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Lower</a:t>
            </a:r>
            <a:r>
              <a:rPr lang="cs-CZ" sz="11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cs-CZ" sz="11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Specifiaction</a:t>
            </a:r>
            <a:r>
              <a:rPr lang="cs-CZ" sz="11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Limit</a:t>
            </a:r>
            <a:endParaRPr lang="cs-CZ" sz="11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5716131" y="2534997"/>
            <a:ext cx="33137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USL =</a:t>
            </a:r>
            <a:r>
              <a:rPr lang="cs-CZ" sz="11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Upper</a:t>
            </a:r>
            <a:r>
              <a:rPr lang="cs-CZ" sz="11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cs-CZ" sz="11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Specification</a:t>
            </a:r>
            <a:r>
              <a:rPr lang="cs-CZ" sz="11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limit</a:t>
            </a:r>
            <a:endParaRPr lang="cs-CZ" sz="11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292942" y="3278677"/>
            <a:ext cx="33835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H="1">
            <a:off x="7481403" y="4725144"/>
            <a:ext cx="119505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8676456" y="3278677"/>
            <a:ext cx="0" cy="1446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9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Six</a:t>
            </a:r>
            <a:r>
              <a:rPr lang="cs-CZ" dirty="0" smtClean="0"/>
              <a:t> sigma</a:t>
            </a:r>
            <a:endParaRPr lang="cs-CZ" dirty="0"/>
          </a:p>
        </p:txBody>
      </p:sp>
      <p:pic>
        <p:nvPicPr>
          <p:cNvPr id="2050" name="Picture 2" descr="http://www.sixsigma-institute.org/sixsigma_images/six_sigma_normal_distribution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967431" cy="35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491880" y="4581128"/>
            <a:ext cx="1800200" cy="3600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1428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13778"/>
            <a:ext cx="179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716016" y="5549701"/>
                <a:ext cx="389850" cy="389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49701"/>
                <a:ext cx="389850" cy="389979"/>
              </a:xfrm>
              <a:prstGeom prst="rect">
                <a:avLst/>
              </a:prstGeom>
              <a:blipFill rotWithShape="1"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4387363" y="5605500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 smtClean="0">
                <a:solidFill>
                  <a:srgbClr val="FF0000"/>
                </a:solidFill>
                <a:latin typeface="Cambria"/>
              </a:rPr>
              <a:t>σ</a:t>
            </a:r>
            <a:r>
              <a:rPr lang="cs-CZ" sz="1600" b="1" dirty="0" smtClean="0">
                <a:solidFill>
                  <a:srgbClr val="FF0000"/>
                </a:solidFill>
                <a:latin typeface="Cambria"/>
              </a:rPr>
              <a:t>  =</a:t>
            </a:r>
            <a:endParaRPr lang="cs-CZ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80" y="5579649"/>
            <a:ext cx="304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0764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>
            <a:off x="5292080" y="1978943"/>
            <a:ext cx="1440160" cy="513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4969055" y="5609082"/>
            <a:ext cx="4531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0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Process capability ratio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err="1" smtClean="0"/>
              <a:t>Cp</a:t>
            </a:r>
            <a:r>
              <a:rPr lang="cs-CZ" sz="2800" dirty="0" smtClean="0"/>
              <a:t>&gt;=1</a:t>
            </a:r>
          </a:p>
          <a:p>
            <a:r>
              <a:rPr lang="en-ZA" sz="2800" dirty="0" smtClean="0"/>
              <a:t>Six sigma requires </a:t>
            </a:r>
            <a:r>
              <a:rPr lang="en-ZA" sz="2800" dirty="0" err="1" smtClean="0"/>
              <a:t>Cp</a:t>
            </a:r>
            <a:r>
              <a:rPr lang="en-ZA" sz="2800" dirty="0" smtClean="0"/>
              <a:t>=2</a:t>
            </a:r>
          </a:p>
          <a:p>
            <a:r>
              <a:rPr lang="en-ZA" sz="2800" dirty="0" smtClean="0"/>
              <a:t>It is no focus on whether process is centred in the specific </a:t>
            </a:r>
            <a:r>
              <a:rPr lang="en-ZA" sz="2800" dirty="0" smtClean="0"/>
              <a:t>range</a:t>
            </a:r>
            <a:r>
              <a:rPr lang="cs-CZ" sz="2800" dirty="0" smtClean="0"/>
              <a:t> </a:t>
            </a:r>
            <a:endParaRPr lang="en-ZA" sz="2800" dirty="0" smtClean="0"/>
          </a:p>
          <a:p>
            <a:r>
              <a:rPr lang="cs-CZ" sz="2800" dirty="0" err="1" smtClean="0">
                <a:solidFill>
                  <a:srgbClr val="FF0000"/>
                </a:solidFill>
              </a:rPr>
              <a:t>U</a:t>
            </a:r>
            <a:r>
              <a:rPr lang="cs-CZ" sz="2800" dirty="0" err="1" smtClean="0"/>
              <a:t>pper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S</a:t>
            </a:r>
            <a:r>
              <a:rPr lang="cs-CZ" sz="2800" dirty="0" err="1" smtClean="0"/>
              <a:t>pecification</a:t>
            </a:r>
            <a:r>
              <a:rPr lang="cs-CZ" sz="2800" dirty="0" smtClean="0"/>
              <a:t> Limit  = </a:t>
            </a:r>
            <a:r>
              <a:rPr lang="cs-CZ" sz="2800" dirty="0" smtClean="0">
                <a:solidFill>
                  <a:srgbClr val="FF0000"/>
                </a:solidFill>
              </a:rPr>
              <a:t>U</a:t>
            </a:r>
            <a:r>
              <a:rPr lang="cs-CZ" sz="2800" dirty="0" smtClean="0">
                <a:solidFill>
                  <a:srgbClr val="0070C0"/>
                </a:solidFill>
              </a:rPr>
              <a:t>S</a:t>
            </a:r>
            <a:r>
              <a:rPr lang="cs-CZ" sz="2800" dirty="0" smtClean="0"/>
              <a:t>L</a:t>
            </a:r>
          </a:p>
          <a:p>
            <a:r>
              <a:rPr lang="cs-CZ" sz="2800" dirty="0" err="1" smtClean="0">
                <a:solidFill>
                  <a:srgbClr val="FF0000"/>
                </a:solidFill>
              </a:rPr>
              <a:t>L</a:t>
            </a:r>
            <a:r>
              <a:rPr lang="cs-CZ" sz="2800" dirty="0" err="1" smtClean="0"/>
              <a:t>ower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S</a:t>
            </a:r>
            <a:r>
              <a:rPr lang="cs-CZ" sz="2800" dirty="0" err="1" smtClean="0"/>
              <a:t>pecification</a:t>
            </a:r>
            <a:r>
              <a:rPr lang="cs-CZ" sz="2800" dirty="0" smtClean="0"/>
              <a:t> Limit = </a:t>
            </a:r>
            <a:r>
              <a:rPr lang="cs-CZ" sz="2800" dirty="0" smtClean="0">
                <a:solidFill>
                  <a:srgbClr val="FF0000"/>
                </a:solidFill>
              </a:rPr>
              <a:t>L</a:t>
            </a:r>
            <a:r>
              <a:rPr lang="cs-CZ" sz="2800" dirty="0" smtClean="0">
                <a:solidFill>
                  <a:srgbClr val="0070C0"/>
                </a:solidFill>
              </a:rPr>
              <a:t>S</a:t>
            </a:r>
            <a:r>
              <a:rPr lang="cs-CZ" sz="2800" dirty="0" smtClean="0"/>
              <a:t>L</a:t>
            </a:r>
            <a:endParaRPr lang="cs-CZ" dirty="0" smtClean="0"/>
          </a:p>
          <a:p>
            <a:r>
              <a:rPr lang="cs-CZ" dirty="0" err="1" smtClean="0"/>
              <a:t>Cp</a:t>
            </a:r>
            <a:r>
              <a:rPr lang="cs-CZ" dirty="0" smtClean="0"/>
              <a:t>= (</a:t>
            </a:r>
            <a:r>
              <a:rPr lang="cs-CZ" dirty="0" smtClean="0">
                <a:solidFill>
                  <a:srgbClr val="FF0000"/>
                </a:solidFill>
              </a:rPr>
              <a:t>U</a:t>
            </a:r>
            <a:r>
              <a:rPr lang="cs-CZ" dirty="0" smtClean="0">
                <a:solidFill>
                  <a:srgbClr val="0070C0"/>
                </a:solidFill>
              </a:rPr>
              <a:t>S</a:t>
            </a:r>
            <a:r>
              <a:rPr lang="cs-CZ" dirty="0" smtClean="0"/>
              <a:t>L</a:t>
            </a:r>
            <a:r>
              <a:rPr lang="cs-CZ" dirty="0" smtClean="0">
                <a:solidFill>
                  <a:srgbClr val="00B050"/>
                </a:solidFill>
              </a:rPr>
              <a:t> – </a:t>
            </a:r>
            <a:r>
              <a:rPr lang="cs-CZ" dirty="0" smtClean="0">
                <a:solidFill>
                  <a:srgbClr val="FF0000"/>
                </a:solidFill>
              </a:rPr>
              <a:t>L</a:t>
            </a:r>
            <a:r>
              <a:rPr lang="cs-CZ" dirty="0" smtClean="0">
                <a:solidFill>
                  <a:srgbClr val="0070C0"/>
                </a:solidFill>
              </a:rPr>
              <a:t>S</a:t>
            </a:r>
            <a:r>
              <a:rPr lang="cs-CZ" dirty="0" smtClean="0"/>
              <a:t>L</a:t>
            </a:r>
            <a:r>
              <a:rPr lang="cs-CZ" dirty="0" smtClean="0">
                <a:solidFill>
                  <a:srgbClr val="00B050"/>
                </a:solidFill>
              </a:rPr>
              <a:t> )/</a:t>
            </a:r>
            <a:endParaRPr lang="cs-CZ" dirty="0">
              <a:solidFill>
                <a:srgbClr val="00B050"/>
              </a:solidFill>
            </a:endParaRPr>
          </a:p>
          <a:p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3888" y="4293095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   </a:t>
            </a:r>
            <a:r>
              <a:rPr lang="en-ZA" sz="3200" b="1" dirty="0" smtClean="0">
                <a:solidFill>
                  <a:srgbClr val="FF0000"/>
                </a:solidFill>
              </a:rPr>
              <a:t>6</a:t>
            </a:r>
            <a:r>
              <a:rPr lang="en-ZA" sz="3200" b="1" dirty="0" smtClean="0">
                <a:solidFill>
                  <a:srgbClr val="FF0000"/>
                </a:solidFill>
                <a:latin typeface="Cambria"/>
              </a:rPr>
              <a:t>σ</a:t>
            </a:r>
            <a:endParaRPr lang="cs-CZ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05" y="3212976"/>
            <a:ext cx="24694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79106" y="4703983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FT4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7" name="Šipka nahoru 6"/>
          <p:cNvSpPr/>
          <p:nvPr/>
        </p:nvSpPr>
        <p:spPr>
          <a:xfrm>
            <a:off x="971600" y="5085184"/>
            <a:ext cx="2880320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Cp</a:t>
            </a:r>
            <a:r>
              <a:rPr lang="cs-CZ" dirty="0" smtClean="0"/>
              <a:t> </a:t>
            </a:r>
            <a:r>
              <a:rPr lang="cs-CZ" dirty="0" err="1" smtClean="0"/>
              <a:t>calculation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0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Process capability </a:t>
            </a:r>
            <a:r>
              <a:rPr lang="en-ZA" sz="3600" dirty="0" smtClean="0"/>
              <a:t>ratio</a:t>
            </a:r>
            <a:r>
              <a:rPr lang="cs-CZ" sz="3600" dirty="0" smtClean="0"/>
              <a:t> -</a:t>
            </a:r>
            <a:r>
              <a:rPr lang="cs-CZ" dirty="0" smtClean="0"/>
              <a:t> </a:t>
            </a:r>
            <a:r>
              <a:rPr lang="cs-CZ" sz="1800" dirty="0" smtClean="0"/>
              <a:t>(</a:t>
            </a:r>
            <a:r>
              <a:rPr lang="en-ZA" sz="1800" dirty="0" smtClean="0"/>
              <a:t>example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home</a:t>
            </a:r>
            <a:r>
              <a:rPr lang="cs-CZ" sz="1800" dirty="0" smtClean="0"/>
              <a:t> study)</a:t>
            </a:r>
            <a:endParaRPr lang="en-ZA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3921621" cy="351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3203848" y="5517232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4211960" y="436510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73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Cpk</a:t>
            </a:r>
            <a:r>
              <a:rPr lang="cs-CZ" dirty="0" smtClean="0"/>
              <a:t>=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Capability</a:t>
            </a:r>
            <a:r>
              <a:rPr lang="cs-CZ" dirty="0" smtClean="0"/>
              <a:t> Index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 smtClean="0"/>
              <a:t>It is a standard index to state capability of one process</a:t>
            </a:r>
          </a:p>
          <a:p>
            <a:r>
              <a:rPr lang="en-ZA" dirty="0" smtClean="0"/>
              <a:t>The higher value of </a:t>
            </a:r>
            <a:r>
              <a:rPr lang="en-ZA" dirty="0" err="1" smtClean="0"/>
              <a:t>Cpk</a:t>
            </a:r>
            <a:r>
              <a:rPr lang="en-ZA" dirty="0" smtClean="0"/>
              <a:t> a better process  </a:t>
            </a:r>
          </a:p>
          <a:p>
            <a:r>
              <a:rPr lang="en-ZA" dirty="0" smtClean="0"/>
              <a:t>Formula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Cpk</a:t>
            </a:r>
            <a:r>
              <a:rPr lang="cs-CZ" dirty="0" smtClean="0"/>
              <a:t>=</a:t>
            </a:r>
            <a:r>
              <a:rPr lang="cs-CZ" dirty="0" err="1" smtClean="0"/>
              <a:t>Zmin</a:t>
            </a:r>
            <a:r>
              <a:rPr lang="cs-CZ" dirty="0" smtClean="0"/>
              <a:t>/3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Zmin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 </a:t>
            </a:r>
            <a:r>
              <a:rPr lang="cs-CZ" dirty="0" err="1" smtClean="0"/>
              <a:t>smallest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these </a:t>
            </a:r>
            <a:r>
              <a:rPr lang="cs-CZ" dirty="0" err="1" smtClean="0">
                <a:solidFill>
                  <a:srgbClr val="0070C0"/>
                </a:solidFill>
              </a:rPr>
              <a:t>values</a:t>
            </a:r>
            <a:r>
              <a:rPr lang="cs-CZ" dirty="0" smtClean="0"/>
              <a:t>:</a:t>
            </a:r>
            <a:endParaRPr lang="en-ZA" dirty="0" smtClean="0"/>
          </a:p>
          <a:p>
            <a:pPr lvl="1"/>
            <a:r>
              <a:rPr lang="en-ZA" dirty="0" smtClean="0">
                <a:solidFill>
                  <a:srgbClr val="0070C0"/>
                </a:solidFill>
              </a:rPr>
              <a:t>(USL-Mean)/</a:t>
            </a:r>
            <a:r>
              <a:rPr lang="en-ZA" dirty="0" smtClean="0">
                <a:solidFill>
                  <a:srgbClr val="0070C0"/>
                </a:solidFill>
                <a:latin typeface="Cambria"/>
              </a:rPr>
              <a:t>σ</a:t>
            </a:r>
            <a:r>
              <a:rPr lang="en-ZA" b="1" dirty="0" smtClean="0">
                <a:solidFill>
                  <a:srgbClr val="0070C0"/>
                </a:solidFill>
                <a:latin typeface="Cambria"/>
              </a:rPr>
              <a:t> </a:t>
            </a:r>
            <a:r>
              <a:rPr lang="en-ZA" dirty="0" smtClean="0">
                <a:solidFill>
                  <a:srgbClr val="0070C0"/>
                </a:solidFill>
                <a:latin typeface="Cambria"/>
              </a:rPr>
              <a:t>and</a:t>
            </a:r>
            <a:r>
              <a:rPr lang="en-ZA" b="1" dirty="0" smtClean="0">
                <a:solidFill>
                  <a:srgbClr val="0070C0"/>
                </a:solidFill>
                <a:latin typeface="Cambria"/>
              </a:rPr>
              <a:t>  </a:t>
            </a:r>
            <a:r>
              <a:rPr lang="en-ZA" dirty="0" smtClean="0">
                <a:solidFill>
                  <a:srgbClr val="0070C0"/>
                </a:solidFill>
              </a:rPr>
              <a:t>(Mean-LSL)/</a:t>
            </a:r>
            <a:r>
              <a:rPr lang="en-ZA" dirty="0" smtClean="0">
                <a:solidFill>
                  <a:srgbClr val="0070C0"/>
                </a:solidFill>
                <a:latin typeface="Cambria"/>
              </a:rPr>
              <a:t>σ</a:t>
            </a:r>
            <a:r>
              <a:rPr lang="en-ZA" b="1" dirty="0" smtClean="0">
                <a:solidFill>
                  <a:srgbClr val="0070C0"/>
                </a:solidFill>
                <a:latin typeface="Cambria"/>
              </a:rPr>
              <a:t> </a:t>
            </a:r>
            <a:endParaRPr lang="en-ZA" dirty="0" smtClean="0">
              <a:solidFill>
                <a:srgbClr val="0070C0"/>
              </a:solidFill>
            </a:endParaRPr>
          </a:p>
          <a:p>
            <a:pPr lvl="1"/>
            <a:r>
              <a:rPr lang="en-ZA" dirty="0" smtClean="0"/>
              <a:t>Mean is an average of the part</a:t>
            </a:r>
          </a:p>
          <a:p>
            <a:pPr lvl="1"/>
            <a:r>
              <a:rPr lang="en-ZA" dirty="0" smtClean="0"/>
              <a:t>Sigma represents process variation   </a:t>
            </a:r>
            <a:endParaRPr lang="cs-CZ" dirty="0" smtClean="0"/>
          </a:p>
          <a:p>
            <a:pPr lvl="1"/>
            <a:r>
              <a:rPr lang="cs-CZ" dirty="0" err="1" smtClean="0"/>
              <a:t>Cpk</a:t>
            </a:r>
            <a:r>
              <a:rPr lang="cs-CZ" dirty="0" smtClean="0"/>
              <a:t> = 1,0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equivalent</a:t>
            </a:r>
            <a:r>
              <a:rPr lang="cs-CZ" dirty="0" smtClean="0"/>
              <a:t> to </a:t>
            </a:r>
            <a:r>
              <a:rPr lang="cs-CZ" dirty="0" err="1" smtClean="0"/>
              <a:t>yield</a:t>
            </a:r>
            <a:r>
              <a:rPr lang="cs-CZ" dirty="0" smtClean="0"/>
              <a:t> 99,73%</a:t>
            </a:r>
          </a:p>
          <a:p>
            <a:pPr lvl="1"/>
            <a:r>
              <a:rPr lang="cs-CZ" dirty="0" err="1" smtClean="0"/>
              <a:t>Cpk</a:t>
            </a:r>
            <a:r>
              <a:rPr lang="cs-CZ" dirty="0" smtClean="0"/>
              <a:t> = 1,2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/>
              <a:t>equivalent</a:t>
            </a:r>
            <a:r>
              <a:rPr lang="cs-CZ" dirty="0"/>
              <a:t> to </a:t>
            </a:r>
            <a:r>
              <a:rPr lang="cs-CZ" dirty="0" err="1"/>
              <a:t>yield</a:t>
            </a:r>
            <a:r>
              <a:rPr lang="cs-CZ" dirty="0"/>
              <a:t> </a:t>
            </a:r>
            <a:r>
              <a:rPr lang="cs-CZ" dirty="0" smtClean="0"/>
              <a:t>99,97%</a:t>
            </a:r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68222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768</Words>
  <Application>Microsoft Office PowerPoint</Application>
  <PresentationFormat>Předvádění na obrazovce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 Total Quality Management </vt:lpstr>
      <vt:lpstr>Basic methods </vt:lpstr>
      <vt:lpstr>Dimensions of Quality</vt:lpstr>
      <vt:lpstr>Flow times – lead times (some units)</vt:lpstr>
      <vt:lpstr>Six sigma</vt:lpstr>
      <vt:lpstr>Six sigma</vt:lpstr>
      <vt:lpstr>Process capability ratio </vt:lpstr>
      <vt:lpstr>Process capability ratio - (example for home study)</vt:lpstr>
      <vt:lpstr>Cpk=Process Capability Index</vt:lpstr>
      <vt:lpstr>Cpk=Process Capability Index</vt:lpstr>
      <vt:lpstr>Six sigma </vt:lpstr>
      <vt:lpstr>Six sigma </vt:lpstr>
      <vt:lpstr>Six Sigma basics</vt:lpstr>
      <vt:lpstr>Poka yoke</vt:lpstr>
      <vt:lpstr>Kaizen</vt:lpstr>
      <vt:lpstr>Kaizen events (P-D-C-A)</vt:lpstr>
      <vt:lpstr>Kaizen – improvement steps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Skorkovsky Jaromir</cp:lastModifiedBy>
  <cp:revision>102</cp:revision>
  <dcterms:created xsi:type="dcterms:W3CDTF">2015-06-12T06:47:01Z</dcterms:created>
  <dcterms:modified xsi:type="dcterms:W3CDTF">2015-11-11T14:49:05Z</dcterms:modified>
</cp:coreProperties>
</file>