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sldIdLst>
    <p:sldId id="256" r:id="rId2"/>
    <p:sldId id="296" r:id="rId3"/>
    <p:sldId id="297" r:id="rId4"/>
    <p:sldId id="298" r:id="rId5"/>
    <p:sldId id="299" r:id="rId6"/>
    <p:sldId id="300" r:id="rId7"/>
    <p:sldId id="311" r:id="rId8"/>
    <p:sldId id="301" r:id="rId9"/>
    <p:sldId id="302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0" r:id="rId18"/>
    <p:sldId id="257" r:id="rId19"/>
    <p:sldId id="258" r:id="rId20"/>
    <p:sldId id="259" r:id="rId21"/>
    <p:sldId id="260" r:id="rId22"/>
    <p:sldId id="261" r:id="rId23"/>
    <p:sldId id="273" r:id="rId24"/>
    <p:sldId id="263" r:id="rId25"/>
    <p:sldId id="271" r:id="rId26"/>
    <p:sldId id="272" r:id="rId27"/>
    <p:sldId id="264" r:id="rId28"/>
    <p:sldId id="265" r:id="rId29"/>
    <p:sldId id="266" r:id="rId30"/>
    <p:sldId id="268" r:id="rId31"/>
    <p:sldId id="269" r:id="rId32"/>
    <p:sldId id="270" r:id="rId33"/>
    <p:sldId id="267" r:id="rId34"/>
    <p:sldId id="274" r:id="rId35"/>
    <p:sldId id="275" r:id="rId36"/>
    <p:sldId id="276" r:id="rId37"/>
    <p:sldId id="312" r:id="rId38"/>
    <p:sldId id="280" r:id="rId39"/>
    <p:sldId id="278" r:id="rId40"/>
    <p:sldId id="313" r:id="rId4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82" autoAdjust="0"/>
  </p:normalViewPr>
  <p:slideViewPr>
    <p:cSldViewPr>
      <p:cViewPr>
        <p:scale>
          <a:sx n="70" d="100"/>
          <a:sy n="70" d="100"/>
        </p:scale>
        <p:origin x="-89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image" Target="../media/image29.wmf"/><Relationship Id="rId7" Type="http://schemas.openxmlformats.org/officeDocument/2006/relationships/image" Target="../media/image33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6" Type="http://schemas.openxmlformats.org/officeDocument/2006/relationships/image" Target="../media/image32.wmf"/><Relationship Id="rId5" Type="http://schemas.openxmlformats.org/officeDocument/2006/relationships/image" Target="../media/image31.wmf"/><Relationship Id="rId4" Type="http://schemas.openxmlformats.org/officeDocument/2006/relationships/image" Target="../media/image30.wmf"/><Relationship Id="rId9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28.wmf"/><Relationship Id="rId7" Type="http://schemas.openxmlformats.org/officeDocument/2006/relationships/image" Target="../media/image31.wmf"/><Relationship Id="rId2" Type="http://schemas.openxmlformats.org/officeDocument/2006/relationships/image" Target="../media/image27.wmf"/><Relationship Id="rId1" Type="http://schemas.openxmlformats.org/officeDocument/2006/relationships/image" Target="../media/image34.wmf"/><Relationship Id="rId6" Type="http://schemas.openxmlformats.org/officeDocument/2006/relationships/image" Target="../media/image30.wmf"/><Relationship Id="rId5" Type="http://schemas.openxmlformats.org/officeDocument/2006/relationships/image" Target="../media/image29.wmf"/><Relationship Id="rId10" Type="http://schemas.openxmlformats.org/officeDocument/2006/relationships/image" Target="../media/image33.wmf"/><Relationship Id="rId4" Type="http://schemas.openxmlformats.org/officeDocument/2006/relationships/image" Target="../media/image36.wmf"/><Relationship Id="rId9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299A0-CD3D-4705-B915-0F6BB97EBDD3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CC5DB1-CA95-43AB-A8D4-CB4D81C25B8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9636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noProof="0" dirty="0" smtClean="0"/>
              <a:t>To show methods, area of use and grouping of these methods</a:t>
            </a:r>
            <a:endParaRPr lang="en-ZA" noProof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0296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36B0C4D-3C1C-4097-99A1-5A8D3169926A}" type="slidenum">
              <a:rPr lang="en-US" altLang="cs-CZ" sz="1200" smtClean="0">
                <a:solidFill>
                  <a:srgbClr val="000000"/>
                </a:solidFill>
              </a:rPr>
              <a:pPr/>
              <a:t>8</a:t>
            </a:fld>
            <a:endParaRPr lang="en-US" altLang="cs-CZ" sz="1200" smtClean="0">
              <a:solidFill>
                <a:srgbClr val="000000"/>
              </a:solidFill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2F57E65-6D28-411B-A2B8-E60D0DF95FA2}" type="slidenum">
              <a:rPr lang="en-US" altLang="cs-CZ" sz="1200" smtClean="0"/>
              <a:pPr/>
              <a:t>9</a:t>
            </a:fld>
            <a:endParaRPr lang="en-US" altLang="cs-CZ" sz="1200" smtClean="0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cs-CZ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C5DB1-CA95-43AB-A8D4-CB4D81C25B81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671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0CEF1C1-BAA2-4C61-BD8F-A5A7DFCC083E}" type="datetimeFigureOut">
              <a:rPr lang="cs-CZ" smtClean="0"/>
              <a:t>21.9.2015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17DCB6-4B95-47EC-A645-8184681FD451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://chestofbooks.com/crafts/scientific-american/XXIV-12/images/Mcbeth-Bentel-And-Margedant-s-Universal-Boring-Machine.png" TargetMode="External"/><Relationship Id="rId7" Type="http://schemas.openxmlformats.org/officeDocument/2006/relationships/hyperlink" Target="http://www.nmri.go.jp/eng/khirata/metalwork/lathe/intro/lathe03_big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hyperlink" Target="http://images.google.cz/imgres?imgurl=http://www.150.si.edu/siarch/guide/guidepic/press.jpg&amp;imgrefurl=http://www.150.si.edu/siarch/guide/franklin.htm&amp;usg=__pWFAoXOYTtHvAqVoBE0PXTJ68Ws=&amp;h=433&amp;w=301&amp;sz=68&amp;hl=cs&amp;start=4&amp;itbs=1&amp;tbnid=QAqrJzx5KZj_zM:&amp;tbnh=126&amp;tbnw=88&amp;prev=/images?q%3DPress%26gbv%3D2%26hl%3Dcs" TargetMode="Externa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image" Target="../media/image31.wmf"/><Relationship Id="rId18" Type="http://schemas.openxmlformats.org/officeDocument/2006/relationships/oleObject" Target="../embeddings/oleObject8.bin"/><Relationship Id="rId3" Type="http://schemas.openxmlformats.org/officeDocument/2006/relationships/notesSlide" Target="../notesSlides/notesSlide4.xml"/><Relationship Id="rId21" Type="http://schemas.openxmlformats.org/officeDocument/2006/relationships/image" Target="../media/image35.wmf"/><Relationship Id="rId7" Type="http://schemas.openxmlformats.org/officeDocument/2006/relationships/image" Target="../media/image28.w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.bin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30.wmf"/><Relationship Id="rId5" Type="http://schemas.openxmlformats.org/officeDocument/2006/relationships/image" Target="../media/image27.wmf"/><Relationship Id="rId15" Type="http://schemas.openxmlformats.org/officeDocument/2006/relationships/image" Target="../media/image32.wmf"/><Relationship Id="rId10" Type="http://schemas.openxmlformats.org/officeDocument/2006/relationships/oleObject" Target="../embeddings/oleObject4.bin"/><Relationship Id="rId19" Type="http://schemas.openxmlformats.org/officeDocument/2006/relationships/image" Target="../media/image3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29.wmf"/><Relationship Id="rId14" Type="http://schemas.openxmlformats.org/officeDocument/2006/relationships/oleObject" Target="../embeddings/oleObject6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35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1.wmf"/><Relationship Id="rId20" Type="http://schemas.openxmlformats.org/officeDocument/2006/relationships/image" Target="../media/image3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27.wmf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10" Type="http://schemas.openxmlformats.org/officeDocument/2006/relationships/image" Target="../media/image36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34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30.wmf"/><Relationship Id="rId22" Type="http://schemas.openxmlformats.org/officeDocument/2006/relationships/image" Target="../media/image33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www.google.cz/url?sa=i&amp;rct=j&amp;q=&amp;esrc=s&amp;source=images&amp;cd=&amp;cad=rja&amp;uact=8&amp;docid=qirUDO20g-oReM&amp;tbnid=6MkRsGbww-NdaM:&amp;ved=0CAcQjRw&amp;url=http://www.granteqdistribution.com/&amp;ei=FpIRVJD6JIyrPIqlgagO&amp;bvm=bv.74894050,d.bGQ&amp;psig=AFQjCNHZMSkDLG35gMhErPWtO9hrfBHczA&amp;ust=1410524044704297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www.google.cz/url?sa=i&amp;rct=j&amp;q=&amp;esrc=s&amp;source=images&amp;cd=&amp;cad=rja&amp;uact=8&amp;docid=02MaqHLvn64liM&amp;tbnid=JyyYxrQT3PzWBM:&amp;ved=0CAcQjRw&amp;url=http://www.papersalesuk.com/homepage.php&amp;ei=vpERVPCNK8juOrvHgbAO&amp;bvm=bv.74894050,d.bGQ&amp;psig=AFQjCNFcPD4qg-XVfzWHwz0KN5ANJJ8HOQ&amp;ust=1410523942671544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hyperlink" Target="http://www.sophosoft.com/graphics/football2002/sample2002-Graphs.gif" TargetMode="External"/><Relationship Id="rId7" Type="http://schemas.openxmlformats.org/officeDocument/2006/relationships/hyperlink" Target="http://images.google.com/imgres?imgurl=http://www.lifesaving.com/shopsite_sc/store/html/media/keys.jpg&amp;imgrefurl=http://wof.me.uk/bloggarchive/2004_10_01_bloggarchive.htm&amp;h=235&amp;w=320&amp;sz=21&amp;tbnid=AH0VC2YsWcgJ:&amp;tbnh=82&amp;tbnw=112&amp;start=18&amp;prev=/images?q%3Dkeys%26hl%3Dcs%26lr%3D%26sa%3D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hyperlink" Target="http://www.amgmedia.com/freephotos/keys.jpg" TargetMode="Externa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itmweb.com/bimages/momentus.jpg&amp;imgrefurl=http://www.itmweb.com/cgi-bin/blog/weblog.pl?month%3D200610&amp;h=290&amp;w=300&amp;sz=45&amp;hl=cs&amp;start=4&amp;tbnid=FRo5yVIW_3CAtM:&amp;tbnh=112&amp;tbnw=116&amp;prev=/images?q%3DHard%2Bdisc%26gbv%3D2%26hl%3Dc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hyperlink" Target="http://wwwcache.wral.com/asset/news/national_world/world/2008/01/03/2247522/33e68905-3e3e-4556-bc5b-c5e41f6527fa_Pakistan_Musharraf.sff-211x165.jpg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3795" y="4437113"/>
            <a:ext cx="5637010" cy="149755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cs-CZ" b="1" dirty="0" smtClean="0"/>
              <a:t>Masaryk University</a:t>
            </a:r>
          </a:p>
          <a:p>
            <a:r>
              <a:rPr lang="en-US" sz="1900" dirty="0" smtClean="0"/>
              <a:t>Faculty of Economics and Administration</a:t>
            </a:r>
            <a:r>
              <a:rPr lang="en-US" dirty="0" smtClean="0"/>
              <a:t>,</a:t>
            </a:r>
          </a:p>
          <a:p>
            <a:r>
              <a:rPr lang="en-US" sz="1500" dirty="0" smtClean="0"/>
              <a:t>Department of </a:t>
            </a:r>
            <a:r>
              <a:rPr lang="cs-CZ" sz="1500" dirty="0" err="1" smtClean="0"/>
              <a:t>Corporate</a:t>
            </a:r>
            <a:r>
              <a:rPr lang="cs-CZ" sz="1500" dirty="0" smtClean="0"/>
              <a:t> </a:t>
            </a:r>
            <a:r>
              <a:rPr lang="cs-CZ" sz="1500" dirty="0" err="1" smtClean="0"/>
              <a:t>Economy</a:t>
            </a:r>
            <a:endParaRPr lang="en-US" sz="1500" dirty="0" smtClean="0"/>
          </a:p>
          <a:p>
            <a:r>
              <a:rPr lang="cs-CZ" sz="1300" dirty="0" err="1" smtClean="0">
                <a:solidFill>
                  <a:srgbClr val="0070C0"/>
                </a:solidFill>
              </a:rPr>
              <a:t>Ing.J.Skorkovský,CSc</a:t>
            </a:r>
            <a:r>
              <a:rPr lang="cs-CZ" sz="1300" dirty="0" smtClean="0">
                <a:solidFill>
                  <a:srgbClr val="0070C0"/>
                </a:solidFill>
              </a:rPr>
              <a:t>.</a:t>
            </a:r>
            <a:endParaRPr lang="cs-CZ" sz="1300" dirty="0">
              <a:solidFill>
                <a:srgbClr val="0070C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175351" cy="1793167"/>
          </a:xfrm>
        </p:spPr>
        <p:txBody>
          <a:bodyPr/>
          <a:lstStyle/>
          <a:p>
            <a:r>
              <a:rPr lang="en-ZA" sz="2800" dirty="0" smtClean="0"/>
              <a:t>Tasks, problems and</a:t>
            </a:r>
            <a:br>
              <a:rPr lang="en-ZA" sz="2800" dirty="0" smtClean="0"/>
            </a:br>
            <a:r>
              <a:rPr lang="en-ZA" sz="2800" dirty="0" smtClean="0"/>
              <a:t>real South African project </a:t>
            </a:r>
            <a:endParaRPr lang="en-ZA" sz="2800" dirty="0"/>
          </a:p>
        </p:txBody>
      </p:sp>
      <p:pic>
        <p:nvPicPr>
          <p:cNvPr id="3074" name="Picture 2" descr="E:\Fotky JAR JUNE 2013\2013-06-16 13.49.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5277" y="4545672"/>
            <a:ext cx="950426" cy="127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Fotky JAR JUNE 2013\2013-06-16 14.26.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73687"/>
            <a:ext cx="2448272" cy="327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40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536668" y="1389327"/>
            <a:ext cx="79976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ZA" altLang="cs-CZ" sz="1800" dirty="0" smtClean="0">
                <a:latin typeface="Times New Roman" pitchFamily="18" charset="0"/>
              </a:rPr>
              <a:t>To solve it we should use finite capacity scheduling (APS)- will be presented later  </a:t>
            </a:r>
            <a:endParaRPr kumimoji="0" lang="en-ZA" altLang="cs-CZ" sz="1800" dirty="0">
              <a:latin typeface="Times New Roman" pitchFamily="18" charset="0"/>
            </a:endParaRPr>
          </a:p>
        </p:txBody>
      </p:sp>
      <p:pic>
        <p:nvPicPr>
          <p:cNvPr id="33796" name="Picture 4" descr="improve01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1852613"/>
            <a:ext cx="4300538" cy="2636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700338" y="4724400"/>
            <a:ext cx="649287" cy="2873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3779838" y="537368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4932363" y="6021388"/>
            <a:ext cx="649287" cy="287337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pic>
        <p:nvPicPr>
          <p:cNvPr id="33800" name="Picture 8" descr="Zobrazit obrázek v plné velikos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4652963"/>
            <a:ext cx="4159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1" name="Picture 9" descr="pres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300663"/>
            <a:ext cx="369888" cy="52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2" name="Picture 10" descr="Zobrazit obrázek v plné velikosti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5949950"/>
            <a:ext cx="720725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3348038" y="48688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4" name="Line 12"/>
          <p:cNvSpPr>
            <a:spLocks noChangeShapeType="1"/>
          </p:cNvSpPr>
          <p:nvPr/>
        </p:nvSpPr>
        <p:spPr bwMode="auto">
          <a:xfrm>
            <a:off x="3563938" y="4868863"/>
            <a:ext cx="0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5" name="Line 13"/>
          <p:cNvSpPr>
            <a:spLocks noChangeShapeType="1"/>
          </p:cNvSpPr>
          <p:nvPr/>
        </p:nvSpPr>
        <p:spPr bwMode="auto">
          <a:xfrm>
            <a:off x="3563938" y="544512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6" name="Line 14"/>
          <p:cNvSpPr>
            <a:spLocks noChangeShapeType="1"/>
          </p:cNvSpPr>
          <p:nvPr/>
        </p:nvSpPr>
        <p:spPr bwMode="auto">
          <a:xfrm>
            <a:off x="4427538" y="5516563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7" name="Line 15"/>
          <p:cNvSpPr>
            <a:spLocks noChangeShapeType="1"/>
          </p:cNvSpPr>
          <p:nvPr/>
        </p:nvSpPr>
        <p:spPr bwMode="auto">
          <a:xfrm>
            <a:off x="4643438" y="55165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8" name="Line 16"/>
          <p:cNvSpPr>
            <a:spLocks noChangeShapeType="1"/>
          </p:cNvSpPr>
          <p:nvPr/>
        </p:nvSpPr>
        <p:spPr bwMode="auto">
          <a:xfrm>
            <a:off x="4643438" y="616585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09" name="Line 17"/>
          <p:cNvSpPr>
            <a:spLocks noChangeShapeType="1"/>
          </p:cNvSpPr>
          <p:nvPr/>
        </p:nvSpPr>
        <p:spPr bwMode="auto">
          <a:xfrm>
            <a:off x="3348038" y="5013325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0" name="Line 18"/>
          <p:cNvSpPr>
            <a:spLocks noChangeShapeType="1"/>
          </p:cNvSpPr>
          <p:nvPr/>
        </p:nvSpPr>
        <p:spPr bwMode="auto">
          <a:xfrm>
            <a:off x="3779838" y="55895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1" name="Line 19"/>
          <p:cNvSpPr>
            <a:spLocks noChangeShapeType="1"/>
          </p:cNvSpPr>
          <p:nvPr/>
        </p:nvSpPr>
        <p:spPr bwMode="auto">
          <a:xfrm>
            <a:off x="3348038" y="5949950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2" name="Line 20"/>
          <p:cNvSpPr>
            <a:spLocks noChangeShapeType="1"/>
          </p:cNvSpPr>
          <p:nvPr/>
        </p:nvSpPr>
        <p:spPr bwMode="auto">
          <a:xfrm flipV="1">
            <a:off x="4427538" y="494188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3" name="Line 21"/>
          <p:cNvSpPr>
            <a:spLocks noChangeShapeType="1"/>
          </p:cNvSpPr>
          <p:nvPr/>
        </p:nvSpPr>
        <p:spPr bwMode="auto">
          <a:xfrm flipV="1">
            <a:off x="4932363" y="494188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4" name="Line 22"/>
          <p:cNvSpPr>
            <a:spLocks noChangeShapeType="1"/>
          </p:cNvSpPr>
          <p:nvPr/>
        </p:nvSpPr>
        <p:spPr bwMode="auto">
          <a:xfrm>
            <a:off x="442753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15" name="Text Box 23"/>
          <p:cNvSpPr txBox="1">
            <a:spLocks noChangeArrowheads="1"/>
          </p:cNvSpPr>
          <p:nvPr/>
        </p:nvSpPr>
        <p:spPr bwMode="auto">
          <a:xfrm>
            <a:off x="3400425" y="6072188"/>
            <a:ext cx="3857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4427538" y="4581525"/>
            <a:ext cx="3873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6567488" y="2801938"/>
            <a:ext cx="1500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T1+T2=X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8" name="Text Box 26"/>
          <p:cNvSpPr txBox="1">
            <a:spLocks noChangeArrowheads="1"/>
          </p:cNvSpPr>
          <p:nvPr/>
        </p:nvSpPr>
        <p:spPr bwMode="auto">
          <a:xfrm>
            <a:off x="6588125" y="2997200"/>
            <a:ext cx="17446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Opt=Min(X)</a:t>
            </a:r>
            <a:endParaRPr kumimoji="0" lang="en-GB" altLang="cs-CZ" sz="2400">
              <a:latin typeface="Times New Roman" pitchFamily="18" charset="0"/>
            </a:endParaRPr>
          </a:p>
        </p:txBody>
      </p:sp>
      <p:sp>
        <p:nvSpPr>
          <p:cNvPr id="33819" name="Rectangle 27"/>
          <p:cNvSpPr>
            <a:spLocks noChangeArrowheads="1"/>
          </p:cNvSpPr>
          <p:nvPr/>
        </p:nvSpPr>
        <p:spPr bwMode="auto">
          <a:xfrm>
            <a:off x="5868988" y="4579938"/>
            <a:ext cx="649287" cy="2873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6516688" y="5229225"/>
            <a:ext cx="649287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Op2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1" name="Rectangle 29"/>
          <p:cNvSpPr>
            <a:spLocks noChangeArrowheads="1"/>
          </p:cNvSpPr>
          <p:nvPr/>
        </p:nvSpPr>
        <p:spPr bwMode="auto">
          <a:xfrm>
            <a:off x="7164388" y="5734050"/>
            <a:ext cx="649287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7164388" y="5300663"/>
            <a:ext cx="0" cy="649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3" name="Line 31"/>
          <p:cNvSpPr>
            <a:spLocks noChangeShapeType="1"/>
          </p:cNvSpPr>
          <p:nvPr/>
        </p:nvSpPr>
        <p:spPr bwMode="auto">
          <a:xfrm>
            <a:off x="6516688" y="4868863"/>
            <a:ext cx="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4" name="Line 32"/>
          <p:cNvSpPr>
            <a:spLocks noChangeShapeType="1"/>
          </p:cNvSpPr>
          <p:nvPr/>
        </p:nvSpPr>
        <p:spPr bwMode="auto">
          <a:xfrm>
            <a:off x="6516688" y="5805488"/>
            <a:ext cx="43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5" name="Line 33"/>
          <p:cNvSpPr>
            <a:spLocks noChangeShapeType="1"/>
          </p:cNvSpPr>
          <p:nvPr/>
        </p:nvSpPr>
        <p:spPr bwMode="auto">
          <a:xfrm>
            <a:off x="7164388" y="5013325"/>
            <a:ext cx="504825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6" name="Text Box 34"/>
          <p:cNvSpPr txBox="1">
            <a:spLocks noChangeArrowheads="1"/>
          </p:cNvSpPr>
          <p:nvPr/>
        </p:nvSpPr>
        <p:spPr bwMode="auto">
          <a:xfrm>
            <a:off x="6569075" y="5927725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T1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7" name="Text Box 35"/>
          <p:cNvSpPr txBox="1">
            <a:spLocks noChangeArrowheads="1"/>
          </p:cNvSpPr>
          <p:nvPr/>
        </p:nvSpPr>
        <p:spPr bwMode="auto">
          <a:xfrm>
            <a:off x="7451725" y="4652963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FF3300"/>
                </a:solidFill>
                <a:latin typeface="Calibri" pitchFamily="34" charset="0"/>
              </a:rPr>
              <a:t>T2 = 0</a:t>
            </a:r>
            <a:endParaRPr kumimoji="0" lang="en-GB" altLang="cs-CZ" sz="1600" b="1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3828" name="Line 36"/>
          <p:cNvSpPr>
            <a:spLocks noChangeShapeType="1"/>
          </p:cNvSpPr>
          <p:nvPr/>
        </p:nvSpPr>
        <p:spPr bwMode="auto">
          <a:xfrm flipV="1">
            <a:off x="7164388" y="479742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829" name="AutoShape 37"/>
          <p:cNvSpPr>
            <a:spLocks noChangeArrowheads="1"/>
          </p:cNvSpPr>
          <p:nvPr/>
        </p:nvSpPr>
        <p:spPr bwMode="auto">
          <a:xfrm>
            <a:off x="5364163" y="5013325"/>
            <a:ext cx="792162" cy="720725"/>
          </a:xfrm>
          <a:prstGeom prst="rightArrow">
            <a:avLst>
              <a:gd name="adj1" fmla="val 50000"/>
              <a:gd name="adj2" fmla="val 27478"/>
            </a:avLst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8" name="Rectangle 2"/>
          <p:cNvSpPr txBox="1">
            <a:spLocks noChangeArrowheads="1"/>
          </p:cNvSpPr>
          <p:nvPr/>
        </p:nvSpPr>
        <p:spPr>
          <a:xfrm>
            <a:off x="661987" y="260648"/>
            <a:ext cx="7381875" cy="10668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Basic</a:t>
            </a:r>
            <a:r>
              <a:rPr lang="en-GB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 II. </a:t>
            </a:r>
            <a:r>
              <a:rPr lang="en-US" altLang="cs-CZ" sz="2000" dirty="0" smtClean="0">
                <a:effectLst>
                  <a:reflection blurRad="6350" endPos="0" dir="5400000" sy="-100000" algn="bl" rotWithShape="0"/>
                </a:effectLst>
                <a:latin typeface="Calibri" pitchFamily="34" charset="0"/>
              </a:rPr>
              <a:t>(we need reliable data )</a:t>
            </a:r>
            <a:endParaRPr lang="en-US" altLang="cs-CZ" sz="2000" dirty="0" smtClean="0">
              <a:effectLst>
                <a:reflection blurRad="6350" endPos="0" dir="5400000" sy="-100000" algn="bl" rotWithShape="0"/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4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Nadpis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/>
              <a:t>Basic </a:t>
            </a:r>
            <a:r>
              <a:rPr lang="cs-CZ" altLang="cs-CZ" dirty="0" err="1" smtClean="0"/>
              <a:t>problem</a:t>
            </a:r>
            <a:r>
              <a:rPr lang="cs-CZ" altLang="cs-CZ" dirty="0" smtClean="0"/>
              <a:t> III.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628775"/>
            <a:ext cx="45815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414357" y="4973321"/>
            <a:ext cx="51235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 smtClean="0"/>
              <a:t>Will be explained  in </a:t>
            </a:r>
            <a:r>
              <a:rPr lang="en-ZA" dirty="0" err="1" smtClean="0"/>
              <a:t>Littl</a:t>
            </a:r>
            <a:r>
              <a:rPr lang="cs-CZ" dirty="0" smtClean="0"/>
              <a:t>e</a:t>
            </a:r>
            <a:r>
              <a:rPr lang="en-ZA" dirty="0" smtClean="0"/>
              <a:t>´s law presentation 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1055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Nadpis 1"/>
          <p:cNvSpPr>
            <a:spLocks noGrp="1"/>
          </p:cNvSpPr>
          <p:nvPr>
            <p:ph type="title"/>
          </p:nvPr>
        </p:nvSpPr>
        <p:spPr>
          <a:xfrm>
            <a:off x="1337969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48000" endPos="200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48000" endPos="2000" dir="5400000" sy="-100000" algn="bl" rotWithShape="0"/>
                </a:effectLst>
              </a:rPr>
              <a:t> IV.</a:t>
            </a:r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628775"/>
            <a:ext cx="1954213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1628775"/>
            <a:ext cx="1863725" cy="1512888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Šipka doprava 5"/>
          <p:cNvSpPr/>
          <p:nvPr/>
        </p:nvSpPr>
        <p:spPr>
          <a:xfrm>
            <a:off x="4233863" y="213518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pic>
        <p:nvPicPr>
          <p:cNvPr id="358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3357563"/>
            <a:ext cx="1954212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0" y="3357563"/>
            <a:ext cx="1931988" cy="1512887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Šipka doprava 8"/>
          <p:cNvSpPr/>
          <p:nvPr/>
        </p:nvSpPr>
        <p:spPr>
          <a:xfrm>
            <a:off x="4279271" y="4008438"/>
            <a:ext cx="720725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11200" y="5517232"/>
            <a:ext cx="540724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 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=60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  <a:p>
            <a:pPr algn="ctr">
              <a:defRPr/>
            </a:pP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(</a:t>
            </a:r>
            <a:r>
              <a:rPr lang="cs-CZ" b="1" dirty="0" err="1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r>
              <a:rPr lang="cs-CZ" b="1" dirty="0">
                <a:ln w="11430"/>
                <a:solidFill>
                  <a:srgbClr val="EAEAEA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&gt;</a:t>
            </a:r>
            <a:r>
              <a:rPr lang="cs-CZ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Black,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Setup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cs-CZ" b="1" dirty="0" err="1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time</a:t>
            </a:r>
            <a:r>
              <a:rPr lang="cs-CZ" b="1" dirty="0">
                <a:ln w="11430"/>
                <a:solidFill>
                  <a:srgbClr val="008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= 20 minut</a:t>
            </a:r>
            <a:r>
              <a:rPr lang="cs-CZ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)</a:t>
            </a:r>
          </a:p>
        </p:txBody>
      </p:sp>
      <p:sp>
        <p:nvSpPr>
          <p:cNvPr id="2" name="Obdélník 1"/>
          <p:cNvSpPr/>
          <p:nvPr/>
        </p:nvSpPr>
        <p:spPr>
          <a:xfrm>
            <a:off x="929503" y="1889423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7236296" y="3727261"/>
            <a:ext cx="821058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Black</a:t>
            </a:r>
            <a:endParaRPr lang="cs-CZ" sz="2000" b="1" cap="none" spc="0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7202633" y="1950978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Obdélník 13"/>
          <p:cNvSpPr/>
          <p:nvPr/>
        </p:nvSpPr>
        <p:spPr>
          <a:xfrm>
            <a:off x="1043608" y="3830322"/>
            <a:ext cx="88838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cs-CZ" sz="2000" b="1" cap="none" spc="0" dirty="0" err="1" smtClean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White</a:t>
            </a:r>
            <a:endParaRPr lang="cs-CZ" sz="2000" b="1" cap="none" spc="0" dirty="0">
              <a:ln w="11430"/>
              <a:solidFill>
                <a:schemeClr val="bg1">
                  <a:lumMod val="9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155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xfrm>
            <a:off x="683568" y="397721"/>
            <a:ext cx="7920880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endPos="0" dir="5400000" sy="-100000" algn="bl" rotWithShape="0"/>
                </a:effectLst>
              </a:rPr>
              <a:t> V-I.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(</a:t>
            </a:r>
            <a:r>
              <a:rPr lang="en-US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availability of components</a:t>
            </a:r>
            <a:r>
              <a:rPr lang="cs-CZ" altLang="cs-CZ" sz="1400" dirty="0" smtClean="0">
                <a:solidFill>
                  <a:srgbClr val="FF0000"/>
                </a:solidFill>
                <a:effectLst>
                  <a:reflection blurRad="6350" endPos="0" dir="5400000" sy="-100000" algn="bl" rotWithShape="0"/>
                </a:effectLst>
              </a:rPr>
              <a:t>) </a:t>
            </a:r>
            <a:r>
              <a:rPr lang="cs-CZ" altLang="cs-CZ" sz="1400" dirty="0" smtClean="0">
                <a:effectLst>
                  <a:reflection blurRad="6350" endPos="0" dir="5400000" sy="-100000" algn="bl" rotWithShape="0"/>
                </a:effectLst>
              </a:rPr>
              <a:t> </a:t>
            </a:r>
          </a:p>
        </p:txBody>
      </p:sp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931988" y="1700213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3011488" y="234950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870" name="Rectangle 11"/>
          <p:cNvSpPr>
            <a:spLocks noChangeArrowheads="1"/>
          </p:cNvSpPr>
          <p:nvPr/>
        </p:nvSpPr>
        <p:spPr bwMode="auto">
          <a:xfrm>
            <a:off x="4146550" y="2997200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1" name="Line 18"/>
          <p:cNvSpPr>
            <a:spLocks noChangeShapeType="1"/>
          </p:cNvSpPr>
          <p:nvPr/>
        </p:nvSpPr>
        <p:spPr bwMode="auto">
          <a:xfrm>
            <a:off x="2579688" y="18446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2" name="Line 19"/>
          <p:cNvSpPr>
            <a:spLocks noChangeShapeType="1"/>
          </p:cNvSpPr>
          <p:nvPr/>
        </p:nvSpPr>
        <p:spPr bwMode="auto">
          <a:xfrm>
            <a:off x="2795588" y="18446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3" name="Line 20"/>
          <p:cNvSpPr>
            <a:spLocks noChangeShapeType="1"/>
          </p:cNvSpPr>
          <p:nvPr/>
        </p:nvSpPr>
        <p:spPr bwMode="auto">
          <a:xfrm>
            <a:off x="2795588" y="2420938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4" name="Line 21"/>
          <p:cNvSpPr>
            <a:spLocks noChangeShapeType="1"/>
          </p:cNvSpPr>
          <p:nvPr/>
        </p:nvSpPr>
        <p:spPr bwMode="auto">
          <a:xfrm>
            <a:off x="3659188" y="2492375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5" name="Line 22"/>
          <p:cNvSpPr>
            <a:spLocks noChangeShapeType="1"/>
          </p:cNvSpPr>
          <p:nvPr/>
        </p:nvSpPr>
        <p:spPr bwMode="auto">
          <a:xfrm>
            <a:off x="3878263" y="248285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876" name="Line 23"/>
          <p:cNvSpPr>
            <a:spLocks noChangeShapeType="1"/>
          </p:cNvSpPr>
          <p:nvPr/>
        </p:nvSpPr>
        <p:spPr bwMode="auto">
          <a:xfrm>
            <a:off x="3857625" y="3141663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2870200" y="1733550"/>
            <a:ext cx="1639888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20 </a:t>
            </a:r>
            <a:r>
              <a:rPr lang="cs-CZ" sz="1050" dirty="0" err="1"/>
              <a:t>pcs</a:t>
            </a:r>
            <a:r>
              <a:rPr lang="cs-CZ" sz="1050" dirty="0"/>
              <a:t>  A7  and  20 pcsA8</a:t>
            </a:r>
          </a:p>
        </p:txBody>
      </p:sp>
      <p:sp>
        <p:nvSpPr>
          <p:cNvPr id="36878" name="Rectangle 7"/>
          <p:cNvSpPr>
            <a:spLocks noChangeArrowheads="1"/>
          </p:cNvSpPr>
          <p:nvPr/>
        </p:nvSpPr>
        <p:spPr bwMode="auto">
          <a:xfrm>
            <a:off x="6859588" y="1573213"/>
            <a:ext cx="1114425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A0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79" name="Rectangle 7"/>
          <p:cNvSpPr>
            <a:spLocks noChangeArrowheads="1"/>
          </p:cNvSpPr>
          <p:nvPr/>
        </p:nvSpPr>
        <p:spPr bwMode="auto">
          <a:xfrm>
            <a:off x="6696075" y="2147888"/>
            <a:ext cx="325438" cy="2873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A1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80" name="Rectangle 7"/>
          <p:cNvSpPr>
            <a:spLocks noChangeArrowheads="1"/>
          </p:cNvSpPr>
          <p:nvPr/>
        </p:nvSpPr>
        <p:spPr bwMode="auto">
          <a:xfrm>
            <a:off x="7812088" y="2171700"/>
            <a:ext cx="325437" cy="2873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A2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81" name="Přímá spojnice se šipkou 17"/>
          <p:cNvCxnSpPr>
            <a:cxnSpLocks noChangeShapeType="1"/>
            <a:stCxn id="36878" idx="2"/>
            <a:endCxn id="36879" idx="0"/>
          </p:cNvCxnSpPr>
          <p:nvPr/>
        </p:nvCxnSpPr>
        <p:spPr bwMode="auto">
          <a:xfrm flipH="1">
            <a:off x="6859588" y="1860550"/>
            <a:ext cx="557212" cy="2873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2" name="Přímá spojnice se šipkou 19"/>
          <p:cNvCxnSpPr>
            <a:cxnSpLocks noChangeShapeType="1"/>
            <a:stCxn id="36878" idx="2"/>
            <a:endCxn id="36880" idx="0"/>
          </p:cNvCxnSpPr>
          <p:nvPr/>
        </p:nvCxnSpPr>
        <p:spPr bwMode="auto">
          <a:xfrm>
            <a:off x="7416800" y="1860550"/>
            <a:ext cx="557213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873875" y="2636838"/>
            <a:ext cx="1114425" cy="287337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A3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cxnSp>
        <p:nvCxnSpPr>
          <p:cNvPr id="36884" name="Přímá spojnice se šipkou 21"/>
          <p:cNvCxnSpPr>
            <a:cxnSpLocks noChangeShapeType="1"/>
            <a:stCxn id="36878" idx="2"/>
          </p:cNvCxnSpPr>
          <p:nvPr/>
        </p:nvCxnSpPr>
        <p:spPr bwMode="auto">
          <a:xfrm>
            <a:off x="7416800" y="1860550"/>
            <a:ext cx="0" cy="7762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6711950" y="3203575"/>
            <a:ext cx="323850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A4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7826375" y="3228975"/>
            <a:ext cx="325438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200" dirty="0" smtClean="0">
                <a:latin typeface="Calibri" pitchFamily="34" charset="0"/>
              </a:rPr>
              <a:t>A5</a:t>
            </a:r>
            <a:endParaRPr kumimoji="0" lang="en-GB" altLang="cs-CZ" sz="1200" dirty="0" smtClean="0">
              <a:latin typeface="Calibri" pitchFamily="34" charset="0"/>
            </a:endParaRPr>
          </a:p>
        </p:txBody>
      </p:sp>
      <p:cxnSp>
        <p:nvCxnSpPr>
          <p:cNvPr id="36887" name="Přímá spojnice se šipkou 25"/>
          <p:cNvCxnSpPr>
            <a:cxnSpLocks noChangeShapeType="1"/>
            <a:endCxn id="24" idx="0"/>
          </p:cNvCxnSpPr>
          <p:nvPr/>
        </p:nvCxnSpPr>
        <p:spPr bwMode="auto">
          <a:xfrm flipH="1">
            <a:off x="6873875" y="2917825"/>
            <a:ext cx="557213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88" name="Přímá spojnice se šipkou 26"/>
          <p:cNvCxnSpPr>
            <a:cxnSpLocks noChangeShapeType="1"/>
          </p:cNvCxnSpPr>
          <p:nvPr/>
        </p:nvCxnSpPr>
        <p:spPr bwMode="auto">
          <a:xfrm>
            <a:off x="7431088" y="2924175"/>
            <a:ext cx="557212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ovéPole 27"/>
          <p:cNvSpPr txBox="1"/>
          <p:nvPr/>
        </p:nvSpPr>
        <p:spPr>
          <a:xfrm>
            <a:off x="4002088" y="2389188"/>
            <a:ext cx="2041525" cy="415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/>
              <a:t>10 </a:t>
            </a:r>
            <a:r>
              <a:rPr lang="cs-CZ" sz="1050" dirty="0" err="1"/>
              <a:t>pcs</a:t>
            </a:r>
            <a:r>
              <a:rPr lang="cs-CZ" sz="1050" dirty="0"/>
              <a:t> A4  </a:t>
            </a:r>
            <a:r>
              <a:rPr lang="cs-CZ" sz="1050" dirty="0" err="1"/>
              <a:t>adn</a:t>
            </a:r>
            <a:r>
              <a:rPr lang="cs-CZ" sz="1050" dirty="0"/>
              <a:t> 10 </a:t>
            </a:r>
            <a:r>
              <a:rPr lang="cs-CZ" sz="1050" dirty="0" err="1"/>
              <a:t>pcs</a:t>
            </a:r>
            <a:r>
              <a:rPr lang="cs-CZ" sz="1050" dirty="0"/>
              <a:t> A5</a:t>
            </a:r>
          </a:p>
          <a:p>
            <a:pPr>
              <a:defRPr/>
            </a:pPr>
            <a:r>
              <a:rPr lang="cs-CZ" sz="1050" dirty="0"/>
              <a:t>(</a:t>
            </a:r>
            <a:r>
              <a:rPr lang="cs-CZ" sz="1050" dirty="0" err="1"/>
              <a:t>will</a:t>
            </a:r>
            <a:r>
              <a:rPr lang="cs-CZ" sz="1050" dirty="0"/>
              <a:t> </a:t>
            </a:r>
            <a:r>
              <a:rPr lang="cs-CZ" sz="1050" dirty="0" err="1"/>
              <a:t>be</a:t>
            </a:r>
            <a:r>
              <a:rPr lang="cs-CZ" sz="1050" dirty="0"/>
              <a:t> </a:t>
            </a:r>
            <a:r>
              <a:rPr lang="cs-CZ" sz="1050" dirty="0" err="1"/>
              <a:t>delivered</a:t>
            </a:r>
            <a:r>
              <a:rPr lang="cs-CZ" sz="1050" dirty="0"/>
              <a:t>  in  T1+X </a:t>
            </a:r>
            <a:r>
              <a:rPr lang="cs-CZ" sz="1050" dirty="0" err="1"/>
              <a:t>time</a:t>
            </a:r>
            <a:r>
              <a:rPr lang="cs-CZ" sz="1050" dirty="0"/>
              <a:t> )</a:t>
            </a:r>
          </a:p>
        </p:txBody>
      </p:sp>
      <p:cxnSp>
        <p:nvCxnSpPr>
          <p:cNvPr id="36890" name="Přímá spojnice 29"/>
          <p:cNvCxnSpPr>
            <a:cxnSpLocks noChangeShapeType="1"/>
          </p:cNvCxnSpPr>
          <p:nvPr/>
        </p:nvCxnSpPr>
        <p:spPr bwMode="auto">
          <a:xfrm>
            <a:off x="2994025" y="2636838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1" name="TextovéPole 30"/>
          <p:cNvSpPr txBox="1">
            <a:spLocks noChangeArrowheads="1"/>
          </p:cNvSpPr>
          <p:nvPr/>
        </p:nvSpPr>
        <p:spPr bwMode="auto">
          <a:xfrm>
            <a:off x="2809875" y="3490913"/>
            <a:ext cx="342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cxnSp>
        <p:nvCxnSpPr>
          <p:cNvPr id="36892" name="Přímá spojnice 31"/>
          <p:cNvCxnSpPr>
            <a:cxnSpLocks noChangeShapeType="1"/>
          </p:cNvCxnSpPr>
          <p:nvPr/>
        </p:nvCxnSpPr>
        <p:spPr bwMode="auto">
          <a:xfrm>
            <a:off x="1933575" y="2054225"/>
            <a:ext cx="0" cy="8794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93" name="TextovéPole 32"/>
          <p:cNvSpPr txBox="1">
            <a:spLocks noChangeArrowheads="1"/>
          </p:cNvSpPr>
          <p:nvPr/>
        </p:nvSpPr>
        <p:spPr bwMode="auto">
          <a:xfrm>
            <a:off x="1763713" y="2997200"/>
            <a:ext cx="34131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T0</a:t>
            </a:r>
          </a:p>
        </p:txBody>
      </p:sp>
      <p:cxnSp>
        <p:nvCxnSpPr>
          <p:cNvPr id="36894" name="Přímá spojnice se šipkou 34"/>
          <p:cNvCxnSpPr>
            <a:cxnSpLocks noChangeShapeType="1"/>
          </p:cNvCxnSpPr>
          <p:nvPr/>
        </p:nvCxnSpPr>
        <p:spPr bwMode="auto">
          <a:xfrm>
            <a:off x="1933575" y="2917825"/>
            <a:ext cx="10144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" name="TextovéPole 35"/>
          <p:cNvSpPr txBox="1"/>
          <p:nvPr/>
        </p:nvSpPr>
        <p:spPr>
          <a:xfrm>
            <a:off x="1971675" y="3014663"/>
            <a:ext cx="95567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050" dirty="0" err="1"/>
              <a:t>Lead</a:t>
            </a:r>
            <a:r>
              <a:rPr lang="cs-CZ" sz="1050" dirty="0"/>
              <a:t> </a:t>
            </a:r>
            <a:r>
              <a:rPr lang="cs-CZ" sz="1050" dirty="0" err="1"/>
              <a:t>time</a:t>
            </a:r>
            <a:r>
              <a:rPr lang="cs-CZ" sz="1050" dirty="0"/>
              <a:t> A6</a:t>
            </a:r>
          </a:p>
        </p:txBody>
      </p:sp>
      <p:sp>
        <p:nvSpPr>
          <p:cNvPr id="36896" name="Rectangle 7"/>
          <p:cNvSpPr>
            <a:spLocks noChangeArrowheads="1"/>
          </p:cNvSpPr>
          <p:nvPr/>
        </p:nvSpPr>
        <p:spPr bwMode="auto">
          <a:xfrm>
            <a:off x="6934200" y="3862388"/>
            <a:ext cx="1116013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A6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897" name="Rectangle 7"/>
          <p:cNvSpPr>
            <a:spLocks noChangeArrowheads="1"/>
          </p:cNvSpPr>
          <p:nvPr/>
        </p:nvSpPr>
        <p:spPr bwMode="auto">
          <a:xfrm>
            <a:off x="6772275" y="4429125"/>
            <a:ext cx="323850" cy="2873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A7</a:t>
            </a:r>
            <a:endParaRPr kumimoji="0" lang="en-GB" altLang="cs-CZ" sz="1200">
              <a:latin typeface="Calibri" pitchFamily="34" charset="0"/>
            </a:endParaRPr>
          </a:p>
        </p:txBody>
      </p:sp>
      <p:sp>
        <p:nvSpPr>
          <p:cNvPr id="36898" name="Rectangle 7"/>
          <p:cNvSpPr>
            <a:spLocks noChangeArrowheads="1"/>
          </p:cNvSpPr>
          <p:nvPr/>
        </p:nvSpPr>
        <p:spPr bwMode="auto">
          <a:xfrm>
            <a:off x="7886700" y="4452938"/>
            <a:ext cx="325438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</a:rPr>
              <a:t>A8</a:t>
            </a:r>
            <a:endParaRPr kumimoji="0" lang="en-GB" altLang="cs-CZ" sz="1200">
              <a:latin typeface="Calibri" pitchFamily="34" charset="0"/>
            </a:endParaRPr>
          </a:p>
        </p:txBody>
      </p:sp>
      <p:cxnSp>
        <p:nvCxnSpPr>
          <p:cNvPr id="36899" name="Přímá spojnice se šipkou 40"/>
          <p:cNvCxnSpPr>
            <a:cxnSpLocks noChangeShapeType="1"/>
            <a:endCxn id="36897" idx="0"/>
          </p:cNvCxnSpPr>
          <p:nvPr/>
        </p:nvCxnSpPr>
        <p:spPr bwMode="auto">
          <a:xfrm flipH="1">
            <a:off x="6934200" y="4141788"/>
            <a:ext cx="557213" cy="2873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0" name="Přímá spojnice se šipkou 41"/>
          <p:cNvCxnSpPr>
            <a:cxnSpLocks noChangeShapeType="1"/>
          </p:cNvCxnSpPr>
          <p:nvPr/>
        </p:nvCxnSpPr>
        <p:spPr bwMode="auto">
          <a:xfrm>
            <a:off x="7491413" y="4149725"/>
            <a:ext cx="558800" cy="3111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901" name="Přímá spojnice se šipkou 42"/>
          <p:cNvCxnSpPr>
            <a:cxnSpLocks noChangeShapeType="1"/>
          </p:cNvCxnSpPr>
          <p:nvPr/>
        </p:nvCxnSpPr>
        <p:spPr bwMode="auto">
          <a:xfrm flipH="1">
            <a:off x="7416800" y="2933700"/>
            <a:ext cx="14288" cy="9286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902" name="Šipka dolů 48"/>
          <p:cNvSpPr>
            <a:spLocks noChangeArrowheads="1"/>
          </p:cNvSpPr>
          <p:nvPr/>
        </p:nvSpPr>
        <p:spPr bwMode="auto">
          <a:xfrm>
            <a:off x="2105025" y="3778250"/>
            <a:ext cx="2365375" cy="79375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92D05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6903" name="Rectangle 7"/>
          <p:cNvSpPr>
            <a:spLocks noChangeArrowheads="1"/>
          </p:cNvSpPr>
          <p:nvPr/>
        </p:nvSpPr>
        <p:spPr bwMode="auto">
          <a:xfrm>
            <a:off x="1963738" y="4516438"/>
            <a:ext cx="649287" cy="2873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Op1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51" name="Rectangle 10"/>
          <p:cNvSpPr>
            <a:spLocks noChangeArrowheads="1"/>
          </p:cNvSpPr>
          <p:nvPr/>
        </p:nvSpPr>
        <p:spPr bwMode="auto">
          <a:xfrm>
            <a:off x="3897313" y="5213350"/>
            <a:ext cx="649287" cy="28733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kumimoji="0" lang="cs-CZ" altLang="cs-CZ" sz="1600" dirty="0" smtClean="0">
                <a:latin typeface="Calibri" pitchFamily="34" charset="0"/>
              </a:rPr>
              <a:t>Op2</a:t>
            </a:r>
            <a:endParaRPr kumimoji="0" lang="en-GB" altLang="cs-CZ" sz="1600" dirty="0" smtClean="0">
              <a:latin typeface="Calibri" pitchFamily="34" charset="0"/>
            </a:endParaRPr>
          </a:p>
        </p:txBody>
      </p:sp>
      <p:sp>
        <p:nvSpPr>
          <p:cNvPr id="36905" name="Rectangle 11"/>
          <p:cNvSpPr>
            <a:spLocks noChangeArrowheads="1"/>
          </p:cNvSpPr>
          <p:nvPr/>
        </p:nvSpPr>
        <p:spPr bwMode="auto">
          <a:xfrm>
            <a:off x="5076825" y="5813425"/>
            <a:ext cx="649288" cy="287338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>
                <a:latin typeface="Calibri" pitchFamily="34" charset="0"/>
              </a:rPr>
              <a:t>Op3</a:t>
            </a:r>
            <a:endParaRPr kumimoji="0" lang="en-GB" altLang="cs-CZ" sz="1600">
              <a:latin typeface="Calibri" pitchFamily="34" charset="0"/>
            </a:endParaRPr>
          </a:p>
        </p:txBody>
      </p:sp>
      <p:sp>
        <p:nvSpPr>
          <p:cNvPr id="36906" name="Line 18"/>
          <p:cNvSpPr>
            <a:spLocks noChangeShapeType="1"/>
          </p:cNvSpPr>
          <p:nvPr/>
        </p:nvSpPr>
        <p:spPr bwMode="auto">
          <a:xfrm flipV="1">
            <a:off x="2611438" y="4660900"/>
            <a:ext cx="2571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7" name="Line 19"/>
          <p:cNvSpPr>
            <a:spLocks noChangeShapeType="1"/>
          </p:cNvSpPr>
          <p:nvPr/>
        </p:nvSpPr>
        <p:spPr bwMode="auto">
          <a:xfrm>
            <a:off x="2887663" y="4660900"/>
            <a:ext cx="0" cy="69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8" name="Line 20"/>
          <p:cNvSpPr>
            <a:spLocks noChangeShapeType="1"/>
          </p:cNvSpPr>
          <p:nvPr/>
        </p:nvSpPr>
        <p:spPr bwMode="auto">
          <a:xfrm>
            <a:off x="2887663" y="5357813"/>
            <a:ext cx="10064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09" name="Line 21"/>
          <p:cNvSpPr>
            <a:spLocks noChangeShapeType="1"/>
          </p:cNvSpPr>
          <p:nvPr/>
        </p:nvSpPr>
        <p:spPr bwMode="auto">
          <a:xfrm>
            <a:off x="4546600" y="5308600"/>
            <a:ext cx="2587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0" name="Line 22"/>
          <p:cNvSpPr>
            <a:spLocks noChangeShapeType="1"/>
          </p:cNvSpPr>
          <p:nvPr/>
        </p:nvSpPr>
        <p:spPr bwMode="auto">
          <a:xfrm>
            <a:off x="4795838" y="53086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1" name="Line 23"/>
          <p:cNvSpPr>
            <a:spLocks noChangeShapeType="1"/>
          </p:cNvSpPr>
          <p:nvPr/>
        </p:nvSpPr>
        <p:spPr bwMode="auto">
          <a:xfrm>
            <a:off x="4787900" y="5957888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912" name="TextovéPole 58"/>
          <p:cNvSpPr txBox="1">
            <a:spLocks noChangeArrowheads="1"/>
          </p:cNvSpPr>
          <p:nvPr/>
        </p:nvSpPr>
        <p:spPr bwMode="auto">
          <a:xfrm>
            <a:off x="3016250" y="4959350"/>
            <a:ext cx="690563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X= slack</a:t>
            </a:r>
          </a:p>
        </p:txBody>
      </p:sp>
      <p:sp>
        <p:nvSpPr>
          <p:cNvPr id="36913" name="TextovéPole 59"/>
          <p:cNvSpPr txBox="1">
            <a:spLocks noChangeArrowheads="1"/>
          </p:cNvSpPr>
          <p:nvPr/>
        </p:nvSpPr>
        <p:spPr bwMode="auto">
          <a:xfrm>
            <a:off x="2716213" y="5372100"/>
            <a:ext cx="342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</a:t>
            </a:r>
          </a:p>
        </p:txBody>
      </p:sp>
      <p:sp>
        <p:nvSpPr>
          <p:cNvPr id="36914" name="TextovéPole 60"/>
          <p:cNvSpPr txBox="1">
            <a:spLocks noChangeArrowheads="1"/>
          </p:cNvSpPr>
          <p:nvPr/>
        </p:nvSpPr>
        <p:spPr bwMode="auto">
          <a:xfrm>
            <a:off x="3697288" y="5838825"/>
            <a:ext cx="525462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100">
                <a:latin typeface="Times New Roman" pitchFamily="18" charset="0"/>
              </a:rPr>
              <a:t>T1+X</a:t>
            </a:r>
          </a:p>
        </p:txBody>
      </p:sp>
      <p:cxnSp>
        <p:nvCxnSpPr>
          <p:cNvPr id="36915" name="Přímá spojnice 61"/>
          <p:cNvCxnSpPr>
            <a:cxnSpLocks noChangeShapeType="1"/>
            <a:stCxn id="51" idx="1"/>
          </p:cNvCxnSpPr>
          <p:nvPr/>
        </p:nvCxnSpPr>
        <p:spPr bwMode="auto">
          <a:xfrm>
            <a:off x="3897313" y="5357813"/>
            <a:ext cx="0" cy="481012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80089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20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V-II. 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(</a:t>
            </a:r>
            <a:r>
              <a:rPr lang="en-US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availability of components 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20000" endPos="0" dir="5400000" sy="-100000" algn="bl" rotWithShape="0"/>
                </a:effectLst>
              </a:rPr>
              <a:t>) </a:t>
            </a:r>
            <a:r>
              <a:rPr lang="cs-CZ" altLang="cs-CZ" dirty="0" smtClean="0">
                <a:effectLst>
                  <a:reflection blurRad="6350" stA="20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789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1557338"/>
            <a:ext cx="5616575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149725"/>
            <a:ext cx="718343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TextovéPole 3"/>
          <p:cNvSpPr txBox="1">
            <a:spLocks noChangeArrowheads="1"/>
          </p:cNvSpPr>
          <p:nvPr/>
        </p:nvSpPr>
        <p:spPr bwMode="auto">
          <a:xfrm>
            <a:off x="1893888" y="5835650"/>
            <a:ext cx="53197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APS result -&gt;18.8.-&gt;23.8. a 27.8.-&gt;10.9 </a:t>
            </a:r>
          </a:p>
        </p:txBody>
      </p:sp>
    </p:spTree>
    <p:extLst>
      <p:ext uri="{BB962C8B-B14F-4D97-AF65-F5344CB8AC3E}">
        <p14:creationId xmlns:p14="http://schemas.microsoft.com/office/powerpoint/2010/main" val="3675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3" y="188640"/>
            <a:ext cx="8263135" cy="1143000"/>
          </a:xfrm>
        </p:spPr>
        <p:txBody>
          <a:bodyPr/>
          <a:lstStyle/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71135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557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8760"/>
            <a:ext cx="7180263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8817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>
          <a:xfrm>
            <a:off x="539553" y="188640"/>
            <a:ext cx="826313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Basic </a:t>
            </a:r>
            <a:r>
              <a:rPr lang="cs-CZ" altLang="cs-CZ" dirty="0" err="1" smtClean="0">
                <a:effectLst>
                  <a:reflection blurRad="6350" stA="78000" endPos="0" dir="5400000" sy="-100000" algn="bl" rotWithShape="0"/>
                </a:effectLst>
              </a:rPr>
              <a:t>problem</a:t>
            </a:r>
            <a:r>
              <a:rPr lang="cs-CZ" altLang="cs-CZ" dirty="0" smtClean="0">
                <a:effectLst>
                  <a:reflection blurRad="6350" stA="78000" endPos="0" dir="5400000" sy="-100000" algn="bl" rotWithShape="0"/>
                </a:effectLst>
              </a:rPr>
              <a:t> VI-III. 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(over</a:t>
            </a:r>
            <a:r>
              <a:rPr lang="cs-CZ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 </a:t>
            </a:r>
            <a:r>
              <a:rPr lang="en-ZA" altLang="cs-CZ" sz="1200" dirty="0" smtClean="0">
                <a:solidFill>
                  <a:srgbClr val="FF0000"/>
                </a:solidFill>
                <a:effectLst>
                  <a:reflection blurRad="6350" stA="78000" endPos="0" dir="5400000" sy="-100000" algn="bl" rotWithShape="0"/>
                </a:effectLst>
              </a:rPr>
              <a:t>budget) </a:t>
            </a:r>
            <a:r>
              <a:rPr lang="en-ZA" altLang="cs-CZ" dirty="0" smtClean="0">
                <a:effectLst>
                  <a:reflection blurRad="6350" stA="78000" endPos="0" dir="5400000" sy="-100000" algn="bl" rotWithShape="0"/>
                </a:effectLst>
              </a:rPr>
              <a:t> 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55726"/>
            <a:ext cx="7374682" cy="3413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667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/>
          </a:bodyPr>
          <a:lstStyle/>
          <a:p>
            <a:r>
              <a:rPr lang="en-ZA" dirty="0" smtClean="0"/>
              <a:t>Wholesale-paper-warehouse management-ERP</a:t>
            </a:r>
            <a:endParaRPr lang="en-Z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781" y="1196752"/>
            <a:ext cx="678021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se šipkou 4"/>
          <p:cNvCxnSpPr/>
          <p:nvPr/>
        </p:nvCxnSpPr>
        <p:spPr>
          <a:xfrm flipH="1" flipV="1">
            <a:off x="5148064" y="2276872"/>
            <a:ext cx="216024" cy="43204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/>
          <p:nvPr/>
        </p:nvCxnSpPr>
        <p:spPr>
          <a:xfrm flipV="1">
            <a:off x="7060677" y="3212976"/>
            <a:ext cx="247627" cy="827001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 flipV="1">
            <a:off x="2987824" y="1340768"/>
            <a:ext cx="1080120" cy="144016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/>
          <p:nvPr/>
        </p:nvCxnSpPr>
        <p:spPr>
          <a:xfrm>
            <a:off x="2411760" y="1628800"/>
            <a:ext cx="0" cy="1152128"/>
          </a:xfrm>
          <a:prstGeom prst="straightConnector1">
            <a:avLst/>
          </a:prstGeom>
          <a:ln w="317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2397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77500" lnSpcReduction="20000"/>
          </a:bodyPr>
          <a:lstStyle/>
          <a:p>
            <a:r>
              <a:rPr lang="en-ZA" dirty="0" smtClean="0"/>
              <a:t>100 000 Tones per Year 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Carbonless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Cast coated papers and Board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Coated papers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House brands</a:t>
            </a:r>
          </a:p>
          <a:p>
            <a:r>
              <a:rPr lang="en-ZA" i="1" dirty="0" smtClean="0">
                <a:solidFill>
                  <a:schemeClr val="bg2">
                    <a:lumMod val="50000"/>
                  </a:schemeClr>
                </a:solidFill>
              </a:rPr>
              <a:t>Office papers</a:t>
            </a:r>
          </a:p>
          <a:p>
            <a:r>
              <a:rPr lang="en-ZA" dirty="0" smtClean="0"/>
              <a:t>5000 locations in HQ and 40 000 M2  warehousing space</a:t>
            </a:r>
          </a:p>
          <a:p>
            <a:r>
              <a:rPr lang="en-ZA" dirty="0" smtClean="0"/>
              <a:t>50000 customers</a:t>
            </a:r>
          </a:p>
          <a:p>
            <a:r>
              <a:rPr lang="en-ZA" dirty="0" smtClean="0"/>
              <a:t>90 vehicles</a:t>
            </a:r>
          </a:p>
          <a:p>
            <a:r>
              <a:rPr lang="en-ZA" dirty="0" smtClean="0"/>
              <a:t>FEC trading  (Forward Exchange Contracts)</a:t>
            </a:r>
          </a:p>
          <a:p>
            <a:r>
              <a:rPr lang="en-ZA" dirty="0" smtClean="0"/>
              <a:t>Hundreds of employees</a:t>
            </a:r>
          </a:p>
          <a:p>
            <a:r>
              <a:rPr lang="en-ZA" dirty="0" smtClean="0"/>
              <a:t>Heterogeneous IT system with </a:t>
            </a:r>
            <a:r>
              <a:rPr lang="en-ZA" b="1" dirty="0" smtClean="0">
                <a:solidFill>
                  <a:srgbClr val="FF0000"/>
                </a:solidFill>
              </a:rPr>
              <a:t>every day synchronization </a:t>
            </a:r>
            <a:r>
              <a:rPr lang="en-ZA" dirty="0" smtClean="0"/>
              <a:t>of data in HQ and subsidiaries </a:t>
            </a:r>
          </a:p>
          <a:p>
            <a:r>
              <a:rPr lang="en-ZA" dirty="0" smtClean="0"/>
              <a:t>High volume-low margin type of business </a:t>
            </a:r>
          </a:p>
          <a:p>
            <a:endParaRPr lang="en-GB" dirty="0"/>
          </a:p>
        </p:txBody>
      </p:sp>
      <p:sp>
        <p:nvSpPr>
          <p:cNvPr id="4" name="Obdélník 3"/>
          <p:cNvSpPr/>
          <p:nvPr/>
        </p:nvSpPr>
        <p:spPr>
          <a:xfrm>
            <a:off x="323528" y="476672"/>
            <a:ext cx="829425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business specification 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" name="Pravá složená závorka 1"/>
          <p:cNvSpPr/>
          <p:nvPr/>
        </p:nvSpPr>
        <p:spPr>
          <a:xfrm>
            <a:off x="4860032" y="2132856"/>
            <a:ext cx="576064" cy="151216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652120" y="2704274"/>
            <a:ext cx="1080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i="1" dirty="0" err="1" smtClean="0">
                <a:solidFill>
                  <a:srgbClr val="0070C0"/>
                </a:solidFill>
              </a:rPr>
              <a:t>Products</a:t>
            </a:r>
            <a:endParaRPr lang="cs-CZ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44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Nadpis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848871" cy="1143000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r>
              <a:rPr lang="cs-CZ" altLang="cs-CZ" sz="1400" dirty="0" smtClean="0"/>
              <a:t>(not </a:t>
            </a:r>
            <a:r>
              <a:rPr lang="cs-CZ" altLang="cs-CZ" sz="1400" dirty="0" err="1" smtClean="0"/>
              <a:t>organised</a:t>
            </a:r>
            <a:r>
              <a:rPr lang="cs-CZ" altLang="cs-CZ" sz="1400" dirty="0" smtClean="0"/>
              <a:t> set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processes</a:t>
            </a:r>
            <a:r>
              <a:rPr lang="cs-CZ" altLang="cs-CZ" sz="1400" dirty="0" smtClean="0"/>
              <a:t>)</a:t>
            </a:r>
          </a:p>
        </p:txBody>
      </p:sp>
      <p:sp>
        <p:nvSpPr>
          <p:cNvPr id="25603" name="Obdélník 3"/>
          <p:cNvSpPr>
            <a:spLocks noChangeArrowheads="1"/>
          </p:cNvSpPr>
          <p:nvPr/>
        </p:nvSpPr>
        <p:spPr bwMode="auto">
          <a:xfrm>
            <a:off x="7005638" y="46878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25604" name="Obdélník 8"/>
          <p:cNvSpPr>
            <a:spLocks noChangeArrowheads="1"/>
          </p:cNvSpPr>
          <p:nvPr/>
        </p:nvSpPr>
        <p:spPr bwMode="auto">
          <a:xfrm>
            <a:off x="4233863" y="4699000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25605" name="Obdélník 9"/>
          <p:cNvSpPr>
            <a:spLocks noChangeArrowheads="1"/>
          </p:cNvSpPr>
          <p:nvPr/>
        </p:nvSpPr>
        <p:spPr bwMode="auto">
          <a:xfrm>
            <a:off x="5581650" y="46990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25606" name="Obdélník 10"/>
          <p:cNvSpPr>
            <a:spLocks noChangeArrowheads="1"/>
          </p:cNvSpPr>
          <p:nvPr/>
        </p:nvSpPr>
        <p:spPr bwMode="auto">
          <a:xfrm>
            <a:off x="2808288" y="46878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07" name="Obdélník 11"/>
          <p:cNvSpPr>
            <a:spLocks noChangeArrowheads="1"/>
          </p:cNvSpPr>
          <p:nvPr/>
        </p:nvSpPr>
        <p:spPr bwMode="auto">
          <a:xfrm>
            <a:off x="2808288" y="2924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25608" name="Obdélník 12"/>
          <p:cNvSpPr>
            <a:spLocks noChangeArrowheads="1"/>
          </p:cNvSpPr>
          <p:nvPr/>
        </p:nvSpPr>
        <p:spPr bwMode="auto">
          <a:xfrm>
            <a:off x="4233863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25609" name="Obdélník 13"/>
          <p:cNvSpPr>
            <a:spLocks noChangeArrowheads="1"/>
          </p:cNvSpPr>
          <p:nvPr/>
        </p:nvSpPr>
        <p:spPr bwMode="auto">
          <a:xfrm>
            <a:off x="5600700" y="2941638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10" name="Obdélník 14"/>
          <p:cNvSpPr>
            <a:spLocks noChangeArrowheads="1"/>
          </p:cNvSpPr>
          <p:nvPr/>
        </p:nvSpPr>
        <p:spPr bwMode="auto">
          <a:xfrm>
            <a:off x="7000875" y="29241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25611" name="Obdélník 15"/>
          <p:cNvSpPr>
            <a:spLocks noChangeArrowheads="1"/>
          </p:cNvSpPr>
          <p:nvPr/>
        </p:nvSpPr>
        <p:spPr bwMode="auto">
          <a:xfrm>
            <a:off x="2808288" y="3776663"/>
            <a:ext cx="1150937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Delivery</a:t>
            </a:r>
          </a:p>
        </p:txBody>
      </p:sp>
      <p:sp>
        <p:nvSpPr>
          <p:cNvPr id="25612" name="Obdélník 16"/>
          <p:cNvSpPr>
            <a:spLocks noChangeArrowheads="1"/>
          </p:cNvSpPr>
          <p:nvPr/>
        </p:nvSpPr>
        <p:spPr bwMode="auto">
          <a:xfrm>
            <a:off x="2808288" y="2035175"/>
            <a:ext cx="1150937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25613" name="Obdélník 17"/>
          <p:cNvSpPr>
            <a:spLocks noChangeArrowheads="1"/>
          </p:cNvSpPr>
          <p:nvPr/>
        </p:nvSpPr>
        <p:spPr bwMode="auto">
          <a:xfrm>
            <a:off x="42370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25614" name="Obdélník 18"/>
          <p:cNvSpPr>
            <a:spLocks noChangeArrowheads="1"/>
          </p:cNvSpPr>
          <p:nvPr/>
        </p:nvSpPr>
        <p:spPr bwMode="auto">
          <a:xfrm>
            <a:off x="5595938" y="3797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15" name="Obdélník 19"/>
          <p:cNvSpPr>
            <a:spLocks noChangeArrowheads="1"/>
          </p:cNvSpPr>
          <p:nvPr/>
        </p:nvSpPr>
        <p:spPr bwMode="auto">
          <a:xfrm>
            <a:off x="7005638" y="380841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25616" name="Obdélník 20"/>
          <p:cNvSpPr>
            <a:spLocks noChangeArrowheads="1"/>
          </p:cNvSpPr>
          <p:nvPr/>
        </p:nvSpPr>
        <p:spPr bwMode="auto">
          <a:xfrm>
            <a:off x="4246563" y="19954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17" name="Obdélník 21"/>
          <p:cNvSpPr>
            <a:spLocks noChangeArrowheads="1"/>
          </p:cNvSpPr>
          <p:nvPr/>
        </p:nvSpPr>
        <p:spPr bwMode="auto">
          <a:xfrm>
            <a:off x="5600700" y="55753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25618" name="Obdélník 22"/>
          <p:cNvSpPr>
            <a:spLocks noChangeArrowheads="1"/>
          </p:cNvSpPr>
          <p:nvPr/>
        </p:nvSpPr>
        <p:spPr bwMode="auto">
          <a:xfrm>
            <a:off x="7005638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</a:t>
            </a:r>
          </a:p>
        </p:txBody>
      </p:sp>
      <p:sp>
        <p:nvSpPr>
          <p:cNvPr id="25619" name="Obdélník 23"/>
          <p:cNvSpPr>
            <a:spLocks noChangeArrowheads="1"/>
          </p:cNvSpPr>
          <p:nvPr/>
        </p:nvSpPr>
        <p:spPr bwMode="auto">
          <a:xfrm>
            <a:off x="2808288" y="558006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20" name="Obdélník 24"/>
          <p:cNvSpPr>
            <a:spLocks noChangeArrowheads="1"/>
          </p:cNvSpPr>
          <p:nvPr/>
        </p:nvSpPr>
        <p:spPr bwMode="auto">
          <a:xfrm>
            <a:off x="4233863" y="5580063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5621" name="Obdélník 25"/>
          <p:cNvSpPr>
            <a:spLocks noChangeArrowheads="1"/>
          </p:cNvSpPr>
          <p:nvPr/>
        </p:nvSpPr>
        <p:spPr bwMode="auto">
          <a:xfrm>
            <a:off x="5595938" y="20256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25622" name="Obdélník 26"/>
          <p:cNvSpPr>
            <a:spLocks noChangeArrowheads="1"/>
          </p:cNvSpPr>
          <p:nvPr/>
        </p:nvSpPr>
        <p:spPr bwMode="auto">
          <a:xfrm>
            <a:off x="6992938" y="2035175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</p:spTree>
    <p:extLst>
      <p:ext uri="{BB962C8B-B14F-4D97-AF65-F5344CB8AC3E}">
        <p14:creationId xmlns:p14="http://schemas.microsoft.com/office/powerpoint/2010/main" val="209468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/>
          </a:bodyPr>
          <a:lstStyle/>
          <a:p>
            <a:r>
              <a:rPr lang="en-ZA" dirty="0" smtClean="0"/>
              <a:t>One database only (MS SQL)</a:t>
            </a:r>
          </a:p>
          <a:p>
            <a:r>
              <a:rPr lang="en-ZA" dirty="0" smtClean="0"/>
              <a:t>Modern IT technology ensuring :</a:t>
            </a:r>
          </a:p>
          <a:p>
            <a:pPr lvl="1"/>
            <a:r>
              <a:rPr lang="en-ZA" sz="1800" dirty="0" smtClean="0"/>
              <a:t>Fast access to data providing on-line information any time</a:t>
            </a:r>
          </a:p>
          <a:p>
            <a:pPr lvl="1"/>
            <a:r>
              <a:rPr lang="en-ZA" sz="1800" dirty="0" smtClean="0"/>
              <a:t>Easy upgrades</a:t>
            </a:r>
          </a:p>
          <a:p>
            <a:pPr lvl="1"/>
            <a:r>
              <a:rPr lang="en-ZA" sz="1800" dirty="0" smtClean="0"/>
              <a:t>Mobile technologies (BAR code readers,..)</a:t>
            </a:r>
          </a:p>
          <a:p>
            <a:pPr lvl="1"/>
            <a:r>
              <a:rPr lang="en-ZA" sz="1800" dirty="0" smtClean="0"/>
              <a:t>Quick response to business partner requirements</a:t>
            </a:r>
          </a:p>
          <a:p>
            <a:pPr lvl="1"/>
            <a:r>
              <a:rPr lang="en-ZA" sz="1800" dirty="0" smtClean="0"/>
              <a:t>Multidimensional analytic tool-&gt;reporting to support decision making process</a:t>
            </a:r>
          </a:p>
          <a:p>
            <a:pPr lvl="1"/>
            <a:r>
              <a:rPr lang="en-ZA" sz="1800" dirty="0" smtClean="0"/>
              <a:t>Efficient warehousing  (inbound and outbound operations)</a:t>
            </a:r>
          </a:p>
          <a:p>
            <a:pPr lvl="1"/>
            <a:r>
              <a:rPr lang="en-ZA" sz="1800" dirty="0" smtClean="0"/>
              <a:t>On-line reporting (warehouse status, accounting, cost control,…..) </a:t>
            </a:r>
            <a:endParaRPr lang="en-ZA" dirty="0"/>
          </a:p>
        </p:txBody>
      </p:sp>
      <p:sp>
        <p:nvSpPr>
          <p:cNvPr id="4" name="Obdélník 3"/>
          <p:cNvSpPr/>
          <p:nvPr/>
        </p:nvSpPr>
        <p:spPr>
          <a:xfrm>
            <a:off x="1738979" y="476672"/>
            <a:ext cx="54633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Basic requirement</a:t>
            </a:r>
            <a:endParaRPr lang="en-US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46265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title" idx="4294967295"/>
          </p:nvPr>
        </p:nvSpPr>
        <p:spPr>
          <a:xfrm>
            <a:off x="442522" y="766762"/>
            <a:ext cx="8499475" cy="579438"/>
          </a:xfrm>
        </p:spPr>
        <p:txBody>
          <a:bodyPr/>
          <a:lstStyle/>
          <a:p>
            <a:pPr algn="l" eaLnBrk="1" hangingPunct="1"/>
            <a:r>
              <a:rPr lang="en-US" altLang="cs-CZ" sz="2800" b="0" dirty="0">
                <a:solidFill>
                  <a:srgbClr val="695C4F"/>
                </a:solidFill>
                <a:latin typeface="Calibri" pitchFamily="34" charset="0"/>
                <a:ea typeface="+mn-ea"/>
                <a:cs typeface="+mn-cs"/>
              </a:rPr>
              <a:t>Isolated Data Islands</a:t>
            </a:r>
          </a:p>
        </p:txBody>
      </p:sp>
      <p:sp>
        <p:nvSpPr>
          <p:cNvPr id="3" name="Zástupný symbol pro číslo snímku 2"/>
          <p:cNvSpPr txBox="1">
            <a:spLocks noGrp="1"/>
          </p:cNvSpPr>
          <p:nvPr/>
        </p:nvSpPr>
        <p:spPr>
          <a:xfrm>
            <a:off x="6767513" y="649287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defTabSz="457200" fontAlgn="auto">
              <a:spcBef>
                <a:spcPts val="0"/>
              </a:spcBef>
              <a:spcAft>
                <a:spcPts val="0"/>
              </a:spcAft>
              <a:defRPr/>
            </a:pPr>
            <a:fld id="{6FD2E330-E92D-4E3E-8E6E-131AE46E1EFE}" type="slidenum">
              <a:rPr lang="en-US" sz="1000">
                <a:solidFill>
                  <a:schemeClr val="bg1">
                    <a:lumMod val="50000"/>
                    <a:lumOff val="50000"/>
                  </a:schemeClr>
                </a:solidFill>
                <a:latin typeface="+mj-lt"/>
              </a:rPr>
              <a:pPr algn="r" defTabSz="457200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en-US" sz="1000" dirty="0">
              <a:solidFill>
                <a:schemeClr val="bg1">
                  <a:lumMod val="50000"/>
                  <a:lumOff val="50000"/>
                </a:schemeClr>
              </a:solidFill>
              <a:latin typeface="+mj-lt"/>
            </a:endParaRPr>
          </a:p>
        </p:txBody>
      </p:sp>
      <p:graphicFrame>
        <p:nvGraphicFramePr>
          <p:cNvPr id="8" name="Object 4"/>
          <p:cNvGraphicFramePr>
            <a:graphicFrameLocks/>
          </p:cNvGraphicFramePr>
          <p:nvPr/>
        </p:nvGraphicFramePr>
        <p:xfrm>
          <a:off x="2103438" y="2813050"/>
          <a:ext cx="825500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8" name="CorelDRAW!" r:id="rId4" imgW="3121762" imgH="1683410" progId="">
                  <p:embed/>
                </p:oleObj>
              </mc:Choice>
              <mc:Fallback>
                <p:oleObj name="CorelDRAW!" r:id="rId4" imgW="3121762" imgH="16834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2813050"/>
                        <a:ext cx="825500" cy="527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/>
          </p:cNvGraphicFramePr>
          <p:nvPr/>
        </p:nvGraphicFramePr>
        <p:xfrm>
          <a:off x="3351213" y="1546225"/>
          <a:ext cx="94297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9" name="CorelDRAW!" r:id="rId6" imgW="3670402" imgH="3505810" progId="">
                  <p:embed/>
                </p:oleObj>
              </mc:Choice>
              <mc:Fallback>
                <p:oleObj name="CorelDRAW!" r:id="rId6" imgW="3670402" imgH="350581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1213" y="1546225"/>
                        <a:ext cx="94297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Oval 5"/>
          <p:cNvSpPr>
            <a:spLocks noChangeArrowheads="1"/>
          </p:cNvSpPr>
          <p:nvPr/>
        </p:nvSpPr>
        <p:spPr bwMode="auto">
          <a:xfrm>
            <a:off x="3879850" y="2640013"/>
            <a:ext cx="1438275" cy="1282700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en-US" dirty="0"/>
          </a:p>
        </p:txBody>
      </p:sp>
      <p:graphicFrame>
        <p:nvGraphicFramePr>
          <p:cNvPr id="11" name="Object 7"/>
          <p:cNvGraphicFramePr>
            <a:graphicFrameLocks/>
          </p:cNvGraphicFramePr>
          <p:nvPr/>
        </p:nvGraphicFramePr>
        <p:xfrm>
          <a:off x="4965700" y="1604963"/>
          <a:ext cx="6524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0" name="CorelDRAW!" r:id="rId8" imgW="2503627" imgH="3064154" progId="">
                  <p:embed/>
                </p:oleObj>
              </mc:Choice>
              <mc:Fallback>
                <p:oleObj name="CorelDRAW!" r:id="rId8" imgW="2503627" imgH="306415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604963"/>
                        <a:ext cx="652463" cy="706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"/>
          <p:cNvGraphicFramePr>
            <a:graphicFrameLocks/>
          </p:cNvGraphicFramePr>
          <p:nvPr/>
        </p:nvGraphicFramePr>
        <p:xfrm>
          <a:off x="5762625" y="2540000"/>
          <a:ext cx="630238" cy="625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1" name="CorelDRAW!" r:id="rId10" imgW="1556581" imgH="1881782" progId="">
                  <p:embed/>
                </p:oleObj>
              </mc:Choice>
              <mc:Fallback>
                <p:oleObj name="CorelDRAW!" r:id="rId10" imgW="1556581" imgH="1881782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2625" y="2540000"/>
                        <a:ext cx="630238" cy="625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9"/>
          <p:cNvGraphicFramePr>
            <a:graphicFrameLocks/>
          </p:cNvGraphicFramePr>
          <p:nvPr/>
        </p:nvGraphicFramePr>
        <p:xfrm>
          <a:off x="7118350" y="2971800"/>
          <a:ext cx="62865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" name="CorelDRAW!" r:id="rId12" imgW="2784307" imgH="2137558" progId="">
                  <p:embed/>
                </p:oleObj>
              </mc:Choice>
              <mc:Fallback>
                <p:oleObj name="CorelDRAW!" r:id="rId12" imgW="2784307" imgH="2137558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8350" y="2971800"/>
                        <a:ext cx="62865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/>
          </p:cNvGraphicFramePr>
          <p:nvPr/>
        </p:nvGraphicFramePr>
        <p:xfrm>
          <a:off x="1393825" y="3698875"/>
          <a:ext cx="889000" cy="62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" name="Clip" r:id="rId14" imgW="4519613" imgH="3467100" progId="">
                  <p:embed/>
                </p:oleObj>
              </mc:Choice>
              <mc:Fallback>
                <p:oleObj name="Clip" r:id="rId14" imgW="4519613" imgH="346710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3825" y="3698875"/>
                        <a:ext cx="889000" cy="628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1"/>
          <p:cNvGraphicFramePr>
            <a:graphicFrameLocks/>
          </p:cNvGraphicFramePr>
          <p:nvPr/>
        </p:nvGraphicFramePr>
        <p:xfrm>
          <a:off x="2970213" y="3960813"/>
          <a:ext cx="127952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4" name="Clip" r:id="rId16" imgW="5821363" imgH="2887663" progId="">
                  <p:embed/>
                </p:oleObj>
              </mc:Choice>
              <mc:Fallback>
                <p:oleObj name="Clip" r:id="rId16" imgW="5821363" imgH="2887663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0213" y="3960813"/>
                        <a:ext cx="1279525" cy="46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1"/>
          <p:cNvSpPr>
            <a:spLocks noChangeArrowheads="1"/>
          </p:cNvSpPr>
          <p:nvPr/>
        </p:nvSpPr>
        <p:spPr bwMode="auto">
          <a:xfrm>
            <a:off x="3055938" y="2224088"/>
            <a:ext cx="1460500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Management</a:t>
            </a: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5554663" y="1663700"/>
            <a:ext cx="11525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Marketing</a:t>
            </a:r>
          </a:p>
        </p:txBody>
      </p:sp>
      <p:sp>
        <p:nvSpPr>
          <p:cNvPr id="18" name="Rectangle 13"/>
          <p:cNvSpPr>
            <a:spLocks noChangeArrowheads="1"/>
          </p:cNvSpPr>
          <p:nvPr/>
        </p:nvSpPr>
        <p:spPr bwMode="auto">
          <a:xfrm>
            <a:off x="1882775" y="3354388"/>
            <a:ext cx="14319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>
                <a:solidFill>
                  <a:schemeClr val="bg1"/>
                </a:solidFill>
              </a:rPr>
              <a:t>Accounting</a:t>
            </a:r>
          </a:p>
        </p:txBody>
      </p:sp>
      <p:sp>
        <p:nvSpPr>
          <p:cNvPr id="19" name="Rectangle 14"/>
          <p:cNvSpPr>
            <a:spLocks noChangeArrowheads="1"/>
          </p:cNvSpPr>
          <p:nvPr/>
        </p:nvSpPr>
        <p:spPr bwMode="auto">
          <a:xfrm>
            <a:off x="671884" y="4355770"/>
            <a:ext cx="1926853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 smtClean="0"/>
              <a:t>Customers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Banks</a:t>
            </a:r>
            <a:endParaRPr lang="en-US" altLang="cs-CZ" sz="1400" dirty="0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3065463" y="4454525"/>
            <a:ext cx="1794569" cy="5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altLang="cs-CZ" sz="1400" dirty="0" smtClean="0"/>
              <a:t>Replenishment planning</a:t>
            </a:r>
            <a:r>
              <a:rPr lang="cs-CZ" altLang="cs-CZ" sz="1400" dirty="0" smtClean="0"/>
              <a:t> - </a:t>
            </a:r>
            <a:r>
              <a:rPr lang="en-US" altLang="cs-CZ" sz="1400" dirty="0" smtClean="0"/>
              <a:t>Vendors</a:t>
            </a:r>
            <a:r>
              <a:rPr lang="en-GB" altLang="cs-CZ" sz="1400" dirty="0" smtClean="0"/>
              <a:t> </a:t>
            </a:r>
            <a:endParaRPr lang="en-GB" altLang="cs-CZ" sz="1400" dirty="0"/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6991350" y="3681413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22" name="Rectangle 17"/>
          <p:cNvSpPr>
            <a:spLocks noChangeArrowheads="1"/>
          </p:cNvSpPr>
          <p:nvPr/>
        </p:nvSpPr>
        <p:spPr bwMode="auto">
          <a:xfrm>
            <a:off x="5554663" y="3165475"/>
            <a:ext cx="1323975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Customer</a:t>
            </a:r>
          </a:p>
          <a:p>
            <a:pPr algn="ctr">
              <a:spcBef>
                <a:spcPct val="50000"/>
              </a:spcBef>
            </a:pPr>
            <a:r>
              <a:rPr lang="en-US" altLang="cs-CZ" sz="1400" dirty="0">
                <a:solidFill>
                  <a:srgbClr val="271C07"/>
                </a:solidFill>
              </a:rPr>
              <a:t>Orders</a:t>
            </a:r>
            <a:endParaRPr lang="en-US" altLang="cs-CZ" sz="1400" dirty="0">
              <a:solidFill>
                <a:schemeClr val="bg2"/>
              </a:solidFill>
            </a:endParaRPr>
          </a:p>
        </p:txBody>
      </p:sp>
      <p:sp>
        <p:nvSpPr>
          <p:cNvPr id="23" name="Rectangle 18"/>
          <p:cNvSpPr>
            <a:spLocks noChangeArrowheads="1"/>
          </p:cNvSpPr>
          <p:nvPr/>
        </p:nvSpPr>
        <p:spPr bwMode="auto">
          <a:xfrm>
            <a:off x="3938588" y="2951163"/>
            <a:ext cx="13398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cs-CZ">
                <a:solidFill>
                  <a:schemeClr val="tx2"/>
                </a:solidFill>
              </a:rPr>
              <a:t>Production </a:t>
            </a:r>
          </a:p>
          <a:p>
            <a:pPr algn="ctr"/>
            <a:r>
              <a:rPr lang="en-US" altLang="cs-CZ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4" name="Oval 19"/>
          <p:cNvSpPr>
            <a:spLocks noChangeArrowheads="1"/>
          </p:cNvSpPr>
          <p:nvPr/>
        </p:nvSpPr>
        <p:spPr bwMode="auto">
          <a:xfrm>
            <a:off x="857250" y="1639888"/>
            <a:ext cx="1438275" cy="1285875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Accounting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</a:t>
            </a:r>
          </a:p>
        </p:txBody>
      </p:sp>
      <p:sp>
        <p:nvSpPr>
          <p:cNvPr id="25" name="Oval 20"/>
          <p:cNvSpPr>
            <a:spLocks noChangeArrowheads="1"/>
          </p:cNvSpPr>
          <p:nvPr/>
        </p:nvSpPr>
        <p:spPr bwMode="auto">
          <a:xfrm>
            <a:off x="6648450" y="1346200"/>
            <a:ext cx="1438275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endParaRPr lang="cs-CZ">
              <a:solidFill>
                <a:schemeClr val="tx2"/>
              </a:solidFill>
            </a:endParaRP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Marketing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&amp; Sales</a:t>
            </a:r>
          </a:p>
          <a:p>
            <a:pPr algn="ctr" defTabSz="457200" eaLnBrk="0" hangingPunct="0">
              <a:defRPr/>
            </a:pPr>
            <a:r>
              <a:rPr lang="en-US">
                <a:solidFill>
                  <a:schemeClr val="tx2"/>
                </a:solidFill>
              </a:rPr>
              <a:t>Islands</a:t>
            </a:r>
          </a:p>
        </p:txBody>
      </p:sp>
      <p:sp>
        <p:nvSpPr>
          <p:cNvPr id="26" name="Oval 21"/>
          <p:cNvSpPr>
            <a:spLocks noChangeArrowheads="1"/>
          </p:cNvSpPr>
          <p:nvPr/>
        </p:nvSpPr>
        <p:spPr bwMode="auto">
          <a:xfrm>
            <a:off x="3219450" y="5307013"/>
            <a:ext cx="1438275" cy="1284287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Quality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Management</a:t>
            </a:r>
          </a:p>
          <a:p>
            <a:pPr algn="ctr" defTabSz="457200" eaLnBrk="0" hangingPunct="0">
              <a:defRPr/>
            </a:pPr>
            <a:r>
              <a:rPr lang="en-US" sz="1600" dirty="0">
                <a:solidFill>
                  <a:schemeClr val="tx2"/>
                </a:solidFill>
              </a:rPr>
              <a:t>Island</a:t>
            </a:r>
          </a:p>
        </p:txBody>
      </p:sp>
      <p:graphicFrame>
        <p:nvGraphicFramePr>
          <p:cNvPr id="27" name="Object 23"/>
          <p:cNvGraphicFramePr>
            <a:graphicFrameLocks/>
          </p:cNvGraphicFramePr>
          <p:nvPr/>
        </p:nvGraphicFramePr>
        <p:xfrm>
          <a:off x="6792913" y="5040313"/>
          <a:ext cx="1360487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5" name="CorelDRAW!" r:id="rId18" imgW="2134818" imgH="2945081" progId="">
                  <p:embed/>
                </p:oleObj>
              </mc:Choice>
              <mc:Fallback>
                <p:oleObj name="CorelDRAW!" r:id="rId18" imgW="2134818" imgH="2945081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5040313"/>
                        <a:ext cx="1360487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4"/>
          <p:cNvGraphicFramePr>
            <a:graphicFrameLocks/>
          </p:cNvGraphicFramePr>
          <p:nvPr/>
        </p:nvGraphicFramePr>
        <p:xfrm>
          <a:off x="1344613" y="5187950"/>
          <a:ext cx="1138237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6" name="CorelDRAW!" r:id="rId20" imgW="2990088" imgH="2424074" progId="">
                  <p:embed/>
                </p:oleObj>
              </mc:Choice>
              <mc:Fallback>
                <p:oleObj name="CorelDRAW!" r:id="rId20" imgW="2990088" imgH="2424074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4613" y="5187950"/>
                        <a:ext cx="1138237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Oval 24"/>
          <p:cNvSpPr>
            <a:spLocks noChangeArrowheads="1"/>
          </p:cNvSpPr>
          <p:nvPr/>
        </p:nvSpPr>
        <p:spPr bwMode="auto">
          <a:xfrm>
            <a:off x="5676900" y="4327525"/>
            <a:ext cx="1441450" cy="1284288"/>
          </a:xfrm>
          <a:prstGeom prst="ellipse">
            <a:avLst/>
          </a:prstGeom>
          <a:gradFill flip="none" rotWithShape="1">
            <a:gsLst>
              <a:gs pos="0">
                <a:srgbClr val="E66624"/>
              </a:gs>
              <a:gs pos="100000">
                <a:srgbClr val="EC8D2F"/>
              </a:gs>
            </a:gsLst>
            <a:lin ang="5400000" scaled="1"/>
            <a:tileRect/>
          </a:gradFill>
          <a:ln w="12700">
            <a:solidFill>
              <a:srgbClr val="E66624"/>
            </a:solidFill>
            <a:round/>
            <a:headEnd/>
            <a:tailEnd/>
          </a:ln>
          <a:effectLst>
            <a:outerShdw blurRad="50800" dist="101600" dir="2880000" algn="tl" rotWithShape="0">
              <a:prstClr val="black">
                <a:alpha val="56000"/>
              </a:prstClr>
            </a:outerShdw>
          </a:effectLst>
        </p:spPr>
        <p:txBody>
          <a:bodyPr wrap="none" lIns="92075" tIns="46038" rIns="92075" bIns="46038" anchor="ctr"/>
          <a:lstStyle/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Island of </a:t>
            </a:r>
          </a:p>
          <a:p>
            <a:pPr algn="ctr" defTabSz="457200" eaLnBrk="0" hangingPunct="0">
              <a:defRPr/>
            </a:pPr>
            <a:r>
              <a:rPr lang="en-US" dirty="0">
                <a:solidFill>
                  <a:schemeClr val="tx2"/>
                </a:solidFill>
              </a:rPr>
              <a:t>Deliveries</a:t>
            </a:r>
          </a:p>
        </p:txBody>
      </p:sp>
      <p:sp>
        <p:nvSpPr>
          <p:cNvPr id="30" name="Text Box 25"/>
          <p:cNvSpPr txBox="1">
            <a:spLocks noChangeArrowheads="1"/>
          </p:cNvSpPr>
          <p:nvPr/>
        </p:nvSpPr>
        <p:spPr bwMode="auto">
          <a:xfrm>
            <a:off x="6707188" y="5949950"/>
            <a:ext cx="219322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cs-CZ" altLang="cs-CZ" sz="1400" dirty="0"/>
              <a:t>   </a:t>
            </a:r>
            <a:r>
              <a:rPr lang="en-US" altLang="cs-CZ" sz="1400" dirty="0"/>
              <a:t>Inventory </a:t>
            </a:r>
            <a:r>
              <a:rPr lang="cs-CZ" altLang="cs-CZ" sz="1400" dirty="0" smtClean="0"/>
              <a:t>-</a:t>
            </a:r>
            <a:r>
              <a:rPr lang="cs-CZ" altLang="cs-CZ" sz="1400" dirty="0" err="1" smtClean="0"/>
              <a:t>warehousing</a:t>
            </a:r>
            <a:endParaRPr lang="en-US" altLang="cs-CZ" sz="1400" dirty="0"/>
          </a:p>
        </p:txBody>
      </p:sp>
      <p:sp>
        <p:nvSpPr>
          <p:cNvPr id="31" name="Rectangle 26"/>
          <p:cNvSpPr>
            <a:spLocks noChangeArrowheads="1"/>
          </p:cNvSpPr>
          <p:nvPr/>
        </p:nvSpPr>
        <p:spPr bwMode="auto">
          <a:xfrm>
            <a:off x="1101725" y="5926138"/>
            <a:ext cx="18684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SzPct val="80000"/>
              <a:buFont typeface="Arial" charset="0"/>
              <a:buNone/>
            </a:pPr>
            <a:r>
              <a:rPr lang="en-US" altLang="cs-CZ" sz="1400"/>
              <a:t>Quality Management</a:t>
            </a:r>
            <a:r>
              <a:rPr lang="cs-CZ" altLang="cs-CZ" sz="1400"/>
              <a:t> </a:t>
            </a:r>
            <a:endParaRPr lang="en-US" altLang="cs-CZ" sz="1400"/>
          </a:p>
        </p:txBody>
      </p:sp>
      <p:sp>
        <p:nvSpPr>
          <p:cNvPr id="32" name="Obdélník 31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7687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9" grpId="0" animBg="1"/>
      <p:bldP spid="30" grpId="0"/>
      <p:bldP spid="3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title" idx="4294967295"/>
          </p:nvPr>
        </p:nvSpPr>
        <p:spPr>
          <a:xfrm>
            <a:off x="428625" y="838200"/>
            <a:ext cx="8499475" cy="579438"/>
          </a:xfrm>
        </p:spPr>
        <p:txBody>
          <a:bodyPr/>
          <a:lstStyle/>
          <a:p>
            <a:pPr eaLnBrk="1" hangingPunct="1"/>
            <a:r>
              <a:rPr lang="cs-CZ" altLang="cs-CZ" smtClean="0"/>
              <a:t> </a:t>
            </a:r>
            <a:endParaRPr lang="en-US" altLang="cs-CZ" smtClean="0"/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827584" y="1503363"/>
            <a:ext cx="8229104" cy="5150045"/>
            <a:chOff x="672" y="960"/>
            <a:chExt cx="4655" cy="3166"/>
          </a:xfrm>
        </p:grpSpPr>
        <p:graphicFrame>
          <p:nvGraphicFramePr>
            <p:cNvPr id="9227" name="Object 5"/>
            <p:cNvGraphicFramePr>
              <a:graphicFrameLocks/>
            </p:cNvGraphicFramePr>
            <p:nvPr/>
          </p:nvGraphicFramePr>
          <p:xfrm>
            <a:off x="1253" y="1438"/>
            <a:ext cx="424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0" name="CorelDRAW!" r:id="rId3" imgW="2134818" imgH="2945081" progId="">
                    <p:embed/>
                  </p:oleObj>
                </mc:Choice>
                <mc:Fallback>
                  <p:oleObj name="CorelDRAW!" r:id="rId3" imgW="2134818" imgH="2945081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53" y="1438"/>
                          <a:ext cx="424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8" name="Object 6"/>
            <p:cNvGraphicFramePr>
              <a:graphicFrameLocks/>
            </p:cNvGraphicFramePr>
            <p:nvPr/>
          </p:nvGraphicFramePr>
          <p:xfrm>
            <a:off x="1032" y="2132"/>
            <a:ext cx="598" cy="3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1" name="CorelDRAW!" r:id="rId5" imgW="3121762" imgH="1683410" progId="">
                    <p:embed/>
                  </p:oleObj>
                </mc:Choice>
                <mc:Fallback>
                  <p:oleObj name="CorelDRAW!" r:id="rId5" imgW="3121762" imgH="16834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2" y="2132"/>
                          <a:ext cx="598" cy="3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9" name="Object 7"/>
            <p:cNvGraphicFramePr>
              <a:graphicFrameLocks/>
            </p:cNvGraphicFramePr>
            <p:nvPr/>
          </p:nvGraphicFramePr>
          <p:xfrm>
            <a:off x="1950" y="960"/>
            <a:ext cx="685" cy="47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2" name="CorelDRAW!" r:id="rId7" imgW="3670402" imgH="3505810" progId="">
                    <p:embed/>
                  </p:oleObj>
                </mc:Choice>
                <mc:Fallback>
                  <p:oleObj name="CorelDRAW!" r:id="rId7" imgW="3670402" imgH="350581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0" y="960"/>
                          <a:ext cx="685" cy="47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8"/>
            <p:cNvGraphicFramePr>
              <a:graphicFrameLocks/>
            </p:cNvGraphicFramePr>
            <p:nvPr/>
          </p:nvGraphicFramePr>
          <p:xfrm>
            <a:off x="3776" y="1438"/>
            <a:ext cx="502" cy="4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3" name="CorelDRAW!" r:id="rId9" imgW="1791310" imgH="2002536" progId="">
                    <p:embed/>
                  </p:oleObj>
                </mc:Choice>
                <mc:Fallback>
                  <p:oleObj name="CorelDRAW!" r:id="rId9" imgW="1791310" imgH="2002536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76" y="1438"/>
                          <a:ext cx="502" cy="47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2" name="Oval 7"/>
            <p:cNvSpPr>
              <a:spLocks noChangeArrowheads="1"/>
            </p:cNvSpPr>
            <p:nvPr/>
          </p:nvSpPr>
          <p:spPr bwMode="auto">
            <a:xfrm>
              <a:off x="2319" y="2010"/>
              <a:ext cx="1039" cy="948"/>
            </a:xfrm>
            <a:prstGeom prst="ellipse">
              <a:avLst/>
            </a:prstGeom>
            <a:gradFill>
              <a:gsLst>
                <a:gs pos="0">
                  <a:srgbClr val="E66624"/>
                </a:gs>
                <a:gs pos="100000">
                  <a:srgbClr val="EC8D2F"/>
                </a:gs>
              </a:gsLst>
              <a:lin ang="5400000" scaled="1"/>
            </a:gradFill>
            <a:ln w="12700">
              <a:solidFill>
                <a:srgbClr val="E66624"/>
              </a:solidFill>
              <a:round/>
              <a:headEnd/>
              <a:tailEnd/>
            </a:ln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anchor="ctr"/>
            <a:lstStyle/>
            <a:p>
              <a:pPr algn="ctr" defTabSz="457200">
                <a:defRPr/>
              </a:pPr>
              <a:endParaRPr lang="en-US" sz="4000">
                <a:solidFill>
                  <a:schemeClr val="bg1"/>
                </a:solidFill>
              </a:endParaRPr>
            </a:p>
          </p:txBody>
        </p:sp>
        <p:graphicFrame>
          <p:nvGraphicFramePr>
            <p:cNvPr id="9232" name="Object 10"/>
            <p:cNvGraphicFramePr>
              <a:graphicFrameLocks/>
            </p:cNvGraphicFramePr>
            <p:nvPr/>
          </p:nvGraphicFramePr>
          <p:xfrm>
            <a:off x="3121" y="1003"/>
            <a:ext cx="473" cy="5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4" name="CorelDRAW!" r:id="rId11" imgW="2503627" imgH="3064154" progId="">
                    <p:embed/>
                  </p:oleObj>
                </mc:Choice>
                <mc:Fallback>
                  <p:oleObj name="CorelDRAW!" r:id="rId11" imgW="2503627" imgH="306415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21" y="1003"/>
                          <a:ext cx="473" cy="5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3" name="Object 11"/>
            <p:cNvGraphicFramePr>
              <a:graphicFrameLocks/>
            </p:cNvGraphicFramePr>
            <p:nvPr/>
          </p:nvGraphicFramePr>
          <p:xfrm>
            <a:off x="4096" y="2235"/>
            <a:ext cx="456" cy="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5" name="CorelDRAW!" r:id="rId13" imgW="1556581" imgH="1881782" progId="">
                    <p:embed/>
                  </p:oleObj>
                </mc:Choice>
                <mc:Fallback>
                  <p:oleObj name="CorelDRAW!" r:id="rId13" imgW="1556581" imgH="1881782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96" y="2235"/>
                          <a:ext cx="456" cy="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4" name="Object 12"/>
            <p:cNvGraphicFramePr>
              <a:graphicFrameLocks/>
            </p:cNvGraphicFramePr>
            <p:nvPr/>
          </p:nvGraphicFramePr>
          <p:xfrm>
            <a:off x="3913" y="2941"/>
            <a:ext cx="457" cy="4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6" name="CorelDRAW!" r:id="rId15" imgW="2784307" imgH="2137558" progId="">
                    <p:embed/>
                  </p:oleObj>
                </mc:Choice>
                <mc:Fallback>
                  <p:oleObj name="CorelDRAW!" r:id="rId15" imgW="2784307" imgH="2137558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13" y="2941"/>
                          <a:ext cx="457" cy="4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5" name="Object 13"/>
            <p:cNvGraphicFramePr>
              <a:graphicFrameLocks/>
            </p:cNvGraphicFramePr>
            <p:nvPr/>
          </p:nvGraphicFramePr>
          <p:xfrm>
            <a:off x="3135" y="3434"/>
            <a:ext cx="566" cy="4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7" name="CorelDRAW!" r:id="rId17" imgW="2990088" imgH="2424074" progId="">
                    <p:embed/>
                  </p:oleObj>
                </mc:Choice>
                <mc:Fallback>
                  <p:oleObj name="CorelDRAW!" r:id="rId17" imgW="2990088" imgH="2424074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35" y="3434"/>
                          <a:ext cx="566" cy="4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14"/>
            <p:cNvGraphicFramePr>
              <a:graphicFrameLocks/>
            </p:cNvGraphicFramePr>
            <p:nvPr/>
          </p:nvGraphicFramePr>
          <p:xfrm>
            <a:off x="986" y="2971"/>
            <a:ext cx="644" cy="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8" name="Clip" r:id="rId19" imgW="4519613" imgH="3467100" progId="">
                    <p:embed/>
                  </p:oleObj>
                </mc:Choice>
                <mc:Fallback>
                  <p:oleObj name="Clip" r:id="rId19" imgW="4519613" imgH="3467100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6" y="2971"/>
                          <a:ext cx="644" cy="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7" name="Object 15"/>
            <p:cNvGraphicFramePr>
              <a:graphicFrameLocks/>
            </p:cNvGraphicFramePr>
            <p:nvPr/>
          </p:nvGraphicFramePr>
          <p:xfrm>
            <a:off x="1847" y="3396"/>
            <a:ext cx="927" cy="3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39" name="Clip" r:id="rId21" imgW="5821363" imgH="2887663" progId="">
                    <p:embed/>
                  </p:oleObj>
                </mc:Choice>
                <mc:Fallback>
                  <p:oleObj name="Clip" r:id="rId21" imgW="5821363" imgH="2887663" progId="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2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7" y="3396"/>
                          <a:ext cx="927" cy="3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8" name="Rectangle 14"/>
            <p:cNvSpPr>
              <a:spLocks noChangeArrowheads="1"/>
            </p:cNvSpPr>
            <p:nvPr/>
          </p:nvSpPr>
          <p:spPr bwMode="auto">
            <a:xfrm>
              <a:off x="1173" y="1004"/>
              <a:ext cx="913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b="1" dirty="0" smtClean="0">
                  <a:solidFill>
                    <a:schemeClr val="bg2">
                      <a:lumMod val="50000"/>
                    </a:schemeClr>
                  </a:solidFill>
                </a:rPr>
                <a:t>Management</a:t>
              </a:r>
              <a:endParaRPr lang="en-US" altLang="cs-CZ" sz="14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39" name="Rectangle 15"/>
            <p:cNvSpPr>
              <a:spLocks noChangeArrowheads="1"/>
            </p:cNvSpPr>
            <p:nvPr/>
          </p:nvSpPr>
          <p:spPr bwMode="auto">
            <a:xfrm>
              <a:off x="3547" y="1047"/>
              <a:ext cx="685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Marketing</a:t>
              </a:r>
            </a:p>
          </p:txBody>
        </p:sp>
        <p:sp>
          <p:nvSpPr>
            <p:cNvPr id="9240" name="Rectangle 16"/>
            <p:cNvSpPr>
              <a:spLocks noChangeArrowheads="1"/>
            </p:cNvSpPr>
            <p:nvPr/>
          </p:nvSpPr>
          <p:spPr bwMode="auto">
            <a:xfrm>
              <a:off x="718" y="1349"/>
              <a:ext cx="776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1" name="Rectangle 17"/>
            <p:cNvSpPr>
              <a:spLocks noChangeArrowheads="1"/>
            </p:cNvSpPr>
            <p:nvPr/>
          </p:nvSpPr>
          <p:spPr bwMode="auto">
            <a:xfrm>
              <a:off x="1037" y="2609"/>
              <a:ext cx="68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FF0000"/>
                  </a:solidFill>
                </a:rPr>
                <a:t>Accounting</a:t>
              </a:r>
            </a:p>
          </p:txBody>
        </p:sp>
        <p:sp>
          <p:nvSpPr>
            <p:cNvPr id="9242" name="Rectangle 18"/>
            <p:cNvSpPr>
              <a:spLocks noChangeArrowheads="1"/>
            </p:cNvSpPr>
            <p:nvPr/>
          </p:nvSpPr>
          <p:spPr bwMode="auto">
            <a:xfrm>
              <a:off x="912" y="3522"/>
              <a:ext cx="765" cy="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2">
                      <a:lumMod val="10000"/>
                    </a:schemeClr>
                  </a:solidFill>
                </a:rPr>
                <a:t>Customers</a:t>
              </a:r>
              <a:endParaRPr lang="cs-CZ" altLang="cs-CZ" sz="1400" dirty="0" smtClean="0">
                <a:solidFill>
                  <a:schemeClr val="bg2">
                    <a:lumMod val="10000"/>
                  </a:schemeClr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en-US" altLang="cs-CZ" sz="1100" i="1" dirty="0" smtClean="0">
                  <a:solidFill>
                    <a:schemeClr val="bg2">
                      <a:lumMod val="50000"/>
                    </a:schemeClr>
                  </a:solidFill>
                </a:rPr>
                <a:t>Credit limits, rebates, consignment stock</a:t>
              </a:r>
              <a:endParaRPr lang="en-US" altLang="cs-CZ" sz="1100" i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9243" name="Rectangle 19"/>
            <p:cNvSpPr>
              <a:spLocks noChangeArrowheads="1"/>
            </p:cNvSpPr>
            <p:nvPr/>
          </p:nvSpPr>
          <p:spPr bwMode="auto">
            <a:xfrm>
              <a:off x="1894" y="3738"/>
              <a:ext cx="809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accent3">
                      <a:lumMod val="50000"/>
                    </a:schemeClr>
                  </a:solidFill>
                </a:rPr>
                <a:t>Shareholders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 smtClean="0">
                  <a:solidFill>
                    <a:schemeClr val="bg1"/>
                  </a:solidFill>
                </a:rPr>
                <a:t>Planning</a:t>
              </a:r>
              <a:endParaRPr lang="en-US" altLang="cs-CZ" sz="1400" dirty="0">
                <a:solidFill>
                  <a:schemeClr val="bg1"/>
                </a:solidFill>
              </a:endParaRPr>
            </a:p>
          </p:txBody>
        </p:sp>
        <p:sp>
          <p:nvSpPr>
            <p:cNvPr id="9245" name="Rectangle 21"/>
            <p:cNvSpPr>
              <a:spLocks noChangeArrowheads="1"/>
            </p:cNvSpPr>
            <p:nvPr/>
          </p:nvSpPr>
          <p:spPr bwMode="auto">
            <a:xfrm>
              <a:off x="4370" y="3069"/>
              <a:ext cx="684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cs-CZ" altLang="cs-CZ" sz="1400">
                  <a:solidFill>
                    <a:schemeClr val="bg1"/>
                  </a:solidFill>
                </a:rPr>
                <a:t> </a:t>
              </a:r>
              <a:endParaRPr lang="en-US" altLang="cs-CZ" sz="1400">
                <a:solidFill>
                  <a:schemeClr val="bg1"/>
                </a:solidFill>
              </a:endParaRPr>
            </a:p>
          </p:txBody>
        </p:sp>
        <p:sp>
          <p:nvSpPr>
            <p:cNvPr id="9246" name="Rectangle 22"/>
            <p:cNvSpPr>
              <a:spLocks noChangeArrowheads="1"/>
            </p:cNvSpPr>
            <p:nvPr/>
          </p:nvSpPr>
          <p:spPr bwMode="auto">
            <a:xfrm>
              <a:off x="4370" y="2124"/>
              <a:ext cx="957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B050"/>
                  </a:solidFill>
                </a:rPr>
                <a:t>Internal </a:t>
              </a:r>
              <a:r>
                <a:rPr lang="en-US" altLang="cs-CZ" sz="1400" dirty="0" smtClean="0">
                  <a:solidFill>
                    <a:srgbClr val="00B050"/>
                  </a:solidFill>
                </a:rPr>
                <a:t>Sales</a:t>
              </a:r>
              <a:endParaRPr lang="cs-CZ" altLang="cs-CZ" sz="1400" dirty="0" smtClean="0">
                <a:solidFill>
                  <a:srgbClr val="00B050"/>
                </a:solidFill>
              </a:endParaRPr>
            </a:p>
            <a:p>
              <a:pPr algn="ctr">
                <a:spcBef>
                  <a:spcPct val="50000"/>
                </a:spcBef>
              </a:pPr>
              <a:r>
                <a:rPr lang="cs-CZ" altLang="cs-CZ" sz="1400" dirty="0" smtClean="0">
                  <a:solidFill>
                    <a:srgbClr val="00B050"/>
                  </a:solidFill>
                </a:rPr>
                <a:t>(</a:t>
              </a:r>
              <a:r>
                <a:rPr lang="en-US" altLang="cs-CZ" sz="1400" i="1" dirty="0" smtClean="0">
                  <a:solidFill>
                    <a:srgbClr val="00B050"/>
                  </a:solidFill>
                </a:rPr>
                <a:t>paper shop</a:t>
              </a:r>
              <a:r>
                <a:rPr lang="cs-CZ" altLang="cs-CZ" sz="1400" dirty="0" smtClean="0">
                  <a:solidFill>
                    <a:srgbClr val="00B050"/>
                  </a:solidFill>
                </a:rPr>
                <a:t>)</a:t>
              </a:r>
              <a:endParaRPr lang="en-US" altLang="cs-CZ" sz="1400" dirty="0">
                <a:solidFill>
                  <a:srgbClr val="00B050"/>
                </a:solidFill>
              </a:endParaRPr>
            </a:p>
          </p:txBody>
        </p:sp>
        <p:sp>
          <p:nvSpPr>
            <p:cNvPr id="9247" name="Rectangle 23"/>
            <p:cNvSpPr>
              <a:spLocks noChangeArrowheads="1"/>
            </p:cNvSpPr>
            <p:nvPr/>
          </p:nvSpPr>
          <p:spPr bwMode="auto">
            <a:xfrm>
              <a:off x="4232" y="1394"/>
              <a:ext cx="685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Customer </a:t>
              </a:r>
            </a:p>
            <a:p>
              <a:pPr algn="ctr">
                <a:spcBef>
                  <a:spcPct val="50000"/>
                </a:spcBef>
              </a:pPr>
              <a:r>
                <a:rPr lang="en-US" altLang="cs-CZ" sz="1400" dirty="0">
                  <a:solidFill>
                    <a:srgbClr val="0070C0"/>
                  </a:solidFill>
                </a:rPr>
                <a:t>support</a:t>
              </a:r>
            </a:p>
          </p:txBody>
        </p:sp>
        <p:sp>
          <p:nvSpPr>
            <p:cNvPr id="29" name="Line 24"/>
            <p:cNvSpPr>
              <a:spLocks noChangeShapeType="1"/>
            </p:cNvSpPr>
            <p:nvPr/>
          </p:nvSpPr>
          <p:spPr bwMode="auto">
            <a:xfrm flipV="1">
              <a:off x="3137" y="1568"/>
              <a:ext cx="228" cy="4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0" name="Line 25"/>
            <p:cNvSpPr>
              <a:spLocks noChangeShapeType="1"/>
            </p:cNvSpPr>
            <p:nvPr/>
          </p:nvSpPr>
          <p:spPr bwMode="auto">
            <a:xfrm flipV="1">
              <a:off x="3245" y="1905"/>
              <a:ext cx="471" cy="19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1" name="Line 26"/>
            <p:cNvSpPr>
              <a:spLocks noChangeShapeType="1"/>
            </p:cNvSpPr>
            <p:nvPr/>
          </p:nvSpPr>
          <p:spPr bwMode="auto">
            <a:xfrm>
              <a:off x="3456" y="2479"/>
              <a:ext cx="59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2" name="Line 27"/>
            <p:cNvSpPr>
              <a:spLocks noChangeShapeType="1"/>
            </p:cNvSpPr>
            <p:nvPr/>
          </p:nvSpPr>
          <p:spPr bwMode="auto">
            <a:xfrm>
              <a:off x="3091" y="3000"/>
              <a:ext cx="138" cy="39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3" name="Line 28"/>
            <p:cNvSpPr>
              <a:spLocks noChangeShapeType="1"/>
            </p:cNvSpPr>
            <p:nvPr/>
          </p:nvSpPr>
          <p:spPr bwMode="auto">
            <a:xfrm>
              <a:off x="1837" y="1803"/>
              <a:ext cx="457" cy="22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4" name="Line 29"/>
            <p:cNvSpPr>
              <a:spLocks noChangeShapeType="1"/>
            </p:cNvSpPr>
            <p:nvPr/>
          </p:nvSpPr>
          <p:spPr bwMode="auto">
            <a:xfrm flipH="1" flipV="1">
              <a:off x="2346" y="1531"/>
              <a:ext cx="258" cy="42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stealth" w="med" len="lg"/>
              <a:tailEnd type="stealth" w="med" len="lg"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54" name="Line 30"/>
            <p:cNvSpPr>
              <a:spLocks noChangeShapeType="1"/>
            </p:cNvSpPr>
            <p:nvPr/>
          </p:nvSpPr>
          <p:spPr bwMode="auto">
            <a:xfrm>
              <a:off x="672" y="1872"/>
              <a:ext cx="1689" cy="347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5" name="Line 31"/>
            <p:cNvSpPr>
              <a:spLocks noChangeShapeType="1"/>
            </p:cNvSpPr>
            <p:nvPr/>
          </p:nvSpPr>
          <p:spPr bwMode="auto">
            <a:xfrm flipV="1">
              <a:off x="3320" y="1742"/>
              <a:ext cx="1643" cy="477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6" name="Line 32"/>
            <p:cNvSpPr>
              <a:spLocks noChangeShapeType="1"/>
            </p:cNvSpPr>
            <p:nvPr/>
          </p:nvSpPr>
          <p:spPr bwMode="auto">
            <a:xfrm flipV="1">
              <a:off x="2839" y="3000"/>
              <a:ext cx="0" cy="906"/>
            </a:xfrm>
            <a:prstGeom prst="line">
              <a:avLst/>
            </a:prstGeom>
            <a:noFill/>
            <a:ln w="25400">
              <a:solidFill>
                <a:srgbClr val="5E5447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38" name="Freeform 33"/>
            <p:cNvSpPr>
              <a:spLocks/>
            </p:cNvSpPr>
            <p:nvPr/>
          </p:nvSpPr>
          <p:spPr bwMode="auto">
            <a:xfrm>
              <a:off x="1757" y="2809"/>
              <a:ext cx="615" cy="340"/>
            </a:xfrm>
            <a:custGeom>
              <a:avLst/>
              <a:gdLst>
                <a:gd name="T0" fmla="*/ 0 w 640"/>
                <a:gd name="T1" fmla="*/ 302 h 360"/>
                <a:gd name="T2" fmla="*/ 276 w 640"/>
                <a:gd name="T3" fmla="*/ 105 h 360"/>
                <a:gd name="T4" fmla="*/ 292 w 640"/>
                <a:gd name="T5" fmla="*/ 166 h 360"/>
                <a:gd name="T6" fmla="*/ 567 w 640"/>
                <a:gd name="T7" fmla="*/ 0 h 360"/>
                <a:gd name="T8" fmla="*/ 289 w 640"/>
                <a:gd name="T9" fmla="*/ 194 h 360"/>
                <a:gd name="T10" fmla="*/ 275 w 640"/>
                <a:gd name="T11" fmla="*/ 136 h 360"/>
                <a:gd name="T12" fmla="*/ 0 w 640"/>
                <a:gd name="T13" fmla="*/ 302 h 3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40"/>
                <a:gd name="T22" fmla="*/ 0 h 360"/>
                <a:gd name="T23" fmla="*/ 640 w 640"/>
                <a:gd name="T24" fmla="*/ 360 h 36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40" h="360">
                  <a:moveTo>
                    <a:pt x="0" y="359"/>
                  </a:moveTo>
                  <a:lnTo>
                    <a:pt x="311" y="125"/>
                  </a:lnTo>
                  <a:lnTo>
                    <a:pt x="329" y="197"/>
                  </a:lnTo>
                  <a:lnTo>
                    <a:pt x="639" y="0"/>
                  </a:lnTo>
                  <a:lnTo>
                    <a:pt x="326" y="230"/>
                  </a:lnTo>
                  <a:lnTo>
                    <a:pt x="310" y="161"/>
                  </a:lnTo>
                  <a:lnTo>
                    <a:pt x="0" y="359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39" name="Freeform 34"/>
            <p:cNvSpPr>
              <a:spLocks/>
            </p:cNvSpPr>
            <p:nvPr/>
          </p:nvSpPr>
          <p:spPr bwMode="auto">
            <a:xfrm>
              <a:off x="1677" y="2456"/>
              <a:ext cx="559" cy="111"/>
            </a:xfrm>
            <a:custGeom>
              <a:avLst/>
              <a:gdLst>
                <a:gd name="T0" fmla="*/ 0 w 582"/>
                <a:gd name="T1" fmla="*/ 5 h 118"/>
                <a:gd name="T2" fmla="*/ 277 w 582"/>
                <a:gd name="T3" fmla="*/ 0 h 118"/>
                <a:gd name="T4" fmla="*/ 255 w 582"/>
                <a:gd name="T5" fmla="*/ 71 h 118"/>
                <a:gd name="T6" fmla="*/ 515 w 582"/>
                <a:gd name="T7" fmla="*/ 97 h 118"/>
                <a:gd name="T8" fmla="*/ 239 w 582"/>
                <a:gd name="T9" fmla="*/ 97 h 118"/>
                <a:gd name="T10" fmla="*/ 259 w 582"/>
                <a:gd name="T11" fmla="*/ 30 h 118"/>
                <a:gd name="T12" fmla="*/ 0 w 582"/>
                <a:gd name="T13" fmla="*/ 5 h 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2"/>
                <a:gd name="T22" fmla="*/ 0 h 118"/>
                <a:gd name="T23" fmla="*/ 582 w 582"/>
                <a:gd name="T24" fmla="*/ 118 h 11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2" h="118">
                  <a:moveTo>
                    <a:pt x="0" y="5"/>
                  </a:moveTo>
                  <a:lnTo>
                    <a:pt x="312" y="0"/>
                  </a:lnTo>
                  <a:lnTo>
                    <a:pt x="288" y="86"/>
                  </a:lnTo>
                  <a:lnTo>
                    <a:pt x="581" y="116"/>
                  </a:lnTo>
                  <a:lnTo>
                    <a:pt x="270" y="117"/>
                  </a:lnTo>
                  <a:lnTo>
                    <a:pt x="293" y="36"/>
                  </a:lnTo>
                  <a:lnTo>
                    <a:pt x="0" y="5"/>
                  </a:lnTo>
                </a:path>
              </a:pathLst>
            </a:custGeom>
            <a:solidFill>
              <a:schemeClr val="hlink"/>
            </a:solidFill>
            <a:ln w="12700" cap="rnd">
              <a:solidFill>
                <a:srgbClr val="5E5447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40" name="Freeform 35"/>
            <p:cNvSpPr>
              <a:spLocks/>
            </p:cNvSpPr>
            <p:nvPr/>
          </p:nvSpPr>
          <p:spPr bwMode="auto">
            <a:xfrm>
              <a:off x="3339" y="2809"/>
              <a:ext cx="555" cy="426"/>
            </a:xfrm>
            <a:custGeom>
              <a:avLst/>
              <a:gdLst>
                <a:gd name="T0" fmla="*/ 0 w 578"/>
                <a:gd name="T1" fmla="*/ 0 h 452"/>
                <a:gd name="T2" fmla="*/ 299 w 578"/>
                <a:gd name="T3" fmla="*/ 168 h 452"/>
                <a:gd name="T4" fmla="*/ 243 w 578"/>
                <a:gd name="T5" fmla="*/ 202 h 452"/>
                <a:gd name="T6" fmla="*/ 511 w 578"/>
                <a:gd name="T7" fmla="*/ 380 h 452"/>
                <a:gd name="T8" fmla="*/ 214 w 578"/>
                <a:gd name="T9" fmla="*/ 211 h 452"/>
                <a:gd name="T10" fmla="*/ 268 w 578"/>
                <a:gd name="T11" fmla="*/ 178 h 452"/>
                <a:gd name="T12" fmla="*/ 0 w 578"/>
                <a:gd name="T13" fmla="*/ 0 h 4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78"/>
                <a:gd name="T22" fmla="*/ 0 h 452"/>
                <a:gd name="T23" fmla="*/ 578 w 578"/>
                <a:gd name="T24" fmla="*/ 452 h 452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78" h="452">
                  <a:moveTo>
                    <a:pt x="0" y="0"/>
                  </a:moveTo>
                  <a:lnTo>
                    <a:pt x="337" y="199"/>
                  </a:lnTo>
                  <a:lnTo>
                    <a:pt x="274" y="240"/>
                  </a:lnTo>
                  <a:lnTo>
                    <a:pt x="577" y="451"/>
                  </a:lnTo>
                  <a:lnTo>
                    <a:pt x="242" y="250"/>
                  </a:lnTo>
                  <a:lnTo>
                    <a:pt x="303" y="211"/>
                  </a:lnTo>
                  <a:lnTo>
                    <a:pt x="0" y="0"/>
                  </a:lnTo>
                </a:path>
              </a:pathLst>
            </a:custGeom>
            <a:solidFill>
              <a:schemeClr val="tx1"/>
            </a:solidFill>
            <a:ln w="12700" cap="rnd">
              <a:solidFill>
                <a:schemeClr val="tx1"/>
              </a:solidFill>
              <a:round/>
              <a:headEnd/>
              <a:tailEnd/>
            </a:ln>
            <a:effectLst>
              <a:outerShdw blurRad="508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pPr defTabSz="457200">
                <a:defRPr/>
              </a:pPr>
              <a:endParaRPr lang="cs-CZ"/>
            </a:p>
          </p:txBody>
        </p:sp>
        <p:sp>
          <p:nvSpPr>
            <p:cNvPr id="9260" name="Rectangle 36"/>
            <p:cNvSpPr>
              <a:spLocks noChangeArrowheads="1"/>
            </p:cNvSpPr>
            <p:nvPr/>
          </p:nvSpPr>
          <p:spPr bwMode="auto">
            <a:xfrm>
              <a:off x="2239" y="2320"/>
              <a:ext cx="1180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572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One Company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cs-CZ" b="1">
                  <a:solidFill>
                    <a:schemeClr val="tx2"/>
                  </a:solidFill>
                </a:rPr>
                <a:t>Database</a:t>
              </a:r>
            </a:p>
          </p:txBody>
        </p:sp>
      </p:grpSp>
      <p:sp>
        <p:nvSpPr>
          <p:cNvPr id="9221" name="Nadpis 1"/>
          <p:cNvSpPr txBox="1">
            <a:spLocks/>
          </p:cNvSpPr>
          <p:nvPr/>
        </p:nvSpPr>
        <p:spPr bwMode="auto">
          <a:xfrm>
            <a:off x="428625" y="755650"/>
            <a:ext cx="84994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cs-CZ" sz="2800" dirty="0">
                <a:solidFill>
                  <a:srgbClr val="695C4F"/>
                </a:solidFill>
                <a:latin typeface="Calibri" pitchFamily="34" charset="0"/>
              </a:rPr>
              <a:t>One Solution        One Database       All Microsoft</a:t>
            </a:r>
          </a:p>
        </p:txBody>
      </p:sp>
      <p:sp>
        <p:nvSpPr>
          <p:cNvPr id="43" name="Vývojový diagram: spojka 42"/>
          <p:cNvSpPr/>
          <p:nvPr/>
        </p:nvSpPr>
        <p:spPr>
          <a:xfrm>
            <a:off x="2619375" y="981075"/>
            <a:ext cx="142875" cy="144463"/>
          </a:xfrm>
          <a:prstGeom prst="flowChartConnector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>
              <a:solidFill>
                <a:srgbClr val="FFC000"/>
              </a:solidFill>
            </a:endParaRPr>
          </a:p>
        </p:txBody>
      </p:sp>
      <p:sp>
        <p:nvSpPr>
          <p:cNvPr id="44" name="Vývojový diagram: spojka 43"/>
          <p:cNvSpPr/>
          <p:nvPr/>
        </p:nvSpPr>
        <p:spPr>
          <a:xfrm>
            <a:off x="5240338" y="981075"/>
            <a:ext cx="142875" cy="144463"/>
          </a:xfrm>
          <a:prstGeom prst="flowChartConnector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GB"/>
          </a:p>
        </p:txBody>
      </p:sp>
      <p:sp>
        <p:nvSpPr>
          <p:cNvPr id="45" name="Obdélník 44"/>
          <p:cNvSpPr/>
          <p:nvPr/>
        </p:nvSpPr>
        <p:spPr>
          <a:xfrm>
            <a:off x="8754175" y="192088"/>
            <a:ext cx="2231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 algn="r" defTabSz="457200">
              <a:spcBef>
                <a:spcPct val="20000"/>
              </a:spcBef>
              <a:defRPr/>
            </a:pPr>
            <a:r>
              <a:rPr lang="cs-CZ" sz="1000" dirty="0" smtClean="0">
                <a:latin typeface="+mj-lt"/>
              </a:rPr>
              <a:t> </a:t>
            </a:r>
            <a:endParaRPr lang="en-US" sz="1000" dirty="0" err="1">
              <a:latin typeface="+mj-lt"/>
            </a:endParaRPr>
          </a:p>
        </p:txBody>
      </p: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7432675" y="4852988"/>
            <a:ext cx="154146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1400"/>
              <a:t>Sales Representatives</a:t>
            </a:r>
          </a:p>
        </p:txBody>
      </p:sp>
      <p:sp>
        <p:nvSpPr>
          <p:cNvPr id="46" name="Rectangle 16"/>
          <p:cNvSpPr>
            <a:spLocks noChangeArrowheads="1"/>
          </p:cNvSpPr>
          <p:nvPr/>
        </p:nvSpPr>
        <p:spPr bwMode="auto">
          <a:xfrm>
            <a:off x="6341869" y="5861291"/>
            <a:ext cx="2412306" cy="6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/>
              <a:t>Purchase-Vendors</a:t>
            </a:r>
            <a:endParaRPr lang="cs-CZ" altLang="cs-CZ" sz="1400" dirty="0" smtClean="0"/>
          </a:p>
          <a:p>
            <a:pPr algn="ctr">
              <a:spcBef>
                <a:spcPct val="50000"/>
              </a:spcBef>
            </a:pPr>
            <a:endParaRPr lang="en-US" altLang="cs-CZ" sz="1400" dirty="0"/>
          </a:p>
        </p:txBody>
      </p:sp>
      <p:sp>
        <p:nvSpPr>
          <p:cNvPr id="47" name="Rectangle 18"/>
          <p:cNvSpPr>
            <a:spLocks noChangeArrowheads="1"/>
          </p:cNvSpPr>
          <p:nvPr/>
        </p:nvSpPr>
        <p:spPr bwMode="auto">
          <a:xfrm>
            <a:off x="6799209" y="5792041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chemeClr val="bg2">
                    <a:lumMod val="50000"/>
                  </a:schemeClr>
                </a:solidFill>
              </a:rPr>
              <a:t>FEC, transport,..</a:t>
            </a:r>
            <a:endParaRPr lang="en-US" altLang="cs-CZ" sz="1200" i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8" name="Rectangle 15"/>
          <p:cNvSpPr>
            <a:spLocks noChangeArrowheads="1"/>
          </p:cNvSpPr>
          <p:nvPr/>
        </p:nvSpPr>
        <p:spPr bwMode="auto">
          <a:xfrm>
            <a:off x="247021" y="3561104"/>
            <a:ext cx="1210942" cy="30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smtClean="0">
                <a:solidFill>
                  <a:srgbClr val="FF0000"/>
                </a:solidFill>
              </a:rPr>
              <a:t>Reporting</a:t>
            </a:r>
            <a:endParaRPr lang="en-US" altLang="cs-CZ" sz="1400" dirty="0">
              <a:solidFill>
                <a:srgbClr val="FF0000"/>
              </a:solidFill>
            </a:endParaRPr>
          </a:p>
        </p:txBody>
      </p:sp>
      <p:sp>
        <p:nvSpPr>
          <p:cNvPr id="49" name="Rectangle 18"/>
          <p:cNvSpPr>
            <a:spLocks noChangeArrowheads="1"/>
          </p:cNvSpPr>
          <p:nvPr/>
        </p:nvSpPr>
        <p:spPr bwMode="auto">
          <a:xfrm>
            <a:off x="415068" y="2055129"/>
            <a:ext cx="1298183" cy="7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1400" dirty="0" err="1" smtClean="0">
                <a:solidFill>
                  <a:schemeClr val="bg2">
                    <a:lumMod val="50000"/>
                  </a:schemeClr>
                </a:solidFill>
              </a:rPr>
              <a:t>Warehouse</a:t>
            </a:r>
            <a:endParaRPr lang="cs-CZ" altLang="cs-CZ" sz="1400" dirty="0" smtClean="0">
              <a:solidFill>
                <a:schemeClr val="bg2">
                  <a:lumMod val="50000"/>
                </a:schemeClr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cs-CZ" altLang="cs-CZ" sz="1200" i="1" dirty="0" smtClean="0">
                <a:solidFill>
                  <a:srgbClr val="FF0000"/>
                </a:solidFill>
              </a:rPr>
              <a:t>(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pickers</a:t>
            </a:r>
            <a:r>
              <a:rPr lang="cs-CZ" altLang="cs-CZ" sz="1200" i="1" dirty="0" smtClean="0">
                <a:solidFill>
                  <a:srgbClr val="FF0000"/>
                </a:solidFill>
              </a:rPr>
              <a:t> and </a:t>
            </a:r>
            <a:r>
              <a:rPr lang="cs-CZ" altLang="cs-CZ" sz="1200" i="1" dirty="0" err="1" smtClean="0">
                <a:solidFill>
                  <a:srgbClr val="FF0000"/>
                </a:solidFill>
              </a:rPr>
              <a:t>pullers</a:t>
            </a:r>
            <a:r>
              <a:rPr lang="cs-CZ" altLang="cs-CZ" sz="1200" i="1" dirty="0" smtClean="0">
                <a:solidFill>
                  <a:srgbClr val="FF0000"/>
                </a:solidFill>
              </a:rPr>
              <a:t>)</a:t>
            </a:r>
            <a:endParaRPr lang="en-US" altLang="cs-CZ" sz="12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07750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488" y="971550"/>
            <a:ext cx="591502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614488" y="379551"/>
            <a:ext cx="6085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Communications limits (band width, stable connection…)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84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187624" y="1844824"/>
            <a:ext cx="7272808" cy="432048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Receipt bins (area where lorries are unloaded)  </a:t>
            </a:r>
          </a:p>
          <a:p>
            <a:r>
              <a:rPr lang="en-US" dirty="0" smtClean="0"/>
              <a:t>Put-away to bins (racks) based on zones definition</a:t>
            </a:r>
          </a:p>
          <a:p>
            <a:r>
              <a:rPr lang="en-US" dirty="0" smtClean="0"/>
              <a:t>Capacities of the bins (racks) – (weight, size)</a:t>
            </a:r>
          </a:p>
          <a:p>
            <a:r>
              <a:rPr lang="en-US" dirty="0" smtClean="0"/>
              <a:t>Cross docking (from inbound are directly to outbound area)</a:t>
            </a:r>
          </a:p>
          <a:p>
            <a:r>
              <a:rPr lang="en-US" dirty="0" smtClean="0"/>
              <a:t>Transfer between location (HQ and subsidiaries)</a:t>
            </a:r>
          </a:p>
          <a:p>
            <a:r>
              <a:rPr lang="en-US" dirty="0" smtClean="0"/>
              <a:t>Picking slips (from rack to shipment area)</a:t>
            </a:r>
          </a:p>
          <a:p>
            <a:r>
              <a:rPr lang="en-US" dirty="0" smtClean="0"/>
              <a:t>Shipments area (bins, cages)</a:t>
            </a:r>
          </a:p>
          <a:p>
            <a:r>
              <a:rPr lang="en-US" dirty="0" smtClean="0"/>
              <a:t>Transport planning</a:t>
            </a:r>
          </a:p>
          <a:p>
            <a:r>
              <a:rPr lang="en-US" dirty="0" smtClean="0"/>
              <a:t>Credit limits and overdue payment check</a:t>
            </a:r>
          </a:p>
          <a:p>
            <a:r>
              <a:rPr lang="en-US" dirty="0" smtClean="0"/>
              <a:t>Invoices, Credit memos,….</a:t>
            </a:r>
          </a:p>
          <a:p>
            <a:r>
              <a:rPr lang="en-US" dirty="0" smtClean="0"/>
              <a:t>Claim management</a:t>
            </a:r>
          </a:p>
          <a:p>
            <a:pPr marL="365760" lvl="1" indent="0">
              <a:buNone/>
            </a:pPr>
            <a:r>
              <a:rPr lang="en-US" dirty="0" smtClean="0"/>
              <a:t> 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59229" y="476672"/>
            <a:ext cx="862287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Efficient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48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warehousing</a:t>
            </a:r>
            <a:r>
              <a:rPr lang="cs-CZ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–(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only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few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cs-CZ" sz="1400" b="1" cap="none" spc="0" dirty="0" err="1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examples</a:t>
            </a:r>
            <a:r>
              <a:rPr lang="cs-CZ" sz="1400" b="1" cap="none" spc="0" dirty="0" smtClean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en-US" sz="1400" b="1" cap="none" spc="0" dirty="0">
              <a:ln w="1905"/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5485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7450038" cy="454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120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Warehousing</a:t>
            </a:r>
            <a:endParaRPr lang="cs-CZ" sz="4000" dirty="0"/>
          </a:p>
        </p:txBody>
      </p:sp>
      <p:pic>
        <p:nvPicPr>
          <p:cNvPr id="5" name="Picture 3" descr="Whse Layo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124744"/>
            <a:ext cx="7272808" cy="5166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92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encrypted-tbn1.gstatic.com/images?q=tbn:ANd9GcSJucYMgIYBhVTZ4ZihT9LKaNSFf3zGRSxbCnIFKADGB6-EqWD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120680" cy="4479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767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68996" y="116632"/>
            <a:ext cx="6512511" cy="1143000"/>
          </a:xfrm>
        </p:spPr>
        <p:txBody>
          <a:bodyPr>
            <a:normAutofit/>
          </a:bodyPr>
          <a:lstStyle/>
          <a:p>
            <a:pPr algn="l"/>
            <a:r>
              <a:rPr lang="cs-CZ" sz="2800" b="1" dirty="0" smtClean="0"/>
              <a:t>Design </a:t>
            </a:r>
            <a:r>
              <a:rPr lang="en-US" sz="2000" b="1" dirty="0" smtClean="0">
                <a:solidFill>
                  <a:srgbClr val="FF0000"/>
                </a:solidFill>
              </a:rPr>
              <a:t>(S=Sheets, R=Reels, G=Graphics, C=Cutting, G=Guillotine)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04807" y="1412776"/>
            <a:ext cx="4490990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B0  receiving bin</a:t>
            </a:r>
            <a:endParaRPr lang="en-GB" dirty="0"/>
          </a:p>
        </p:txBody>
      </p:sp>
      <p:sp>
        <p:nvSpPr>
          <p:cNvPr id="6" name="Obdélník 5"/>
          <p:cNvSpPr/>
          <p:nvPr/>
        </p:nvSpPr>
        <p:spPr>
          <a:xfrm>
            <a:off x="2811204" y="6179359"/>
            <a:ext cx="4562998" cy="432048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 smtClean="0">
                <a:solidFill>
                  <a:srgbClr val="FF0000"/>
                </a:solidFill>
              </a:rPr>
              <a:t>EST  WEST </a:t>
            </a:r>
            <a:r>
              <a:rPr lang="cs-CZ" sz="1600" dirty="0" err="1" smtClean="0">
                <a:solidFill>
                  <a:srgbClr val="FF0000"/>
                </a:solidFill>
              </a:rPr>
              <a:t>bins</a:t>
            </a:r>
            <a:r>
              <a:rPr lang="cs-CZ" sz="1600" dirty="0" smtClean="0">
                <a:solidFill>
                  <a:srgbClr val="FF0000"/>
                </a:solidFill>
              </a:rPr>
              <a:t> in  – </a:t>
            </a:r>
            <a:r>
              <a:rPr lang="cs-CZ" sz="1600" dirty="0" err="1" smtClean="0">
                <a:solidFill>
                  <a:srgbClr val="FF0000"/>
                </a:solidFill>
              </a:rPr>
              <a:t>shipment</a:t>
            </a:r>
            <a:r>
              <a:rPr lang="cs-CZ" sz="1600" dirty="0" smtClean="0">
                <a:solidFill>
                  <a:srgbClr val="FF0000"/>
                </a:solidFill>
              </a:rPr>
              <a:t>  area (</a:t>
            </a:r>
            <a:r>
              <a:rPr lang="cs-CZ" sz="1600" dirty="0" err="1" smtClean="0">
                <a:solidFill>
                  <a:srgbClr val="FF0000"/>
                </a:solidFill>
              </a:rPr>
              <a:t>cages</a:t>
            </a:r>
            <a:r>
              <a:rPr lang="cs-CZ" sz="1600" dirty="0" smtClean="0">
                <a:solidFill>
                  <a:srgbClr val="FF0000"/>
                </a:solidFill>
              </a:rPr>
              <a:t>)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4062802" y="1974656"/>
            <a:ext cx="927720" cy="330398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smtClean="0">
                <a:solidFill>
                  <a:srgbClr val="002060"/>
                </a:solidFill>
              </a:rPr>
              <a:t>G </a:t>
            </a:r>
            <a:r>
              <a:rPr lang="cs-CZ" sz="1600" b="1" dirty="0" err="1" smtClean="0">
                <a:solidFill>
                  <a:srgbClr val="002060"/>
                </a:solidFill>
              </a:rPr>
              <a:t>zone</a:t>
            </a:r>
            <a:endParaRPr lang="cs-CZ" sz="1600" b="1" dirty="0">
              <a:solidFill>
                <a:srgbClr val="00206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2884561" y="1932107"/>
            <a:ext cx="927720" cy="330398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02060"/>
                </a:solidFill>
              </a:rPr>
              <a:t>S </a:t>
            </a:r>
            <a:r>
              <a:rPr lang="cs-CZ" sz="1600" dirty="0" err="1" smtClean="0">
                <a:solidFill>
                  <a:srgbClr val="002060"/>
                </a:solidFill>
              </a:rPr>
              <a:t>zone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221751" y="1983016"/>
            <a:ext cx="927720" cy="32956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 </a:t>
            </a:r>
            <a:r>
              <a:rPr lang="cs-CZ" dirty="0" smtClean="0">
                <a:solidFill>
                  <a:srgbClr val="002060"/>
                </a:solidFill>
              </a:rPr>
              <a:t>R </a:t>
            </a:r>
            <a:r>
              <a:rPr lang="cs-CZ" sz="1600" dirty="0" err="1" smtClean="0">
                <a:solidFill>
                  <a:srgbClr val="002060"/>
                </a:solidFill>
              </a:rPr>
              <a:t>zone</a:t>
            </a:r>
            <a:endParaRPr lang="cs-CZ" sz="1600" dirty="0">
              <a:solidFill>
                <a:srgbClr val="00206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6300192" y="3090882"/>
            <a:ext cx="974658" cy="10215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G1</a:t>
            </a:r>
            <a:endParaRPr lang="cs-CZ" dirty="0"/>
          </a:p>
        </p:txBody>
      </p:sp>
      <p:sp>
        <p:nvSpPr>
          <p:cNvPr id="11" name="Obdélník 10"/>
          <p:cNvSpPr/>
          <p:nvPr/>
        </p:nvSpPr>
        <p:spPr>
          <a:xfrm>
            <a:off x="6347130" y="4232799"/>
            <a:ext cx="927720" cy="102156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G2</a:t>
            </a:r>
            <a:endParaRPr lang="cs-CZ" dirty="0"/>
          </a:p>
        </p:txBody>
      </p:sp>
      <p:sp>
        <p:nvSpPr>
          <p:cNvPr id="12" name="Obdélník 11"/>
          <p:cNvSpPr/>
          <p:nvPr/>
        </p:nvSpPr>
        <p:spPr>
          <a:xfrm>
            <a:off x="6347130" y="2011122"/>
            <a:ext cx="927720" cy="91382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FF0000"/>
                </a:solidFill>
              </a:rPr>
              <a:t>C </a:t>
            </a:r>
            <a:r>
              <a:rPr lang="cs-CZ" dirty="0" err="1" smtClean="0">
                <a:solidFill>
                  <a:srgbClr val="FF0000"/>
                </a:solidFill>
              </a:rPr>
              <a:t>zone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1475656" y="2416696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6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1475656" y="2924944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5</a:t>
            </a:r>
            <a:endParaRPr lang="cs-CZ" dirty="0"/>
          </a:p>
        </p:txBody>
      </p:sp>
      <p:sp>
        <p:nvSpPr>
          <p:cNvPr id="15" name="Obdélník 14"/>
          <p:cNvSpPr/>
          <p:nvPr/>
        </p:nvSpPr>
        <p:spPr>
          <a:xfrm>
            <a:off x="1475161" y="3356992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4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1475656" y="3938686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3</a:t>
            </a:r>
            <a:endParaRPr lang="cs-CZ" dirty="0"/>
          </a:p>
        </p:txBody>
      </p:sp>
      <p:sp>
        <p:nvSpPr>
          <p:cNvPr id="19" name="Obdélník 18"/>
          <p:cNvSpPr/>
          <p:nvPr/>
        </p:nvSpPr>
        <p:spPr>
          <a:xfrm>
            <a:off x="1468996" y="4462647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2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1475656" y="4914431"/>
            <a:ext cx="927720" cy="3558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1</a:t>
            </a:r>
            <a:endParaRPr lang="cs-CZ" dirty="0"/>
          </a:p>
        </p:txBody>
      </p:sp>
      <p:sp>
        <p:nvSpPr>
          <p:cNvPr id="23" name="TextovéPole 22"/>
          <p:cNvSpPr txBox="1"/>
          <p:nvPr/>
        </p:nvSpPr>
        <p:spPr>
          <a:xfrm>
            <a:off x="1290107" y="5513576"/>
            <a:ext cx="129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Broken</a:t>
            </a:r>
            <a:r>
              <a:rPr lang="cs-CZ" dirty="0" smtClean="0"/>
              <a:t> </a:t>
            </a:r>
            <a:r>
              <a:rPr lang="cs-CZ" dirty="0" err="1" smtClean="0"/>
              <a:t>Bulk</a:t>
            </a:r>
            <a:endParaRPr lang="cs-CZ" dirty="0" smtClean="0"/>
          </a:p>
          <a:p>
            <a:r>
              <a:rPr lang="cs-CZ" dirty="0" err="1" smtClean="0"/>
              <a:t>rack</a:t>
            </a:r>
            <a:endParaRPr lang="cs-CZ" dirty="0"/>
          </a:p>
        </p:txBody>
      </p:sp>
      <p:sp>
        <p:nvSpPr>
          <p:cNvPr id="24" name="Obdélník 23"/>
          <p:cNvSpPr/>
          <p:nvPr/>
        </p:nvSpPr>
        <p:spPr>
          <a:xfrm>
            <a:off x="2195736" y="5270279"/>
            <a:ext cx="45719" cy="2432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Levá složená závorka 24"/>
          <p:cNvSpPr/>
          <p:nvPr/>
        </p:nvSpPr>
        <p:spPr>
          <a:xfrm>
            <a:off x="977240" y="2439057"/>
            <a:ext cx="360040" cy="289222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TextovéPole 25"/>
          <p:cNvSpPr txBox="1"/>
          <p:nvPr/>
        </p:nvSpPr>
        <p:spPr>
          <a:xfrm>
            <a:off x="-1116632" y="3678477"/>
            <a:ext cx="3238227" cy="369332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cs-CZ" dirty="0" smtClean="0"/>
              <a:t>2 (3) </a:t>
            </a:r>
            <a:r>
              <a:rPr lang="cs-CZ" dirty="0" err="1" smtClean="0"/>
              <a:t>palettes</a:t>
            </a:r>
            <a:r>
              <a:rPr lang="cs-CZ" dirty="0" smtClean="0"/>
              <a:t>  in </a:t>
            </a:r>
            <a:r>
              <a:rPr lang="cs-CZ" dirty="0" err="1" smtClean="0"/>
              <a:t>each</a:t>
            </a:r>
            <a:r>
              <a:rPr lang="cs-CZ" dirty="0" smtClean="0"/>
              <a:t> bin </a:t>
            </a:r>
            <a:endParaRPr lang="cs-CZ" dirty="0"/>
          </a:p>
        </p:txBody>
      </p:sp>
      <p:sp>
        <p:nvSpPr>
          <p:cNvPr id="27" name="Obdélník 26"/>
          <p:cNvSpPr/>
          <p:nvPr/>
        </p:nvSpPr>
        <p:spPr>
          <a:xfrm>
            <a:off x="2786491" y="5517928"/>
            <a:ext cx="4562998" cy="43204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 err="1" smtClean="0">
                <a:solidFill>
                  <a:srgbClr val="002060"/>
                </a:solidFill>
              </a:rPr>
              <a:t>Adjustment</a:t>
            </a:r>
            <a:r>
              <a:rPr lang="cs-CZ" b="1" dirty="0" smtClean="0">
                <a:solidFill>
                  <a:srgbClr val="002060"/>
                </a:solidFill>
              </a:rPr>
              <a:t> bin </a:t>
            </a:r>
            <a:endParaRPr lang="cs-CZ" b="1" dirty="0">
              <a:solidFill>
                <a:srgbClr val="002060"/>
              </a:solidFill>
            </a:endParaRPr>
          </a:p>
        </p:txBody>
      </p:sp>
      <p:sp>
        <p:nvSpPr>
          <p:cNvPr id="28" name="Šipka doleva 27"/>
          <p:cNvSpPr/>
          <p:nvPr/>
        </p:nvSpPr>
        <p:spPr>
          <a:xfrm>
            <a:off x="2588924" y="2924944"/>
            <a:ext cx="614924" cy="35584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3" name="Obdélník 32"/>
          <p:cNvSpPr/>
          <p:nvPr/>
        </p:nvSpPr>
        <p:spPr>
          <a:xfrm>
            <a:off x="1605147" y="2505658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4" name="Obdélník 33"/>
          <p:cNvSpPr/>
          <p:nvPr/>
        </p:nvSpPr>
        <p:spPr>
          <a:xfrm>
            <a:off x="2080654" y="2504569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5" name="Obdélník 34"/>
          <p:cNvSpPr/>
          <p:nvPr/>
        </p:nvSpPr>
        <p:spPr>
          <a:xfrm>
            <a:off x="1605147" y="3024979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6" name="Obdélník 35"/>
          <p:cNvSpPr/>
          <p:nvPr/>
        </p:nvSpPr>
        <p:spPr>
          <a:xfrm>
            <a:off x="2080654" y="3023890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7" name="Obdélník 36"/>
          <p:cNvSpPr/>
          <p:nvPr/>
        </p:nvSpPr>
        <p:spPr>
          <a:xfrm>
            <a:off x="1605146" y="340617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8" name="Obdélník 37"/>
          <p:cNvSpPr/>
          <p:nvPr/>
        </p:nvSpPr>
        <p:spPr>
          <a:xfrm>
            <a:off x="2080653" y="34050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9" name="Obdélník 38"/>
          <p:cNvSpPr/>
          <p:nvPr/>
        </p:nvSpPr>
        <p:spPr>
          <a:xfrm>
            <a:off x="1605147" y="402348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0" name="Obdélník 39"/>
          <p:cNvSpPr/>
          <p:nvPr/>
        </p:nvSpPr>
        <p:spPr>
          <a:xfrm>
            <a:off x="2080654" y="402239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1" name="Obdélník 40"/>
          <p:cNvSpPr/>
          <p:nvPr/>
        </p:nvSpPr>
        <p:spPr>
          <a:xfrm>
            <a:off x="1600871" y="4565657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2" name="Obdélník 41"/>
          <p:cNvSpPr/>
          <p:nvPr/>
        </p:nvSpPr>
        <p:spPr>
          <a:xfrm>
            <a:off x="2076378" y="4564568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43" name="Obdélník 42"/>
          <p:cNvSpPr/>
          <p:nvPr/>
        </p:nvSpPr>
        <p:spPr>
          <a:xfrm>
            <a:off x="523884" y="123485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810681" y="1139148"/>
            <a:ext cx="1128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= </a:t>
            </a:r>
            <a:r>
              <a:rPr lang="cs-CZ" dirty="0" err="1" smtClean="0"/>
              <a:t>palette</a:t>
            </a:r>
            <a:endParaRPr lang="cs-CZ" dirty="0"/>
          </a:p>
        </p:txBody>
      </p:sp>
      <p:pic>
        <p:nvPicPr>
          <p:cNvPr id="3074" name="Picture 2" descr="https://encrypted-tbn0.gstatic.com/images?q=tbn:ANd9GcTiWvS33RTY5Kj4a122fhCmqhivKN_VXlZRRaaUcM1jvd5zktF7rw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2953" y="2338573"/>
            <a:ext cx="685317" cy="68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918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&lt;-&gt;Quote and contract</a:t>
            </a:r>
          </a:p>
          <a:p>
            <a:r>
              <a:rPr lang="en-ZA" dirty="0" smtClean="0"/>
              <a:t>Planning of resources and task control</a:t>
            </a:r>
          </a:p>
          <a:p>
            <a:r>
              <a:rPr lang="en-ZA" dirty="0" smtClean="0"/>
              <a:t>Planning tools – see following slides</a:t>
            </a:r>
          </a:p>
          <a:p>
            <a:r>
              <a:rPr lang="en-ZA" dirty="0" smtClean="0"/>
              <a:t>Reporting 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Project Risks </a:t>
            </a:r>
          </a:p>
          <a:p>
            <a:r>
              <a:rPr lang="en-ZA" dirty="0" smtClean="0"/>
              <a:t>Consignment stock </a:t>
            </a:r>
          </a:p>
          <a:p>
            <a:r>
              <a:rPr lang="en-ZA" dirty="0" smtClean="0"/>
              <a:t> CPM,PERT,CCPM – will be mentioned later</a:t>
            </a: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405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Nadpis 1"/>
          <p:cNvSpPr>
            <a:spLocks noGrp="1"/>
          </p:cNvSpPr>
          <p:nvPr>
            <p:ph type="title"/>
          </p:nvPr>
        </p:nvSpPr>
        <p:spPr>
          <a:xfrm>
            <a:off x="755576" y="161059"/>
            <a:ext cx="7434923" cy="1143000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r>
              <a:rPr lang="cs-CZ" altLang="cs-CZ" sz="1400" dirty="0" smtClean="0"/>
              <a:t>(</a:t>
            </a:r>
            <a:r>
              <a:rPr lang="cs-CZ" altLang="cs-CZ" sz="1400" dirty="0" err="1" smtClean="0"/>
              <a:t>organised</a:t>
            </a:r>
            <a:r>
              <a:rPr lang="cs-CZ" altLang="cs-CZ" sz="1400" dirty="0" smtClean="0"/>
              <a:t> set </a:t>
            </a:r>
            <a:r>
              <a:rPr lang="cs-CZ" altLang="cs-CZ" sz="1400" dirty="0" err="1" smtClean="0"/>
              <a:t>of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processes</a:t>
            </a:r>
            <a:r>
              <a:rPr lang="cs-CZ" altLang="cs-CZ" sz="1400" dirty="0" smtClean="0"/>
              <a:t>)</a:t>
            </a:r>
          </a:p>
        </p:txBody>
      </p:sp>
      <p:sp>
        <p:nvSpPr>
          <p:cNvPr id="26627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26628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26629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26630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31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26632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26633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34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26635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26636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26637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26638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39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26640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1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26642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26643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4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5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26646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6647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8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6649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26650" name="Přímá spojnice se šipkou 4"/>
          <p:cNvCxnSpPr>
            <a:cxnSpLocks noChangeShapeType="1"/>
            <a:stCxn id="26638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1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2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3" name="Přímá spojnice se šipkou 33"/>
          <p:cNvCxnSpPr>
            <a:cxnSpLocks noChangeShapeType="1"/>
            <a:stCxn id="26640" idx="3"/>
            <a:endCxn id="26627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4" name="Přímá spojnice se šipkou 39"/>
          <p:cNvCxnSpPr>
            <a:cxnSpLocks noChangeShapeType="1"/>
            <a:stCxn id="26627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5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6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7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8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59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0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1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2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3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4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5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6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7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8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69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0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71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274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7056784" cy="3922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6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89305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36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512511" cy="1143000"/>
          </a:xfrm>
        </p:spPr>
        <p:txBody>
          <a:bodyPr/>
          <a:lstStyle/>
          <a:p>
            <a:pPr algn="l"/>
            <a:r>
              <a:rPr lang="cs-CZ" sz="4000" dirty="0" err="1" smtClean="0"/>
              <a:t>Resource</a:t>
            </a:r>
            <a:r>
              <a:rPr lang="cs-CZ" sz="4000" dirty="0" smtClean="0"/>
              <a:t> </a:t>
            </a:r>
            <a:r>
              <a:rPr lang="cs-CZ" sz="4000" dirty="0" err="1" smtClean="0"/>
              <a:t>Planner</a:t>
            </a:r>
            <a:r>
              <a:rPr lang="cs-CZ" sz="4000" dirty="0" smtClean="0"/>
              <a:t> </a:t>
            </a:r>
            <a:r>
              <a:rPr lang="cs-CZ" sz="4000" dirty="0" err="1" smtClean="0"/>
              <a:t>tool</a:t>
            </a:r>
            <a:endParaRPr lang="cs-CZ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064742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ál 8"/>
          <p:cNvSpPr/>
          <p:nvPr/>
        </p:nvSpPr>
        <p:spPr>
          <a:xfrm>
            <a:off x="3203848" y="2549534"/>
            <a:ext cx="2520280" cy="1220997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bdélník 23"/>
          <p:cNvSpPr/>
          <p:nvPr/>
        </p:nvSpPr>
        <p:spPr>
          <a:xfrm>
            <a:off x="6577596" y="2748966"/>
            <a:ext cx="1466654" cy="88177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6512511" cy="1143000"/>
          </a:xfrm>
        </p:spPr>
        <p:txBody>
          <a:bodyPr/>
          <a:lstStyle/>
          <a:p>
            <a:pPr algn="l"/>
            <a:r>
              <a:rPr lang="en-ZA" sz="3200" dirty="0" smtClean="0"/>
              <a:t>Consignment stock (benefits)</a:t>
            </a:r>
            <a:endParaRPr lang="en-ZA" sz="3200" dirty="0"/>
          </a:p>
        </p:txBody>
      </p:sp>
      <p:sp>
        <p:nvSpPr>
          <p:cNvPr id="4" name="Obdélník 3"/>
          <p:cNvSpPr/>
          <p:nvPr/>
        </p:nvSpPr>
        <p:spPr>
          <a:xfrm>
            <a:off x="6585167" y="1707410"/>
            <a:ext cx="1466654" cy="931695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err="1" smtClean="0">
                <a:solidFill>
                  <a:srgbClr val="FF0000"/>
                </a:solidFill>
              </a:rPr>
              <a:t>Customer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765980" y="2060848"/>
            <a:ext cx="1512168" cy="111378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1417051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7" name="Obdélník 6"/>
          <p:cNvSpPr/>
          <p:nvPr/>
        </p:nvSpPr>
        <p:spPr>
          <a:xfrm>
            <a:off x="1043608" y="2637573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8" name="Obdélník 7"/>
          <p:cNvSpPr/>
          <p:nvPr/>
        </p:nvSpPr>
        <p:spPr>
          <a:xfrm>
            <a:off x="1826864" y="263910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 flipH="1">
            <a:off x="2278148" y="2276872"/>
            <a:ext cx="425703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>
            <a:off x="2278148" y="3067497"/>
            <a:ext cx="4307019" cy="149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bdélník 14"/>
          <p:cNvSpPr/>
          <p:nvPr/>
        </p:nvSpPr>
        <p:spPr>
          <a:xfrm>
            <a:off x="4196640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6" name="Obdélník 15"/>
          <p:cNvSpPr/>
          <p:nvPr/>
        </p:nvSpPr>
        <p:spPr>
          <a:xfrm>
            <a:off x="3823197" y="2725792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4606453" y="27273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1" name="Obdélník 20"/>
          <p:cNvSpPr/>
          <p:nvPr/>
        </p:nvSpPr>
        <p:spPr>
          <a:xfrm>
            <a:off x="7213480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2" name="Obdélník 21"/>
          <p:cNvSpPr/>
          <p:nvPr/>
        </p:nvSpPr>
        <p:spPr>
          <a:xfrm>
            <a:off x="6806944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3" name="Obdélník 22"/>
          <p:cNvSpPr/>
          <p:nvPr/>
        </p:nvSpPr>
        <p:spPr>
          <a:xfrm>
            <a:off x="7678326" y="4068295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8" name="Obdélník 27"/>
          <p:cNvSpPr/>
          <p:nvPr/>
        </p:nvSpPr>
        <p:spPr>
          <a:xfrm>
            <a:off x="7520950" y="472667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29" name="Obdélník 28"/>
          <p:cNvSpPr/>
          <p:nvPr/>
        </p:nvSpPr>
        <p:spPr>
          <a:xfrm>
            <a:off x="7010785" y="471462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0" name="Obdélník 29"/>
          <p:cNvSpPr/>
          <p:nvPr/>
        </p:nvSpPr>
        <p:spPr>
          <a:xfrm>
            <a:off x="7310923" y="5467524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cxnSp>
        <p:nvCxnSpPr>
          <p:cNvPr id="31" name="Přímá spojnice se šipkou 30"/>
          <p:cNvCxnSpPr/>
          <p:nvPr/>
        </p:nvCxnSpPr>
        <p:spPr>
          <a:xfrm>
            <a:off x="2483768" y="4726676"/>
            <a:ext cx="385087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/>
          <p:cNvCxnSpPr>
            <a:stCxn id="33" idx="3"/>
          </p:cNvCxnSpPr>
          <p:nvPr/>
        </p:nvCxnSpPr>
        <p:spPr>
          <a:xfrm flipV="1">
            <a:off x="2383162" y="5462178"/>
            <a:ext cx="4017755" cy="106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bdélník 32"/>
          <p:cNvSpPr/>
          <p:nvPr/>
        </p:nvSpPr>
        <p:spPr>
          <a:xfrm>
            <a:off x="870994" y="4348389"/>
            <a:ext cx="1512168" cy="224896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Wholesaler</a:t>
            </a:r>
          </a:p>
          <a:p>
            <a:pPr algn="ctr"/>
            <a:endParaRPr lang="cs-CZ" dirty="0" smtClean="0">
              <a:solidFill>
                <a:srgbClr val="FF0000"/>
              </a:solidFill>
            </a:endParaRPr>
          </a:p>
          <a:p>
            <a:pPr algn="ctr"/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70" y="3150271"/>
            <a:ext cx="828874" cy="480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ovéPole 33"/>
          <p:cNvSpPr txBox="1"/>
          <p:nvPr/>
        </p:nvSpPr>
        <p:spPr>
          <a:xfrm>
            <a:off x="2787196" y="4157257"/>
            <a:ext cx="32371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1 month 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6" name="TextovéPole 35"/>
          <p:cNvSpPr txBox="1"/>
          <p:nvPr/>
        </p:nvSpPr>
        <p:spPr>
          <a:xfrm>
            <a:off x="3020823" y="4822783"/>
            <a:ext cx="3261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Partial invoice after 2 months</a:t>
            </a:r>
          </a:p>
          <a:p>
            <a:r>
              <a:rPr lang="en-US" dirty="0" smtClean="0"/>
              <a:t>(one palette)</a:t>
            </a:r>
            <a:endParaRPr lang="en-US" dirty="0"/>
          </a:p>
        </p:txBody>
      </p:sp>
      <p:sp>
        <p:nvSpPr>
          <p:cNvPr id="37" name="TextovéPole 36"/>
          <p:cNvSpPr txBox="1"/>
          <p:nvPr/>
        </p:nvSpPr>
        <p:spPr>
          <a:xfrm>
            <a:off x="2840078" y="5593544"/>
            <a:ext cx="3187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Final invoice  after 3 months</a:t>
            </a:r>
            <a:endParaRPr lang="en-US" dirty="0"/>
          </a:p>
        </p:txBody>
      </p:sp>
      <p:cxnSp>
        <p:nvCxnSpPr>
          <p:cNvPr id="38" name="Přímá spojnice se šipkou 37"/>
          <p:cNvCxnSpPr/>
          <p:nvPr/>
        </p:nvCxnSpPr>
        <p:spPr>
          <a:xfrm>
            <a:off x="2383162" y="6309320"/>
            <a:ext cx="409125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ovéPole 34"/>
          <p:cNvSpPr txBox="1"/>
          <p:nvPr/>
        </p:nvSpPr>
        <p:spPr>
          <a:xfrm>
            <a:off x="3823197" y="1707410"/>
            <a:ext cx="10954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 smtClean="0"/>
              <a:t>Request</a:t>
            </a:r>
            <a:r>
              <a:rPr lang="cs-CZ" dirty="0" err="1"/>
              <a:t>s</a:t>
            </a:r>
            <a:endParaRPr lang="cs-CZ" dirty="0"/>
          </a:p>
        </p:txBody>
      </p:sp>
      <p:sp>
        <p:nvSpPr>
          <p:cNvPr id="39" name="TextovéPole 38"/>
          <p:cNvSpPr txBox="1"/>
          <p:nvPr/>
        </p:nvSpPr>
        <p:spPr>
          <a:xfrm>
            <a:off x="2686239" y="2364868"/>
            <a:ext cx="1026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Transfer</a:t>
            </a:r>
            <a:endParaRPr lang="cs-CZ" dirty="0"/>
          </a:p>
        </p:txBody>
      </p:sp>
      <p:sp>
        <p:nvSpPr>
          <p:cNvPr id="40" name="Ovál 39"/>
          <p:cNvSpPr/>
          <p:nvPr/>
        </p:nvSpPr>
        <p:spPr>
          <a:xfrm>
            <a:off x="6400917" y="3712879"/>
            <a:ext cx="1914006" cy="2383442"/>
          </a:xfrm>
          <a:prstGeom prst="ellipse">
            <a:avLst/>
          </a:prstGeom>
          <a:gradFill>
            <a:gsLst>
              <a:gs pos="0">
                <a:srgbClr val="DDEBCF">
                  <a:alpha val="28000"/>
                </a:srgbClr>
              </a:gs>
              <a:gs pos="100000">
                <a:srgbClr val="9CB86E"/>
              </a:gs>
              <a:gs pos="100000">
                <a:srgbClr val="156B13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100" dirty="0" smtClean="0"/>
          </a:p>
          <a:p>
            <a:pPr algn="ctr"/>
            <a:endParaRPr lang="cs-CZ" sz="1100" dirty="0"/>
          </a:p>
          <a:p>
            <a:pPr algn="ctr"/>
            <a:endParaRPr lang="cs-CZ" sz="1100" dirty="0" smtClean="0"/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Remaining</a:t>
            </a:r>
            <a:endParaRPr lang="cs-CZ" sz="1100" b="1" dirty="0" smtClean="0">
              <a:solidFill>
                <a:schemeClr val="bg2">
                  <a:lumMod val="10000"/>
                </a:schemeClr>
              </a:solidFill>
            </a:endParaRPr>
          </a:p>
          <a:p>
            <a:pPr algn="ctr"/>
            <a:r>
              <a:rPr lang="cs-CZ" sz="1100" b="1" dirty="0" err="1" smtClean="0">
                <a:solidFill>
                  <a:schemeClr val="bg2">
                    <a:lumMod val="10000"/>
                  </a:schemeClr>
                </a:solidFill>
              </a:rPr>
              <a:t>stock</a:t>
            </a:r>
            <a:endParaRPr lang="cs-CZ" sz="11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65980" y="1529486"/>
            <a:ext cx="210027" cy="17792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997805" y="1450522"/>
            <a:ext cx="809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smtClean="0"/>
              <a:t>= </a:t>
            </a:r>
            <a:r>
              <a:rPr lang="cs-CZ" sz="1200" dirty="0" err="1" smtClean="0"/>
              <a:t>palette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70520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507933" cy="1143000"/>
          </a:xfrm>
        </p:spPr>
        <p:txBody>
          <a:bodyPr/>
          <a:lstStyle/>
          <a:p>
            <a:pPr algn="l"/>
            <a:r>
              <a:rPr lang="en-US" sz="3200" dirty="0"/>
              <a:t>Forward Exchange </a:t>
            </a:r>
            <a:r>
              <a:rPr lang="en-US" sz="3200" dirty="0" smtClean="0"/>
              <a:t>Contract</a:t>
            </a:r>
            <a:r>
              <a:rPr lang="cs-CZ" sz="3200" dirty="0" smtClean="0"/>
              <a:t> 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(</a:t>
            </a:r>
            <a:r>
              <a:rPr lang="cs-CZ" sz="1800" dirty="0" err="1" smtClean="0">
                <a:solidFill>
                  <a:srgbClr val="FF0000"/>
                </a:solidFill>
                <a:latin typeface="Calibri" panose="020F0502020204030204" pitchFamily="34" charset="0"/>
              </a:rPr>
              <a:t>home</a:t>
            </a:r>
            <a:r>
              <a:rPr lang="cs-CZ" sz="18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 study)</a:t>
            </a:r>
            <a: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  <a:t/>
            </a:r>
            <a:br>
              <a:rPr lang="en-US" sz="1800" dirty="0">
                <a:solidFill>
                  <a:srgbClr val="FF0000"/>
                </a:solidFill>
                <a:latin typeface="Calibri" panose="020F0502020204030204" pitchFamily="34" charset="0"/>
              </a:rPr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cs-CZ" sz="1200" dirty="0" smtClean="0"/>
              <a:t/>
            </a:r>
            <a:br>
              <a:rPr lang="cs-CZ" sz="1200" dirty="0" smtClean="0"/>
            </a:br>
            <a:r>
              <a:rPr lang="cs-CZ" sz="1200" dirty="0"/>
              <a:t/>
            </a:r>
            <a:br>
              <a:rPr lang="cs-CZ" sz="1200" dirty="0"/>
            </a:br>
            <a:r>
              <a:rPr lang="en-US" sz="1200" dirty="0" smtClean="0"/>
              <a:t>A </a:t>
            </a:r>
            <a:r>
              <a:rPr lang="en-US" sz="1200" dirty="0"/>
              <a:t>special type of foreign currency transaction. Forward contracts are agreements between two parties to exchange two designated currencies at a specific time in the future. These contracts always take place on a date after the date that the </a:t>
            </a:r>
            <a:r>
              <a:rPr lang="en-US" sz="1200" dirty="0">
                <a:solidFill>
                  <a:srgbClr val="FF0000"/>
                </a:solidFill>
              </a:rPr>
              <a:t>spot</a:t>
            </a:r>
            <a:r>
              <a:rPr lang="en-US" sz="1200" dirty="0"/>
              <a:t> contract settles, and are used to protect the buyer from fluctuations in currency prices. 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endParaRPr lang="cs-CZ" sz="12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2411760" y="3609072"/>
            <a:ext cx="5733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Opened from Purchase order</a:t>
            </a:r>
            <a:r>
              <a:rPr lang="cs-CZ" dirty="0" smtClean="0"/>
              <a:t> (MS Dynamics NAV 2013)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8228013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01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Staff</a:t>
            </a:r>
            <a:r>
              <a:rPr lang="cs-CZ" dirty="0" smtClean="0"/>
              <a:t> </a:t>
            </a:r>
            <a:r>
              <a:rPr lang="cs-CZ" dirty="0" err="1" smtClean="0"/>
              <a:t>training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en-ZA" dirty="0" smtClean="0"/>
              <a:t>Materials</a:t>
            </a:r>
          </a:p>
          <a:p>
            <a:r>
              <a:rPr lang="en-ZA" dirty="0" smtClean="0"/>
              <a:t>Key users</a:t>
            </a:r>
          </a:p>
          <a:p>
            <a:r>
              <a:rPr lang="en-ZA" dirty="0" err="1" smtClean="0"/>
              <a:t>Traini</a:t>
            </a:r>
            <a:r>
              <a:rPr lang="cs-CZ" dirty="0" smtClean="0"/>
              <a:t>n</a:t>
            </a:r>
            <a:r>
              <a:rPr lang="en-ZA" dirty="0" smtClean="0"/>
              <a:t>g planning </a:t>
            </a:r>
          </a:p>
          <a:p>
            <a:r>
              <a:rPr lang="en-ZA" dirty="0" smtClean="0"/>
              <a:t>Examination </a:t>
            </a:r>
          </a:p>
          <a:p>
            <a:r>
              <a:rPr lang="en-ZA" dirty="0" smtClean="0"/>
              <a:t>Change management </a:t>
            </a:r>
          </a:p>
          <a:p>
            <a:pPr marL="45720" indent="0">
              <a:buNone/>
            </a:pPr>
            <a:r>
              <a:rPr lang="en-ZA" dirty="0" smtClean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0032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12768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 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lnSpcReduction="10000"/>
          </a:bodyPr>
          <a:lstStyle/>
          <a:p>
            <a:r>
              <a:rPr lang="en-ZA" dirty="0" smtClean="0"/>
              <a:t>Budget (financial and resource capacities)</a:t>
            </a:r>
          </a:p>
          <a:p>
            <a:r>
              <a:rPr lang="en-ZA" dirty="0" smtClean="0"/>
              <a:t>Data transfers</a:t>
            </a:r>
          </a:p>
          <a:p>
            <a:r>
              <a:rPr lang="en-ZA" dirty="0" smtClean="0"/>
              <a:t>Setup of the ERP system (MS </a:t>
            </a:r>
            <a:r>
              <a:rPr lang="en-ZA" dirty="0" err="1" smtClean="0"/>
              <a:t>Dynam</a:t>
            </a:r>
            <a:r>
              <a:rPr lang="cs-CZ" dirty="0" smtClean="0"/>
              <a:t>i</a:t>
            </a:r>
            <a:r>
              <a:rPr lang="en-ZA" dirty="0" err="1" smtClean="0"/>
              <a:t>cs</a:t>
            </a:r>
            <a:r>
              <a:rPr lang="en-ZA" dirty="0" smtClean="0"/>
              <a:t> NAV)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od customized solution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</a:t>
            </a:r>
          </a:p>
          <a:p>
            <a:r>
              <a:rPr lang="en-ZA" dirty="0" smtClean="0"/>
              <a:t>Closing project –evaluation</a:t>
            </a:r>
          </a:p>
          <a:p>
            <a:endParaRPr lang="en-ZA" dirty="0" smtClean="0"/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1107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94652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Formulate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problem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2879035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Define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goal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49320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Create</a:t>
            </a:r>
            <a:r>
              <a:rPr lang="cs-CZ" sz="1400" b="1" dirty="0" smtClean="0">
                <a:solidFill>
                  <a:srgbClr val="FF0000"/>
                </a:solidFill>
              </a:rPr>
              <a:t> model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6732240" y="1539346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Experiments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6732240" y="2708920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Evaluate</a:t>
            </a:r>
            <a:r>
              <a:rPr lang="cs-CZ" sz="1400" b="1" dirty="0" smtClean="0">
                <a:solidFill>
                  <a:srgbClr val="FF0000"/>
                </a:solidFill>
              </a:rPr>
              <a:t> model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4932040" y="4279997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Formulate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cognition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2843808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rgbClr val="FF0000"/>
                </a:solidFill>
              </a:rPr>
              <a:t>Model </a:t>
            </a:r>
            <a:r>
              <a:rPr lang="cs-CZ" sz="1400" b="1" dirty="0" err="1" smtClean="0">
                <a:solidFill>
                  <a:srgbClr val="FF0000"/>
                </a:solidFill>
              </a:rPr>
              <a:t>application</a:t>
            </a:r>
            <a:endParaRPr lang="cs-CZ" sz="1400" b="1" dirty="0">
              <a:solidFill>
                <a:srgbClr val="FF0000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897976" y="3631925"/>
            <a:ext cx="1440160" cy="64807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err="1" smtClean="0">
                <a:solidFill>
                  <a:srgbClr val="FF0000"/>
                </a:solidFill>
              </a:rPr>
              <a:t>Verification</a:t>
            </a:r>
            <a:r>
              <a:rPr lang="cs-CZ" sz="1400" b="1" dirty="0" smtClean="0">
                <a:solidFill>
                  <a:srgbClr val="FF0000"/>
                </a:solidFill>
              </a:rPr>
              <a:t> </a:t>
            </a:r>
            <a:r>
              <a:rPr lang="cs-CZ" sz="1400" b="1" dirty="0" err="1" smtClean="0">
                <a:solidFill>
                  <a:srgbClr val="FF0000"/>
                </a:solidFill>
              </a:rPr>
              <a:t>of</a:t>
            </a:r>
            <a:r>
              <a:rPr lang="cs-CZ" sz="1400" b="1" dirty="0" smtClean="0">
                <a:solidFill>
                  <a:srgbClr val="FF0000"/>
                </a:solidFill>
              </a:rPr>
              <a:t> Validity</a:t>
            </a:r>
            <a:endParaRPr lang="cs-CZ" sz="1400" b="1" dirty="0">
              <a:solidFill>
                <a:srgbClr val="FF0000"/>
              </a:solidFill>
            </a:endParaRPr>
          </a:p>
        </p:txBody>
      </p:sp>
      <p:cxnSp>
        <p:nvCxnSpPr>
          <p:cNvPr id="13" name="Přímá spojnice se šipkou 12"/>
          <p:cNvCxnSpPr>
            <a:stCxn id="4" idx="3"/>
          </p:cNvCxnSpPr>
          <p:nvPr/>
        </p:nvCxnSpPr>
        <p:spPr>
          <a:xfrm>
            <a:off x="2386680" y="1863382"/>
            <a:ext cx="457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římá spojnice se šipkou 13"/>
          <p:cNvCxnSpPr>
            <a:stCxn id="5" idx="3"/>
            <a:endCxn id="6" idx="1"/>
          </p:cNvCxnSpPr>
          <p:nvPr/>
        </p:nvCxnSpPr>
        <p:spPr>
          <a:xfrm>
            <a:off x="4319195" y="1863382"/>
            <a:ext cx="6128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/>
          <p:cNvCxnSpPr>
            <a:stCxn id="6" idx="3"/>
            <a:endCxn id="7" idx="1"/>
          </p:cNvCxnSpPr>
          <p:nvPr/>
        </p:nvCxnSpPr>
        <p:spPr>
          <a:xfrm>
            <a:off x="6372200" y="1863382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nice se šipkou 18"/>
          <p:cNvCxnSpPr>
            <a:stCxn id="7" idx="2"/>
            <a:endCxn id="8" idx="0"/>
          </p:cNvCxnSpPr>
          <p:nvPr/>
        </p:nvCxnSpPr>
        <p:spPr>
          <a:xfrm>
            <a:off x="7452320" y="2187418"/>
            <a:ext cx="0" cy="52150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/>
          <p:cNvCxnSpPr>
            <a:stCxn id="8" idx="2"/>
          </p:cNvCxnSpPr>
          <p:nvPr/>
        </p:nvCxnSpPr>
        <p:spPr>
          <a:xfrm>
            <a:off x="7452320" y="3356992"/>
            <a:ext cx="0" cy="11979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Přímá spojnice se šipkou 34"/>
          <p:cNvCxnSpPr/>
          <p:nvPr/>
        </p:nvCxnSpPr>
        <p:spPr>
          <a:xfrm flipH="1">
            <a:off x="6372200" y="4554931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Přímá spojnice se šipkou 42"/>
          <p:cNvCxnSpPr>
            <a:stCxn id="9" idx="0"/>
            <a:endCxn id="6" idx="2"/>
          </p:cNvCxnSpPr>
          <p:nvPr/>
        </p:nvCxnSpPr>
        <p:spPr>
          <a:xfrm flipV="1">
            <a:off x="5652120" y="2187418"/>
            <a:ext cx="0" cy="209257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Přímá spojnice 43"/>
          <p:cNvCxnSpPr/>
          <p:nvPr/>
        </p:nvCxnSpPr>
        <p:spPr>
          <a:xfrm>
            <a:off x="5220072" y="2241652"/>
            <a:ext cx="0" cy="16913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Přímá spojnice se šipkou 46"/>
          <p:cNvCxnSpPr/>
          <p:nvPr/>
        </p:nvCxnSpPr>
        <p:spPr>
          <a:xfrm flipH="1">
            <a:off x="4283968" y="3933007"/>
            <a:ext cx="9361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Přímá spojnice se šipkou 51"/>
          <p:cNvCxnSpPr>
            <a:stCxn id="10" idx="1"/>
            <a:endCxn id="11" idx="3"/>
          </p:cNvCxnSpPr>
          <p:nvPr/>
        </p:nvCxnSpPr>
        <p:spPr>
          <a:xfrm flipH="1">
            <a:off x="2338136" y="3955961"/>
            <a:ext cx="5056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ál 53"/>
          <p:cNvSpPr/>
          <p:nvPr/>
        </p:nvSpPr>
        <p:spPr>
          <a:xfrm>
            <a:off x="946520" y="2594547"/>
            <a:ext cx="1343072" cy="639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/>
              <a:t>Real </a:t>
            </a:r>
            <a:r>
              <a:rPr lang="cs-CZ" sz="1400" dirty="0" err="1" smtClean="0"/>
              <a:t>system</a:t>
            </a:r>
            <a:endParaRPr lang="cs-CZ" sz="1400" dirty="0"/>
          </a:p>
        </p:txBody>
      </p:sp>
      <p:cxnSp>
        <p:nvCxnSpPr>
          <p:cNvPr id="56" name="Přímá spojnice se šipkou 55"/>
          <p:cNvCxnSpPr>
            <a:stCxn id="11" idx="0"/>
            <a:endCxn id="54" idx="4"/>
          </p:cNvCxnSpPr>
          <p:nvPr/>
        </p:nvCxnSpPr>
        <p:spPr>
          <a:xfrm flipV="1">
            <a:off x="1618056" y="3233707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Přímá spojnice se šipkou 58"/>
          <p:cNvCxnSpPr/>
          <p:nvPr/>
        </p:nvCxnSpPr>
        <p:spPr>
          <a:xfrm flipH="1">
            <a:off x="6372200" y="4534495"/>
            <a:ext cx="10801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Přímá spojnice se šipkou 59"/>
          <p:cNvCxnSpPr/>
          <p:nvPr/>
        </p:nvCxnSpPr>
        <p:spPr>
          <a:xfrm flipV="1">
            <a:off x="1618056" y="2187418"/>
            <a:ext cx="0" cy="3982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bdélník 60"/>
          <p:cNvSpPr/>
          <p:nvPr/>
        </p:nvSpPr>
        <p:spPr>
          <a:xfrm>
            <a:off x="2809367" y="249862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Use</a:t>
            </a: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2" name="Obdélník 61"/>
          <p:cNvSpPr/>
          <p:nvPr/>
        </p:nvSpPr>
        <p:spPr>
          <a:xfrm>
            <a:off x="5725263" y="3378888"/>
            <a:ext cx="165391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Gain</a:t>
            </a:r>
            <a:endParaRPr lang="cs-CZ" sz="2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  <a:p>
            <a:pPr algn="ctr"/>
            <a:r>
              <a:rPr lang="cs-CZ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 </a:t>
            </a:r>
            <a:r>
              <a:rPr lang="cs-CZ" sz="2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anose="020F0502020204030204" pitchFamily="34" charset="0"/>
              </a:rPr>
              <a:t>knowledge</a:t>
            </a:r>
            <a:endParaRPr lang="cs-CZ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alibri" panose="020F0502020204030204" pitchFamily="34" charset="0"/>
            </a:endParaRPr>
          </a:p>
        </p:txBody>
      </p:sp>
      <p:sp>
        <p:nvSpPr>
          <p:cNvPr id="63" name="TextovéPole 62"/>
          <p:cNvSpPr txBox="1"/>
          <p:nvPr/>
        </p:nvSpPr>
        <p:spPr>
          <a:xfrm>
            <a:off x="910319" y="476671"/>
            <a:ext cx="7334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err="1" smtClean="0"/>
              <a:t>Steps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model </a:t>
            </a:r>
            <a:r>
              <a:rPr lang="cs-CZ" sz="2400" dirty="0" err="1" smtClean="0"/>
              <a:t>baased</a:t>
            </a:r>
            <a:r>
              <a:rPr lang="cs-CZ" sz="2400" dirty="0" smtClean="0"/>
              <a:t> </a:t>
            </a:r>
            <a:r>
              <a:rPr lang="cs-CZ" sz="2400" dirty="0" err="1" smtClean="0"/>
              <a:t>problems</a:t>
            </a:r>
            <a:r>
              <a:rPr lang="cs-CZ" sz="2400" dirty="0" smtClean="0"/>
              <a:t> </a:t>
            </a:r>
            <a:r>
              <a:rPr lang="cs-CZ" sz="2400" dirty="0" err="1" smtClean="0"/>
              <a:t>solving</a:t>
            </a:r>
            <a:r>
              <a:rPr lang="cs-CZ" sz="2400" dirty="0" smtClean="0"/>
              <a:t> </a:t>
            </a:r>
            <a:r>
              <a:rPr lang="cs-CZ" sz="2400" dirty="0" err="1" smtClean="0"/>
              <a:t>process</a:t>
            </a:r>
            <a:endParaRPr lang="cs-CZ" sz="2400" dirty="0"/>
          </a:p>
        </p:txBody>
      </p:sp>
      <p:sp>
        <p:nvSpPr>
          <p:cNvPr id="64" name="TextovéPole 63"/>
          <p:cNvSpPr txBox="1"/>
          <p:nvPr/>
        </p:nvSpPr>
        <p:spPr>
          <a:xfrm>
            <a:off x="683568" y="6309320"/>
            <a:ext cx="413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* </a:t>
            </a:r>
            <a:r>
              <a:rPr lang="cs-CZ" sz="1200" dirty="0" err="1" smtClean="0"/>
              <a:t>Nyhuis,Wiendahl</a:t>
            </a:r>
            <a:r>
              <a:rPr lang="cs-CZ" sz="1200" dirty="0" smtClean="0"/>
              <a:t>, Fundamentals </a:t>
            </a:r>
            <a:r>
              <a:rPr lang="cs-CZ" sz="1200" dirty="0" err="1" smtClean="0"/>
              <a:t>of</a:t>
            </a:r>
            <a:r>
              <a:rPr lang="cs-CZ" sz="1200" dirty="0" smtClean="0"/>
              <a:t> </a:t>
            </a:r>
            <a:r>
              <a:rPr lang="cs-CZ" sz="1200" dirty="0" err="1" smtClean="0"/>
              <a:t>Production</a:t>
            </a:r>
            <a:r>
              <a:rPr lang="cs-CZ" sz="1200" dirty="0" smtClean="0"/>
              <a:t> </a:t>
            </a:r>
            <a:r>
              <a:rPr lang="cs-CZ" sz="1200" dirty="0" err="1" smtClean="0"/>
              <a:t>Logistics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6118046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984776" cy="1143000"/>
          </a:xfrm>
        </p:spPr>
        <p:txBody>
          <a:bodyPr/>
          <a:lstStyle/>
          <a:p>
            <a:pPr algn="l"/>
            <a:r>
              <a:rPr lang="cs-CZ" dirty="0" smtClean="0"/>
              <a:t>Project Management II.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/>
          </a:bodyPr>
          <a:lstStyle/>
          <a:p>
            <a:r>
              <a:rPr lang="cs-CZ" dirty="0" smtClean="0"/>
              <a:t> </a:t>
            </a:r>
            <a:r>
              <a:rPr lang="en-ZA" dirty="0" smtClean="0"/>
              <a:t>Capacities  of the teams unbalanced </a:t>
            </a:r>
          </a:p>
          <a:p>
            <a:r>
              <a:rPr lang="en-ZA" dirty="0" smtClean="0"/>
              <a:t> Underestimation (perils)   </a:t>
            </a:r>
          </a:p>
          <a:p>
            <a:r>
              <a:rPr lang="en-ZA" dirty="0" smtClean="0"/>
              <a:t> Language barriers (especially understanding)  </a:t>
            </a:r>
          </a:p>
          <a:p>
            <a:r>
              <a:rPr lang="en-ZA" dirty="0" smtClean="0"/>
              <a:t> Budget  excess (reasons will be explained)</a:t>
            </a:r>
          </a:p>
          <a:p>
            <a:r>
              <a:rPr lang="en-ZA" dirty="0" smtClean="0"/>
              <a:t> Quantity of locations </a:t>
            </a:r>
          </a:p>
          <a:p>
            <a:r>
              <a:rPr lang="en-ZA" dirty="0" smtClean="0"/>
              <a:t> Low margin </a:t>
            </a:r>
          </a:p>
          <a:p>
            <a:r>
              <a:rPr lang="cs-CZ" dirty="0" smtClean="0"/>
              <a:t>….…   </a:t>
            </a:r>
            <a:endParaRPr lang="en-GB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313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512511" cy="1143000"/>
          </a:xfrm>
        </p:spPr>
        <p:txBody>
          <a:bodyPr/>
          <a:lstStyle/>
          <a:p>
            <a:pPr algn="l"/>
            <a:r>
              <a:rPr lang="cs-CZ" dirty="0" err="1" smtClean="0"/>
              <a:t>Implementation</a:t>
            </a:r>
            <a:r>
              <a:rPr lang="cs-CZ" dirty="0" smtClean="0"/>
              <a:t>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259632" y="1772816"/>
            <a:ext cx="7272808" cy="3474720"/>
          </a:xfrm>
        </p:spPr>
        <p:txBody>
          <a:bodyPr>
            <a:normAutofit fontScale="92500" lnSpcReduction="10000"/>
          </a:bodyPr>
          <a:lstStyle/>
          <a:p>
            <a:r>
              <a:rPr lang="en-ZA" dirty="0" smtClean="0"/>
              <a:t>Data transfer</a:t>
            </a:r>
          </a:p>
          <a:p>
            <a:r>
              <a:rPr lang="en-ZA" dirty="0" smtClean="0"/>
              <a:t>Setup of the system </a:t>
            </a:r>
          </a:p>
          <a:p>
            <a:r>
              <a:rPr lang="en-ZA" dirty="0" smtClean="0"/>
              <a:t>Role Tailored Clients- profiles, Approvals </a:t>
            </a:r>
          </a:p>
          <a:p>
            <a:r>
              <a:rPr lang="en-ZA" dirty="0" smtClean="0"/>
              <a:t>Tests  </a:t>
            </a:r>
          </a:p>
          <a:p>
            <a:r>
              <a:rPr lang="en-ZA" dirty="0" smtClean="0"/>
              <a:t>Evaluation </a:t>
            </a:r>
          </a:p>
          <a:p>
            <a:r>
              <a:rPr lang="en-ZA" dirty="0" smtClean="0"/>
              <a:t>Change management </a:t>
            </a:r>
          </a:p>
          <a:p>
            <a:r>
              <a:rPr lang="en-ZA" dirty="0" smtClean="0"/>
              <a:t>Sharp start (Namibia and SA)</a:t>
            </a:r>
          </a:p>
          <a:p>
            <a:r>
              <a:rPr lang="en-ZA" dirty="0" smtClean="0"/>
              <a:t>Closing project </a:t>
            </a:r>
          </a:p>
          <a:p>
            <a:r>
              <a:rPr lang="en-ZA" dirty="0" smtClean="0"/>
              <a:t>Next stages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9048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Nadpis 1"/>
          <p:cNvSpPr>
            <a:spLocks noGrp="1"/>
          </p:cNvSpPr>
          <p:nvPr>
            <p:ph type="title"/>
          </p:nvPr>
        </p:nvSpPr>
        <p:spPr>
          <a:xfrm>
            <a:off x="1043608" y="179388"/>
            <a:ext cx="7704856" cy="1017364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r>
              <a:rPr lang="cs-CZ" altLang="cs-CZ" sz="1400" dirty="0" smtClean="0"/>
              <a:t>(</a:t>
            </a:r>
            <a:r>
              <a:rPr lang="cs-CZ" altLang="cs-CZ" sz="1400" dirty="0" err="1" smtClean="0"/>
              <a:t>possible</a:t>
            </a:r>
            <a:r>
              <a:rPr lang="cs-CZ" altLang="cs-CZ" sz="1400" dirty="0" smtClean="0"/>
              <a:t> </a:t>
            </a:r>
            <a:r>
              <a:rPr lang="cs-CZ" altLang="cs-CZ" sz="1400" dirty="0" err="1" smtClean="0"/>
              <a:t>problems</a:t>
            </a:r>
            <a:r>
              <a:rPr lang="cs-CZ" altLang="cs-CZ" sz="1400" dirty="0" smtClean="0"/>
              <a:t>, </a:t>
            </a:r>
            <a:r>
              <a:rPr lang="cs-CZ" altLang="cs-CZ" sz="1400" dirty="0" err="1" smtClean="0"/>
              <a:t>bottlenecks</a:t>
            </a:r>
            <a:r>
              <a:rPr lang="cs-CZ" altLang="cs-CZ" sz="1400" dirty="0" smtClean="0"/>
              <a:t>,..) </a:t>
            </a:r>
          </a:p>
        </p:txBody>
      </p:sp>
      <p:sp>
        <p:nvSpPr>
          <p:cNvPr id="27651" name="Obdélník 3"/>
          <p:cNvSpPr>
            <a:spLocks noChangeArrowheads="1"/>
          </p:cNvSpPr>
          <p:nvPr/>
        </p:nvSpPr>
        <p:spPr bwMode="auto">
          <a:xfrm>
            <a:off x="7453313" y="13223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Input check</a:t>
            </a:r>
          </a:p>
        </p:txBody>
      </p:sp>
      <p:sp>
        <p:nvSpPr>
          <p:cNvPr id="27652" name="Obdélník 8"/>
          <p:cNvSpPr>
            <a:spLocks noChangeArrowheads="1"/>
          </p:cNvSpPr>
          <p:nvPr/>
        </p:nvSpPr>
        <p:spPr bwMode="auto">
          <a:xfrm>
            <a:off x="7415213" y="2451100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Put-away</a:t>
            </a:r>
          </a:p>
        </p:txBody>
      </p:sp>
      <p:sp>
        <p:nvSpPr>
          <p:cNvPr id="27653" name="Obdélník 9"/>
          <p:cNvSpPr>
            <a:spLocks noChangeArrowheads="1"/>
          </p:cNvSpPr>
          <p:nvPr/>
        </p:nvSpPr>
        <p:spPr bwMode="auto">
          <a:xfrm>
            <a:off x="4552950" y="343058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Cross-docking</a:t>
            </a:r>
          </a:p>
        </p:txBody>
      </p:sp>
      <p:sp>
        <p:nvSpPr>
          <p:cNvPr id="27654" name="Obdélník 10"/>
          <p:cNvSpPr>
            <a:spLocks noChangeArrowheads="1"/>
          </p:cNvSpPr>
          <p:nvPr/>
        </p:nvSpPr>
        <p:spPr bwMode="auto">
          <a:xfrm>
            <a:off x="3163888" y="246380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Transfer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Production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55" name="Obdélník 11"/>
          <p:cNvSpPr>
            <a:spLocks noChangeArrowheads="1"/>
          </p:cNvSpPr>
          <p:nvPr/>
        </p:nvSpPr>
        <p:spPr bwMode="auto">
          <a:xfrm>
            <a:off x="1712913" y="24669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Consumption    registration</a:t>
            </a:r>
          </a:p>
        </p:txBody>
      </p:sp>
      <p:sp>
        <p:nvSpPr>
          <p:cNvPr id="27656" name="Obdélník 12"/>
          <p:cNvSpPr>
            <a:spLocks noChangeArrowheads="1"/>
          </p:cNvSpPr>
          <p:nvPr/>
        </p:nvSpPr>
        <p:spPr bwMode="auto">
          <a:xfrm>
            <a:off x="1714500" y="340677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Output    registration</a:t>
            </a:r>
          </a:p>
        </p:txBody>
      </p:sp>
      <p:sp>
        <p:nvSpPr>
          <p:cNvPr id="27657" name="Obdélník 13"/>
          <p:cNvSpPr>
            <a:spLocks noChangeArrowheads="1"/>
          </p:cNvSpPr>
          <p:nvPr/>
        </p:nvSpPr>
        <p:spPr bwMode="auto">
          <a:xfrm>
            <a:off x="5973763" y="2457450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58" name="Obdélník 14"/>
          <p:cNvSpPr>
            <a:spLocks noChangeArrowheads="1"/>
          </p:cNvSpPr>
          <p:nvPr/>
        </p:nvSpPr>
        <p:spPr bwMode="auto">
          <a:xfrm>
            <a:off x="7415213" y="4387850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latin typeface="Times New Roman" pitchFamily="18" charset="0"/>
              </a:rPr>
              <a:t> </a:t>
            </a: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Output check</a:t>
            </a:r>
          </a:p>
        </p:txBody>
      </p:sp>
      <p:sp>
        <p:nvSpPr>
          <p:cNvPr id="27659" name="Obdélník 15"/>
          <p:cNvSpPr>
            <a:spLocks noChangeArrowheads="1"/>
          </p:cNvSpPr>
          <p:nvPr/>
        </p:nvSpPr>
        <p:spPr bwMode="auto">
          <a:xfrm>
            <a:off x="4564063" y="4416425"/>
            <a:ext cx="1152525" cy="709613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Shipment</a:t>
            </a:r>
          </a:p>
        </p:txBody>
      </p:sp>
      <p:sp>
        <p:nvSpPr>
          <p:cNvPr id="27660" name="Obdélník 16"/>
          <p:cNvSpPr>
            <a:spLocks noChangeArrowheads="1"/>
          </p:cNvSpPr>
          <p:nvPr/>
        </p:nvSpPr>
        <p:spPr bwMode="auto">
          <a:xfrm>
            <a:off x="7453313" y="3406775"/>
            <a:ext cx="1152525" cy="7112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Load-despatch</a:t>
            </a:r>
          </a:p>
        </p:txBody>
      </p:sp>
      <p:sp>
        <p:nvSpPr>
          <p:cNvPr id="27661" name="Obdélník 17"/>
          <p:cNvSpPr>
            <a:spLocks noChangeArrowheads="1"/>
          </p:cNvSpPr>
          <p:nvPr/>
        </p:nvSpPr>
        <p:spPr bwMode="auto">
          <a:xfrm>
            <a:off x="3160713" y="1322388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Production    Planning</a:t>
            </a:r>
          </a:p>
        </p:txBody>
      </p:sp>
      <p:sp>
        <p:nvSpPr>
          <p:cNvPr id="27662" name="Obdélník 18"/>
          <p:cNvSpPr>
            <a:spLocks noChangeArrowheads="1"/>
          </p:cNvSpPr>
          <p:nvPr/>
        </p:nvSpPr>
        <p:spPr bwMode="auto">
          <a:xfrm>
            <a:off x="1703388" y="1371600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Sales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3" name="Obdélník 19"/>
          <p:cNvSpPr>
            <a:spLocks noChangeArrowheads="1"/>
          </p:cNvSpPr>
          <p:nvPr/>
        </p:nvSpPr>
        <p:spPr bwMode="auto">
          <a:xfrm>
            <a:off x="4552950" y="1349375"/>
            <a:ext cx="1152525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Component replenishment</a:t>
            </a:r>
          </a:p>
        </p:txBody>
      </p:sp>
      <p:sp>
        <p:nvSpPr>
          <p:cNvPr id="27664" name="Obdélník 20"/>
          <p:cNvSpPr>
            <a:spLocks noChangeArrowheads="1"/>
          </p:cNvSpPr>
          <p:nvPr/>
        </p:nvSpPr>
        <p:spPr bwMode="auto">
          <a:xfrm>
            <a:off x="5973763" y="1331913"/>
            <a:ext cx="1150937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Purchase Order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5" name="Obdélník 21"/>
          <p:cNvSpPr>
            <a:spLocks noChangeArrowheads="1"/>
          </p:cNvSpPr>
          <p:nvPr/>
        </p:nvSpPr>
        <p:spPr bwMode="auto">
          <a:xfrm>
            <a:off x="5973763" y="4387850"/>
            <a:ext cx="1150937" cy="719138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Invoicing </a:t>
            </a:r>
          </a:p>
        </p:txBody>
      </p:sp>
      <p:sp>
        <p:nvSpPr>
          <p:cNvPr id="27666" name="Obdélník 22"/>
          <p:cNvSpPr>
            <a:spLocks noChangeArrowheads="1"/>
          </p:cNvSpPr>
          <p:nvPr/>
        </p:nvSpPr>
        <p:spPr bwMode="auto">
          <a:xfrm>
            <a:off x="1677988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Customer </a:t>
            </a:r>
          </a:p>
        </p:txBody>
      </p:sp>
      <p:sp>
        <p:nvSpPr>
          <p:cNvPr id="27667" name="Obdélník 23"/>
          <p:cNvSpPr>
            <a:spLocks noChangeArrowheads="1"/>
          </p:cNvSpPr>
          <p:nvPr/>
        </p:nvSpPr>
        <p:spPr bwMode="auto">
          <a:xfrm>
            <a:off x="5981700" y="3406775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Finished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goods  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8" name="Obdélník 24"/>
          <p:cNvSpPr>
            <a:spLocks noChangeArrowheads="1"/>
          </p:cNvSpPr>
          <p:nvPr/>
        </p:nvSpPr>
        <p:spPr bwMode="auto">
          <a:xfrm>
            <a:off x="4552950" y="2446338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Picking from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   Inventory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69" name="Obdélník 25"/>
          <p:cNvSpPr>
            <a:spLocks noChangeArrowheads="1"/>
          </p:cNvSpPr>
          <p:nvPr/>
        </p:nvSpPr>
        <p:spPr bwMode="auto">
          <a:xfrm>
            <a:off x="3136900" y="540861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Reporting</a:t>
            </a:r>
          </a:p>
        </p:txBody>
      </p:sp>
      <p:sp>
        <p:nvSpPr>
          <p:cNvPr id="27670" name="Obdélník 26"/>
          <p:cNvSpPr>
            <a:spLocks noChangeArrowheads="1"/>
          </p:cNvSpPr>
          <p:nvPr/>
        </p:nvSpPr>
        <p:spPr bwMode="auto">
          <a:xfrm>
            <a:off x="4552950" y="5394325"/>
            <a:ext cx="1152525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Statistics</a:t>
            </a:r>
          </a:p>
        </p:txBody>
      </p:sp>
      <p:sp>
        <p:nvSpPr>
          <p:cNvPr id="27671" name="Obdélník 27"/>
          <p:cNvSpPr>
            <a:spLocks noChangeArrowheads="1"/>
          </p:cNvSpPr>
          <p:nvPr/>
        </p:nvSpPr>
        <p:spPr bwMode="auto">
          <a:xfrm>
            <a:off x="3184525" y="4373563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72" name="Obdélník 28"/>
          <p:cNvSpPr>
            <a:spLocks noChangeArrowheads="1"/>
          </p:cNvSpPr>
          <p:nvPr/>
        </p:nvSpPr>
        <p:spPr bwMode="auto">
          <a:xfrm>
            <a:off x="3184525" y="3430588"/>
            <a:ext cx="1150938" cy="720725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Inventory value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calculation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7673" name="Obdélník 30"/>
          <p:cNvSpPr>
            <a:spLocks noChangeArrowheads="1"/>
          </p:cNvSpPr>
          <p:nvPr/>
        </p:nvSpPr>
        <p:spPr bwMode="auto">
          <a:xfrm>
            <a:off x="1712913" y="4360863"/>
            <a:ext cx="1152525" cy="719137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120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Payment to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200">
                <a:latin typeface="Calibri" pitchFamily="34" charset="0"/>
                <a:ea typeface="Calibri" pitchFamily="34" charset="0"/>
                <a:cs typeface="Calibri" pitchFamily="34" charset="0"/>
              </a:rPr>
              <a:t>Vendor </a:t>
            </a:r>
          </a:p>
        </p:txBody>
      </p:sp>
      <p:cxnSp>
        <p:nvCxnSpPr>
          <p:cNvPr id="27674" name="Přímá spojnice se šipkou 4"/>
          <p:cNvCxnSpPr>
            <a:cxnSpLocks noChangeShapeType="1"/>
            <a:stCxn id="27662" idx="3"/>
          </p:cNvCxnSpPr>
          <p:nvPr/>
        </p:nvCxnSpPr>
        <p:spPr bwMode="auto">
          <a:xfrm>
            <a:off x="2855913" y="1731963"/>
            <a:ext cx="3286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5" name="Přímá spojnice se šipkou 31"/>
          <p:cNvCxnSpPr>
            <a:cxnSpLocks noChangeShapeType="1"/>
          </p:cNvCxnSpPr>
          <p:nvPr/>
        </p:nvCxnSpPr>
        <p:spPr bwMode="auto">
          <a:xfrm flipV="1">
            <a:off x="4311650" y="1789113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6" name="Přímá spojnice se šipkou 32"/>
          <p:cNvCxnSpPr>
            <a:cxnSpLocks noChangeShapeType="1"/>
          </p:cNvCxnSpPr>
          <p:nvPr/>
        </p:nvCxnSpPr>
        <p:spPr bwMode="auto">
          <a:xfrm flipV="1">
            <a:off x="5716588" y="1773238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7" name="Přímá spojnice se šipkou 33"/>
          <p:cNvCxnSpPr>
            <a:cxnSpLocks noChangeShapeType="1"/>
            <a:stCxn id="27664" idx="3"/>
            <a:endCxn id="27651" idx="1"/>
          </p:cNvCxnSpPr>
          <p:nvPr/>
        </p:nvCxnSpPr>
        <p:spPr bwMode="auto">
          <a:xfrm flipV="1">
            <a:off x="7124700" y="1682750"/>
            <a:ext cx="328613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8" name="Přímá spojnice se šipkou 39"/>
          <p:cNvCxnSpPr>
            <a:cxnSpLocks noChangeShapeType="1"/>
            <a:stCxn id="27651" idx="2"/>
          </p:cNvCxnSpPr>
          <p:nvPr/>
        </p:nvCxnSpPr>
        <p:spPr bwMode="auto">
          <a:xfrm>
            <a:off x="8029575" y="2043113"/>
            <a:ext cx="0" cy="4032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79" name="Přímá spojnice se šipkou 43"/>
          <p:cNvCxnSpPr>
            <a:cxnSpLocks noChangeShapeType="1"/>
          </p:cNvCxnSpPr>
          <p:nvPr/>
        </p:nvCxnSpPr>
        <p:spPr bwMode="auto">
          <a:xfrm flipH="1">
            <a:off x="7132638" y="265430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0" name="Přímá spojnice se šipkou 45"/>
          <p:cNvCxnSpPr>
            <a:cxnSpLocks noChangeShapeType="1"/>
          </p:cNvCxnSpPr>
          <p:nvPr/>
        </p:nvCxnSpPr>
        <p:spPr bwMode="auto">
          <a:xfrm flipH="1">
            <a:off x="5676900" y="2997200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1" name="Přímá spojnice se šipkou 46"/>
          <p:cNvCxnSpPr>
            <a:cxnSpLocks noChangeShapeType="1"/>
          </p:cNvCxnSpPr>
          <p:nvPr/>
        </p:nvCxnSpPr>
        <p:spPr bwMode="auto">
          <a:xfrm flipH="1">
            <a:off x="4289425" y="2997200"/>
            <a:ext cx="2635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2" name="Přímá spojnice se šipkou 47"/>
          <p:cNvCxnSpPr>
            <a:cxnSpLocks noChangeShapeType="1"/>
          </p:cNvCxnSpPr>
          <p:nvPr/>
        </p:nvCxnSpPr>
        <p:spPr bwMode="auto">
          <a:xfrm flipH="1">
            <a:off x="2860675" y="2827338"/>
            <a:ext cx="319088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3" name="Přímá spojnice se šipkou 53"/>
          <p:cNvCxnSpPr>
            <a:cxnSpLocks noChangeShapeType="1"/>
          </p:cNvCxnSpPr>
          <p:nvPr/>
        </p:nvCxnSpPr>
        <p:spPr bwMode="auto">
          <a:xfrm>
            <a:off x="2305050" y="3167063"/>
            <a:ext cx="0" cy="2428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4" name="Přímá spojnice se šipkou 55"/>
          <p:cNvCxnSpPr>
            <a:cxnSpLocks noChangeShapeType="1"/>
          </p:cNvCxnSpPr>
          <p:nvPr/>
        </p:nvCxnSpPr>
        <p:spPr bwMode="auto">
          <a:xfrm>
            <a:off x="2901950" y="3644900"/>
            <a:ext cx="328613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5" name="Přímá spojnice se šipkou 56"/>
          <p:cNvCxnSpPr>
            <a:cxnSpLocks noChangeShapeType="1"/>
          </p:cNvCxnSpPr>
          <p:nvPr/>
        </p:nvCxnSpPr>
        <p:spPr bwMode="auto">
          <a:xfrm flipV="1">
            <a:off x="4344988" y="3613150"/>
            <a:ext cx="239712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6" name="Přímá spojnice se šipkou 57"/>
          <p:cNvCxnSpPr>
            <a:cxnSpLocks noChangeShapeType="1"/>
          </p:cNvCxnSpPr>
          <p:nvPr/>
        </p:nvCxnSpPr>
        <p:spPr bwMode="auto">
          <a:xfrm flipV="1">
            <a:off x="5738813" y="3646488"/>
            <a:ext cx="2413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7" name="Přímá spojnice se šipkou 58"/>
          <p:cNvCxnSpPr>
            <a:cxnSpLocks noChangeShapeType="1"/>
          </p:cNvCxnSpPr>
          <p:nvPr/>
        </p:nvCxnSpPr>
        <p:spPr bwMode="auto">
          <a:xfrm flipV="1">
            <a:off x="7132638" y="3752850"/>
            <a:ext cx="328612" cy="952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8" name="Přímá spojnice se šipkou 59"/>
          <p:cNvCxnSpPr>
            <a:cxnSpLocks noChangeShapeType="1"/>
          </p:cNvCxnSpPr>
          <p:nvPr/>
        </p:nvCxnSpPr>
        <p:spPr bwMode="auto">
          <a:xfrm>
            <a:off x="8029575" y="4117975"/>
            <a:ext cx="0" cy="242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89" name="Přímá spojnice se šipkou 60"/>
          <p:cNvCxnSpPr>
            <a:cxnSpLocks noChangeShapeType="1"/>
          </p:cNvCxnSpPr>
          <p:nvPr/>
        </p:nvCxnSpPr>
        <p:spPr bwMode="auto">
          <a:xfrm flipH="1">
            <a:off x="7113588" y="4733925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0" name="Přímá spojnice se šipkou 61"/>
          <p:cNvCxnSpPr>
            <a:cxnSpLocks noChangeShapeType="1"/>
          </p:cNvCxnSpPr>
          <p:nvPr/>
        </p:nvCxnSpPr>
        <p:spPr bwMode="auto">
          <a:xfrm flipH="1">
            <a:off x="5718175" y="4748213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1" name="Přímá spojnice se šipkou 62"/>
          <p:cNvCxnSpPr>
            <a:cxnSpLocks noChangeShapeType="1"/>
          </p:cNvCxnSpPr>
          <p:nvPr/>
        </p:nvCxnSpPr>
        <p:spPr bwMode="auto">
          <a:xfrm flipH="1">
            <a:off x="4303713" y="4786313"/>
            <a:ext cx="280987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2" name="Přímá spojnice se šipkou 63"/>
          <p:cNvCxnSpPr>
            <a:cxnSpLocks noChangeShapeType="1"/>
          </p:cNvCxnSpPr>
          <p:nvPr/>
        </p:nvCxnSpPr>
        <p:spPr bwMode="auto">
          <a:xfrm flipH="1">
            <a:off x="2901950" y="4743450"/>
            <a:ext cx="28257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3" name="Přímá spojnice se šipkou 64"/>
          <p:cNvCxnSpPr>
            <a:cxnSpLocks noChangeShapeType="1"/>
          </p:cNvCxnSpPr>
          <p:nvPr/>
        </p:nvCxnSpPr>
        <p:spPr bwMode="auto">
          <a:xfrm>
            <a:off x="2316163" y="5106988"/>
            <a:ext cx="0" cy="2444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4" name="Přímá spojnice se šipkou 65"/>
          <p:cNvCxnSpPr>
            <a:cxnSpLocks noChangeShapeType="1"/>
          </p:cNvCxnSpPr>
          <p:nvPr/>
        </p:nvCxnSpPr>
        <p:spPr bwMode="auto">
          <a:xfrm>
            <a:off x="2830513" y="5734050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695" name="Přímá spojnice se šipkou 66"/>
          <p:cNvCxnSpPr>
            <a:cxnSpLocks noChangeShapeType="1"/>
          </p:cNvCxnSpPr>
          <p:nvPr/>
        </p:nvCxnSpPr>
        <p:spPr bwMode="auto">
          <a:xfrm>
            <a:off x="4268788" y="5754688"/>
            <a:ext cx="327025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76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00" y="1512888"/>
            <a:ext cx="757238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2779713"/>
            <a:ext cx="877887" cy="69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864100"/>
            <a:ext cx="9620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9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263" y="3878263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638" y="4652963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7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692275"/>
            <a:ext cx="161607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307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52625"/>
            <a:ext cx="76200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1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424936" cy="1143000"/>
          </a:xfrm>
        </p:spPr>
        <p:txBody>
          <a:bodyPr/>
          <a:lstStyle/>
          <a:p>
            <a:pPr algn="l"/>
            <a:r>
              <a:rPr lang="cs-CZ" altLang="cs-CZ" dirty="0" err="1" smtClean="0"/>
              <a:t>Your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main</a:t>
            </a:r>
            <a:r>
              <a:rPr lang="cs-CZ" altLang="cs-CZ" dirty="0" smtClean="0"/>
              <a:t> </a:t>
            </a:r>
            <a:r>
              <a:rPr lang="cs-CZ" altLang="cs-CZ" dirty="0" err="1" smtClean="0"/>
              <a:t>task</a:t>
            </a:r>
            <a:r>
              <a:rPr lang="cs-CZ" altLang="cs-CZ" dirty="0" smtClean="0"/>
              <a:t> </a:t>
            </a:r>
            <a:br>
              <a:rPr lang="cs-CZ" altLang="cs-CZ" dirty="0" smtClean="0"/>
            </a:br>
            <a:r>
              <a:rPr lang="cs-CZ" altLang="cs-CZ" sz="1200" dirty="0" err="1" smtClean="0"/>
              <a:t>Search</a:t>
            </a:r>
            <a:r>
              <a:rPr lang="cs-CZ" altLang="cs-CZ" sz="1200" dirty="0" smtClean="0"/>
              <a:t> 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- HOW  </a:t>
            </a:r>
            <a:r>
              <a:rPr lang="cs-CZ" altLang="cs-CZ" sz="1200" dirty="0" smtClean="0"/>
              <a:t>???  </a:t>
            </a:r>
            <a:r>
              <a:rPr lang="cs-CZ" altLang="cs-CZ" sz="1200" dirty="0" err="1" smtClean="0"/>
              <a:t>Measure</a:t>
            </a:r>
            <a:r>
              <a:rPr lang="cs-CZ" altLang="cs-CZ" sz="1200" dirty="0" smtClean="0"/>
              <a:t> </a:t>
            </a:r>
            <a:r>
              <a:rPr lang="cs-CZ" altLang="cs-CZ" sz="1200" dirty="0" err="1" smtClean="0"/>
              <a:t>impacts</a:t>
            </a:r>
            <a:r>
              <a:rPr lang="cs-CZ" altLang="cs-CZ" sz="1200" dirty="0" smtClean="0"/>
              <a:t> –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HOW</a:t>
            </a:r>
            <a:r>
              <a:rPr lang="cs-CZ" altLang="cs-CZ" sz="1200" dirty="0" smtClean="0"/>
              <a:t> ??? and  </a:t>
            </a:r>
            <a:r>
              <a:rPr lang="cs-CZ" altLang="cs-CZ" sz="1200" dirty="0" err="1" smtClean="0"/>
              <a:t>Destroy</a:t>
            </a:r>
            <a:r>
              <a:rPr lang="cs-CZ" altLang="cs-CZ" sz="1200" dirty="0" smtClean="0"/>
              <a:t> –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HOW</a:t>
            </a:r>
            <a:r>
              <a:rPr lang="cs-CZ" altLang="cs-CZ" sz="1200" dirty="0" smtClean="0"/>
              <a:t>  ??? And </a:t>
            </a:r>
            <a:r>
              <a:rPr lang="cs-CZ" altLang="cs-CZ" sz="1200" dirty="0" err="1" smtClean="0"/>
              <a:t>improve</a:t>
            </a:r>
            <a:r>
              <a:rPr lang="cs-CZ" altLang="cs-CZ" sz="1200" dirty="0" smtClean="0"/>
              <a:t> - </a:t>
            </a:r>
            <a:r>
              <a:rPr lang="cs-CZ" altLang="cs-CZ" sz="1200" dirty="0">
                <a:solidFill>
                  <a:srgbClr val="FF0000"/>
                </a:solidFill>
              </a:rPr>
              <a:t>HOW  </a:t>
            </a:r>
            <a:r>
              <a:rPr lang="cs-CZ" altLang="cs-CZ" sz="1200" dirty="0"/>
              <a:t>???</a:t>
            </a:r>
            <a:r>
              <a:rPr lang="cs-CZ" altLang="cs-CZ" sz="1200" dirty="0" smtClean="0"/>
              <a:t>  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3" y="165258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3" y="1484313"/>
            <a:ext cx="876300" cy="69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313" y="4192588"/>
            <a:ext cx="963612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759075"/>
            <a:ext cx="962025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663" y="4008438"/>
            <a:ext cx="757237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63" y="5472113"/>
            <a:ext cx="1262062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8681" name="Přímá spojnice se šipkou 11"/>
          <p:cNvCxnSpPr>
            <a:cxnSpLocks noChangeShapeType="1"/>
            <a:stCxn id="28680" idx="0"/>
          </p:cNvCxnSpPr>
          <p:nvPr/>
        </p:nvCxnSpPr>
        <p:spPr bwMode="auto">
          <a:xfrm flipV="1">
            <a:off x="5170488" y="4875213"/>
            <a:ext cx="982662" cy="596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2" name="Přímá spojnice se šipkou 13"/>
          <p:cNvCxnSpPr>
            <a:cxnSpLocks noChangeShapeType="1"/>
          </p:cNvCxnSpPr>
          <p:nvPr/>
        </p:nvCxnSpPr>
        <p:spPr bwMode="auto">
          <a:xfrm flipH="1" flipV="1">
            <a:off x="4440238" y="4765675"/>
            <a:ext cx="695325" cy="6556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3" name="Přímá spojnice se šipkou 16"/>
          <p:cNvCxnSpPr>
            <a:cxnSpLocks noChangeShapeType="1"/>
            <a:stCxn id="28679" idx="0"/>
            <a:endCxn id="28678" idx="2"/>
          </p:cNvCxnSpPr>
          <p:nvPr/>
        </p:nvCxnSpPr>
        <p:spPr bwMode="auto">
          <a:xfrm flipV="1">
            <a:off x="4410075" y="3481388"/>
            <a:ext cx="652463" cy="5270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4" name="Přímá spojnice se šipkou 18"/>
          <p:cNvCxnSpPr>
            <a:cxnSpLocks noChangeShapeType="1"/>
            <a:stCxn id="28677" idx="0"/>
            <a:endCxn id="28678" idx="2"/>
          </p:cNvCxnSpPr>
          <p:nvPr/>
        </p:nvCxnSpPr>
        <p:spPr bwMode="auto">
          <a:xfrm flipH="1" flipV="1">
            <a:off x="5062538" y="3481388"/>
            <a:ext cx="1093787" cy="711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5" name="Přímá spojnice se šipkou 20"/>
          <p:cNvCxnSpPr>
            <a:cxnSpLocks noChangeShapeType="1"/>
            <a:stCxn id="28679" idx="0"/>
            <a:endCxn id="28675" idx="2"/>
          </p:cNvCxnSpPr>
          <p:nvPr/>
        </p:nvCxnSpPr>
        <p:spPr bwMode="auto">
          <a:xfrm flipH="1" flipV="1">
            <a:off x="3938588" y="2409825"/>
            <a:ext cx="471487" cy="15986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8686" name="Přímá spojnice se šipkou 22"/>
          <p:cNvCxnSpPr>
            <a:cxnSpLocks noChangeShapeType="1"/>
            <a:stCxn id="28678" idx="0"/>
          </p:cNvCxnSpPr>
          <p:nvPr/>
        </p:nvCxnSpPr>
        <p:spPr bwMode="auto">
          <a:xfrm flipV="1">
            <a:off x="5062538" y="2182813"/>
            <a:ext cx="481012" cy="576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Obdélník 1"/>
          <p:cNvSpPr/>
          <p:nvPr/>
        </p:nvSpPr>
        <p:spPr>
          <a:xfrm>
            <a:off x="683568" y="4233167"/>
            <a:ext cx="2488758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cs-CZ" altLang="cs-CZ" sz="14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Ca</a:t>
            </a:r>
            <a:r>
              <a:rPr lang="cs-CZ" altLang="cs-CZ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use-&gt;</a:t>
            </a:r>
            <a:r>
              <a:rPr lang="cs-CZ" altLang="cs-CZ" sz="1400" b="1" cap="all" spc="0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Effect</a:t>
            </a:r>
            <a:r>
              <a:rPr lang="cs-CZ" altLang="cs-CZ" sz="1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relations</a:t>
            </a:r>
            <a:endParaRPr lang="cs-CZ" sz="1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69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6512511" cy="1143000"/>
          </a:xfrm>
        </p:spPr>
        <p:txBody>
          <a:bodyPr/>
          <a:lstStyle/>
          <a:p>
            <a:pPr algn="l"/>
            <a:r>
              <a:rPr lang="cs-CZ" altLang="cs-CZ" dirty="0" err="1" smtClean="0">
                <a:effectLst>
                  <a:reflection blurRad="6350" endPos="3000" dir="5400000" sy="-100000" algn="bl" rotWithShape="0"/>
                </a:effectLst>
              </a:rPr>
              <a:t>Methods</a:t>
            </a:r>
            <a:r>
              <a:rPr lang="cs-CZ" altLang="cs-CZ" dirty="0" smtClean="0">
                <a:effectLst>
                  <a:reflection blurRad="6350" endPos="3000" dir="5400000" sy="-100000" algn="bl" rotWithShape="0"/>
                </a:effectLst>
              </a:rPr>
              <a:t> </a:t>
            </a:r>
            <a:r>
              <a:rPr lang="cs-CZ" altLang="cs-CZ" sz="1400" dirty="0" smtClean="0">
                <a:effectLst>
                  <a:reflection blurRad="6350" endPos="3000" dir="5400000" sy="-100000" algn="bl" rotWithShape="0"/>
                </a:effectLst>
              </a:rPr>
              <a:t>(not </a:t>
            </a:r>
            <a:r>
              <a:rPr lang="cs-CZ" altLang="cs-CZ" sz="1400" dirty="0" err="1" smtClean="0">
                <a:effectLst>
                  <a:reflection blurRad="6350" endPos="3000" dir="5400000" sy="-100000" algn="bl" rotWithShape="0"/>
                </a:effectLst>
              </a:rPr>
              <a:t>sorted</a:t>
            </a:r>
            <a:r>
              <a:rPr lang="cs-CZ" altLang="cs-CZ" sz="1400" dirty="0" smtClean="0">
                <a:effectLst>
                  <a:reflection blurRad="6350" endPos="3000" dir="5400000" sy="-100000" algn="bl" rotWithShape="0"/>
                </a:effectLst>
              </a:rPr>
              <a:t> so far ) </a:t>
            </a:r>
          </a:p>
        </p:txBody>
      </p:sp>
      <p:sp>
        <p:nvSpPr>
          <p:cNvPr id="29699" name="Zástupný symbol pro obsah 2"/>
          <p:cNvSpPr>
            <a:spLocks noGrp="1"/>
          </p:cNvSpPr>
          <p:nvPr>
            <p:ph idx="4294967295"/>
          </p:nvPr>
        </p:nvSpPr>
        <p:spPr>
          <a:xfrm>
            <a:off x="827584" y="1628800"/>
            <a:ext cx="7920880" cy="468052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en-US" altLang="cs-CZ" sz="1600" dirty="0" smtClean="0">
                <a:latin typeface="Calibri" panose="020F0502020204030204" pitchFamily="34" charset="0"/>
              </a:rPr>
              <a:t>Theory of Constraints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Critical Chain (DBR)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Ishikawa Fishbone Diagram (Total Quality Management)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Pareto Analysis , ABC, EOQ, Six Sigma  and Ishikawa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OLAP (On-Line Analytic Processing)</a:t>
            </a:r>
          </a:p>
          <a:p>
            <a:r>
              <a:rPr lang="en-US" altLang="cs-CZ" sz="1600" dirty="0" err="1" smtClean="0">
                <a:latin typeface="Calibri" panose="020F0502020204030204" pitchFamily="34" charset="0"/>
              </a:rPr>
              <a:t>Kepner</a:t>
            </a:r>
            <a:r>
              <a:rPr lang="en-US" altLang="cs-CZ" sz="1600" dirty="0" smtClean="0">
                <a:latin typeface="Calibri" panose="020F0502020204030204" pitchFamily="34" charset="0"/>
              </a:rPr>
              <a:t> –</a:t>
            </a:r>
            <a:r>
              <a:rPr lang="en-US" altLang="cs-CZ" sz="1600" dirty="0" err="1" smtClean="0">
                <a:latin typeface="Calibri" panose="020F0502020204030204" pitchFamily="34" charset="0"/>
              </a:rPr>
              <a:t>Tregoe</a:t>
            </a:r>
            <a:r>
              <a:rPr lang="en-US" altLang="cs-CZ" sz="1600" dirty="0" smtClean="0">
                <a:latin typeface="Calibri" panose="020F0502020204030204" pitchFamily="34" charset="0"/>
              </a:rPr>
              <a:t> methodology</a:t>
            </a:r>
          </a:p>
          <a:p>
            <a:r>
              <a:rPr lang="en-US" altLang="cs-CZ" sz="1600" dirty="0" err="1" smtClean="0">
                <a:latin typeface="Calibri" panose="020F0502020204030204" pitchFamily="34" charset="0"/>
              </a:rPr>
              <a:t>MaxMax</a:t>
            </a:r>
            <a:r>
              <a:rPr lang="en-US" altLang="cs-CZ" sz="1600" dirty="0" smtClean="0">
                <a:latin typeface="Calibri" panose="020F0502020204030204" pitchFamily="34" charset="0"/>
              </a:rPr>
              <a:t> and </a:t>
            </a:r>
            <a:r>
              <a:rPr lang="en-US" altLang="cs-CZ" sz="1600" dirty="0" err="1" smtClean="0">
                <a:latin typeface="Calibri" panose="020F0502020204030204" pitchFamily="34" charset="0"/>
              </a:rPr>
              <a:t>MaxMin</a:t>
            </a:r>
            <a:r>
              <a:rPr lang="en-US" altLang="cs-CZ" sz="1600" dirty="0" smtClean="0">
                <a:latin typeface="Calibri" panose="020F0502020204030204" pitchFamily="34" charset="0"/>
              </a:rPr>
              <a:t> (Hurwitz)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SWOT,  BOSTON and Gartner Magic matrices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ERP Statistics and Reporting   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Little´s law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Yield Management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Linear pro</a:t>
            </a:r>
            <a:r>
              <a:rPr lang="cs-CZ" altLang="cs-CZ" sz="1600" dirty="0" smtClean="0">
                <a:latin typeface="Calibri" panose="020F0502020204030204" pitchFamily="34" charset="0"/>
              </a:rPr>
              <a:t>g</a:t>
            </a:r>
            <a:r>
              <a:rPr lang="en-US" altLang="cs-CZ" sz="1600" dirty="0" smtClean="0">
                <a:latin typeface="Calibri" panose="020F0502020204030204" pitchFamily="34" charset="0"/>
              </a:rPr>
              <a:t>ramming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Balanced Scorecard </a:t>
            </a: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Production algorithms (MRP,MRP-II, JIT,APS</a:t>
            </a:r>
            <a:r>
              <a:rPr lang="cs-CZ" altLang="cs-CZ" sz="1600" dirty="0" smtClean="0">
                <a:latin typeface="Calibri" panose="020F0502020204030204" pitchFamily="34" charset="0"/>
              </a:rPr>
              <a:t>)</a:t>
            </a:r>
            <a:endParaRPr lang="en-US" altLang="cs-CZ" sz="1600" dirty="0" smtClean="0">
              <a:latin typeface="Calibri" panose="020F0502020204030204" pitchFamily="34" charset="0"/>
            </a:endParaRPr>
          </a:p>
          <a:p>
            <a:r>
              <a:rPr lang="en-US" altLang="cs-CZ" sz="1600" dirty="0" smtClean="0">
                <a:latin typeface="Calibri" panose="020F0502020204030204" pitchFamily="34" charset="0"/>
              </a:rPr>
              <a:t>And many, many more…..</a:t>
            </a: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  <a:p>
            <a:endParaRPr lang="en-US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  <a:p>
            <a:endParaRPr lang="cs-CZ" altLang="cs-CZ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31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BS  and OM</a:t>
            </a:r>
            <a:endParaRPr lang="cs-CZ" sz="2000" dirty="0"/>
          </a:p>
        </p:txBody>
      </p:sp>
      <p:sp>
        <p:nvSpPr>
          <p:cNvPr id="10" name="Obdélník 9"/>
          <p:cNvSpPr/>
          <p:nvPr/>
        </p:nvSpPr>
        <p:spPr>
          <a:xfrm>
            <a:off x="484427" y="1100411"/>
            <a:ext cx="7344816" cy="38437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Finances </a:t>
            </a:r>
            <a:r>
              <a:rPr lang="en-US" sz="1400" dirty="0" smtClean="0">
                <a:solidFill>
                  <a:schemeClr val="tx1"/>
                </a:solidFill>
              </a:rPr>
              <a:t>– how should we look to our shareholders ?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480064" y="2214968"/>
            <a:ext cx="7344816" cy="29042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1400" b="1" dirty="0" smtClean="0">
                <a:solidFill>
                  <a:srgbClr val="FF0000"/>
                </a:solidFill>
              </a:rPr>
              <a:t>Customers</a:t>
            </a:r>
            <a:r>
              <a:rPr lang="en-ZA" sz="1400" dirty="0" smtClean="0">
                <a:solidFill>
                  <a:srgbClr val="FF0000"/>
                </a:solidFill>
              </a:rPr>
              <a:t> – how should we look to our customer ?</a:t>
            </a:r>
            <a:endParaRPr lang="en-ZA" sz="1400" dirty="0">
              <a:solidFill>
                <a:srgbClr val="FF0000"/>
              </a:solidFill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495575" y="1677335"/>
            <a:ext cx="7344816" cy="32794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ZA" sz="1400" b="1" noProof="1" smtClean="0">
                <a:solidFill>
                  <a:schemeClr val="accent1">
                    <a:lumMod val="75000"/>
                  </a:schemeClr>
                </a:solidFill>
              </a:rPr>
              <a:t>Processes</a:t>
            </a:r>
            <a:r>
              <a:rPr lang="en-ZA" sz="1400" noProof="1" smtClean="0">
                <a:solidFill>
                  <a:schemeClr val="accent1">
                    <a:lumMod val="75000"/>
                  </a:schemeClr>
                </a:solidFill>
              </a:rPr>
              <a:t> – at which business processes must we excel ?</a:t>
            </a:r>
            <a:endParaRPr lang="en-ZA" sz="1400" noProof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495575" y="2616457"/>
            <a:ext cx="7344816" cy="34787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/>
              <a:t>                    </a:t>
            </a:r>
            <a:r>
              <a:rPr lang="en-ZA" sz="1400" b="1" dirty="0" smtClean="0"/>
              <a:t>Learning and Growing </a:t>
            </a:r>
            <a:r>
              <a:rPr lang="en-ZA" sz="1400" dirty="0" smtClean="0"/>
              <a:t>– how will we sustain our ability to change and improve ? </a:t>
            </a:r>
            <a:endParaRPr lang="en-ZA" sz="1400" dirty="0"/>
          </a:p>
        </p:txBody>
      </p:sp>
      <p:sp>
        <p:nvSpPr>
          <p:cNvPr id="14" name="Obousměrná svislá šipka 13"/>
          <p:cNvSpPr/>
          <p:nvPr/>
        </p:nvSpPr>
        <p:spPr>
          <a:xfrm>
            <a:off x="931276" y="2366182"/>
            <a:ext cx="216024" cy="500550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Obousměrná svislá šipka 14"/>
          <p:cNvSpPr/>
          <p:nvPr/>
        </p:nvSpPr>
        <p:spPr>
          <a:xfrm>
            <a:off x="1596369" y="1773871"/>
            <a:ext cx="204909" cy="586308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ousměrná svislá šipka 15"/>
          <p:cNvSpPr/>
          <p:nvPr/>
        </p:nvSpPr>
        <p:spPr>
          <a:xfrm>
            <a:off x="899592" y="1292596"/>
            <a:ext cx="216024" cy="561293"/>
          </a:xfrm>
          <a:prstGeom prst="up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Šipka dolů 16"/>
          <p:cNvSpPr/>
          <p:nvPr/>
        </p:nvSpPr>
        <p:spPr>
          <a:xfrm>
            <a:off x="2947959" y="3103604"/>
            <a:ext cx="2304256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Obdélník 18"/>
          <p:cNvSpPr/>
          <p:nvPr/>
        </p:nvSpPr>
        <p:spPr>
          <a:xfrm>
            <a:off x="455140" y="3751676"/>
            <a:ext cx="90807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Project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1487441" y="3737157"/>
            <a:ext cx="178001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of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constraints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3411475" y="373274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Production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1259632" y="4152660"/>
            <a:ext cx="108329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Critical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chain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2424959" y="416323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Drum</a:t>
            </a:r>
            <a:r>
              <a:rPr lang="cs-CZ" sz="900" dirty="0" smtClean="0">
                <a:solidFill>
                  <a:srgbClr val="FF0000"/>
                </a:solidFill>
              </a:rPr>
              <a:t> –</a:t>
            </a:r>
            <a:r>
              <a:rPr lang="cs-CZ" sz="900" dirty="0" err="1" smtClean="0">
                <a:solidFill>
                  <a:srgbClr val="FF0000"/>
                </a:solidFill>
              </a:rPr>
              <a:t>buffer-rope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6" name="Obdélník 25"/>
          <p:cNvSpPr/>
          <p:nvPr/>
        </p:nvSpPr>
        <p:spPr>
          <a:xfrm>
            <a:off x="3411474" y="415331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MRP-MRP-II,JIT,APS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7" name="Obdélník 26"/>
          <p:cNvSpPr/>
          <p:nvPr/>
        </p:nvSpPr>
        <p:spPr>
          <a:xfrm>
            <a:off x="4356651" y="373126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Linear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programming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4384112" y="4152963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Cutting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blending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29" name="Obdélník 28"/>
          <p:cNvSpPr/>
          <p:nvPr/>
        </p:nvSpPr>
        <p:spPr>
          <a:xfrm>
            <a:off x="5352729" y="3751676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Total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quality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0" name="Obdélník 29"/>
          <p:cNvSpPr/>
          <p:nvPr/>
        </p:nvSpPr>
        <p:spPr>
          <a:xfrm>
            <a:off x="5377154" y="415266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Pareto</a:t>
            </a:r>
            <a:r>
              <a:rPr lang="cs-CZ" sz="900" dirty="0" smtClean="0">
                <a:solidFill>
                  <a:srgbClr val="FF0000"/>
                </a:solidFill>
              </a:rPr>
              <a:t>, </a:t>
            </a:r>
            <a:r>
              <a:rPr lang="cs-CZ" sz="900" dirty="0" err="1" smtClean="0">
                <a:solidFill>
                  <a:srgbClr val="FF0000"/>
                </a:solidFill>
              </a:rPr>
              <a:t>ishikawa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1" name="Obdélník 30"/>
          <p:cNvSpPr/>
          <p:nvPr/>
        </p:nvSpPr>
        <p:spPr>
          <a:xfrm>
            <a:off x="6382220" y="3757118"/>
            <a:ext cx="1214115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Product</a:t>
            </a:r>
            <a:r>
              <a:rPr lang="cs-CZ" sz="900" dirty="0" smtClean="0">
                <a:solidFill>
                  <a:srgbClr val="FF0000"/>
                </a:solidFill>
              </a:rPr>
              <a:t>  </a:t>
            </a:r>
            <a:r>
              <a:rPr lang="cs-CZ" sz="900" dirty="0" err="1" smtClean="0">
                <a:solidFill>
                  <a:srgbClr val="FF0000"/>
                </a:solidFill>
              </a:rPr>
              <a:t>postitioning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2" name="Obdélník 31"/>
          <p:cNvSpPr/>
          <p:nvPr/>
        </p:nvSpPr>
        <p:spPr>
          <a:xfrm>
            <a:off x="2435174" y="5346226"/>
            <a:ext cx="1857162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Little´s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law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3" name="Obdélník 32"/>
          <p:cNvSpPr/>
          <p:nvPr/>
        </p:nvSpPr>
        <p:spPr>
          <a:xfrm>
            <a:off x="6410797" y="4152660"/>
            <a:ext cx="541580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Boston Matrix 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4" name="Obdélník 33"/>
          <p:cNvSpPr/>
          <p:nvPr/>
        </p:nvSpPr>
        <p:spPr>
          <a:xfrm>
            <a:off x="7027339" y="4152660"/>
            <a:ext cx="568997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Gartner</a:t>
            </a:r>
            <a:r>
              <a:rPr lang="cs-CZ" sz="900" dirty="0" smtClean="0">
                <a:solidFill>
                  <a:srgbClr val="FF0000"/>
                </a:solidFill>
              </a:rPr>
              <a:t> QM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5" name="Obdélník 34"/>
          <p:cNvSpPr/>
          <p:nvPr/>
        </p:nvSpPr>
        <p:spPr>
          <a:xfrm>
            <a:off x="472205" y="4153316"/>
            <a:ext cx="67498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Workflow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6" name="Obdélník 35"/>
          <p:cNvSpPr/>
          <p:nvPr/>
        </p:nvSpPr>
        <p:spPr>
          <a:xfrm>
            <a:off x="2422414" y="4544768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CONWIP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7" name="Obdélník 36"/>
          <p:cNvSpPr/>
          <p:nvPr/>
        </p:nvSpPr>
        <p:spPr>
          <a:xfrm>
            <a:off x="3436991" y="4544768"/>
            <a:ext cx="84258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smtClean="0">
                <a:solidFill>
                  <a:srgbClr val="FF0000"/>
                </a:solidFill>
              </a:rPr>
              <a:t>Logistics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8" name="Obdélník 37"/>
          <p:cNvSpPr/>
          <p:nvPr/>
        </p:nvSpPr>
        <p:spPr>
          <a:xfrm>
            <a:off x="3424233" y="4951450"/>
            <a:ext cx="868103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EOQ, ABC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9" name="Obdélník 38"/>
          <p:cNvSpPr/>
          <p:nvPr/>
        </p:nvSpPr>
        <p:spPr>
          <a:xfrm>
            <a:off x="7728575" y="4148544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Decision</a:t>
            </a:r>
            <a:endParaRPr lang="cs-CZ" sz="900" dirty="0" smtClean="0">
              <a:solidFill>
                <a:srgbClr val="FF0000"/>
              </a:solidFill>
            </a:endParaRPr>
          </a:p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making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0" name="Obdélník 39"/>
          <p:cNvSpPr/>
          <p:nvPr/>
        </p:nvSpPr>
        <p:spPr>
          <a:xfrm>
            <a:off x="7728575" y="4504409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Kepner-Tregoe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1" name="Obdélník 40"/>
          <p:cNvSpPr/>
          <p:nvPr/>
        </p:nvSpPr>
        <p:spPr>
          <a:xfrm>
            <a:off x="7719020" y="4869932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Hurviwtz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2" name="Obdélník 41"/>
          <p:cNvSpPr/>
          <p:nvPr/>
        </p:nvSpPr>
        <p:spPr>
          <a:xfrm>
            <a:off x="7724108" y="3748481"/>
            <a:ext cx="936104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smtClean="0">
                <a:solidFill>
                  <a:srgbClr val="FF0000"/>
                </a:solidFill>
              </a:rPr>
              <a:t>Business </a:t>
            </a:r>
            <a:r>
              <a:rPr lang="cs-CZ" sz="900" dirty="0" err="1" smtClean="0">
                <a:solidFill>
                  <a:srgbClr val="FF0000"/>
                </a:solidFill>
              </a:rPr>
              <a:t>Intelligence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6447697" y="4559860"/>
            <a:ext cx="1148638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Yield</a:t>
            </a:r>
            <a:r>
              <a:rPr lang="cs-CZ" sz="900" dirty="0" smtClean="0">
                <a:solidFill>
                  <a:srgbClr val="FF0000"/>
                </a:solidFill>
              </a:rPr>
              <a:t> management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44" name="Obdélník 43"/>
          <p:cNvSpPr/>
          <p:nvPr/>
        </p:nvSpPr>
        <p:spPr>
          <a:xfrm>
            <a:off x="7719019" y="5247961"/>
            <a:ext cx="904961" cy="28803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900" dirty="0" err="1" smtClean="0">
                <a:solidFill>
                  <a:srgbClr val="FF0000"/>
                </a:solidFill>
              </a:rPr>
              <a:t>Prospect</a:t>
            </a:r>
            <a:r>
              <a:rPr lang="cs-CZ" sz="900" dirty="0" smtClean="0">
                <a:solidFill>
                  <a:srgbClr val="FF0000"/>
                </a:solidFill>
              </a:rPr>
              <a:t> </a:t>
            </a:r>
            <a:r>
              <a:rPr lang="cs-CZ" sz="900" dirty="0" err="1" smtClean="0">
                <a:solidFill>
                  <a:srgbClr val="FF0000"/>
                </a:solidFill>
              </a:rPr>
              <a:t>theory</a:t>
            </a:r>
            <a:endParaRPr lang="cs-CZ" sz="900" dirty="0">
              <a:solidFill>
                <a:srgbClr val="FF0000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476090" y="503810"/>
            <a:ext cx="86950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ZA" dirty="0" smtClean="0"/>
              <a:t>BS  and OM – slide from Balanced Scorecard show </a:t>
            </a:r>
            <a:r>
              <a:rPr lang="en-ZA" sz="1400" dirty="0" smtClean="0"/>
              <a:t>(</a:t>
            </a:r>
            <a:r>
              <a:rPr lang="en-ZA" sz="1400" b="1" dirty="0" smtClean="0">
                <a:solidFill>
                  <a:srgbClr val="FF0000"/>
                </a:solidFill>
              </a:rPr>
              <a:t>will be presented  again in BS context</a:t>
            </a:r>
            <a:r>
              <a:rPr lang="en-ZA" sz="1400" dirty="0" smtClean="0"/>
              <a:t>) </a:t>
            </a:r>
            <a:endParaRPr lang="en-ZA" sz="1400" dirty="0"/>
          </a:p>
        </p:txBody>
      </p:sp>
    </p:spTree>
    <p:extLst>
      <p:ext uri="{BB962C8B-B14F-4D97-AF65-F5344CB8AC3E}">
        <p14:creationId xmlns:p14="http://schemas.microsoft.com/office/powerpoint/2010/main" val="7885681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8229600" cy="11430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r>
              <a:rPr lang="en-GB" altLang="cs-CZ" sz="3200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>Simplified diagram of ERP usage</a:t>
            </a:r>
            <a: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  <a:t/>
            </a:r>
            <a:br>
              <a:rPr lang="en-GB" altLang="cs-CZ" dirty="0" smtClean="0">
                <a:effectLst>
                  <a:outerShdw dist="50800" sx="1000" sy="1000" algn="ctr" rotWithShape="0">
                    <a:schemeClr val="bg1"/>
                  </a:outerShdw>
                  <a:reflection blurRad="6350" stA="55000" endA="300" endPos="0" dir="5400000" sy="-100000" algn="bl" rotWithShape="0"/>
                </a:effectLst>
                <a:latin typeface="Calibri" pitchFamily="34" charset="0"/>
              </a:rPr>
            </a:br>
            <a:endParaRPr lang="en-GB" altLang="cs-CZ" dirty="0" smtClean="0">
              <a:effectLst>
                <a:outerShdw dist="50800" sx="1000" sy="1000" algn="ctr" rotWithShape="0">
                  <a:schemeClr val="bg1"/>
                </a:outerShdw>
                <a:reflection blurRad="6350" stA="55000" endA="300" endPos="0" dir="5400000" sy="-100000" algn="bl" rotWithShape="0"/>
              </a:effectLst>
              <a:latin typeface="Calibri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838200" y="750888"/>
            <a:ext cx="6192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>
                <a:solidFill>
                  <a:srgbClr val="080808"/>
                </a:solidFill>
              </a:rPr>
              <a:t> 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477838" y="1470025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351088" y="14700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2351088" y="16859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7" name="Rectangle 7"/>
          <p:cNvSpPr>
            <a:spLocks noChangeArrowheads="1"/>
          </p:cNvSpPr>
          <p:nvPr/>
        </p:nvSpPr>
        <p:spPr bwMode="auto">
          <a:xfrm>
            <a:off x="2351088" y="19018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2351088" y="2117725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351088" y="23352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0" name="Rectangle 10"/>
          <p:cNvSpPr>
            <a:spLocks noChangeArrowheads="1"/>
          </p:cNvSpPr>
          <p:nvPr/>
        </p:nvSpPr>
        <p:spPr bwMode="auto">
          <a:xfrm>
            <a:off x="2351088" y="2551113"/>
            <a:ext cx="2735262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1846263" y="1685925"/>
            <a:ext cx="431800" cy="158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2" name="AutoShape 12"/>
          <p:cNvSpPr>
            <a:spLocks/>
          </p:cNvSpPr>
          <p:nvPr/>
        </p:nvSpPr>
        <p:spPr bwMode="auto">
          <a:xfrm>
            <a:off x="5230813" y="1398588"/>
            <a:ext cx="223837" cy="1223962"/>
          </a:xfrm>
          <a:prstGeom prst="rightBrace">
            <a:avLst>
              <a:gd name="adj1" fmla="val 455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Times New Roman" pitchFamily="18" charset="0"/>
            </a:endParaRP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5518150" y="1571625"/>
            <a:ext cx="21605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Transaction = Entries</a:t>
            </a:r>
          </a:p>
        </p:txBody>
      </p:sp>
      <p:sp>
        <p:nvSpPr>
          <p:cNvPr id="30734" name="Oval 14"/>
          <p:cNvSpPr>
            <a:spLocks noChangeArrowheads="1"/>
          </p:cNvSpPr>
          <p:nvPr/>
        </p:nvSpPr>
        <p:spPr bwMode="auto">
          <a:xfrm>
            <a:off x="2566988" y="1254125"/>
            <a:ext cx="2447925" cy="1944688"/>
          </a:xfrm>
          <a:prstGeom prst="ellipse">
            <a:avLst/>
          </a:prstGeom>
          <a:solidFill>
            <a:srgbClr val="FFFF99">
              <a:alpha val="3999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1600" b="1">
                <a:solidFill>
                  <a:srgbClr val="080808"/>
                </a:solidFill>
                <a:latin typeface="Arial" pitchFamily="34" charset="0"/>
              </a:rPr>
              <a:t>DB </a:t>
            </a:r>
          </a:p>
        </p:txBody>
      </p:sp>
      <p:sp>
        <p:nvSpPr>
          <p:cNvPr id="30735" name="Rectangle 15"/>
          <p:cNvSpPr>
            <a:spLocks noChangeArrowheads="1"/>
          </p:cNvSpPr>
          <p:nvPr/>
        </p:nvSpPr>
        <p:spPr bwMode="auto">
          <a:xfrm>
            <a:off x="4932363" y="2781300"/>
            <a:ext cx="1584325" cy="504825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cs-CZ" altLang="cs-CZ" sz="2400">
                <a:solidFill>
                  <a:srgbClr val="080808"/>
                </a:solidFill>
                <a:latin typeface="Arial" pitchFamily="34" charset="0"/>
              </a:rPr>
              <a:t>ERP</a:t>
            </a:r>
          </a:p>
        </p:txBody>
      </p:sp>
      <p:sp>
        <p:nvSpPr>
          <p:cNvPr id="30736" name="Line 16"/>
          <p:cNvSpPr>
            <a:spLocks noChangeShapeType="1"/>
          </p:cNvSpPr>
          <p:nvPr/>
        </p:nvSpPr>
        <p:spPr bwMode="auto">
          <a:xfrm>
            <a:off x="4151313" y="2693988"/>
            <a:ext cx="1587" cy="3603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7" name="Line 17"/>
          <p:cNvSpPr>
            <a:spLocks noChangeShapeType="1"/>
          </p:cNvSpPr>
          <p:nvPr/>
        </p:nvSpPr>
        <p:spPr bwMode="auto">
          <a:xfrm>
            <a:off x="4151313" y="3055938"/>
            <a:ext cx="781050" cy="127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38" name="Rectangle 18"/>
          <p:cNvSpPr>
            <a:spLocks noChangeArrowheads="1"/>
          </p:cNvSpPr>
          <p:nvPr/>
        </p:nvSpPr>
        <p:spPr bwMode="auto">
          <a:xfrm>
            <a:off x="477838" y="2478088"/>
            <a:ext cx="1152525" cy="360362"/>
          </a:xfrm>
          <a:prstGeom prst="rect">
            <a:avLst/>
          </a:prstGeom>
          <a:solidFill>
            <a:srgbClr val="D3BC8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Partners</a:t>
            </a:r>
          </a:p>
        </p:txBody>
      </p:sp>
      <p:sp>
        <p:nvSpPr>
          <p:cNvPr id="30739" name="Line 19"/>
          <p:cNvSpPr>
            <a:spLocks noChangeShapeType="1"/>
          </p:cNvSpPr>
          <p:nvPr/>
        </p:nvSpPr>
        <p:spPr bwMode="auto">
          <a:xfrm>
            <a:off x="838200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0" name="Line 20"/>
          <p:cNvSpPr>
            <a:spLocks noChangeShapeType="1"/>
          </p:cNvSpPr>
          <p:nvPr/>
        </p:nvSpPr>
        <p:spPr bwMode="auto">
          <a:xfrm flipV="1">
            <a:off x="1343025" y="1974850"/>
            <a:ext cx="1588" cy="5032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1" name="Rectangle 21"/>
          <p:cNvSpPr>
            <a:spLocks noChangeArrowheads="1"/>
          </p:cNvSpPr>
          <p:nvPr/>
        </p:nvSpPr>
        <p:spPr bwMode="auto">
          <a:xfrm>
            <a:off x="44386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Reports</a:t>
            </a:r>
          </a:p>
        </p:txBody>
      </p:sp>
      <p:sp>
        <p:nvSpPr>
          <p:cNvPr id="30742" name="Line 22"/>
          <p:cNvSpPr>
            <a:spLocks noChangeShapeType="1"/>
          </p:cNvSpPr>
          <p:nvPr/>
        </p:nvSpPr>
        <p:spPr bwMode="auto">
          <a:xfrm>
            <a:off x="5086350" y="3270250"/>
            <a:ext cx="1588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3" name="Rectangle 23"/>
          <p:cNvSpPr>
            <a:spLocks noChangeArrowheads="1"/>
          </p:cNvSpPr>
          <p:nvPr/>
        </p:nvSpPr>
        <p:spPr bwMode="auto">
          <a:xfrm>
            <a:off x="5734050" y="3630613"/>
            <a:ext cx="1081088" cy="360362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Calibri" pitchFamily="34" charset="0"/>
              </a:rPr>
              <a:t>Forms</a:t>
            </a:r>
          </a:p>
        </p:txBody>
      </p:sp>
      <p:pic>
        <p:nvPicPr>
          <p:cNvPr id="30744" name="Picture 24" descr="sample2002-Graph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2492375"/>
            <a:ext cx="12763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5" name="Line 25"/>
          <p:cNvSpPr>
            <a:spLocks noChangeShapeType="1"/>
          </p:cNvSpPr>
          <p:nvPr/>
        </p:nvSpPr>
        <p:spPr bwMode="auto">
          <a:xfrm flipV="1">
            <a:off x="6516688" y="3068638"/>
            <a:ext cx="93503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6" name="Line 26"/>
          <p:cNvSpPr>
            <a:spLocks noChangeShapeType="1"/>
          </p:cNvSpPr>
          <p:nvPr/>
        </p:nvSpPr>
        <p:spPr bwMode="auto">
          <a:xfrm>
            <a:off x="6167438" y="3270250"/>
            <a:ext cx="1587" cy="3603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47" name="Oval 27"/>
          <p:cNvSpPr>
            <a:spLocks noChangeArrowheads="1"/>
          </p:cNvSpPr>
          <p:nvPr/>
        </p:nvSpPr>
        <p:spPr bwMode="auto">
          <a:xfrm>
            <a:off x="4284663" y="3357563"/>
            <a:ext cx="2808287" cy="1079500"/>
          </a:xfrm>
          <a:prstGeom prst="ellipse">
            <a:avLst/>
          </a:prstGeom>
          <a:solidFill>
            <a:srgbClr val="FF00FF">
              <a:alpha val="16078"/>
            </a:srgbClr>
          </a:soli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 b="1">
                <a:solidFill>
                  <a:srgbClr val="FF3300"/>
                </a:solidFill>
                <a:latin typeface="Calibri" pitchFamily="34" charset="0"/>
              </a:rPr>
              <a:t>Information</a:t>
            </a:r>
          </a:p>
        </p:txBody>
      </p:sp>
      <p:sp>
        <p:nvSpPr>
          <p:cNvPr id="30748" name="Oval 28"/>
          <p:cNvSpPr>
            <a:spLocks noChangeArrowheads="1"/>
          </p:cNvSpPr>
          <p:nvPr/>
        </p:nvSpPr>
        <p:spPr bwMode="auto">
          <a:xfrm>
            <a:off x="6948488" y="2133600"/>
            <a:ext cx="2016125" cy="1871663"/>
          </a:xfrm>
          <a:prstGeom prst="ellipse">
            <a:avLst/>
          </a:prstGeom>
          <a:solidFill>
            <a:srgbClr val="FF00FF">
              <a:alpha val="14902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solidFill>
                <a:srgbClr val="080808"/>
              </a:solidFill>
              <a:latin typeface="Arial" pitchFamily="34" charset="0"/>
            </a:endParaRPr>
          </a:p>
        </p:txBody>
      </p:sp>
      <p:sp>
        <p:nvSpPr>
          <p:cNvPr id="30749" name="Text Box 29"/>
          <p:cNvSpPr txBox="1">
            <a:spLocks noChangeArrowheads="1"/>
          </p:cNvSpPr>
          <p:nvPr/>
        </p:nvSpPr>
        <p:spPr bwMode="auto">
          <a:xfrm>
            <a:off x="7524750" y="3284538"/>
            <a:ext cx="12382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Information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400">
                <a:solidFill>
                  <a:srgbClr val="080808"/>
                </a:solidFill>
                <a:latin typeface="Arial" pitchFamily="34" charset="0"/>
              </a:rPr>
              <a:t>(trends)</a:t>
            </a:r>
          </a:p>
        </p:txBody>
      </p:sp>
      <p:sp>
        <p:nvSpPr>
          <p:cNvPr id="30750" name="Rectangle 30"/>
          <p:cNvSpPr>
            <a:spLocks noChangeArrowheads="1"/>
          </p:cNvSpPr>
          <p:nvPr/>
        </p:nvSpPr>
        <p:spPr bwMode="auto">
          <a:xfrm>
            <a:off x="2854325" y="4854575"/>
            <a:ext cx="5759450" cy="504825"/>
          </a:xfrm>
          <a:prstGeom prst="rect">
            <a:avLst/>
          </a:prstGeom>
          <a:solidFill>
            <a:srgbClr val="D6F967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>
                <a:solidFill>
                  <a:srgbClr val="080808"/>
                </a:solidFill>
                <a:latin typeface="Calibri" pitchFamily="34" charset="0"/>
              </a:rPr>
              <a:t>Knowledge of methods for process management and used metrics</a:t>
            </a: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5734050" y="4422775"/>
            <a:ext cx="1588" cy="4318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7894638" y="3990975"/>
            <a:ext cx="1587" cy="8636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3" name="Rectangle 33"/>
          <p:cNvSpPr>
            <a:spLocks noChangeArrowheads="1"/>
          </p:cNvSpPr>
          <p:nvPr/>
        </p:nvSpPr>
        <p:spPr bwMode="auto">
          <a:xfrm>
            <a:off x="693738" y="4854575"/>
            <a:ext cx="1657350" cy="503238"/>
          </a:xfrm>
          <a:prstGeom prst="rect">
            <a:avLst/>
          </a:prstGeom>
          <a:solidFill>
            <a:srgbClr val="6EFD6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>
                <a:solidFill>
                  <a:srgbClr val="080808"/>
                </a:solidFill>
                <a:latin typeface="Calibri" pitchFamily="34" charset="0"/>
              </a:rPr>
              <a:t>Decision</a:t>
            </a:r>
          </a:p>
        </p:txBody>
      </p:sp>
      <p:sp>
        <p:nvSpPr>
          <p:cNvPr id="30754" name="Line 34"/>
          <p:cNvSpPr>
            <a:spLocks noChangeShapeType="1"/>
          </p:cNvSpPr>
          <p:nvPr/>
        </p:nvSpPr>
        <p:spPr bwMode="auto">
          <a:xfrm flipH="1">
            <a:off x="2351088" y="5143500"/>
            <a:ext cx="503237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5" name="Line 35"/>
          <p:cNvSpPr>
            <a:spLocks noChangeShapeType="1"/>
          </p:cNvSpPr>
          <p:nvPr/>
        </p:nvSpPr>
        <p:spPr bwMode="auto">
          <a:xfrm flipV="1">
            <a:off x="982663" y="2838450"/>
            <a:ext cx="1587" cy="20161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6" name="Line 36"/>
          <p:cNvSpPr>
            <a:spLocks noChangeShapeType="1"/>
          </p:cNvSpPr>
          <p:nvPr/>
        </p:nvSpPr>
        <p:spPr bwMode="auto">
          <a:xfrm flipH="1">
            <a:off x="190500" y="5070475"/>
            <a:ext cx="5032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7" name="Line 37"/>
          <p:cNvSpPr>
            <a:spLocks noChangeShapeType="1"/>
          </p:cNvSpPr>
          <p:nvPr/>
        </p:nvSpPr>
        <p:spPr bwMode="auto">
          <a:xfrm flipV="1">
            <a:off x="190500" y="1758950"/>
            <a:ext cx="1588" cy="33115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8" name="Line 38"/>
          <p:cNvSpPr>
            <a:spLocks noChangeShapeType="1"/>
          </p:cNvSpPr>
          <p:nvPr/>
        </p:nvSpPr>
        <p:spPr bwMode="auto">
          <a:xfrm>
            <a:off x="190500" y="1758950"/>
            <a:ext cx="287338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59" name="Rectangle 39"/>
          <p:cNvSpPr>
            <a:spLocks noChangeArrowheads="1"/>
          </p:cNvSpPr>
          <p:nvPr/>
        </p:nvSpPr>
        <p:spPr bwMode="auto">
          <a:xfrm>
            <a:off x="1414463" y="3559175"/>
            <a:ext cx="2590800" cy="574675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 b="1">
                <a:solidFill>
                  <a:srgbClr val="FFFF00"/>
                </a:solidFill>
                <a:latin typeface="Calibri" pitchFamily="34" charset="0"/>
              </a:rPr>
              <a:t>Enterprise</a:t>
            </a:r>
          </a:p>
        </p:txBody>
      </p:sp>
      <p:sp>
        <p:nvSpPr>
          <p:cNvPr id="30760" name="Line 40"/>
          <p:cNvSpPr>
            <a:spLocks noChangeShapeType="1"/>
          </p:cNvSpPr>
          <p:nvPr/>
        </p:nvSpPr>
        <p:spPr bwMode="auto">
          <a:xfrm flipV="1">
            <a:off x="17748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1" name="Line 41"/>
          <p:cNvSpPr>
            <a:spLocks noChangeShapeType="1"/>
          </p:cNvSpPr>
          <p:nvPr/>
        </p:nvSpPr>
        <p:spPr bwMode="auto">
          <a:xfrm>
            <a:off x="1990725" y="1974850"/>
            <a:ext cx="1588" cy="158432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2" name="Line 42"/>
          <p:cNvSpPr>
            <a:spLocks noChangeShapeType="1"/>
          </p:cNvSpPr>
          <p:nvPr/>
        </p:nvSpPr>
        <p:spPr bwMode="auto">
          <a:xfrm flipV="1">
            <a:off x="1630363" y="4135438"/>
            <a:ext cx="1587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 flipV="1">
            <a:off x="30702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3502025" y="4135438"/>
            <a:ext cx="1588" cy="719137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5" name="Line 45"/>
          <p:cNvSpPr>
            <a:spLocks noChangeShapeType="1"/>
          </p:cNvSpPr>
          <p:nvPr/>
        </p:nvSpPr>
        <p:spPr bwMode="auto">
          <a:xfrm>
            <a:off x="7451725" y="3933825"/>
            <a:ext cx="1588" cy="7905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6" name="Line 46"/>
          <p:cNvSpPr>
            <a:spLocks noChangeShapeType="1"/>
          </p:cNvSpPr>
          <p:nvPr/>
        </p:nvSpPr>
        <p:spPr bwMode="auto">
          <a:xfrm flipH="1" flipV="1">
            <a:off x="1187450" y="4724400"/>
            <a:ext cx="6264275" cy="158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7" name="Line 47"/>
          <p:cNvSpPr>
            <a:spLocks noChangeShapeType="1"/>
          </p:cNvSpPr>
          <p:nvPr/>
        </p:nvSpPr>
        <p:spPr bwMode="auto">
          <a:xfrm flipV="1">
            <a:off x="1198563" y="2838450"/>
            <a:ext cx="1587" cy="1871663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8" name="Line 48"/>
          <p:cNvSpPr>
            <a:spLocks noChangeShapeType="1"/>
          </p:cNvSpPr>
          <p:nvPr/>
        </p:nvSpPr>
        <p:spPr bwMode="auto">
          <a:xfrm>
            <a:off x="5375275" y="4422775"/>
            <a:ext cx="1588" cy="287338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sp>
        <p:nvSpPr>
          <p:cNvPr id="30769" name="Line 49"/>
          <p:cNvSpPr>
            <a:spLocks noChangeShapeType="1"/>
          </p:cNvSpPr>
          <p:nvPr/>
        </p:nvSpPr>
        <p:spPr bwMode="auto">
          <a:xfrm flipH="1" flipV="1">
            <a:off x="3995738" y="3860800"/>
            <a:ext cx="204787" cy="1270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0" name="Picture 50" descr="key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5516563"/>
            <a:ext cx="796925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1" name="Text Box 51"/>
          <p:cNvSpPr txBox="1">
            <a:spLocks noChangeArrowheads="1"/>
          </p:cNvSpPr>
          <p:nvPr/>
        </p:nvSpPr>
        <p:spPr bwMode="auto">
          <a:xfrm>
            <a:off x="4716463" y="6221413"/>
            <a:ext cx="1787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000" b="1">
                <a:solidFill>
                  <a:srgbClr val="080808"/>
                </a:solidFill>
                <a:latin typeface="Calibri" pitchFamily="34" charset="0"/>
              </a:rPr>
              <a:t>Key knowledge</a:t>
            </a:r>
          </a:p>
        </p:txBody>
      </p:sp>
      <p:sp>
        <p:nvSpPr>
          <p:cNvPr id="30772" name="Line 52"/>
          <p:cNvSpPr>
            <a:spLocks noChangeShapeType="1"/>
          </p:cNvSpPr>
          <p:nvPr/>
        </p:nvSpPr>
        <p:spPr bwMode="auto">
          <a:xfrm flipV="1">
            <a:off x="5508625" y="5373688"/>
            <a:ext cx="1588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/>
          <a:p>
            <a:endParaRPr lang="cs-CZ"/>
          </a:p>
        </p:txBody>
      </p:sp>
      <p:pic>
        <p:nvPicPr>
          <p:cNvPr id="30773" name="Picture 53" descr="keys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5516563"/>
            <a:ext cx="649288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4" name="Text Box 54"/>
          <p:cNvSpPr txBox="1">
            <a:spLocks noChangeArrowheads="1"/>
          </p:cNvSpPr>
          <p:nvPr/>
        </p:nvSpPr>
        <p:spPr bwMode="auto">
          <a:xfrm>
            <a:off x="1763713" y="6092825"/>
            <a:ext cx="159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3BC8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800" b="1">
                <a:solidFill>
                  <a:srgbClr val="080808"/>
                </a:solidFill>
                <a:latin typeface="Arial" pitchFamily="34" charset="0"/>
              </a:rPr>
              <a:t>Key decision</a:t>
            </a:r>
          </a:p>
        </p:txBody>
      </p:sp>
    </p:spTree>
    <p:extLst>
      <p:ext uri="{BB962C8B-B14F-4D97-AF65-F5344CB8AC3E}">
        <p14:creationId xmlns:p14="http://schemas.microsoft.com/office/powerpoint/2010/main" val="336728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61987" y="260648"/>
            <a:ext cx="7381875" cy="1066800"/>
          </a:xfrm>
        </p:spPr>
        <p:txBody>
          <a:bodyPr/>
          <a:lstStyle/>
          <a:p>
            <a:pPr algn="l"/>
            <a:r>
              <a:rPr lang="cs-CZ" altLang="cs-CZ" dirty="0" smtClean="0">
                <a:latin typeface="Calibri" pitchFamily="34" charset="0"/>
              </a:rPr>
              <a:t>Basic</a:t>
            </a:r>
            <a:r>
              <a:rPr lang="en-GB" altLang="cs-CZ" dirty="0" smtClean="0">
                <a:latin typeface="Calibri" pitchFamily="34" charset="0"/>
              </a:rPr>
              <a:t> problem</a:t>
            </a:r>
            <a:r>
              <a:rPr lang="cs-CZ" altLang="cs-CZ" dirty="0" smtClean="0">
                <a:latin typeface="Calibri" pitchFamily="34" charset="0"/>
              </a:rPr>
              <a:t> I. </a:t>
            </a:r>
            <a:r>
              <a:rPr lang="en-US" altLang="cs-CZ" sz="3200" dirty="0" smtClean="0">
                <a:latin typeface="Calibri" pitchFamily="34" charset="0"/>
              </a:rPr>
              <a:t>(one of many)</a:t>
            </a:r>
          </a:p>
        </p:txBody>
      </p:sp>
      <p:pic>
        <p:nvPicPr>
          <p:cNvPr id="32771" name="Picture 5" descr="momentu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2133600"/>
            <a:ext cx="1295400" cy="125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7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133600"/>
            <a:ext cx="1511300" cy="118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AutoShape 8"/>
          <p:cNvSpPr>
            <a:spLocks noChangeArrowheads="1"/>
          </p:cNvSpPr>
          <p:nvPr/>
        </p:nvSpPr>
        <p:spPr bwMode="auto">
          <a:xfrm>
            <a:off x="2484438" y="3573463"/>
            <a:ext cx="2087562" cy="2447925"/>
          </a:xfrm>
          <a:prstGeom prst="cloudCallout">
            <a:avLst>
              <a:gd name="adj1" fmla="val -36236"/>
              <a:gd name="adj2" fmla="val -8404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4" name="Text Box 9"/>
          <p:cNvSpPr txBox="1">
            <a:spLocks noChangeArrowheads="1"/>
          </p:cNvSpPr>
          <p:nvPr/>
        </p:nvSpPr>
        <p:spPr bwMode="auto">
          <a:xfrm>
            <a:off x="2716213" y="4014788"/>
            <a:ext cx="1636712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We have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2400">
                <a:latin typeface="Calibri" pitchFamily="34" charset="0"/>
              </a:rPr>
              <a:t>a huge data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cs-CZ" sz="2400">
                <a:latin typeface="Calibri" pitchFamily="34" charset="0"/>
              </a:rPr>
              <a:t>quantity</a:t>
            </a:r>
          </a:p>
        </p:txBody>
      </p:sp>
      <p:sp>
        <p:nvSpPr>
          <p:cNvPr id="32775" name="Line 10"/>
          <p:cNvSpPr>
            <a:spLocks noChangeShapeType="1"/>
          </p:cNvSpPr>
          <p:nvPr/>
        </p:nvSpPr>
        <p:spPr bwMode="auto">
          <a:xfrm flipV="1">
            <a:off x="4572000" y="3500438"/>
            <a:ext cx="431800" cy="5762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pic>
        <p:nvPicPr>
          <p:cNvPr id="32776" name="Picture 11" descr="33e68905-3e3e-4556-bc5b-c5e41f6527fa_Pakistan_Musharraf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4652963"/>
            <a:ext cx="1511300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AutoShape 12"/>
          <p:cNvSpPr>
            <a:spLocks noChangeArrowheads="1"/>
          </p:cNvSpPr>
          <p:nvPr/>
        </p:nvSpPr>
        <p:spPr bwMode="auto">
          <a:xfrm>
            <a:off x="6156325" y="1700213"/>
            <a:ext cx="2808288" cy="2447925"/>
          </a:xfrm>
          <a:prstGeom prst="cloudCallout">
            <a:avLst>
              <a:gd name="adj1" fmla="val -40560"/>
              <a:gd name="adj2" fmla="val 85472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0" lang="cs-CZ" altLang="cs-CZ" sz="2400">
              <a:latin typeface="Times New Roman" pitchFamily="18" charset="0"/>
            </a:endParaRPr>
          </a:p>
        </p:txBody>
      </p:sp>
      <p:sp>
        <p:nvSpPr>
          <p:cNvPr id="32778" name="Text Box 13"/>
          <p:cNvSpPr txBox="1">
            <a:spLocks noChangeArrowheads="1"/>
          </p:cNvSpPr>
          <p:nvPr/>
        </p:nvSpPr>
        <p:spPr bwMode="auto">
          <a:xfrm>
            <a:off x="6443663" y="2205038"/>
            <a:ext cx="23050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C605F"/>
              </a:buClr>
              <a:buSzPct val="7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..and at the same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en-GB" altLang="cs-CZ" sz="1600" dirty="0">
                <a:latin typeface="Calibri" pitchFamily="34" charset="0"/>
              </a:rPr>
              <a:t>time a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minimum information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which could be used</a:t>
            </a:r>
            <a:r>
              <a:rPr kumimoji="0" lang="cs-CZ" altLang="cs-CZ" sz="1600" dirty="0">
                <a:latin typeface="Calibri" pitchFamily="34" charset="0"/>
              </a:rPr>
              <a:t> </a:t>
            </a:r>
            <a:r>
              <a:rPr kumimoji="0" lang="en-GB" altLang="cs-CZ" sz="1600" dirty="0">
                <a:latin typeface="Calibri" pitchFamily="34" charset="0"/>
              </a:rPr>
              <a:t>for </a:t>
            </a:r>
            <a:r>
              <a:rPr kumimoji="0" lang="cs-CZ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decision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m</a:t>
            </a:r>
            <a:r>
              <a:rPr kumimoji="0" lang="en-GB" altLang="cs-CZ" sz="1600" b="1" dirty="0" err="1" smtClean="0">
                <a:solidFill>
                  <a:srgbClr val="FF3300"/>
                </a:solidFill>
                <a:latin typeface="Calibri" pitchFamily="34" charset="0"/>
              </a:rPr>
              <a:t>aking</a:t>
            </a:r>
            <a:r>
              <a:rPr kumimoji="0" lang="cs-CZ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!!!!</a:t>
            </a:r>
            <a:r>
              <a:rPr kumimoji="0" lang="en-GB" altLang="cs-CZ" sz="1600" b="1" dirty="0" smtClean="0">
                <a:solidFill>
                  <a:srgbClr val="FF3300"/>
                </a:solidFill>
                <a:latin typeface="Calibri" pitchFamily="34" charset="0"/>
              </a:rPr>
              <a:t>   </a:t>
            </a:r>
            <a:endParaRPr kumimoji="0" lang="en-GB" altLang="cs-CZ" sz="1600" b="1" dirty="0">
              <a:solidFill>
                <a:srgbClr val="FF3300"/>
              </a:solidFill>
              <a:latin typeface="Calibri" pitchFamily="34" charset="0"/>
            </a:endParaRPr>
          </a:p>
        </p:txBody>
      </p:sp>
      <p:sp>
        <p:nvSpPr>
          <p:cNvPr id="32779" name="Line 14"/>
          <p:cNvSpPr>
            <a:spLocks noChangeShapeType="1"/>
          </p:cNvSpPr>
          <p:nvPr/>
        </p:nvSpPr>
        <p:spPr bwMode="auto">
          <a:xfrm>
            <a:off x="5076825" y="3500438"/>
            <a:ext cx="790575" cy="7921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762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144</TotalTime>
  <Words>1354</Words>
  <Application>Microsoft Office PowerPoint</Application>
  <PresentationFormat>Předvádění na obrazovce (4:3)</PresentationFormat>
  <Paragraphs>501</Paragraphs>
  <Slides>40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40</vt:i4>
      </vt:variant>
    </vt:vector>
  </HeadingPairs>
  <TitlesOfParts>
    <vt:vector size="43" baseType="lpstr">
      <vt:lpstr>Aerodynamika</vt:lpstr>
      <vt:lpstr>CorelDRAW!</vt:lpstr>
      <vt:lpstr>Clip</vt:lpstr>
      <vt:lpstr>Tasks, problems and real South African project </vt:lpstr>
      <vt:lpstr>Your main task (not organised set of processes)</vt:lpstr>
      <vt:lpstr>Your main task (organised set of processes)</vt:lpstr>
      <vt:lpstr>Your main task (possible problems, bottlenecks,..) </vt:lpstr>
      <vt:lpstr>Your main task  Search  - HOW  ???  Measure impacts –HOW ??? and  Destroy – HOW  ??? And improve - HOW  ???  </vt:lpstr>
      <vt:lpstr>Methods (not sorted so far ) </vt:lpstr>
      <vt:lpstr>BS  and OM</vt:lpstr>
      <vt:lpstr>Simplified diagram of ERP usage </vt:lpstr>
      <vt:lpstr>Basic problem I. (one of many)</vt:lpstr>
      <vt:lpstr>Prezentace aplikace PowerPoint</vt:lpstr>
      <vt:lpstr>Basic problem III.</vt:lpstr>
      <vt:lpstr>Basic problem IV.</vt:lpstr>
      <vt:lpstr>Basic problem V-I.(availability of components)  </vt:lpstr>
      <vt:lpstr>Basic problem V-II.  (availability of components )   </vt:lpstr>
      <vt:lpstr>Basic problem VI-I.  (over budget)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Isolated Data Islands</vt:lpstr>
      <vt:lpstr> </vt:lpstr>
      <vt:lpstr>Prezentace aplikace PowerPoint</vt:lpstr>
      <vt:lpstr>Prezentace aplikace PowerPoint</vt:lpstr>
      <vt:lpstr>Warehousing</vt:lpstr>
      <vt:lpstr>Warehousing</vt:lpstr>
      <vt:lpstr>Prezentace aplikace PowerPoint</vt:lpstr>
      <vt:lpstr>Design (S=Sheets, R=Reels, G=Graphics, C=Cutting, G=Guillotine)</vt:lpstr>
      <vt:lpstr>Project management</vt:lpstr>
      <vt:lpstr>Resource Planner tool</vt:lpstr>
      <vt:lpstr>Resource Planner tool</vt:lpstr>
      <vt:lpstr>Resource Planner tool</vt:lpstr>
      <vt:lpstr>Consignment stock (benefits)</vt:lpstr>
      <vt:lpstr>Forward Exchange Contract (home study)     A special type of foreign currency transaction. Forward contracts are agreements between two parties to exchange two designated currencies at a specific time in the future. These contracts always take place on a date after the date that the spot contract settles, and are used to protect the buyer from fluctuations in currency prices.   </vt:lpstr>
      <vt:lpstr>Staff training </vt:lpstr>
      <vt:lpstr>Project Management I.</vt:lpstr>
      <vt:lpstr>Prezentace aplikace PowerPoint</vt:lpstr>
      <vt:lpstr>Project Management II.</vt:lpstr>
      <vt:lpstr>Implementation 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South African project</dc:title>
  <dc:creator>Skorkovsky Jaromir</dc:creator>
  <cp:lastModifiedBy>Skorkovsky Jaromir</cp:lastModifiedBy>
  <cp:revision>49</cp:revision>
  <dcterms:created xsi:type="dcterms:W3CDTF">2014-09-04T10:27:02Z</dcterms:created>
  <dcterms:modified xsi:type="dcterms:W3CDTF">2015-09-21T06:54:02Z</dcterms:modified>
</cp:coreProperties>
</file>