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1"/>
  </p:notesMasterIdLst>
  <p:sldIdLst>
    <p:sldId id="256" r:id="rId2"/>
    <p:sldId id="272" r:id="rId3"/>
    <p:sldId id="263" r:id="rId4"/>
    <p:sldId id="274" r:id="rId5"/>
    <p:sldId id="275" r:id="rId6"/>
    <p:sldId id="277" r:id="rId7"/>
    <p:sldId id="278" r:id="rId8"/>
    <p:sldId id="280" r:id="rId9"/>
    <p:sldId id="282" r:id="rId10"/>
    <p:sldId id="283" r:id="rId11"/>
    <p:sldId id="273" r:id="rId12"/>
    <p:sldId id="284" r:id="rId13"/>
    <p:sldId id="287" r:id="rId14"/>
    <p:sldId id="288" r:id="rId15"/>
    <p:sldId id="318" r:id="rId16"/>
    <p:sldId id="289" r:id="rId17"/>
    <p:sldId id="290" r:id="rId18"/>
    <p:sldId id="285" r:id="rId19"/>
    <p:sldId id="286" r:id="rId20"/>
    <p:sldId id="319" r:id="rId21"/>
    <p:sldId id="262" r:id="rId22"/>
    <p:sldId id="291" r:id="rId23"/>
    <p:sldId id="341" r:id="rId24"/>
    <p:sldId id="333" r:id="rId25"/>
    <p:sldId id="334" r:id="rId26"/>
    <p:sldId id="335" r:id="rId27"/>
    <p:sldId id="336" r:id="rId28"/>
    <p:sldId id="337" r:id="rId29"/>
    <p:sldId id="338" r:id="rId30"/>
    <p:sldId id="339" r:id="rId31"/>
    <p:sldId id="340" r:id="rId32"/>
    <p:sldId id="292" r:id="rId33"/>
    <p:sldId id="293" r:id="rId34"/>
    <p:sldId id="294" r:id="rId35"/>
    <p:sldId id="295" r:id="rId36"/>
    <p:sldId id="297" r:id="rId37"/>
    <p:sldId id="298" r:id="rId38"/>
    <p:sldId id="317" r:id="rId39"/>
    <p:sldId id="345" r:id="rId40"/>
    <p:sldId id="264" r:id="rId41"/>
    <p:sldId id="265" r:id="rId42"/>
    <p:sldId id="342" r:id="rId43"/>
    <p:sldId id="343" r:id="rId44"/>
    <p:sldId id="344" r:id="rId45"/>
    <p:sldId id="266" r:id="rId46"/>
    <p:sldId id="267" r:id="rId47"/>
    <p:sldId id="268" r:id="rId48"/>
    <p:sldId id="269" r:id="rId49"/>
    <p:sldId id="270" r:id="rId50"/>
    <p:sldId id="300" r:id="rId51"/>
    <p:sldId id="301" r:id="rId52"/>
    <p:sldId id="302" r:id="rId53"/>
    <p:sldId id="303" r:id="rId54"/>
    <p:sldId id="312" r:id="rId55"/>
    <p:sldId id="314" r:id="rId56"/>
    <p:sldId id="316" r:id="rId57"/>
    <p:sldId id="259" r:id="rId58"/>
    <p:sldId id="260" r:id="rId59"/>
    <p:sldId id="257" r:id="rId6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CC"/>
    <a:srgbClr val="800000"/>
    <a:srgbClr val="CCECFF"/>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100"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1BE3EBB-616A-46B2-9E19-C1E6056877FA}" type="datetimeFigureOut">
              <a:rPr lang="cs-CZ"/>
              <a:pPr>
                <a:defRPr/>
              </a:pPr>
              <a:t>29.9.2015</a:t>
            </a:fld>
            <a:endParaRPr lang="cs-CZ"/>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A7DA10-B146-45D5-AB2C-D30E98999027}" type="slidenum">
              <a:rPr lang="cs-CZ"/>
              <a:pPr>
                <a:defRPr/>
              </a:pPr>
              <a:t>‹#›</a:t>
            </a:fld>
            <a:endParaRPr lang="cs-CZ"/>
          </a:p>
        </p:txBody>
      </p:sp>
    </p:spTree>
    <p:extLst>
      <p:ext uri="{BB962C8B-B14F-4D97-AF65-F5344CB8AC3E}">
        <p14:creationId xmlns:p14="http://schemas.microsoft.com/office/powerpoint/2010/main" val="1562096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A5D80218-5DCB-4DEE-AD04-3F66A441CB5F}" type="slidenum">
              <a:rPr lang="en-US" sz="1200">
                <a:latin typeface="Times New Roman" pitchFamily="18" charset="0"/>
              </a:rPr>
              <a:pPr algn="r"/>
              <a:t>24</a:t>
            </a:fld>
            <a:endParaRPr lang="en-US" sz="1200">
              <a:latin typeface="Times New Roman" pitchFamily="18" charset="0"/>
            </a:endParaRPr>
          </a:p>
        </p:txBody>
      </p:sp>
      <p:sp>
        <p:nvSpPr>
          <p:cNvPr id="144387" name="Rectangle 2"/>
          <p:cNvSpPr>
            <a:spLocks noGrp="1" noRot="1" noChangeAspect="1" noChangeArrowheads="1" noTextEdit="1"/>
          </p:cNvSpPr>
          <p:nvPr>
            <p:ph type="sldImg"/>
          </p:nvPr>
        </p:nvSpPr>
        <p:spPr>
          <a:xfrm>
            <a:off x="1144588" y="685800"/>
            <a:ext cx="4572000" cy="3429000"/>
          </a:xfrm>
          <a:solidFill>
            <a:srgbClr val="FFFFFF"/>
          </a:solidFill>
          <a:ln w="12700" cap="flat"/>
        </p:spPr>
      </p:sp>
      <p:sp>
        <p:nvSpPr>
          <p:cNvPr id="144388" name="Rectangle 3"/>
          <p:cNvSpPr>
            <a:spLocks noGrp="1" noChangeArrowheads="1"/>
          </p:cNvSpPr>
          <p:nvPr>
            <p:ph type="body" idx="1"/>
          </p:nvPr>
        </p:nvSpPr>
        <p:spPr>
          <a:xfrm>
            <a:off x="914400" y="4343400"/>
            <a:ext cx="5029200" cy="4114800"/>
          </a:xfrm>
          <a:noFill/>
          <a:ln/>
        </p:spPr>
        <p:txBody>
          <a:bodyPr lIns="92066" tIns="46034" rIns="92066" bIns="46034"/>
          <a:lstStyle/>
          <a:p>
            <a:pPr eaLnBrk="1" hangingPunct="1"/>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B40A8AC2-55FF-4FF0-AA91-324A7B142234}" type="slidenum">
              <a:rPr lang="en-US" sz="1200">
                <a:latin typeface="Times New Roman" pitchFamily="18" charset="0"/>
              </a:rPr>
              <a:pPr algn="r"/>
              <a:t>25</a:t>
            </a:fld>
            <a:endParaRPr lang="en-US" sz="1200">
              <a:latin typeface="Times New Roman" pitchFamily="18" charset="0"/>
            </a:endParaRPr>
          </a:p>
        </p:txBody>
      </p:sp>
      <p:sp>
        <p:nvSpPr>
          <p:cNvPr id="146435" name="Rectangle 2"/>
          <p:cNvSpPr>
            <a:spLocks noGrp="1" noRot="1" noChangeAspect="1" noChangeArrowheads="1" noTextEdit="1"/>
          </p:cNvSpPr>
          <p:nvPr>
            <p:ph type="sldImg"/>
          </p:nvPr>
        </p:nvSpPr>
        <p:spPr>
          <a:xfrm>
            <a:off x="1144588" y="685800"/>
            <a:ext cx="4572000" cy="3429000"/>
          </a:xfrm>
          <a:ln/>
        </p:spPr>
      </p:sp>
      <p:sp>
        <p:nvSpPr>
          <p:cNvPr id="146436" name="Rectangle 3"/>
          <p:cNvSpPr>
            <a:spLocks noGrp="1" noChangeArrowheads="1"/>
          </p:cNvSpPr>
          <p:nvPr>
            <p:ph type="body" idx="1"/>
          </p:nvPr>
        </p:nvSpPr>
        <p:spPr>
          <a:xfrm>
            <a:off x="914400" y="4343400"/>
            <a:ext cx="5029200" cy="4114800"/>
          </a:xfrm>
          <a:noFill/>
          <a:ln/>
        </p:spPr>
        <p:txBody>
          <a:bodyPr lIns="91432" tIns="45716" rIns="91432" bIns="45716"/>
          <a:lstStyle/>
          <a:p>
            <a:pPr eaLnBrk="1" hangingPunct="1"/>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8EE1AB76-3C9C-4239-8684-1F66DAF0F5AD}" type="slidenum">
              <a:rPr lang="en-US" sz="1200">
                <a:latin typeface="Times New Roman" pitchFamily="18" charset="0"/>
              </a:rPr>
              <a:pPr algn="r"/>
              <a:t>26</a:t>
            </a:fld>
            <a:endParaRPr lang="en-US" sz="1200">
              <a:latin typeface="Times New Roman" pitchFamily="18" charset="0"/>
            </a:endParaRPr>
          </a:p>
        </p:txBody>
      </p:sp>
      <p:sp>
        <p:nvSpPr>
          <p:cNvPr id="148483" name="Rectangle 2"/>
          <p:cNvSpPr>
            <a:spLocks noGrp="1" noRot="1" noChangeAspect="1" noChangeArrowheads="1" noTextEdit="1"/>
          </p:cNvSpPr>
          <p:nvPr>
            <p:ph type="sldImg"/>
          </p:nvPr>
        </p:nvSpPr>
        <p:spPr>
          <a:xfrm>
            <a:off x="1144588" y="685800"/>
            <a:ext cx="4572000" cy="3429000"/>
          </a:xfrm>
          <a:solidFill>
            <a:srgbClr val="FFFFFF"/>
          </a:solidFill>
          <a:ln w="12700" cap="flat"/>
        </p:spPr>
      </p:sp>
      <p:sp>
        <p:nvSpPr>
          <p:cNvPr id="148484" name="Rectangle 3"/>
          <p:cNvSpPr>
            <a:spLocks noGrp="1" noChangeArrowheads="1"/>
          </p:cNvSpPr>
          <p:nvPr>
            <p:ph type="body" idx="1"/>
          </p:nvPr>
        </p:nvSpPr>
        <p:spPr>
          <a:xfrm>
            <a:off x="914400" y="4343400"/>
            <a:ext cx="5029200" cy="4114800"/>
          </a:xfrm>
          <a:noFill/>
          <a:ln/>
        </p:spPr>
        <p:txBody>
          <a:bodyPr lIns="92066" tIns="46034" rIns="92066" bIns="46034"/>
          <a:lstStyle/>
          <a:p>
            <a:pPr eaLnBrk="1" hangingPunct="1"/>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8D45841F-A775-4034-913A-B916D4398698}" type="slidenum">
              <a:rPr lang="en-US" sz="1200">
                <a:latin typeface="Times New Roman" pitchFamily="18" charset="0"/>
              </a:rPr>
              <a:pPr algn="r"/>
              <a:t>27</a:t>
            </a:fld>
            <a:endParaRPr lang="en-US" sz="1200">
              <a:latin typeface="Times New Roman" pitchFamily="18" charset="0"/>
            </a:endParaRPr>
          </a:p>
        </p:txBody>
      </p:sp>
      <p:sp>
        <p:nvSpPr>
          <p:cNvPr id="150531" name="Rectangle 2"/>
          <p:cNvSpPr>
            <a:spLocks noGrp="1" noRot="1" noChangeAspect="1" noChangeArrowheads="1" noTextEdit="1"/>
          </p:cNvSpPr>
          <p:nvPr>
            <p:ph type="sldImg"/>
          </p:nvPr>
        </p:nvSpPr>
        <p:spPr>
          <a:xfrm>
            <a:off x="1144588" y="685800"/>
            <a:ext cx="4572000" cy="3429000"/>
          </a:xfrm>
          <a:solidFill>
            <a:srgbClr val="FFFFFF"/>
          </a:solidFill>
          <a:ln w="12700" cap="flat"/>
        </p:spPr>
      </p:sp>
      <p:sp>
        <p:nvSpPr>
          <p:cNvPr id="150532" name="Rectangle 3"/>
          <p:cNvSpPr>
            <a:spLocks noGrp="1" noChangeArrowheads="1"/>
          </p:cNvSpPr>
          <p:nvPr>
            <p:ph type="body" idx="1"/>
          </p:nvPr>
        </p:nvSpPr>
        <p:spPr>
          <a:xfrm>
            <a:off x="914400" y="4343400"/>
            <a:ext cx="5029200" cy="4114800"/>
          </a:xfrm>
          <a:noFill/>
          <a:ln/>
        </p:spPr>
        <p:txBody>
          <a:bodyPr lIns="92066" tIns="46034" rIns="92066" bIns="46034"/>
          <a:lstStyle/>
          <a:p>
            <a:pPr eaLnBrk="1" hangingPunct="1"/>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BA0FA7A2-3AA0-4876-82B1-B9B92F89DCE1}" type="slidenum">
              <a:rPr lang="en-US" sz="1200">
                <a:latin typeface="Times New Roman" pitchFamily="18" charset="0"/>
              </a:rPr>
              <a:pPr algn="r"/>
              <a:t>28</a:t>
            </a:fld>
            <a:endParaRPr lang="en-US" sz="1200">
              <a:latin typeface="Times New Roman" pitchFamily="18" charset="0"/>
            </a:endParaRPr>
          </a:p>
        </p:txBody>
      </p:sp>
      <p:sp>
        <p:nvSpPr>
          <p:cNvPr id="152579" name="Rectangle 2"/>
          <p:cNvSpPr>
            <a:spLocks noGrp="1" noRot="1" noChangeAspect="1" noChangeArrowheads="1" noTextEdit="1"/>
          </p:cNvSpPr>
          <p:nvPr>
            <p:ph type="sldImg"/>
          </p:nvPr>
        </p:nvSpPr>
        <p:spPr>
          <a:xfrm>
            <a:off x="1144588" y="685800"/>
            <a:ext cx="4572000" cy="3429000"/>
          </a:xfrm>
          <a:solidFill>
            <a:srgbClr val="FFFFFF"/>
          </a:solidFill>
          <a:ln w="12700" cap="flat"/>
        </p:spPr>
      </p:sp>
      <p:sp>
        <p:nvSpPr>
          <p:cNvPr id="152580" name="Rectangle 3"/>
          <p:cNvSpPr>
            <a:spLocks noGrp="1" noChangeArrowheads="1"/>
          </p:cNvSpPr>
          <p:nvPr>
            <p:ph type="body" idx="1"/>
          </p:nvPr>
        </p:nvSpPr>
        <p:spPr>
          <a:xfrm>
            <a:off x="914400" y="4343400"/>
            <a:ext cx="5029200" cy="4114800"/>
          </a:xfrm>
          <a:noFill/>
          <a:ln/>
        </p:spPr>
        <p:txBody>
          <a:bodyPr lIns="92066" tIns="46034" rIns="92066" bIns="46034"/>
          <a:lstStyle/>
          <a:p>
            <a:pPr eaLnBrk="1" hangingPunct="1"/>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0AB0A631-88D1-4947-9AE4-CF79C184B7BA}" type="slidenum">
              <a:rPr lang="en-US" sz="1200">
                <a:latin typeface="Times New Roman" pitchFamily="18" charset="0"/>
              </a:rPr>
              <a:pPr algn="r"/>
              <a:t>29</a:t>
            </a:fld>
            <a:endParaRPr lang="en-US" sz="1200">
              <a:latin typeface="Times New Roman" pitchFamily="18" charset="0"/>
            </a:endParaRPr>
          </a:p>
        </p:txBody>
      </p:sp>
      <p:sp>
        <p:nvSpPr>
          <p:cNvPr id="154627" name="Rectangle 2"/>
          <p:cNvSpPr>
            <a:spLocks noGrp="1" noRot="1" noChangeAspect="1" noChangeArrowheads="1" noTextEdit="1"/>
          </p:cNvSpPr>
          <p:nvPr>
            <p:ph type="sldImg"/>
          </p:nvPr>
        </p:nvSpPr>
        <p:spPr>
          <a:xfrm>
            <a:off x="1144588" y="685800"/>
            <a:ext cx="4572000" cy="3429000"/>
          </a:xfrm>
          <a:solidFill>
            <a:srgbClr val="FFFFFF"/>
          </a:solidFill>
          <a:ln w="12700" cap="flat"/>
        </p:spPr>
      </p:sp>
      <p:sp>
        <p:nvSpPr>
          <p:cNvPr id="154628" name="Rectangle 3"/>
          <p:cNvSpPr>
            <a:spLocks noGrp="1" noChangeArrowheads="1"/>
          </p:cNvSpPr>
          <p:nvPr>
            <p:ph type="body" idx="1"/>
          </p:nvPr>
        </p:nvSpPr>
        <p:spPr>
          <a:xfrm>
            <a:off x="914400" y="4343400"/>
            <a:ext cx="5029200" cy="4114800"/>
          </a:xfrm>
          <a:noFill/>
          <a:ln/>
        </p:spPr>
        <p:txBody>
          <a:bodyPr lIns="92066" tIns="46034" rIns="92066" bIns="46034"/>
          <a:lstStyle/>
          <a:p>
            <a:pPr eaLnBrk="1" hangingPunct="1"/>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C1ADFBB6-4E44-4DBF-A956-F890AA1A6005}" type="slidenum">
              <a:rPr lang="en-US" sz="1200">
                <a:latin typeface="Times New Roman" pitchFamily="18" charset="0"/>
              </a:rPr>
              <a:pPr algn="r"/>
              <a:t>30</a:t>
            </a:fld>
            <a:endParaRPr lang="en-US" sz="1200">
              <a:latin typeface="Times New Roman" pitchFamily="18" charset="0"/>
            </a:endParaRPr>
          </a:p>
        </p:txBody>
      </p:sp>
      <p:sp>
        <p:nvSpPr>
          <p:cNvPr id="156675" name="Rectangle 2"/>
          <p:cNvSpPr>
            <a:spLocks noGrp="1" noRot="1" noChangeAspect="1" noChangeArrowheads="1" noTextEdit="1"/>
          </p:cNvSpPr>
          <p:nvPr>
            <p:ph type="sldImg"/>
          </p:nvPr>
        </p:nvSpPr>
        <p:spPr>
          <a:xfrm>
            <a:off x="1144588" y="685800"/>
            <a:ext cx="4572000" cy="3429000"/>
          </a:xfrm>
          <a:solidFill>
            <a:srgbClr val="FFFFFF"/>
          </a:solidFill>
          <a:ln w="12700" cap="flat"/>
        </p:spPr>
      </p:sp>
      <p:sp>
        <p:nvSpPr>
          <p:cNvPr id="156676" name="Rectangle 3"/>
          <p:cNvSpPr>
            <a:spLocks noGrp="1" noChangeArrowheads="1"/>
          </p:cNvSpPr>
          <p:nvPr>
            <p:ph type="body" idx="1"/>
          </p:nvPr>
        </p:nvSpPr>
        <p:spPr>
          <a:xfrm>
            <a:off x="914400" y="4343400"/>
            <a:ext cx="5029200" cy="4114800"/>
          </a:xfrm>
          <a:noFill/>
          <a:ln/>
        </p:spPr>
        <p:txBody>
          <a:bodyPr lIns="92066" tIns="46034" rIns="92066" bIns="46034"/>
          <a:lstStyle/>
          <a:p>
            <a:pPr eaLnBrk="1" hangingPunct="1"/>
            <a:endParaRPr lang="en-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B7F4F781-4103-4EE9-8277-E5492A05CA5B}" type="slidenum">
              <a:rPr lang="en-US" sz="1200">
                <a:latin typeface="Times New Roman" pitchFamily="18" charset="0"/>
              </a:rPr>
              <a:pPr algn="r"/>
              <a:t>31</a:t>
            </a:fld>
            <a:endParaRPr lang="en-US" sz="1200">
              <a:latin typeface="Times New Roman" pitchFamily="18" charset="0"/>
            </a:endParaRPr>
          </a:p>
        </p:txBody>
      </p:sp>
      <p:sp>
        <p:nvSpPr>
          <p:cNvPr id="158723" name="Rectangle 2"/>
          <p:cNvSpPr>
            <a:spLocks noGrp="1" noRot="1" noChangeAspect="1" noChangeArrowheads="1" noTextEdit="1"/>
          </p:cNvSpPr>
          <p:nvPr>
            <p:ph type="sldImg"/>
          </p:nvPr>
        </p:nvSpPr>
        <p:spPr>
          <a:xfrm>
            <a:off x="1144588" y="685800"/>
            <a:ext cx="4572000" cy="3429000"/>
          </a:xfrm>
          <a:ln/>
        </p:spPr>
      </p:sp>
      <p:sp>
        <p:nvSpPr>
          <p:cNvPr id="158724" name="Rectangle 3"/>
          <p:cNvSpPr>
            <a:spLocks noGrp="1" noChangeArrowheads="1"/>
          </p:cNvSpPr>
          <p:nvPr>
            <p:ph type="body" idx="1"/>
          </p:nvPr>
        </p:nvSpPr>
        <p:spPr>
          <a:xfrm>
            <a:off x="914400" y="4343400"/>
            <a:ext cx="5029200" cy="4114800"/>
          </a:xfrm>
          <a:noFill/>
          <a:ln/>
        </p:spPr>
        <p:txBody>
          <a:bodyPr lIns="91432" tIns="45716" rIns="91432" bIns="45716"/>
          <a:lstStyle/>
          <a:p>
            <a:pPr eaLnBrk="1" hangingPunct="1"/>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983C2A5E-5761-407A-B7F2-7DE2BBC79E2A}" type="slidenum">
              <a:rPr lang="en-US" sz="1200">
                <a:latin typeface="Times New Roman" pitchFamily="18" charset="0"/>
              </a:rPr>
              <a:pPr algn="r"/>
              <a:t>38</a:t>
            </a:fld>
            <a:endParaRPr lang="en-US" sz="1200">
              <a:latin typeface="Times New Roman" pitchFamily="18" charset="0"/>
            </a:endParaRPr>
          </a:p>
        </p:txBody>
      </p:sp>
      <p:sp>
        <p:nvSpPr>
          <p:cNvPr id="68610" name="Rectangle 2"/>
          <p:cNvSpPr>
            <a:spLocks noGrp="1" noRot="1" noChangeAspect="1" noChangeArrowheads="1" noTextEdit="1"/>
          </p:cNvSpPr>
          <p:nvPr>
            <p:ph type="sldImg"/>
          </p:nvPr>
        </p:nvSpPr>
        <p:spPr>
          <a:xfrm>
            <a:off x="1144588" y="685800"/>
            <a:ext cx="4572000" cy="3429000"/>
          </a:xfrm>
          <a:ln/>
        </p:spPr>
      </p:sp>
      <p:sp>
        <p:nvSpPr>
          <p:cNvPr id="68611" name="Rectangle 3"/>
          <p:cNvSpPr>
            <a:spLocks noGrp="1" noChangeArrowheads="1"/>
          </p:cNvSpPr>
          <p:nvPr>
            <p:ph type="body" idx="1"/>
          </p:nvPr>
        </p:nvSpPr>
        <p:spPr>
          <a:xfrm>
            <a:off x="914400" y="4343400"/>
            <a:ext cx="5029200" cy="4114800"/>
          </a:xfrm>
          <a:noFill/>
          <a:ln/>
        </p:spPr>
        <p:txBody>
          <a:bodyPr lIns="91432" tIns="45716" rIns="91432" bIns="45716"/>
          <a:lstStyle/>
          <a:p>
            <a:pPr eaLnBrk="1" hangingPunct="1"/>
            <a:endParaRPr lang="en-C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AD80F751-3F26-4394-9735-3178E89E18D9}" type="slidenum">
              <a:rPr lang="en-US" sz="1200">
                <a:latin typeface="Times New Roman" pitchFamily="18" charset="0"/>
              </a:rPr>
              <a:pPr algn="r"/>
              <a:t>6</a:t>
            </a:fld>
            <a:endParaRPr lang="en-US" sz="1200">
              <a:latin typeface="Times New Roman" pitchFamily="18" charset="0"/>
            </a:endParaRPr>
          </a:p>
        </p:txBody>
      </p:sp>
      <p:sp>
        <p:nvSpPr>
          <p:cNvPr id="25602" name="Rectangle 2"/>
          <p:cNvSpPr>
            <a:spLocks noGrp="1" noRot="1" noChangeAspect="1" noChangeArrowheads="1" noTextEdit="1"/>
          </p:cNvSpPr>
          <p:nvPr>
            <p:ph type="sldImg"/>
          </p:nvPr>
        </p:nvSpPr>
        <p:spPr>
          <a:xfrm>
            <a:off x="1144588" y="685800"/>
            <a:ext cx="4572000" cy="3429000"/>
          </a:xfrm>
          <a:ln/>
        </p:spPr>
      </p:sp>
      <p:sp>
        <p:nvSpPr>
          <p:cNvPr id="25603" name="Rectangle 3"/>
          <p:cNvSpPr>
            <a:spLocks noGrp="1" noChangeArrowheads="1"/>
          </p:cNvSpPr>
          <p:nvPr>
            <p:ph type="body" idx="1"/>
          </p:nvPr>
        </p:nvSpPr>
        <p:spPr>
          <a:xfrm>
            <a:off x="914400" y="4343400"/>
            <a:ext cx="5029200" cy="4114800"/>
          </a:xfrm>
          <a:noFill/>
          <a:ln/>
        </p:spPr>
        <p:txBody>
          <a:bodyPr lIns="91432" tIns="45716" rIns="91432" bIns="45716"/>
          <a:lstStyle/>
          <a:p>
            <a:pPr eaLnBrk="1" hangingPunct="1"/>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6" name="Date Placeholder 3"/>
          <p:cNvSpPr>
            <a:spLocks noGrp="1"/>
          </p:cNvSpPr>
          <p:nvPr>
            <p:ph type="dt" sz="half" idx="10"/>
          </p:nvPr>
        </p:nvSpPr>
        <p:spPr/>
        <p:txBody>
          <a:bodyPr/>
          <a:lstStyle>
            <a:lvl1pPr>
              <a:defRPr/>
            </a:lvl1pPr>
          </a:lstStyle>
          <a:p>
            <a:pPr>
              <a:defRPr/>
            </a:pPr>
            <a:fld id="{119B50C8-594F-4A1D-9D9A-39BBF02B47C4}" type="datetimeFigureOut">
              <a:rPr lang="cs-CZ"/>
              <a:pPr>
                <a:defRPr/>
              </a:pPr>
              <a:t>29.9.2015</a:t>
            </a:fld>
            <a:endParaRPr lang="cs-CZ"/>
          </a:p>
        </p:txBody>
      </p:sp>
      <p:sp>
        <p:nvSpPr>
          <p:cNvPr id="7" name="Footer Placeholder 4"/>
          <p:cNvSpPr>
            <a:spLocks noGrp="1"/>
          </p:cNvSpPr>
          <p:nvPr>
            <p:ph type="ftr" sz="quarter" idx="11"/>
          </p:nvPr>
        </p:nvSpPr>
        <p:spPr/>
        <p:txBody>
          <a:bodyPr/>
          <a:lstStyle>
            <a:lvl1pPr>
              <a:defRPr/>
            </a:lvl1pPr>
          </a:lstStyle>
          <a:p>
            <a:pPr>
              <a:defRPr/>
            </a:pPr>
            <a:endParaRPr lang="cs-CZ"/>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764A4756-DCE1-4B35-90B8-6D0F6E2E9AC1}"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11B66A64-CF51-44F4-8176-4937C69770C6}" type="datetimeFigureOut">
              <a:rPr lang="cs-CZ"/>
              <a:pPr>
                <a:defRPr/>
              </a:pPr>
              <a:t>29.9.2015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8232F3B-DE87-4E1F-8487-693CCA85ED87}"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3CE8EA49-03C4-42F0-B9C0-48A1E61C9909}" type="datetimeFigureOut">
              <a:rPr lang="cs-CZ"/>
              <a:pPr>
                <a:defRPr/>
              </a:pPr>
              <a:t>29.9.2015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A5473327-9603-4179-B002-4794D7A84901}"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4691605F-18CB-4DD7-A812-C779F60B05AC}" type="datetimeFigureOut">
              <a:rPr lang="cs-CZ"/>
              <a:pPr>
                <a:defRPr/>
              </a:pPr>
              <a:t>29.9.2015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C3FDF4C3-28E1-425D-903C-98EB18913624}"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07D3955D-0E8B-4C2C-86A7-EA11472B826D}" type="datetimeFigureOut">
              <a:rPr lang="cs-CZ"/>
              <a:pPr>
                <a:defRPr/>
              </a:pPr>
              <a:t>29.9.2015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99A63C99-13B0-431B-B9A6-D66CB86532B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3"/>
          <p:cNvSpPr>
            <a:spLocks noGrp="1"/>
          </p:cNvSpPr>
          <p:nvPr>
            <p:ph type="dt" sz="half" idx="10"/>
          </p:nvPr>
        </p:nvSpPr>
        <p:spPr/>
        <p:txBody>
          <a:bodyPr/>
          <a:lstStyle>
            <a:lvl1pPr>
              <a:defRPr/>
            </a:lvl1pPr>
          </a:lstStyle>
          <a:p>
            <a:pPr>
              <a:defRPr/>
            </a:pPr>
            <a:fld id="{587989BA-10A5-4992-90D8-0E8D54627A7B}" type="datetimeFigureOut">
              <a:rPr lang="cs-CZ"/>
              <a:pPr>
                <a:defRPr/>
              </a:pPr>
              <a:t>29.9.2015</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31DA528C-253C-49A1-8BD7-A74174055716}"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3"/>
          <p:cNvSpPr>
            <a:spLocks noGrp="1"/>
          </p:cNvSpPr>
          <p:nvPr>
            <p:ph type="dt" sz="half" idx="10"/>
          </p:nvPr>
        </p:nvSpPr>
        <p:spPr/>
        <p:txBody>
          <a:bodyPr/>
          <a:lstStyle>
            <a:lvl1pPr>
              <a:defRPr/>
            </a:lvl1pPr>
          </a:lstStyle>
          <a:p>
            <a:pPr>
              <a:defRPr/>
            </a:pPr>
            <a:fld id="{6A3DAEF0-72AD-4700-9D6F-D87823F6FB05}" type="datetimeFigureOut">
              <a:rPr lang="cs-CZ"/>
              <a:pPr>
                <a:defRPr/>
              </a:pPr>
              <a:t>29.9.2015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BFF58F98-E43E-4E7C-9A98-A63DA395195F}"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3"/>
          <p:cNvSpPr>
            <a:spLocks noGrp="1"/>
          </p:cNvSpPr>
          <p:nvPr>
            <p:ph type="dt" sz="half" idx="10"/>
          </p:nvPr>
        </p:nvSpPr>
        <p:spPr/>
        <p:txBody>
          <a:bodyPr/>
          <a:lstStyle>
            <a:lvl1pPr>
              <a:defRPr/>
            </a:lvl1pPr>
          </a:lstStyle>
          <a:p>
            <a:pPr>
              <a:defRPr/>
            </a:pPr>
            <a:fld id="{677B78BA-DE2F-4DCA-8431-72F90BF2F1E0}" type="datetimeFigureOut">
              <a:rPr lang="cs-CZ"/>
              <a:pPr>
                <a:defRPr/>
              </a:pPr>
              <a:t>29.9.2015</a:t>
            </a:fld>
            <a:endParaRPr lang="cs-CZ"/>
          </a:p>
        </p:txBody>
      </p:sp>
      <p:sp>
        <p:nvSpPr>
          <p:cNvPr id="4" name="Footer Placeholder 4"/>
          <p:cNvSpPr>
            <a:spLocks noGrp="1"/>
          </p:cNvSpPr>
          <p:nvPr>
            <p:ph type="ftr" sz="quarter" idx="11"/>
          </p:nvPr>
        </p:nvSpPr>
        <p:spPr/>
        <p:txBody>
          <a:bodyPr/>
          <a:lstStyle>
            <a:lvl1pPr>
              <a:defRPr/>
            </a:lvl1pPr>
          </a:lstStyle>
          <a:p>
            <a:pPr>
              <a:defRPr/>
            </a:pPr>
            <a:endParaRPr lang="cs-CZ"/>
          </a:p>
        </p:txBody>
      </p:sp>
      <p:sp>
        <p:nvSpPr>
          <p:cNvPr id="5" name="Slide Number Placeholder 5"/>
          <p:cNvSpPr>
            <a:spLocks noGrp="1"/>
          </p:cNvSpPr>
          <p:nvPr>
            <p:ph type="sldNum" sz="quarter" idx="12"/>
          </p:nvPr>
        </p:nvSpPr>
        <p:spPr/>
        <p:txBody>
          <a:bodyPr/>
          <a:lstStyle>
            <a:lvl1pPr>
              <a:defRPr/>
            </a:lvl1pPr>
          </a:lstStyle>
          <a:p>
            <a:pPr>
              <a:defRPr/>
            </a:pPr>
            <a:fld id="{55D52FAA-6A82-4364-AEC1-6482D27B94BD}"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1FA7F-D8C4-4203-8CAD-920F746765FF}" type="datetimeFigureOut">
              <a:rPr lang="cs-CZ"/>
              <a:pPr>
                <a:defRPr/>
              </a:pPr>
              <a:t>29.9.2015</a:t>
            </a:fld>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3A2988BE-2929-47D9-9271-CBB12409C3AE}"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Title 7"/>
          <p:cNvSpPr>
            <a:spLocks noGrp="1"/>
          </p:cNvSpPr>
          <p:nvPr>
            <p:ph type="title"/>
          </p:nvPr>
        </p:nvSpPr>
        <p:spPr/>
        <p:txBody>
          <a:bodyPr/>
          <a:lstStyle/>
          <a:p>
            <a:r>
              <a:rPr lang="cs-CZ" smtClean="0"/>
              <a:t>Kliknutím lze upravit styl.</a:t>
            </a:r>
            <a:endParaRPr lang="en-US"/>
          </a:p>
        </p:txBody>
      </p:sp>
      <p:sp>
        <p:nvSpPr>
          <p:cNvPr id="5" name="Date Placeholder 3"/>
          <p:cNvSpPr>
            <a:spLocks noGrp="1"/>
          </p:cNvSpPr>
          <p:nvPr>
            <p:ph type="dt" sz="half" idx="10"/>
          </p:nvPr>
        </p:nvSpPr>
        <p:spPr/>
        <p:txBody>
          <a:bodyPr/>
          <a:lstStyle>
            <a:lvl1pPr>
              <a:defRPr/>
            </a:lvl1pPr>
          </a:lstStyle>
          <a:p>
            <a:pPr>
              <a:defRPr/>
            </a:pPr>
            <a:fld id="{E96B51CC-13E0-486A-A256-9418EBCE31B0}" type="datetimeFigureOut">
              <a:rPr lang="cs-CZ"/>
              <a:pPr>
                <a:defRPr/>
              </a:pPr>
              <a:t>29.9.2015</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B7B5857E-ECAB-46C5-A9F3-EF0B802A7126}"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cs-CZ" smtClean="0"/>
              <a:t>Kliknutím lze upravit styl.</a:t>
            </a:r>
            <a:endParaRPr lang="en-US" dirty="0"/>
          </a:p>
        </p:txBody>
      </p:sp>
      <p:sp>
        <p:nvSpPr>
          <p:cNvPr id="7" name="Date Placeholder 4"/>
          <p:cNvSpPr>
            <a:spLocks noGrp="1"/>
          </p:cNvSpPr>
          <p:nvPr>
            <p:ph type="dt" sz="half" idx="10"/>
          </p:nvPr>
        </p:nvSpPr>
        <p:spPr/>
        <p:txBody>
          <a:bodyPr/>
          <a:lstStyle>
            <a:lvl1pPr>
              <a:defRPr/>
            </a:lvl1pPr>
          </a:lstStyle>
          <a:p>
            <a:pPr>
              <a:defRPr/>
            </a:pPr>
            <a:fld id="{D30939FD-E6D3-4F1C-A097-3EAAF891254D}" type="datetimeFigureOut">
              <a:rPr lang="cs-CZ"/>
              <a:pPr>
                <a:defRPr/>
              </a:pPr>
              <a:t>29.9.2015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5A3EA0E7-13BE-4005-8E11-1E81DAAC3737}"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a:solidFill>
                  <a:schemeClr val="tx1"/>
                </a:solidFill>
                <a:latin typeface="+mn-lt"/>
                <a:cs typeface="+mn-cs"/>
              </a:defRPr>
            </a:lvl1pPr>
          </a:lstStyle>
          <a:p>
            <a:pPr>
              <a:defRPr/>
            </a:pPr>
            <a:fld id="{687DD93B-B23A-4A9C-A52F-1686F50638AF}" type="datetimeFigureOut">
              <a:rPr lang="cs-CZ"/>
              <a:pPr>
                <a:defRPr/>
              </a:pPr>
              <a:t>29.9.2015</a:t>
            </a:fld>
            <a:endParaRPr lang="cs-CZ"/>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cs typeface="+mn-cs"/>
              </a:defRPr>
            </a:lvl1pPr>
          </a:lstStyle>
          <a:p>
            <a:pPr>
              <a:defRPr/>
            </a:pPr>
            <a:endParaRPr lang="cs-CZ"/>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a:solidFill>
                  <a:schemeClr val="tx2"/>
                </a:solidFill>
                <a:latin typeface="+mn-lt"/>
                <a:cs typeface="+mn-cs"/>
              </a:defRPr>
            </a:lvl1pPr>
          </a:lstStyle>
          <a:p>
            <a:pPr>
              <a:defRPr/>
            </a:pPr>
            <a:fld id="{B219F31F-D543-4992-9621-E1BD096C36AB}" type="slidenum">
              <a:rPr lang="cs-CZ"/>
              <a:pPr>
                <a:defRPr/>
              </a:pPr>
              <a:t>‹#›</a:t>
            </a:fld>
            <a:endParaRPr lang="cs-CZ"/>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8" r:id="rId1"/>
    <p:sldLayoutId id="2147483699" r:id="rId2"/>
    <p:sldLayoutId id="2147483700" r:id="rId3"/>
    <p:sldLayoutId id="2147483701" r:id="rId4"/>
    <p:sldLayoutId id="2147483702" r:id="rId5"/>
    <p:sldLayoutId id="2147483703" r:id="rId6"/>
    <p:sldLayoutId id="2147483704" r:id="rId7"/>
    <p:sldLayoutId id="2147483705" r:id="rId8"/>
    <p:sldLayoutId id="2147483709" r:id="rId9"/>
    <p:sldLayoutId id="2147483706" r:id="rId10"/>
    <p:sldLayoutId id="2147483707" r:id="rId11"/>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Data"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4213" y="620713"/>
            <a:ext cx="7991475" cy="3168650"/>
          </a:xfrm>
        </p:spPr>
        <p:txBody>
          <a:bodyPr wrap="square" numCol="1" anchorCtr="0" compatLnSpc="1">
            <a:prstTxWarp prst="textNoShape">
              <a:avLst/>
            </a:prstTxWarp>
            <a:normAutofit fontScale="90000"/>
          </a:bodyPr>
          <a:lstStyle/>
          <a:p>
            <a:pPr eaLnBrk="1" hangingPunct="1">
              <a:defRPr/>
            </a:pPr>
            <a:r>
              <a:rPr lang="cs-CZ" sz="2500" cap="none" smtClean="0"/>
              <a:t/>
            </a:r>
            <a:br>
              <a:rPr lang="cs-CZ" sz="2500" cap="none" smtClean="0"/>
            </a:br>
            <a:r>
              <a:rPr lang="cs-CZ" sz="2500" cap="none" smtClean="0"/>
              <a:t/>
            </a:r>
            <a:br>
              <a:rPr lang="cs-CZ" sz="2500" cap="none" smtClean="0"/>
            </a:br>
            <a:r>
              <a:rPr lang="en-US" sz="2500" cap="none" smtClean="0">
                <a:solidFill>
                  <a:srgbClr val="00CC00"/>
                </a:solidFill>
              </a:rPr>
              <a:t>MARKETING RESEARCH PROCESS.</a:t>
            </a:r>
            <a:r>
              <a:rPr lang="cs-CZ" sz="2500" cap="none" smtClean="0">
                <a:solidFill>
                  <a:srgbClr val="00CC00"/>
                </a:solidFill>
              </a:rPr>
              <a:t> RESEARCH DESIGN</a:t>
            </a:r>
            <a:br>
              <a:rPr lang="cs-CZ" sz="2500" cap="none" smtClean="0">
                <a:solidFill>
                  <a:srgbClr val="00CC00"/>
                </a:solidFill>
              </a:rPr>
            </a:br>
            <a:r>
              <a:rPr lang="en-US" sz="2500" cap="none" smtClean="0">
                <a:solidFill>
                  <a:srgbClr val="00CC00"/>
                </a:solidFill>
              </a:rPr>
              <a:t>SECONDARY DATA RESOURCES</a:t>
            </a:r>
            <a:r>
              <a:rPr lang="en-US" sz="1800" cap="none" smtClean="0">
                <a:solidFill>
                  <a:srgbClr val="00CC00"/>
                </a:solidFill>
              </a:rPr>
              <a:t>.</a:t>
            </a:r>
            <a:r>
              <a:rPr lang="en-US" sz="1800" cap="none" smtClean="0">
                <a:solidFill>
                  <a:srgbClr val="00CC00"/>
                </a:solidFill>
                <a:latin typeface="Calibri" pitchFamily="34" charset="0"/>
                <a:ea typeface="Calibri" pitchFamily="34" charset="0"/>
                <a:cs typeface="Times New Roman" pitchFamily="18" charset="0"/>
              </a:rPr>
              <a:t/>
            </a:r>
            <a:br>
              <a:rPr lang="en-US" sz="1800" cap="none" smtClean="0">
                <a:solidFill>
                  <a:srgbClr val="00CC00"/>
                </a:solidFill>
                <a:latin typeface="Calibri" pitchFamily="34" charset="0"/>
                <a:ea typeface="Calibri" pitchFamily="34" charset="0"/>
                <a:cs typeface="Times New Roman" pitchFamily="18" charset="0"/>
              </a:rPr>
            </a:br>
            <a:r>
              <a:rPr lang="cs-CZ" sz="8000" cap="none" smtClean="0"/>
              <a:t> </a:t>
            </a:r>
          </a:p>
        </p:txBody>
      </p:sp>
      <p:sp>
        <p:nvSpPr>
          <p:cNvPr id="3" name="Podnadpis 2"/>
          <p:cNvSpPr>
            <a:spLocks noGrp="1"/>
          </p:cNvSpPr>
          <p:nvPr>
            <p:ph type="subTitle" idx="1"/>
          </p:nvPr>
        </p:nvSpPr>
        <p:spPr>
          <a:xfrm>
            <a:off x="468313" y="4221163"/>
            <a:ext cx="8207375" cy="914400"/>
          </a:xfrm>
        </p:spPr>
        <p:txBody>
          <a:bodyPr>
            <a:normAutofit/>
          </a:bodyPr>
          <a:lstStyle/>
          <a:p>
            <a:pPr eaLnBrk="1" hangingPunct="1"/>
            <a:r>
              <a:rPr lang="cs-CZ" cap="none" smtClean="0">
                <a:latin typeface="Arial" charset="0"/>
              </a:rPr>
              <a:t>              </a:t>
            </a:r>
            <a:r>
              <a:rPr lang="cs-CZ" cap="none" smtClean="0"/>
              <a:t>AND </a:t>
            </a:r>
            <a:r>
              <a:rPr lang="cs-CZ" b="1" cap="none" smtClean="0"/>
              <a:t>Bacardi and PHILIPS</a:t>
            </a:r>
            <a:r>
              <a:rPr lang="cs-CZ" cap="none" smtClean="0"/>
              <a:t> LIGHTING CASE STUDY</a:t>
            </a:r>
          </a:p>
        </p:txBody>
      </p:sp>
      <p:sp>
        <p:nvSpPr>
          <p:cNvPr id="14339" name="Text Box 4"/>
          <p:cNvSpPr txBox="1">
            <a:spLocks noChangeArrowheads="1"/>
          </p:cNvSpPr>
          <p:nvPr/>
        </p:nvSpPr>
        <p:spPr bwMode="auto">
          <a:xfrm>
            <a:off x="2051050" y="5013325"/>
            <a:ext cx="6408738" cy="1466850"/>
          </a:xfrm>
          <a:prstGeom prst="rect">
            <a:avLst/>
          </a:prstGeom>
          <a:noFill/>
          <a:ln w="9525">
            <a:noFill/>
            <a:miter lim="800000"/>
            <a:headEnd/>
            <a:tailEnd/>
          </a:ln>
        </p:spPr>
        <p:txBody>
          <a:bodyPr>
            <a:spAutoFit/>
          </a:bodyPr>
          <a:lstStyle/>
          <a:p>
            <a:pPr>
              <a:spcBef>
                <a:spcPct val="50000"/>
              </a:spcBef>
            </a:pPr>
            <a:r>
              <a:rPr lang="cs-CZ"/>
              <a:t>Sources: Smith, Albaum, An Introduction to Marketing Research, 2010</a:t>
            </a:r>
          </a:p>
          <a:p>
            <a:pPr>
              <a:spcBef>
                <a:spcPct val="50000"/>
              </a:spcBef>
            </a:pPr>
            <a:r>
              <a:rPr lang="cs-CZ"/>
              <a:t>Burns, Bush, Marketing research, Prentice Hall, 2010</a:t>
            </a:r>
          </a:p>
          <a:p>
            <a:pPr>
              <a:spcBef>
                <a:spcPct val="50000"/>
              </a:spcBef>
            </a:pPr>
            <a:r>
              <a:rPr lang="cs-CZ"/>
              <a:t>Resor, Marketing research overview, PPT presentation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p:cNvSpPr>
          <p:nvPr>
            <p:ph type="title"/>
          </p:nvPr>
        </p:nvSpPr>
        <p:spPr bwMode="auto">
          <a:xfrm>
            <a:off x="457200" y="152400"/>
            <a:ext cx="7931150" cy="1044575"/>
          </a:xfrm>
        </p:spPr>
        <p:txBody>
          <a:bodyPr wrap="square" numCol="1" anchorCtr="0" compatLnSpc="1">
            <a:prstTxWarp prst="textNoShape">
              <a:avLst/>
            </a:prstTxWarp>
          </a:bodyPr>
          <a:lstStyle/>
          <a:p>
            <a:pPr eaLnBrk="1" hangingPunct="1">
              <a:defRPr/>
            </a:pPr>
            <a:r>
              <a:rPr lang="cs-CZ" cap="none" smtClean="0"/>
              <a:t>examples</a:t>
            </a:r>
          </a:p>
        </p:txBody>
      </p:sp>
      <p:pic>
        <p:nvPicPr>
          <p:cNvPr id="32770" name="Picture 5"/>
          <p:cNvPicPr>
            <a:picLocks noChangeAspect="1" noChangeArrowheads="1"/>
          </p:cNvPicPr>
          <p:nvPr/>
        </p:nvPicPr>
        <p:blipFill>
          <a:blip r:embed="rId3"/>
          <a:srcRect l="12639" t="31848" r="12639"/>
          <a:stretch>
            <a:fillRect/>
          </a:stretch>
        </p:blipFill>
        <p:spPr bwMode="auto">
          <a:xfrm>
            <a:off x="250825" y="1484313"/>
            <a:ext cx="8569325"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468313" y="0"/>
            <a:ext cx="7570787" cy="1658938"/>
          </a:xfrm>
        </p:spPr>
        <p:txBody>
          <a:bodyPr wrap="square" numCol="1" anchorCtr="0" compatLnSpc="1">
            <a:prstTxWarp prst="textNoShape">
              <a:avLst/>
            </a:prstTxWarp>
          </a:bodyPr>
          <a:lstStyle/>
          <a:p>
            <a:pPr eaLnBrk="1" hangingPunct="1"/>
            <a:r>
              <a:rPr lang="cs-CZ" sz="3200" cap="none" smtClean="0"/>
              <a:t>Which management a</a:t>
            </a:r>
            <a:r>
              <a:rPr lang="cs-CZ" sz="3200" cap="none" smtClean="0">
                <a:latin typeface="Arial" charset="0"/>
              </a:rPr>
              <a:t>nd</a:t>
            </a:r>
            <a:r>
              <a:rPr lang="cs-CZ" sz="3200" cap="none" smtClean="0"/>
              <a:t> which research problems can Bacardi and Bron Forman have?</a:t>
            </a:r>
          </a:p>
        </p:txBody>
      </p:sp>
      <p:sp>
        <p:nvSpPr>
          <p:cNvPr id="34818" name="Rectangle 3"/>
          <p:cNvSpPr>
            <a:spLocks noGrp="1"/>
          </p:cNvSpPr>
          <p:nvPr>
            <p:ph type="body" idx="1"/>
          </p:nvPr>
        </p:nvSpPr>
        <p:spPr>
          <a:xfrm>
            <a:off x="468313" y="1916113"/>
            <a:ext cx="8351837" cy="5165725"/>
          </a:xfrm>
        </p:spPr>
        <p:txBody>
          <a:bodyPr/>
          <a:lstStyle/>
          <a:p>
            <a:pPr eaLnBrk="1" hangingPunct="1"/>
            <a:r>
              <a:rPr lang="cs-CZ" smtClean="0"/>
              <a:t>“Jacques” Daniels</a:t>
            </a:r>
          </a:p>
          <a:p>
            <a:pPr eaLnBrk="1" hangingPunct="1"/>
            <a:r>
              <a:rPr lang="cs-CZ" b="0" smtClean="0"/>
              <a:t>Sales of U.S. distilled spirits declined over the last 10 to 15 years as more Americans turn to wine or beer as their beverage of choice. As a result, companies like Bacardi and Brown-Forman, producers of Jack Daniels, pursued market development strategies involving increased efforts to expand into international markets. The Brown- Forman marketing budget for international ventures includes a significant allocation for marketing research.</a:t>
            </a:r>
          </a:p>
        </p:txBody>
      </p:sp>
      <p:pic>
        <p:nvPicPr>
          <p:cNvPr id="34820" name="Picture 4" descr="NEW FLAVOR"/>
          <p:cNvPicPr>
            <a:picLocks noChangeAspect="1" noChangeArrowheads="1"/>
          </p:cNvPicPr>
          <p:nvPr/>
        </p:nvPicPr>
        <p:blipFill>
          <a:blip r:embed="rId3"/>
          <a:srcRect/>
          <a:stretch>
            <a:fillRect/>
          </a:stretch>
        </p:blipFill>
        <p:spPr bwMode="auto">
          <a:xfrm>
            <a:off x="3059113" y="5013325"/>
            <a:ext cx="2057400" cy="13906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xfrm>
            <a:off x="457200" y="152400"/>
            <a:ext cx="7786688" cy="755650"/>
          </a:xfrm>
        </p:spPr>
        <p:txBody>
          <a:bodyPr wrap="square" numCol="1" anchorCtr="0" compatLnSpc="1">
            <a:prstTxWarp prst="textNoShape">
              <a:avLst/>
            </a:prstTxWarp>
          </a:bodyPr>
          <a:lstStyle/>
          <a:p>
            <a:pPr eaLnBrk="1" hangingPunct="1">
              <a:defRPr/>
            </a:pPr>
            <a:r>
              <a:rPr lang="en-US" cap="none" smtClean="0"/>
              <a:t>Step 3: Establish Objectives</a:t>
            </a:r>
          </a:p>
        </p:txBody>
      </p:sp>
      <p:sp>
        <p:nvSpPr>
          <p:cNvPr id="80899" name="Rectangle 3"/>
          <p:cNvSpPr>
            <a:spLocks noGrp="1"/>
          </p:cNvSpPr>
          <p:nvPr>
            <p:ph type="body" idx="1"/>
          </p:nvPr>
        </p:nvSpPr>
        <p:spPr>
          <a:xfrm>
            <a:off x="250825" y="908050"/>
            <a:ext cx="8497888" cy="5218113"/>
          </a:xfrm>
        </p:spPr>
        <p:txBody>
          <a:bodyPr/>
          <a:lstStyle/>
          <a:p>
            <a:pPr eaLnBrk="1" hangingPunct="1">
              <a:lnSpc>
                <a:spcPct val="90000"/>
              </a:lnSpc>
            </a:pPr>
            <a:r>
              <a:rPr lang="en-US" dirty="0" smtClean="0"/>
              <a:t>Research objectives, when achieved, provide the information necessary to solve the problem identified in step 2.</a:t>
            </a:r>
          </a:p>
          <a:p>
            <a:pPr eaLnBrk="1" hangingPunct="1">
              <a:lnSpc>
                <a:spcPct val="90000"/>
              </a:lnSpc>
            </a:pPr>
            <a:r>
              <a:rPr lang="en-US" dirty="0" smtClean="0"/>
              <a:t>Research objectives state what the researchers must do</a:t>
            </a:r>
            <a:r>
              <a:rPr lang="cs-CZ" dirty="0" smtClean="0"/>
              <a:t> </a:t>
            </a:r>
            <a:r>
              <a:rPr lang="cs-CZ" dirty="0" err="1" smtClean="0"/>
              <a:t>or</a:t>
            </a:r>
            <a:r>
              <a:rPr lang="cs-CZ" dirty="0" smtClean="0"/>
              <a:t> </a:t>
            </a:r>
            <a:r>
              <a:rPr lang="cs-CZ" dirty="0" err="1" smtClean="0"/>
              <a:t>what</a:t>
            </a:r>
            <a:r>
              <a:rPr lang="cs-CZ" dirty="0" smtClean="0"/>
              <a:t> </a:t>
            </a:r>
            <a:r>
              <a:rPr lang="cs-CZ" dirty="0" err="1" smtClean="0"/>
              <a:t>they</a:t>
            </a:r>
            <a:r>
              <a:rPr lang="cs-CZ" dirty="0" smtClean="0"/>
              <a:t> </a:t>
            </a:r>
            <a:r>
              <a:rPr lang="cs-CZ" dirty="0" err="1" smtClean="0"/>
              <a:t>should</a:t>
            </a:r>
            <a:r>
              <a:rPr lang="cs-CZ" dirty="0" smtClean="0"/>
              <a:t> </a:t>
            </a:r>
            <a:r>
              <a:rPr lang="cs-CZ" dirty="0" err="1" smtClean="0"/>
              <a:t>look</a:t>
            </a:r>
            <a:r>
              <a:rPr lang="cs-CZ" dirty="0" smtClean="0"/>
              <a:t> </a:t>
            </a:r>
            <a:r>
              <a:rPr lang="cs-CZ" dirty="0" err="1" smtClean="0"/>
              <a:t>for</a:t>
            </a:r>
            <a:r>
              <a:rPr lang="cs-CZ" dirty="0" smtClean="0"/>
              <a:t> and </a:t>
            </a:r>
            <a:r>
              <a:rPr lang="cs-CZ" dirty="0" err="1" smtClean="0"/>
              <a:t>try</a:t>
            </a:r>
            <a:r>
              <a:rPr lang="cs-CZ" dirty="0" smtClean="0"/>
              <a:t> to </a:t>
            </a:r>
            <a:r>
              <a:rPr lang="cs-CZ" dirty="0" err="1" smtClean="0"/>
              <a:t>find</a:t>
            </a:r>
            <a:r>
              <a:rPr lang="cs-CZ" dirty="0" smtClean="0"/>
              <a:t>, </a:t>
            </a:r>
            <a:r>
              <a:rPr lang="cs-CZ" dirty="0" err="1" smtClean="0"/>
              <a:t>ascertain</a:t>
            </a:r>
            <a:r>
              <a:rPr lang="cs-CZ" dirty="0" smtClean="0"/>
              <a:t>, </a:t>
            </a:r>
            <a:r>
              <a:rPr lang="cs-CZ" dirty="0" err="1" smtClean="0"/>
              <a:t>confirm</a:t>
            </a:r>
            <a:r>
              <a:rPr lang="cs-CZ" dirty="0" smtClean="0"/>
              <a:t>.</a:t>
            </a:r>
          </a:p>
          <a:p>
            <a:pPr eaLnBrk="1" hangingPunct="1">
              <a:lnSpc>
                <a:spcPct val="90000"/>
              </a:lnSpc>
            </a:pPr>
            <a:endParaRPr lang="cs-CZ" dirty="0" smtClean="0"/>
          </a:p>
          <a:p>
            <a:pPr eaLnBrk="1" hangingPunct="1"/>
            <a:r>
              <a:rPr lang="cs-CZ" dirty="0" err="1" smtClean="0"/>
              <a:t>Objectives</a:t>
            </a:r>
            <a:r>
              <a:rPr lang="cs-CZ" dirty="0" smtClean="0"/>
              <a:t> are </a:t>
            </a:r>
            <a:r>
              <a:rPr lang="cs-CZ" dirty="0" err="1" smtClean="0"/>
              <a:t>usually</a:t>
            </a:r>
            <a:r>
              <a:rPr lang="cs-CZ" dirty="0" smtClean="0"/>
              <a:t> </a:t>
            </a:r>
            <a:r>
              <a:rPr lang="cs-CZ" dirty="0" err="1" smtClean="0"/>
              <a:t>framed</a:t>
            </a:r>
            <a:r>
              <a:rPr lang="cs-CZ" dirty="0" smtClean="0"/>
              <a:t> in </a:t>
            </a:r>
            <a:r>
              <a:rPr lang="cs-CZ" dirty="0" err="1" smtClean="0"/>
              <a:t>the</a:t>
            </a:r>
            <a:r>
              <a:rPr lang="cs-CZ" dirty="0" smtClean="0"/>
              <a:t> </a:t>
            </a:r>
            <a:r>
              <a:rPr lang="cs-CZ" dirty="0" err="1" smtClean="0"/>
              <a:t>form</a:t>
            </a:r>
            <a:r>
              <a:rPr lang="cs-CZ" dirty="0" smtClean="0"/>
              <a:t> </a:t>
            </a:r>
            <a:r>
              <a:rPr lang="cs-CZ" dirty="0" err="1" smtClean="0"/>
              <a:t>of</a:t>
            </a:r>
            <a:r>
              <a:rPr lang="cs-CZ" dirty="0" smtClean="0"/>
              <a:t> </a:t>
            </a:r>
            <a:r>
              <a:rPr lang="cs-CZ" dirty="0" err="1" smtClean="0">
                <a:solidFill>
                  <a:srgbClr val="3333CC"/>
                </a:solidFill>
              </a:rPr>
              <a:t>research</a:t>
            </a:r>
            <a:r>
              <a:rPr lang="cs-CZ" dirty="0" smtClean="0">
                <a:solidFill>
                  <a:srgbClr val="3333CC"/>
                </a:solidFill>
              </a:rPr>
              <a:t> </a:t>
            </a:r>
            <a:r>
              <a:rPr lang="cs-CZ" dirty="0" err="1" smtClean="0">
                <a:solidFill>
                  <a:srgbClr val="3333CC"/>
                </a:solidFill>
              </a:rPr>
              <a:t>questions</a:t>
            </a:r>
            <a:r>
              <a:rPr lang="cs-CZ" dirty="0" smtClean="0">
                <a:solidFill>
                  <a:srgbClr val="3333CC"/>
                </a:solidFill>
              </a:rPr>
              <a:t> and </a:t>
            </a:r>
            <a:r>
              <a:rPr lang="cs-CZ" dirty="0" err="1" smtClean="0">
                <a:solidFill>
                  <a:srgbClr val="3333CC"/>
                </a:solidFill>
              </a:rPr>
              <a:t>hypothesis</a:t>
            </a:r>
            <a:r>
              <a:rPr lang="cs-CZ" dirty="0" smtClean="0"/>
              <a:t> (</a:t>
            </a:r>
            <a:r>
              <a:rPr lang="cs-CZ" dirty="0" err="1" smtClean="0"/>
              <a:t>typical</a:t>
            </a:r>
            <a:r>
              <a:rPr lang="cs-CZ" dirty="0" smtClean="0"/>
              <a:t> </a:t>
            </a:r>
            <a:r>
              <a:rPr lang="cs-CZ" dirty="0" err="1" smtClean="0"/>
              <a:t>for</a:t>
            </a:r>
            <a:r>
              <a:rPr lang="cs-CZ" dirty="0" smtClean="0"/>
              <a:t> </a:t>
            </a:r>
            <a:r>
              <a:rPr lang="cs-CZ" dirty="0" err="1" smtClean="0"/>
              <a:t>quantitative</a:t>
            </a:r>
            <a:r>
              <a:rPr lang="cs-CZ" dirty="0" smtClean="0"/>
              <a:t> </a:t>
            </a:r>
            <a:r>
              <a:rPr lang="cs-CZ" dirty="0" err="1" smtClean="0"/>
              <a:t>research</a:t>
            </a:r>
            <a:r>
              <a:rPr lang="cs-CZ" dirty="0" smtClean="0"/>
              <a:t>). </a:t>
            </a:r>
            <a:r>
              <a:rPr lang="cs-CZ" dirty="0" err="1" smtClean="0"/>
              <a:t>Questions</a:t>
            </a:r>
            <a:r>
              <a:rPr lang="cs-CZ" dirty="0" smtClean="0"/>
              <a:t> </a:t>
            </a:r>
            <a:r>
              <a:rPr lang="cs-CZ" dirty="0" err="1" smtClean="0"/>
              <a:t>identify</a:t>
            </a:r>
            <a:r>
              <a:rPr lang="cs-CZ" dirty="0" smtClean="0"/>
              <a:t> </a:t>
            </a:r>
            <a:r>
              <a:rPr lang="cs-CZ" dirty="0" err="1" smtClean="0"/>
              <a:t>the</a:t>
            </a:r>
            <a:r>
              <a:rPr lang="cs-CZ" dirty="0" smtClean="0"/>
              <a:t> </a:t>
            </a:r>
            <a:r>
              <a:rPr lang="cs-CZ" dirty="0" err="1" smtClean="0"/>
              <a:t>probable</a:t>
            </a:r>
            <a:r>
              <a:rPr lang="cs-CZ" dirty="0" smtClean="0"/>
              <a:t> </a:t>
            </a:r>
            <a:r>
              <a:rPr lang="cs-CZ" dirty="0" err="1" smtClean="0"/>
              <a:t>direction</a:t>
            </a:r>
            <a:r>
              <a:rPr lang="cs-CZ" dirty="0" smtClean="0"/>
              <a:t> </a:t>
            </a:r>
            <a:r>
              <a:rPr lang="cs-CZ" dirty="0" err="1" smtClean="0"/>
              <a:t>of</a:t>
            </a:r>
            <a:r>
              <a:rPr lang="cs-CZ" dirty="0" smtClean="0"/>
              <a:t> </a:t>
            </a:r>
            <a:r>
              <a:rPr lang="cs-CZ" dirty="0" err="1" smtClean="0"/>
              <a:t>the</a:t>
            </a:r>
            <a:r>
              <a:rPr lang="cs-CZ" dirty="0" smtClean="0"/>
              <a:t> </a:t>
            </a:r>
            <a:r>
              <a:rPr lang="cs-CZ" dirty="0" err="1" smtClean="0"/>
              <a:t>research</a:t>
            </a:r>
            <a:r>
              <a:rPr lang="cs-CZ" dirty="0" smtClean="0"/>
              <a:t> </a:t>
            </a:r>
            <a:r>
              <a:rPr lang="cs-CZ" dirty="0" err="1" smtClean="0"/>
              <a:t>project</a:t>
            </a:r>
            <a:r>
              <a:rPr lang="cs-CZ" dirty="0" smtClean="0"/>
              <a:t> and limit </a:t>
            </a:r>
            <a:r>
              <a:rPr lang="cs-CZ" dirty="0" err="1" smtClean="0"/>
              <a:t>the</a:t>
            </a:r>
            <a:r>
              <a:rPr lang="cs-CZ" dirty="0" smtClean="0"/>
              <a:t> </a:t>
            </a:r>
            <a:r>
              <a:rPr lang="cs-CZ" dirty="0" err="1" smtClean="0"/>
              <a:t>boundaries</a:t>
            </a:r>
            <a:r>
              <a:rPr lang="cs-CZ" dirty="0" smtClean="0"/>
              <a:t> </a:t>
            </a:r>
            <a:r>
              <a:rPr lang="cs-CZ" dirty="0" err="1" smtClean="0"/>
              <a:t>of</a:t>
            </a:r>
            <a:r>
              <a:rPr lang="cs-CZ" dirty="0" smtClean="0"/>
              <a:t> </a:t>
            </a:r>
            <a:r>
              <a:rPr lang="cs-CZ" dirty="0" err="1" smtClean="0"/>
              <a:t>it</a:t>
            </a:r>
            <a:r>
              <a:rPr lang="cs-CZ" dirty="0" smtClean="0"/>
              <a:t>. Prior to </a:t>
            </a:r>
            <a:r>
              <a:rPr lang="cs-CZ" dirty="0" err="1" smtClean="0"/>
              <a:t>hypotheses</a:t>
            </a:r>
            <a:r>
              <a:rPr lang="cs-CZ" dirty="0" smtClean="0"/>
              <a:t> </a:t>
            </a:r>
            <a:r>
              <a:rPr lang="en-US" dirty="0" smtClean="0"/>
              <a:t>proposition </a:t>
            </a:r>
            <a:r>
              <a:rPr lang="en-US" b="0" dirty="0" smtClean="0"/>
              <a:t>as a statement about observable phenomena (concepts) that may be judged</a:t>
            </a:r>
            <a:r>
              <a:rPr lang="cs-CZ" b="0" dirty="0" smtClean="0"/>
              <a:t> </a:t>
            </a:r>
            <a:r>
              <a:rPr lang="en-US" b="0" dirty="0" smtClean="0"/>
              <a:t>as true or false</a:t>
            </a:r>
            <a:r>
              <a:rPr lang="cs-CZ" b="0" dirty="0" smtClean="0"/>
              <a:t> </a:t>
            </a:r>
            <a:r>
              <a:rPr lang="cs-CZ" b="0" dirty="0" err="1" smtClean="0"/>
              <a:t>can</a:t>
            </a:r>
            <a:r>
              <a:rPr lang="cs-CZ" b="0" dirty="0" smtClean="0"/>
              <a:t> </a:t>
            </a:r>
            <a:r>
              <a:rPr lang="cs-CZ" b="0" dirty="0" err="1" smtClean="0"/>
              <a:t>be</a:t>
            </a:r>
            <a:r>
              <a:rPr lang="cs-CZ" b="0" dirty="0" smtClean="0"/>
              <a:t> </a:t>
            </a:r>
            <a:r>
              <a:rPr lang="cs-CZ" b="0" dirty="0" err="1" smtClean="0"/>
              <a:t>formulated</a:t>
            </a:r>
            <a:r>
              <a:rPr lang="en-US" b="0" dirty="0" smtClean="0"/>
              <a:t>. When a proposition is formulated for empirical testing, we call it a </a:t>
            </a:r>
            <a:r>
              <a:rPr lang="en-US" dirty="0" smtClean="0"/>
              <a:t>hypothesis. </a:t>
            </a:r>
            <a:r>
              <a:rPr lang="en-US" b="0" dirty="0" smtClean="0"/>
              <a:t>As a</a:t>
            </a:r>
            <a:r>
              <a:rPr lang="cs-CZ" b="0" dirty="0" smtClean="0"/>
              <a:t> </a:t>
            </a:r>
            <a:r>
              <a:rPr lang="en-US" b="0" dirty="0" smtClean="0"/>
              <a:t>declarative statement about the relationship between two or more variables, a hypothesis is of a tentative</a:t>
            </a:r>
            <a:r>
              <a:rPr lang="cs-CZ" b="0" dirty="0" smtClean="0"/>
              <a:t> </a:t>
            </a:r>
            <a:r>
              <a:rPr lang="en-US" b="0" dirty="0" smtClean="0"/>
              <a:t>and conjectural nature.</a:t>
            </a:r>
          </a:p>
          <a:p>
            <a:pPr eaLnBrk="1" hangingPunct="1"/>
            <a:r>
              <a:rPr lang="en-US" b="0" dirty="0" smtClean="0"/>
              <a:t>Hypotheses have also been described as statements in which we assign variables to cases. A</a:t>
            </a:r>
            <a:r>
              <a:rPr lang="en-US" b="0" dirty="0" smtClean="0">
                <a:solidFill>
                  <a:srgbClr val="C00000"/>
                </a:solidFill>
              </a:rPr>
              <a:t> </a:t>
            </a:r>
            <a:r>
              <a:rPr lang="en-US" dirty="0" smtClean="0">
                <a:solidFill>
                  <a:srgbClr val="C00000"/>
                </a:solidFill>
              </a:rPr>
              <a:t>case</a:t>
            </a:r>
            <a:r>
              <a:rPr lang="en-US" dirty="0" smtClean="0"/>
              <a:t> </a:t>
            </a:r>
            <a:r>
              <a:rPr lang="en-US" b="0" dirty="0" smtClean="0"/>
              <a:t>is</a:t>
            </a:r>
            <a:r>
              <a:rPr lang="cs-CZ" b="0" dirty="0" smtClean="0"/>
              <a:t> </a:t>
            </a:r>
            <a:r>
              <a:rPr lang="en-US" b="0" dirty="0" smtClean="0"/>
              <a:t>defined in this sense as the entity or thing the hypothesis talks about. </a:t>
            </a:r>
            <a:r>
              <a:rPr lang="en-US" b="0" dirty="0" smtClean="0">
                <a:solidFill>
                  <a:srgbClr val="C00000"/>
                </a:solidFill>
              </a:rPr>
              <a:t>The variable</a:t>
            </a:r>
            <a:r>
              <a:rPr lang="en-US" b="0" dirty="0" smtClean="0"/>
              <a:t> is the characteristic,</a:t>
            </a:r>
            <a:r>
              <a:rPr lang="cs-CZ" b="0" dirty="0" smtClean="0"/>
              <a:t> </a:t>
            </a:r>
            <a:r>
              <a:rPr lang="en-US" b="0" dirty="0" smtClean="0"/>
              <a:t>trait, or attribute that, in the hypothesis, is imputed to the case.</a:t>
            </a: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a:xfrm>
            <a:off x="457200" y="152400"/>
            <a:ext cx="5791200" cy="684213"/>
          </a:xfrm>
        </p:spPr>
        <p:txBody>
          <a:bodyPr wrap="square" numCol="1" anchorCtr="0" compatLnSpc="1">
            <a:prstTxWarp prst="textNoShape">
              <a:avLst/>
            </a:prstTxWarp>
          </a:bodyPr>
          <a:lstStyle/>
          <a:p>
            <a:pPr eaLnBrk="1" hangingPunct="1">
              <a:defRPr/>
            </a:pPr>
            <a:r>
              <a:rPr lang="cs-CZ" cap="none" smtClean="0"/>
              <a:t>Hypotheses</a:t>
            </a:r>
          </a:p>
        </p:txBody>
      </p:sp>
      <p:sp>
        <p:nvSpPr>
          <p:cNvPr id="38914" name="Rectangle 3"/>
          <p:cNvSpPr>
            <a:spLocks noGrp="1"/>
          </p:cNvSpPr>
          <p:nvPr>
            <p:ph type="body" idx="1"/>
          </p:nvPr>
        </p:nvSpPr>
        <p:spPr>
          <a:xfrm>
            <a:off x="457200" y="981075"/>
            <a:ext cx="8218488" cy="5616575"/>
          </a:xfrm>
        </p:spPr>
        <p:txBody>
          <a:bodyPr/>
          <a:lstStyle/>
          <a:p>
            <a:pPr eaLnBrk="1" hangingPunct="1"/>
            <a:r>
              <a:rPr lang="cs-CZ" smtClean="0"/>
              <a:t>Descriptive Hypotheses - </a:t>
            </a:r>
            <a:r>
              <a:rPr lang="cs-CZ" b="0" smtClean="0"/>
              <a:t>They state the existence, size, form, or distribution of some variable. Researchers often use a research question rather than a descriptive hypothesis. For example:</a:t>
            </a:r>
          </a:p>
          <a:p>
            <a:pPr eaLnBrk="1" hangingPunct="1"/>
            <a:r>
              <a:rPr lang="cs-CZ" b="0" i="1" smtClean="0"/>
              <a:t> </a:t>
            </a:r>
            <a:r>
              <a:rPr lang="cs-CZ" b="0" i="1" smtClean="0">
                <a:solidFill>
                  <a:srgbClr val="00CC00"/>
                </a:solidFill>
              </a:rPr>
              <a:t>Research Question:</a:t>
            </a:r>
          </a:p>
          <a:p>
            <a:pPr eaLnBrk="1" hangingPunct="1"/>
            <a:r>
              <a:rPr lang="cs-CZ" b="0" smtClean="0"/>
              <a:t>What is the market share for our potato chips in Detroit?</a:t>
            </a:r>
          </a:p>
          <a:p>
            <a:pPr eaLnBrk="1" hangingPunct="1"/>
            <a:r>
              <a:rPr lang="cs-CZ" b="0" i="1" smtClean="0">
                <a:solidFill>
                  <a:srgbClr val="00CC00"/>
                </a:solidFill>
              </a:rPr>
              <a:t>Descriptive Hypothesis</a:t>
            </a:r>
            <a:r>
              <a:rPr lang="cs-CZ" b="0" i="1" smtClean="0"/>
              <a:t> </a:t>
            </a:r>
          </a:p>
          <a:p>
            <a:pPr eaLnBrk="1" hangingPunct="1"/>
            <a:r>
              <a:rPr lang="cs-CZ" b="0" smtClean="0"/>
              <a:t>In Detroit (case), our potato chip market share (variable) stands at 13.7 percent.</a:t>
            </a:r>
          </a:p>
          <a:p>
            <a:pPr eaLnBrk="1" hangingPunct="1"/>
            <a:r>
              <a:rPr lang="cs-CZ" b="0" smtClean="0">
                <a:solidFill>
                  <a:srgbClr val="3333CC"/>
                </a:solidFill>
              </a:rPr>
              <a:t>The descriptive hypothesis format has several advantages:</a:t>
            </a:r>
          </a:p>
          <a:p>
            <a:pPr eaLnBrk="1" hangingPunct="1"/>
            <a:r>
              <a:rPr lang="cs-CZ" b="0" smtClean="0"/>
              <a:t>• It encourages researchers to crystallize their thinking about the likely relationships to be found.</a:t>
            </a:r>
          </a:p>
          <a:p>
            <a:pPr eaLnBrk="1" hangingPunct="1"/>
            <a:r>
              <a:rPr lang="cs-CZ" b="0" smtClean="0"/>
              <a:t>• It encourages them to think about the implications of a supported or rejected finding.</a:t>
            </a:r>
          </a:p>
          <a:p>
            <a:pPr eaLnBrk="1" hangingPunct="1"/>
            <a:r>
              <a:rPr lang="cs-CZ" b="0" smtClean="0"/>
              <a:t>• It is useful for testing statistical significance.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p:cNvSpPr>
          <p:nvPr>
            <p:ph type="body" idx="1"/>
          </p:nvPr>
        </p:nvSpPr>
        <p:spPr>
          <a:xfrm>
            <a:off x="0" y="404813"/>
            <a:ext cx="8820150" cy="6119812"/>
          </a:xfrm>
        </p:spPr>
        <p:txBody>
          <a:bodyPr/>
          <a:lstStyle/>
          <a:p>
            <a:pPr eaLnBrk="1" hangingPunct="1"/>
            <a:r>
              <a:rPr lang="cs-CZ" sz="2800" dirty="0" err="1" smtClean="0">
                <a:solidFill>
                  <a:srgbClr val="FF0000"/>
                </a:solidFill>
              </a:rPr>
              <a:t>Relational</a:t>
            </a:r>
            <a:r>
              <a:rPr lang="cs-CZ" sz="2800" dirty="0" smtClean="0">
                <a:solidFill>
                  <a:srgbClr val="FF0000"/>
                </a:solidFill>
              </a:rPr>
              <a:t> </a:t>
            </a:r>
            <a:r>
              <a:rPr lang="cs-CZ" sz="2800" dirty="0" err="1" smtClean="0">
                <a:solidFill>
                  <a:srgbClr val="FF0000"/>
                </a:solidFill>
              </a:rPr>
              <a:t>Hypotheses</a:t>
            </a:r>
            <a:endParaRPr lang="cs-CZ" sz="2800" dirty="0" smtClean="0">
              <a:solidFill>
                <a:srgbClr val="FF0000"/>
              </a:solidFill>
            </a:endParaRPr>
          </a:p>
          <a:p>
            <a:pPr eaLnBrk="1" hangingPunct="1"/>
            <a:r>
              <a:rPr lang="cs-CZ" sz="2400" b="0" dirty="0" smtClean="0"/>
              <a:t>These are </a:t>
            </a:r>
            <a:r>
              <a:rPr lang="cs-CZ" sz="2400" b="0" dirty="0" err="1" smtClean="0"/>
              <a:t>statements</a:t>
            </a:r>
            <a:r>
              <a:rPr lang="cs-CZ" sz="2400" b="0" dirty="0" smtClean="0"/>
              <a:t> </a:t>
            </a:r>
            <a:r>
              <a:rPr lang="cs-CZ" sz="2400" b="0" dirty="0" err="1" smtClean="0"/>
              <a:t>that</a:t>
            </a:r>
            <a:r>
              <a:rPr lang="cs-CZ" sz="2400" b="0" dirty="0" smtClean="0"/>
              <a:t> </a:t>
            </a:r>
            <a:r>
              <a:rPr lang="cs-CZ" sz="2400" b="0" dirty="0" err="1" smtClean="0"/>
              <a:t>describe</a:t>
            </a:r>
            <a:r>
              <a:rPr lang="cs-CZ" sz="2400" b="0" dirty="0" smtClean="0"/>
              <a:t> a </a:t>
            </a:r>
            <a:r>
              <a:rPr lang="cs-CZ" sz="2400" b="0" dirty="0" err="1" smtClean="0"/>
              <a:t>relationship</a:t>
            </a:r>
            <a:r>
              <a:rPr lang="cs-CZ" sz="2400" b="0" dirty="0" smtClean="0"/>
              <a:t> </a:t>
            </a:r>
            <a:r>
              <a:rPr lang="cs-CZ" sz="2400" b="0" dirty="0" err="1" smtClean="0"/>
              <a:t>between</a:t>
            </a:r>
            <a:r>
              <a:rPr lang="cs-CZ" sz="2400" b="0" dirty="0" smtClean="0"/>
              <a:t> </a:t>
            </a:r>
            <a:r>
              <a:rPr lang="cs-CZ" sz="2400" b="0" dirty="0" err="1" smtClean="0"/>
              <a:t>two</a:t>
            </a:r>
            <a:r>
              <a:rPr lang="cs-CZ" sz="2400" b="0" dirty="0" smtClean="0"/>
              <a:t> </a:t>
            </a:r>
            <a:r>
              <a:rPr lang="cs-CZ" sz="2400" b="0" dirty="0" err="1" smtClean="0"/>
              <a:t>variables</a:t>
            </a:r>
            <a:r>
              <a:rPr lang="cs-CZ" sz="2400" b="0" dirty="0" smtClean="0"/>
              <a:t> </a:t>
            </a:r>
            <a:r>
              <a:rPr lang="cs-CZ" sz="2400" b="0" dirty="0" err="1" smtClean="0"/>
              <a:t>with</a:t>
            </a:r>
            <a:r>
              <a:rPr lang="cs-CZ" sz="2400" b="0" dirty="0" smtClean="0"/>
              <a:t> </a:t>
            </a:r>
            <a:r>
              <a:rPr lang="cs-CZ" sz="2400" b="0" dirty="0" err="1" smtClean="0"/>
              <a:t>respect</a:t>
            </a:r>
            <a:r>
              <a:rPr lang="cs-CZ" sz="2400" b="0" dirty="0" smtClean="0"/>
              <a:t> to </a:t>
            </a:r>
            <a:r>
              <a:rPr lang="cs-CZ" sz="2400" b="0" dirty="0" err="1" smtClean="0"/>
              <a:t>some</a:t>
            </a:r>
            <a:r>
              <a:rPr lang="cs-CZ" sz="2400" b="0" dirty="0" smtClean="0"/>
              <a:t> case. </a:t>
            </a:r>
          </a:p>
          <a:p>
            <a:pPr eaLnBrk="1" hangingPunct="1"/>
            <a:r>
              <a:rPr lang="cs-CZ" sz="2400" b="0" dirty="0" err="1" smtClean="0"/>
              <a:t>For</a:t>
            </a:r>
            <a:r>
              <a:rPr lang="cs-CZ" sz="2400" b="0" dirty="0" smtClean="0"/>
              <a:t> </a:t>
            </a:r>
            <a:r>
              <a:rPr lang="cs-CZ" sz="2400" b="0" dirty="0" err="1" smtClean="0"/>
              <a:t>example</a:t>
            </a:r>
            <a:r>
              <a:rPr lang="cs-CZ" sz="2400" b="0" dirty="0" smtClean="0"/>
              <a:t>, “</a:t>
            </a:r>
            <a:r>
              <a:rPr lang="cs-CZ" sz="2400" b="0" dirty="0" err="1" smtClean="0"/>
              <a:t>Foreign</a:t>
            </a:r>
            <a:r>
              <a:rPr lang="cs-CZ" sz="2400" b="0" dirty="0" smtClean="0"/>
              <a:t> </a:t>
            </a:r>
            <a:r>
              <a:rPr lang="cs-CZ" sz="2400" b="0" dirty="0" smtClean="0">
                <a:solidFill>
                  <a:srgbClr val="C00000"/>
                </a:solidFill>
              </a:rPr>
              <a:t>(</a:t>
            </a:r>
            <a:r>
              <a:rPr lang="cs-CZ" sz="2400" b="0" dirty="0" err="1" smtClean="0">
                <a:solidFill>
                  <a:srgbClr val="C00000"/>
                </a:solidFill>
              </a:rPr>
              <a:t>variable</a:t>
            </a:r>
            <a:r>
              <a:rPr lang="cs-CZ" sz="2400" b="0" dirty="0" smtClean="0">
                <a:solidFill>
                  <a:srgbClr val="C00000"/>
                </a:solidFill>
              </a:rPr>
              <a:t>)</a:t>
            </a:r>
            <a:r>
              <a:rPr lang="cs-CZ" sz="2400" b="0" dirty="0" smtClean="0"/>
              <a:t> </a:t>
            </a:r>
            <a:r>
              <a:rPr lang="cs-CZ" sz="2400" b="0" dirty="0" err="1" smtClean="0"/>
              <a:t>cars</a:t>
            </a:r>
            <a:r>
              <a:rPr lang="cs-CZ" sz="2400" b="0" dirty="0" smtClean="0"/>
              <a:t> are </a:t>
            </a:r>
            <a:r>
              <a:rPr lang="cs-CZ" sz="2400" b="0" dirty="0" err="1" smtClean="0"/>
              <a:t>perceived</a:t>
            </a:r>
            <a:r>
              <a:rPr lang="cs-CZ" sz="2400" b="0" dirty="0" smtClean="0"/>
              <a:t> by </a:t>
            </a:r>
            <a:r>
              <a:rPr lang="cs-CZ" sz="2400" b="0" dirty="0" err="1" smtClean="0"/>
              <a:t>American</a:t>
            </a:r>
            <a:r>
              <a:rPr lang="cs-CZ" sz="2400" b="0" dirty="0" smtClean="0"/>
              <a:t> </a:t>
            </a:r>
            <a:r>
              <a:rPr lang="cs-CZ" sz="2400" b="0" dirty="0" err="1" smtClean="0"/>
              <a:t>consumers</a:t>
            </a:r>
            <a:r>
              <a:rPr lang="cs-CZ" sz="2400" b="0" dirty="0" smtClean="0"/>
              <a:t> </a:t>
            </a:r>
            <a:r>
              <a:rPr lang="cs-CZ" sz="2400" b="0" dirty="0" smtClean="0">
                <a:solidFill>
                  <a:srgbClr val="C00000"/>
                </a:solidFill>
              </a:rPr>
              <a:t>(case)</a:t>
            </a:r>
            <a:r>
              <a:rPr lang="cs-CZ" sz="2400" b="0" dirty="0" smtClean="0"/>
              <a:t> to </a:t>
            </a:r>
            <a:r>
              <a:rPr lang="cs-CZ" sz="2400" b="0" dirty="0" err="1" smtClean="0"/>
              <a:t>be</a:t>
            </a:r>
            <a:r>
              <a:rPr lang="cs-CZ" sz="2400" b="0" dirty="0" smtClean="0"/>
              <a:t> </a:t>
            </a:r>
            <a:r>
              <a:rPr lang="cs-CZ" sz="2400" b="0" dirty="0" err="1" smtClean="0"/>
              <a:t>of</a:t>
            </a:r>
            <a:r>
              <a:rPr lang="cs-CZ" sz="2400" b="0" dirty="0" smtClean="0"/>
              <a:t> </a:t>
            </a:r>
            <a:r>
              <a:rPr lang="cs-CZ" sz="2400" b="0" dirty="0" err="1" smtClean="0"/>
              <a:t>better</a:t>
            </a:r>
            <a:r>
              <a:rPr lang="cs-CZ" sz="2400" b="0" dirty="0" smtClean="0"/>
              <a:t> </a:t>
            </a:r>
            <a:r>
              <a:rPr lang="cs-CZ" sz="2400" b="0" dirty="0" err="1" smtClean="0"/>
              <a:t>quality</a:t>
            </a:r>
            <a:r>
              <a:rPr lang="cs-CZ" sz="2400" b="0" dirty="0" smtClean="0"/>
              <a:t> </a:t>
            </a:r>
            <a:r>
              <a:rPr lang="cs-CZ" sz="2400" b="0" dirty="0" smtClean="0">
                <a:solidFill>
                  <a:srgbClr val="C00000"/>
                </a:solidFill>
              </a:rPr>
              <a:t>(</a:t>
            </a:r>
            <a:r>
              <a:rPr lang="cs-CZ" sz="2400" b="0" dirty="0" err="1" smtClean="0">
                <a:solidFill>
                  <a:srgbClr val="C00000"/>
                </a:solidFill>
              </a:rPr>
              <a:t>variable</a:t>
            </a:r>
            <a:r>
              <a:rPr lang="cs-CZ" sz="2400" b="0" dirty="0" smtClean="0">
                <a:solidFill>
                  <a:srgbClr val="C00000"/>
                </a:solidFill>
              </a:rPr>
              <a:t>)</a:t>
            </a:r>
            <a:r>
              <a:rPr lang="cs-CZ" sz="2400" b="0" dirty="0" smtClean="0"/>
              <a:t> </a:t>
            </a:r>
            <a:r>
              <a:rPr lang="cs-CZ" sz="2400" b="0" dirty="0" err="1" smtClean="0"/>
              <a:t>than</a:t>
            </a:r>
            <a:r>
              <a:rPr lang="cs-CZ" sz="2400" b="0" dirty="0" smtClean="0"/>
              <a:t> </a:t>
            </a:r>
            <a:r>
              <a:rPr lang="cs-CZ" sz="2400" b="0" dirty="0" err="1" smtClean="0"/>
              <a:t>domestic</a:t>
            </a:r>
            <a:r>
              <a:rPr lang="cs-CZ" sz="2400" b="0" dirty="0" smtClean="0"/>
              <a:t> </a:t>
            </a:r>
            <a:r>
              <a:rPr lang="cs-CZ" sz="2400" b="0" dirty="0" err="1" smtClean="0"/>
              <a:t>cars</a:t>
            </a:r>
            <a:r>
              <a:rPr lang="cs-CZ" sz="2400" b="0" dirty="0" smtClean="0"/>
              <a:t>.” </a:t>
            </a:r>
          </a:p>
          <a:p>
            <a:pPr eaLnBrk="1" hangingPunct="1"/>
            <a:r>
              <a:rPr lang="cs-CZ" sz="2400" b="0" dirty="0" smtClean="0"/>
              <a:t>In </a:t>
            </a:r>
            <a:r>
              <a:rPr lang="cs-CZ" sz="2400" b="0" dirty="0" err="1" smtClean="0"/>
              <a:t>this</a:t>
            </a:r>
            <a:r>
              <a:rPr lang="cs-CZ" sz="2400" b="0" dirty="0" smtClean="0"/>
              <a:t> instance, </a:t>
            </a:r>
            <a:r>
              <a:rPr lang="cs-CZ" sz="2400" b="0" dirty="0" err="1" smtClean="0"/>
              <a:t>the</a:t>
            </a:r>
            <a:r>
              <a:rPr lang="cs-CZ" sz="2400" b="0" dirty="0" smtClean="0"/>
              <a:t> </a:t>
            </a:r>
            <a:r>
              <a:rPr lang="cs-CZ" sz="2400" b="0" dirty="0" err="1" smtClean="0"/>
              <a:t>nature</a:t>
            </a:r>
            <a:r>
              <a:rPr lang="cs-CZ" sz="2400" b="0" dirty="0" smtClean="0"/>
              <a:t> </a:t>
            </a:r>
            <a:r>
              <a:rPr lang="cs-CZ" sz="2400" b="0" dirty="0" err="1" smtClean="0"/>
              <a:t>of</a:t>
            </a:r>
            <a:r>
              <a:rPr lang="cs-CZ" sz="2400" b="0" dirty="0" smtClean="0"/>
              <a:t> </a:t>
            </a:r>
            <a:r>
              <a:rPr lang="cs-CZ" sz="2400" b="0" dirty="0" err="1" smtClean="0"/>
              <a:t>the</a:t>
            </a:r>
            <a:r>
              <a:rPr lang="cs-CZ" sz="2400" b="0" dirty="0" smtClean="0"/>
              <a:t> </a:t>
            </a:r>
            <a:r>
              <a:rPr lang="cs-CZ" sz="2400" b="0" dirty="0" err="1" smtClean="0"/>
              <a:t>relationship</a:t>
            </a:r>
            <a:r>
              <a:rPr lang="cs-CZ" sz="2400" b="0" dirty="0" smtClean="0"/>
              <a:t> </a:t>
            </a:r>
            <a:r>
              <a:rPr lang="cs-CZ" sz="2400" b="0" dirty="0" err="1" smtClean="0"/>
              <a:t>between</a:t>
            </a:r>
            <a:r>
              <a:rPr lang="cs-CZ" sz="2400" b="0" dirty="0" smtClean="0"/>
              <a:t> </a:t>
            </a:r>
            <a:r>
              <a:rPr lang="cs-CZ" sz="2400" b="0" dirty="0" err="1" smtClean="0"/>
              <a:t>the</a:t>
            </a:r>
            <a:r>
              <a:rPr lang="cs-CZ" sz="2400" b="0" dirty="0" smtClean="0"/>
              <a:t> </a:t>
            </a:r>
            <a:r>
              <a:rPr lang="cs-CZ" sz="2400" b="0" dirty="0" err="1" smtClean="0"/>
              <a:t>two</a:t>
            </a:r>
            <a:r>
              <a:rPr lang="cs-CZ" sz="2400" b="0" dirty="0" smtClean="0"/>
              <a:t> </a:t>
            </a:r>
            <a:r>
              <a:rPr lang="cs-CZ" sz="2400" b="0" dirty="0" err="1" smtClean="0"/>
              <a:t>variables</a:t>
            </a:r>
            <a:r>
              <a:rPr lang="cs-CZ" sz="2400" b="0" dirty="0" smtClean="0"/>
              <a:t> (“country </a:t>
            </a:r>
            <a:r>
              <a:rPr lang="cs-CZ" sz="2400" b="0" dirty="0" err="1" smtClean="0"/>
              <a:t>of</a:t>
            </a:r>
            <a:r>
              <a:rPr lang="cs-CZ" sz="2400" b="0" dirty="0" smtClean="0"/>
              <a:t> </a:t>
            </a:r>
            <a:r>
              <a:rPr lang="cs-CZ" sz="2400" b="0" dirty="0" err="1" smtClean="0"/>
              <a:t>origin</a:t>
            </a:r>
            <a:r>
              <a:rPr lang="cs-CZ" sz="2400" b="0" dirty="0" smtClean="0"/>
              <a:t>” and “</a:t>
            </a:r>
            <a:r>
              <a:rPr lang="cs-CZ" sz="2400" b="0" dirty="0" err="1" smtClean="0"/>
              <a:t>perceived</a:t>
            </a:r>
            <a:r>
              <a:rPr lang="cs-CZ" sz="2400" b="0" dirty="0" smtClean="0"/>
              <a:t> </a:t>
            </a:r>
            <a:r>
              <a:rPr lang="cs-CZ" sz="2400" b="0" dirty="0" err="1" smtClean="0"/>
              <a:t>quality</a:t>
            </a:r>
            <a:r>
              <a:rPr lang="cs-CZ" sz="2400" b="0" dirty="0" smtClean="0"/>
              <a:t>”) </a:t>
            </a:r>
            <a:r>
              <a:rPr lang="cs-CZ" sz="2400" b="0" dirty="0" err="1" smtClean="0"/>
              <a:t>is</a:t>
            </a:r>
            <a:r>
              <a:rPr lang="cs-CZ" sz="2400" b="0" dirty="0" smtClean="0"/>
              <a:t> not </a:t>
            </a:r>
            <a:r>
              <a:rPr lang="cs-CZ" sz="2400" b="0" dirty="0" err="1" smtClean="0"/>
              <a:t>specified</a:t>
            </a:r>
            <a:r>
              <a:rPr lang="cs-CZ" sz="2400" b="0" dirty="0" smtClean="0"/>
              <a:t>. </a:t>
            </a:r>
            <a:r>
              <a:rPr lang="cs-CZ" sz="2400" b="0" dirty="0" err="1" smtClean="0"/>
              <a:t>Is</a:t>
            </a:r>
            <a:r>
              <a:rPr lang="cs-CZ" sz="2400" b="0" dirty="0" smtClean="0"/>
              <a:t> </a:t>
            </a:r>
            <a:r>
              <a:rPr lang="cs-CZ" sz="2400" b="0" dirty="0" err="1" smtClean="0"/>
              <a:t>there</a:t>
            </a:r>
            <a:r>
              <a:rPr lang="cs-CZ" sz="2400" b="0" dirty="0" smtClean="0"/>
              <a:t> </a:t>
            </a:r>
            <a:r>
              <a:rPr lang="cs-CZ" sz="2400" b="0" dirty="0" err="1" smtClean="0"/>
              <a:t>only</a:t>
            </a:r>
            <a:r>
              <a:rPr lang="cs-CZ" sz="2400" b="0" dirty="0" smtClean="0"/>
              <a:t> </a:t>
            </a:r>
            <a:r>
              <a:rPr lang="cs-CZ" sz="2400" b="0" dirty="0" err="1" smtClean="0"/>
              <a:t>an</a:t>
            </a:r>
            <a:r>
              <a:rPr lang="cs-CZ" sz="2400" b="0" dirty="0" smtClean="0"/>
              <a:t> </a:t>
            </a:r>
            <a:r>
              <a:rPr lang="cs-CZ" sz="2400" b="0" dirty="0" err="1" smtClean="0"/>
              <a:t>implication</a:t>
            </a:r>
            <a:r>
              <a:rPr lang="cs-CZ" sz="2400" b="0" dirty="0" smtClean="0"/>
              <a:t> </a:t>
            </a:r>
            <a:r>
              <a:rPr lang="cs-CZ" sz="2400" b="0" dirty="0" err="1" smtClean="0"/>
              <a:t>that</a:t>
            </a:r>
            <a:r>
              <a:rPr lang="cs-CZ" sz="2400" b="0" dirty="0" smtClean="0"/>
              <a:t> </a:t>
            </a:r>
            <a:r>
              <a:rPr lang="cs-CZ" sz="2400" b="0" dirty="0" err="1" smtClean="0"/>
              <a:t>the</a:t>
            </a:r>
            <a:r>
              <a:rPr lang="cs-CZ" sz="2400" b="0" dirty="0" smtClean="0"/>
              <a:t> </a:t>
            </a:r>
            <a:r>
              <a:rPr lang="cs-CZ" sz="2400" b="0" dirty="0" err="1" smtClean="0"/>
              <a:t>variables</a:t>
            </a:r>
            <a:r>
              <a:rPr lang="cs-CZ" sz="2400" b="0" dirty="0" smtClean="0"/>
              <a:t> </a:t>
            </a:r>
            <a:r>
              <a:rPr lang="cs-CZ" sz="2400" b="0" dirty="0" err="1" smtClean="0"/>
              <a:t>occur</a:t>
            </a:r>
            <a:r>
              <a:rPr lang="cs-CZ" sz="2400" b="0" dirty="0" smtClean="0"/>
              <a:t> in </a:t>
            </a:r>
            <a:r>
              <a:rPr lang="cs-CZ" sz="2400" b="0" dirty="0" err="1" smtClean="0"/>
              <a:t>some</a:t>
            </a:r>
            <a:r>
              <a:rPr lang="cs-CZ" sz="2400" b="0" dirty="0" smtClean="0"/>
              <a:t> </a:t>
            </a:r>
            <a:r>
              <a:rPr lang="cs-CZ" sz="2400" b="0" dirty="0" err="1" smtClean="0"/>
              <a:t>predictable</a:t>
            </a:r>
            <a:r>
              <a:rPr lang="cs-CZ" sz="2400" b="0" dirty="0" smtClean="0"/>
              <a:t> </a:t>
            </a:r>
            <a:r>
              <a:rPr lang="cs-CZ" sz="2400" b="0" dirty="0" err="1" smtClean="0"/>
              <a:t>relationship</a:t>
            </a:r>
            <a:r>
              <a:rPr lang="cs-CZ" sz="2400" b="0" dirty="0" smtClean="0"/>
              <a:t>, </a:t>
            </a:r>
            <a:r>
              <a:rPr lang="cs-CZ" sz="2400" b="0" dirty="0" err="1" smtClean="0"/>
              <a:t>or</a:t>
            </a:r>
            <a:r>
              <a:rPr lang="cs-CZ" sz="2400" b="0" dirty="0" smtClean="0"/>
              <a:t> </a:t>
            </a:r>
            <a:r>
              <a:rPr lang="cs-CZ" sz="2400" b="0" dirty="0" err="1" smtClean="0"/>
              <a:t>is</a:t>
            </a:r>
            <a:r>
              <a:rPr lang="cs-CZ" sz="2400" b="0" dirty="0" smtClean="0"/>
              <a:t> </a:t>
            </a:r>
            <a:r>
              <a:rPr lang="cs-CZ" sz="2400" b="0" dirty="0" err="1" smtClean="0"/>
              <a:t>one</a:t>
            </a:r>
            <a:r>
              <a:rPr lang="cs-CZ" sz="2400" b="0" dirty="0" smtClean="0"/>
              <a:t> </a:t>
            </a:r>
            <a:r>
              <a:rPr lang="cs-CZ" sz="2400" b="0" dirty="0" err="1" smtClean="0"/>
              <a:t>variable</a:t>
            </a:r>
            <a:r>
              <a:rPr lang="cs-CZ" sz="2400" b="0" dirty="0" smtClean="0"/>
              <a:t> </a:t>
            </a:r>
            <a:r>
              <a:rPr lang="cs-CZ" sz="2400" b="0" dirty="0" err="1" smtClean="0"/>
              <a:t>somehow</a:t>
            </a:r>
            <a:r>
              <a:rPr lang="cs-CZ" sz="2400" b="0" dirty="0" smtClean="0"/>
              <a:t> </a:t>
            </a:r>
            <a:r>
              <a:rPr lang="cs-CZ" sz="2400" b="0" dirty="0" err="1" smtClean="0"/>
              <a:t>responsible</a:t>
            </a:r>
            <a:r>
              <a:rPr lang="cs-CZ" sz="2400" b="0" dirty="0" smtClean="0"/>
              <a:t> </a:t>
            </a:r>
            <a:r>
              <a:rPr lang="cs-CZ" sz="2400" b="0" dirty="0" err="1" smtClean="0"/>
              <a:t>for</a:t>
            </a:r>
            <a:r>
              <a:rPr lang="cs-CZ" sz="2400" b="0" dirty="0" smtClean="0"/>
              <a:t> </a:t>
            </a:r>
            <a:r>
              <a:rPr lang="cs-CZ" sz="2400" b="0" dirty="0" err="1" smtClean="0"/>
              <a:t>the</a:t>
            </a:r>
            <a:r>
              <a:rPr lang="cs-CZ" sz="2400" b="0" dirty="0" smtClean="0"/>
              <a:t> </a:t>
            </a:r>
            <a:r>
              <a:rPr lang="cs-CZ" sz="2400" b="0" dirty="0" err="1" smtClean="0"/>
              <a:t>other</a:t>
            </a:r>
            <a:r>
              <a:rPr lang="cs-CZ" sz="2400" b="0" dirty="0" smtClean="0"/>
              <a:t>? </a:t>
            </a:r>
          </a:p>
          <a:p>
            <a:pPr eaLnBrk="1" hangingPunct="1"/>
            <a:r>
              <a:rPr lang="cs-CZ" sz="2400" b="0" dirty="0" err="1" smtClean="0"/>
              <a:t>The</a:t>
            </a:r>
            <a:r>
              <a:rPr lang="cs-CZ" sz="2400" b="0" dirty="0" smtClean="0"/>
              <a:t> </a:t>
            </a:r>
            <a:r>
              <a:rPr lang="cs-CZ" sz="2400" b="0" dirty="0" err="1" smtClean="0"/>
              <a:t>first</a:t>
            </a:r>
            <a:r>
              <a:rPr lang="cs-CZ" sz="2400" b="0" dirty="0" smtClean="0"/>
              <a:t> </a:t>
            </a:r>
            <a:r>
              <a:rPr lang="cs-CZ" sz="2400" b="0" dirty="0" err="1" smtClean="0"/>
              <a:t>interpretation</a:t>
            </a:r>
            <a:r>
              <a:rPr lang="cs-CZ" sz="2400" b="0" dirty="0" smtClean="0"/>
              <a:t> (</a:t>
            </a:r>
            <a:r>
              <a:rPr lang="cs-CZ" sz="2400" b="0" dirty="0" err="1" smtClean="0">
                <a:solidFill>
                  <a:srgbClr val="0070C0"/>
                </a:solidFill>
              </a:rPr>
              <a:t>unspecified</a:t>
            </a:r>
            <a:r>
              <a:rPr lang="cs-CZ" sz="2400" b="0" dirty="0" smtClean="0">
                <a:solidFill>
                  <a:srgbClr val="0070C0"/>
                </a:solidFill>
              </a:rPr>
              <a:t> </a:t>
            </a:r>
            <a:r>
              <a:rPr lang="cs-CZ" sz="2400" b="0" dirty="0" err="1" smtClean="0">
                <a:solidFill>
                  <a:srgbClr val="0070C0"/>
                </a:solidFill>
              </a:rPr>
              <a:t>relationship</a:t>
            </a:r>
            <a:r>
              <a:rPr lang="cs-CZ" sz="2400" b="0" dirty="0" smtClean="0"/>
              <a:t>) </a:t>
            </a:r>
            <a:r>
              <a:rPr lang="cs-CZ" sz="2400" b="0" dirty="0" err="1" smtClean="0"/>
              <a:t>indicates</a:t>
            </a:r>
            <a:r>
              <a:rPr lang="cs-CZ" sz="2400" b="0" dirty="0" smtClean="0"/>
              <a:t> a </a:t>
            </a:r>
            <a:r>
              <a:rPr lang="cs-CZ" sz="2400" b="0" dirty="0" err="1" smtClean="0">
                <a:solidFill>
                  <a:srgbClr val="009900"/>
                </a:solidFill>
              </a:rPr>
              <a:t>correlational</a:t>
            </a:r>
            <a:r>
              <a:rPr lang="cs-CZ" sz="2400" b="0" dirty="0" smtClean="0">
                <a:solidFill>
                  <a:srgbClr val="009900"/>
                </a:solidFill>
              </a:rPr>
              <a:t> </a:t>
            </a:r>
            <a:r>
              <a:rPr lang="cs-CZ" sz="2400" b="0" dirty="0" err="1" smtClean="0">
                <a:solidFill>
                  <a:srgbClr val="009900"/>
                </a:solidFill>
              </a:rPr>
              <a:t>relationship</a:t>
            </a:r>
            <a:r>
              <a:rPr lang="cs-CZ" sz="2400" b="0" dirty="0" smtClean="0"/>
              <a:t>; </a:t>
            </a:r>
            <a:r>
              <a:rPr lang="cs-CZ" sz="2400" b="0" dirty="0" err="1" smtClean="0"/>
              <a:t>the</a:t>
            </a:r>
            <a:r>
              <a:rPr lang="cs-CZ" sz="2400" b="0" dirty="0" smtClean="0"/>
              <a:t> second </a:t>
            </a:r>
            <a:r>
              <a:rPr lang="cs-CZ" sz="2400" b="0" dirty="0" smtClean="0">
                <a:solidFill>
                  <a:srgbClr val="3333CC"/>
                </a:solidFill>
              </a:rPr>
              <a:t>(</a:t>
            </a:r>
            <a:r>
              <a:rPr lang="cs-CZ" sz="2400" b="0" dirty="0" err="1" smtClean="0">
                <a:solidFill>
                  <a:srgbClr val="3333CC"/>
                </a:solidFill>
              </a:rPr>
              <a:t>predictable</a:t>
            </a:r>
            <a:r>
              <a:rPr lang="cs-CZ" sz="2400" b="0" dirty="0" smtClean="0">
                <a:solidFill>
                  <a:srgbClr val="3333CC"/>
                </a:solidFill>
              </a:rPr>
              <a:t> </a:t>
            </a:r>
            <a:r>
              <a:rPr lang="cs-CZ" sz="2400" b="0" dirty="0" err="1" smtClean="0">
                <a:solidFill>
                  <a:srgbClr val="3333CC"/>
                </a:solidFill>
              </a:rPr>
              <a:t>relationship</a:t>
            </a:r>
            <a:r>
              <a:rPr lang="cs-CZ" sz="2400" b="0" dirty="0" smtClean="0"/>
              <a:t>) </a:t>
            </a:r>
            <a:r>
              <a:rPr lang="cs-CZ" sz="2400" b="0" dirty="0" err="1" smtClean="0"/>
              <a:t>indicates</a:t>
            </a:r>
            <a:r>
              <a:rPr lang="cs-CZ" sz="2400" b="0" dirty="0" smtClean="0"/>
              <a:t> </a:t>
            </a:r>
            <a:r>
              <a:rPr lang="cs-CZ" sz="2400" b="0" dirty="0" err="1" smtClean="0"/>
              <a:t>an</a:t>
            </a:r>
            <a:r>
              <a:rPr lang="cs-CZ" sz="2400" b="0" dirty="0" smtClean="0"/>
              <a:t> </a:t>
            </a:r>
            <a:r>
              <a:rPr lang="cs-CZ" sz="2400" b="0" dirty="0" err="1" smtClean="0">
                <a:solidFill>
                  <a:srgbClr val="009900"/>
                </a:solidFill>
              </a:rPr>
              <a:t>explanatory</a:t>
            </a:r>
            <a:r>
              <a:rPr lang="cs-CZ" sz="2400" b="0" dirty="0" smtClean="0">
                <a:solidFill>
                  <a:srgbClr val="009900"/>
                </a:solidFill>
              </a:rPr>
              <a:t>, </a:t>
            </a:r>
            <a:r>
              <a:rPr lang="cs-CZ" sz="2400" b="0" dirty="0" err="1" smtClean="0">
                <a:solidFill>
                  <a:srgbClr val="009900"/>
                </a:solidFill>
              </a:rPr>
              <a:t>or</a:t>
            </a:r>
            <a:r>
              <a:rPr lang="cs-CZ" sz="2400" b="0" dirty="0" smtClean="0">
                <a:solidFill>
                  <a:srgbClr val="009900"/>
                </a:solidFill>
              </a:rPr>
              <a:t> </a:t>
            </a:r>
            <a:r>
              <a:rPr lang="cs-CZ" sz="2400" b="0" dirty="0" err="1" smtClean="0">
                <a:solidFill>
                  <a:srgbClr val="009900"/>
                </a:solidFill>
              </a:rPr>
              <a:t>causal</a:t>
            </a:r>
            <a:r>
              <a:rPr lang="cs-CZ" sz="2400" b="0" dirty="0" smtClean="0">
                <a:solidFill>
                  <a:srgbClr val="009900"/>
                </a:solidFill>
              </a:rPr>
              <a:t>, </a:t>
            </a:r>
            <a:r>
              <a:rPr lang="cs-CZ" sz="2400" b="0" dirty="0" err="1" smtClean="0">
                <a:solidFill>
                  <a:srgbClr val="009900"/>
                </a:solidFill>
              </a:rPr>
              <a:t>relationship</a:t>
            </a:r>
            <a:r>
              <a:rPr lang="cs-CZ" sz="2400" b="0"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bwMode="auto">
          <a:xfrm>
            <a:off x="457200" y="152400"/>
            <a:ext cx="5791200" cy="828675"/>
          </a:xfrm>
          <a:noFill/>
        </p:spPr>
        <p:txBody>
          <a:bodyPr wrap="square" numCol="1" anchorCtr="0" compatLnSpc="1">
            <a:prstTxWarp prst="textNoShape">
              <a:avLst/>
            </a:prstTxWarp>
          </a:bodyPr>
          <a:lstStyle/>
          <a:p>
            <a:r>
              <a:rPr lang="cs-CZ" cap="none" smtClean="0">
                <a:latin typeface="Arial" charset="0"/>
              </a:rPr>
              <a:t>One type of rel. hyp. is:</a:t>
            </a:r>
          </a:p>
        </p:txBody>
      </p:sp>
      <p:sp>
        <p:nvSpPr>
          <p:cNvPr id="112643" name="Rectangle 3"/>
          <p:cNvSpPr>
            <a:spLocks noGrp="1"/>
          </p:cNvSpPr>
          <p:nvPr>
            <p:ph type="body" idx="1"/>
          </p:nvPr>
        </p:nvSpPr>
        <p:spPr>
          <a:xfrm>
            <a:off x="457200" y="1341438"/>
            <a:ext cx="8147050" cy="4784725"/>
          </a:xfrm>
        </p:spPr>
        <p:txBody>
          <a:bodyPr/>
          <a:lstStyle/>
          <a:p>
            <a:pPr eaLnBrk="1" hangingPunct="1"/>
            <a:r>
              <a:rPr lang="cs-CZ" smtClean="0">
                <a:solidFill>
                  <a:srgbClr val="00CC00"/>
                </a:solidFill>
              </a:rPr>
              <a:t>Correlational hypotheses</a:t>
            </a:r>
            <a:r>
              <a:rPr lang="cs-CZ" smtClean="0"/>
              <a:t>  - </a:t>
            </a:r>
            <a:r>
              <a:rPr lang="cs-CZ" b="0" smtClean="0"/>
              <a:t>state that the variables occur together in some specified manner without implying that one causes the other. Such weak claims are often made </a:t>
            </a:r>
            <a:r>
              <a:rPr lang="cs-CZ" smtClean="0">
                <a:solidFill>
                  <a:srgbClr val="3333CC"/>
                </a:solidFill>
              </a:rPr>
              <a:t>when we believe there are more basic causal forces that affect both variables or when we have not developed enough evidence to claim a stronger linkage</a:t>
            </a:r>
            <a:r>
              <a:rPr lang="cs-CZ" b="0" smtClean="0"/>
              <a:t>. Here are two sample correlational hypotheses:</a:t>
            </a:r>
          </a:p>
          <a:p>
            <a:pPr eaLnBrk="1" hangingPunct="1"/>
            <a:r>
              <a:rPr lang="cs-CZ" b="0" smtClean="0">
                <a:solidFill>
                  <a:srgbClr val="3333CC"/>
                </a:solidFill>
              </a:rPr>
              <a:t>Young women (under 35 years of age) purchase fewer units of our product than women who are 35 years of age or older.</a:t>
            </a:r>
          </a:p>
          <a:p>
            <a:pPr eaLnBrk="1" hangingPunct="1"/>
            <a:r>
              <a:rPr lang="cs-CZ" b="0" smtClean="0">
                <a:solidFill>
                  <a:srgbClr val="3333CC"/>
                </a:solidFill>
              </a:rPr>
              <a:t>The number of suits sold varies directly with the level of the business cycle.</a:t>
            </a:r>
          </a:p>
          <a:p>
            <a:pPr eaLnBrk="1" hangingPunct="1"/>
            <a:r>
              <a:rPr lang="cs-CZ" smtClean="0">
                <a:solidFill>
                  <a:schemeClr val="tx2"/>
                </a:solidFill>
              </a:rPr>
              <a:t>By labeling these as correlational hypotheses, we make no claim that one variable causes the other to change or take on different values.</a:t>
            </a:r>
          </a:p>
          <a:p>
            <a:endParaRPr lang="cs-CZ"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p:cNvSpPr>
          <p:nvPr>
            <p:ph type="title" idx="4294967295"/>
          </p:nvPr>
        </p:nvSpPr>
        <p:spPr bwMode="auto">
          <a:xfrm>
            <a:off x="457200" y="152400"/>
            <a:ext cx="5791200" cy="755650"/>
          </a:xfrm>
          <a:noFill/>
        </p:spPr>
        <p:txBody>
          <a:bodyPr wrap="square" numCol="1" anchorCtr="0" compatLnSpc="1">
            <a:prstTxWarp prst="textNoShape">
              <a:avLst/>
            </a:prstTxWarp>
          </a:bodyPr>
          <a:lstStyle/>
          <a:p>
            <a:r>
              <a:rPr lang="cs-CZ" cap="none" smtClean="0">
                <a:latin typeface="Arial" charset="0"/>
              </a:rPr>
              <a:t>Or….</a:t>
            </a:r>
          </a:p>
        </p:txBody>
      </p:sp>
      <p:sp>
        <p:nvSpPr>
          <p:cNvPr id="43009" name="Rectangle 3"/>
          <p:cNvSpPr>
            <a:spLocks noGrp="1"/>
          </p:cNvSpPr>
          <p:nvPr>
            <p:ph type="body" idx="1"/>
          </p:nvPr>
        </p:nvSpPr>
        <p:spPr>
          <a:xfrm>
            <a:off x="457200" y="1125538"/>
            <a:ext cx="7620000" cy="5000625"/>
          </a:xfrm>
        </p:spPr>
        <p:txBody>
          <a:bodyPr/>
          <a:lstStyle/>
          <a:p>
            <a:pPr eaLnBrk="1" hangingPunct="1"/>
            <a:r>
              <a:rPr lang="cs-CZ" sz="2400" b="0" smtClean="0"/>
              <a:t>With </a:t>
            </a:r>
            <a:r>
              <a:rPr lang="cs-CZ" sz="2400" smtClean="0">
                <a:solidFill>
                  <a:srgbClr val="00CC00"/>
                </a:solidFill>
              </a:rPr>
              <a:t>explanatory (causal) hypotheses</a:t>
            </a:r>
            <a:r>
              <a:rPr lang="cs-CZ" sz="2400" smtClean="0"/>
              <a:t>, </a:t>
            </a:r>
            <a:r>
              <a:rPr lang="cs-CZ" sz="2400" b="0" smtClean="0"/>
              <a:t>there is an implication that the existence of or a change in one variable causes or leads to a change in the other variable. The causal variable is typically called the independent variable (IV) and the other the dependent variable (DV). Cause means roughly to “help make happen.” So the IV need not be the sole reason for the existence of or change in the DV. Here are two examples of explanatory hypotheses:</a:t>
            </a:r>
          </a:p>
          <a:p>
            <a:pPr eaLnBrk="1" hangingPunct="1"/>
            <a:r>
              <a:rPr lang="cs-CZ" sz="2400" b="0" smtClean="0">
                <a:solidFill>
                  <a:srgbClr val="3333CC"/>
                </a:solidFill>
              </a:rPr>
              <a:t>An increase in family income (IV) leads to an increase in the percentage of income saved (DV).</a:t>
            </a:r>
          </a:p>
          <a:p>
            <a:pPr eaLnBrk="1" hangingPunct="1"/>
            <a:r>
              <a:rPr lang="cs-CZ" sz="2400" b="0" smtClean="0">
                <a:solidFill>
                  <a:srgbClr val="3333CC"/>
                </a:solidFill>
              </a:rPr>
              <a:t>Loyalty to a particular grocery store (IV) increases the probability of purchasing the private brands (DV) sponsored by that store.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Grp="1"/>
          </p:cNvSpPr>
          <p:nvPr>
            <p:ph type="body" idx="1"/>
          </p:nvPr>
        </p:nvSpPr>
        <p:spPr>
          <a:xfrm>
            <a:off x="457200" y="1052513"/>
            <a:ext cx="7620000" cy="5073650"/>
          </a:xfrm>
        </p:spPr>
        <p:txBody>
          <a:bodyPr/>
          <a:lstStyle/>
          <a:p>
            <a:pPr eaLnBrk="1" hangingPunct="1"/>
            <a:r>
              <a:rPr lang="cs-CZ" sz="2400" smtClean="0">
                <a:solidFill>
                  <a:srgbClr val="009900"/>
                </a:solidFill>
              </a:rPr>
              <a:t>The Role of the Hypothesis</a:t>
            </a:r>
          </a:p>
          <a:p>
            <a:pPr eaLnBrk="1" hangingPunct="1"/>
            <a:r>
              <a:rPr lang="cs-CZ" sz="2400" b="0" smtClean="0"/>
              <a:t>In research, a hypothesis serves several important functions:</a:t>
            </a:r>
          </a:p>
          <a:p>
            <a:pPr eaLnBrk="1" hangingPunct="1"/>
            <a:r>
              <a:rPr lang="cs-CZ" sz="2400" b="0" smtClean="0"/>
              <a:t>• It guides the direction of the study.</a:t>
            </a:r>
          </a:p>
          <a:p>
            <a:pPr eaLnBrk="1" hangingPunct="1"/>
            <a:r>
              <a:rPr lang="cs-CZ" sz="2400" b="0" smtClean="0"/>
              <a:t>• It identifies facts that are relevant and those that are not.</a:t>
            </a:r>
          </a:p>
          <a:p>
            <a:pPr eaLnBrk="1" hangingPunct="1"/>
            <a:r>
              <a:rPr lang="cs-CZ" sz="2400" b="0" smtClean="0"/>
              <a:t>• It suggests which form of research design is likely to be most appropriate.</a:t>
            </a:r>
          </a:p>
          <a:p>
            <a:pPr eaLnBrk="1" hangingPunct="1"/>
            <a:r>
              <a:rPr lang="cs-CZ" sz="2400" b="0" smtClean="0"/>
              <a:t>• It provides a framework for organizing the conclusions that result.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bwMode="auto">
          <a:xfrm>
            <a:off x="468313" y="333375"/>
            <a:ext cx="7786687" cy="539750"/>
          </a:xfrm>
        </p:spPr>
        <p:txBody>
          <a:bodyPr wrap="square" numCol="1" anchorCtr="0" compatLnSpc="1">
            <a:prstTxWarp prst="textNoShape">
              <a:avLst/>
            </a:prstTxWarp>
            <a:normAutofit fontScale="90000"/>
          </a:bodyPr>
          <a:lstStyle/>
          <a:p>
            <a:pPr eaLnBrk="1" hangingPunct="1">
              <a:defRPr/>
            </a:pPr>
            <a:r>
              <a:rPr lang="cs-CZ" sz="3200" b="1" cap="none" smtClean="0"/>
              <a:t>In other words….</a:t>
            </a:r>
          </a:p>
        </p:txBody>
      </p:sp>
      <p:sp>
        <p:nvSpPr>
          <p:cNvPr id="47106" name="Rectangle 3"/>
          <p:cNvSpPr>
            <a:spLocks noGrp="1"/>
          </p:cNvSpPr>
          <p:nvPr>
            <p:ph type="body" idx="1"/>
          </p:nvPr>
        </p:nvSpPr>
        <p:spPr>
          <a:xfrm>
            <a:off x="457200" y="981075"/>
            <a:ext cx="7620000" cy="5145088"/>
          </a:xfrm>
        </p:spPr>
        <p:txBody>
          <a:bodyPr/>
          <a:lstStyle/>
          <a:p>
            <a:pPr marL="381000" indent="-381000" eaLnBrk="1" hangingPunct="1"/>
            <a:r>
              <a:rPr lang="cs-CZ" b="0" dirty="0" err="1" smtClean="0"/>
              <a:t>Problem</a:t>
            </a:r>
            <a:r>
              <a:rPr lang="cs-CZ" b="0" dirty="0" smtClean="0"/>
              <a:t> </a:t>
            </a:r>
            <a:r>
              <a:rPr lang="cs-CZ" b="0" dirty="0" err="1" smtClean="0"/>
              <a:t>formulation</a:t>
            </a:r>
            <a:r>
              <a:rPr lang="cs-CZ" b="0" dirty="0" smtClean="0"/>
              <a:t> </a:t>
            </a:r>
            <a:r>
              <a:rPr lang="cs-CZ" b="0" dirty="0" err="1" smtClean="0"/>
              <a:t>is</a:t>
            </a:r>
            <a:r>
              <a:rPr lang="cs-CZ" b="0" dirty="0" smtClean="0"/>
              <a:t> much </a:t>
            </a:r>
            <a:r>
              <a:rPr lang="cs-CZ" b="0" dirty="0" err="1" smtClean="0"/>
              <a:t>easier</a:t>
            </a:r>
            <a:r>
              <a:rPr lang="cs-CZ" b="0" dirty="0" smtClean="0"/>
              <a:t> </a:t>
            </a:r>
            <a:r>
              <a:rPr lang="cs-CZ" b="0" dirty="0" err="1" smtClean="0"/>
              <a:t>when</a:t>
            </a:r>
            <a:r>
              <a:rPr lang="cs-CZ" b="0" dirty="0" smtClean="0"/>
              <a:t> </a:t>
            </a:r>
            <a:r>
              <a:rPr lang="cs-CZ" b="0" dirty="0" err="1" smtClean="0"/>
              <a:t>specific</a:t>
            </a:r>
            <a:r>
              <a:rPr lang="cs-CZ" b="0" dirty="0" smtClean="0"/>
              <a:t> </a:t>
            </a:r>
            <a:r>
              <a:rPr lang="cs-CZ" b="0" dirty="0" err="1" smtClean="0"/>
              <a:t>components</a:t>
            </a:r>
            <a:r>
              <a:rPr lang="cs-CZ" b="0" dirty="0" smtClean="0"/>
              <a:t> </a:t>
            </a:r>
            <a:r>
              <a:rPr lang="cs-CZ" b="0" dirty="0" err="1" smtClean="0"/>
              <a:t>of</a:t>
            </a:r>
            <a:r>
              <a:rPr lang="cs-CZ" b="0" dirty="0" smtClean="0"/>
              <a:t> </a:t>
            </a:r>
            <a:r>
              <a:rPr lang="cs-CZ" b="0" dirty="0" err="1" smtClean="0"/>
              <a:t>the</a:t>
            </a:r>
            <a:r>
              <a:rPr lang="cs-CZ" b="0" dirty="0" smtClean="0"/>
              <a:t> </a:t>
            </a:r>
            <a:r>
              <a:rPr lang="cs-CZ" b="0" dirty="0" err="1" smtClean="0"/>
              <a:t>research</a:t>
            </a:r>
            <a:r>
              <a:rPr lang="cs-CZ" b="0" dirty="0" smtClean="0"/>
              <a:t> </a:t>
            </a:r>
            <a:r>
              <a:rPr lang="cs-CZ" b="0" dirty="0" err="1" smtClean="0"/>
              <a:t>problem</a:t>
            </a:r>
            <a:r>
              <a:rPr lang="cs-CZ" b="0" dirty="0" smtClean="0"/>
              <a:t> are </a:t>
            </a:r>
            <a:r>
              <a:rPr lang="cs-CZ" b="0" dirty="0" err="1" smtClean="0"/>
              <a:t>defined</a:t>
            </a:r>
            <a:r>
              <a:rPr lang="cs-CZ" b="0" dirty="0" smtClean="0"/>
              <a:t>:</a:t>
            </a:r>
          </a:p>
          <a:p>
            <a:pPr marL="381000" indent="-381000" eaLnBrk="1" hangingPunct="1">
              <a:buFont typeface="Arial" charset="0"/>
              <a:buAutoNum type="arabicPeriod"/>
            </a:pPr>
            <a:r>
              <a:rPr lang="cs-CZ" dirty="0" err="1" smtClean="0"/>
              <a:t>Specify</a:t>
            </a:r>
            <a:r>
              <a:rPr lang="cs-CZ" dirty="0" smtClean="0"/>
              <a:t> </a:t>
            </a:r>
            <a:r>
              <a:rPr lang="cs-CZ" dirty="0" err="1" smtClean="0"/>
              <a:t>the</a:t>
            </a:r>
            <a:r>
              <a:rPr lang="cs-CZ" dirty="0" smtClean="0"/>
              <a:t> </a:t>
            </a:r>
            <a:r>
              <a:rPr lang="cs-CZ" dirty="0" err="1" smtClean="0"/>
              <a:t>Research</a:t>
            </a:r>
            <a:r>
              <a:rPr lang="cs-CZ" dirty="0" smtClean="0"/>
              <a:t> </a:t>
            </a:r>
            <a:r>
              <a:rPr lang="cs-CZ" dirty="0" err="1" smtClean="0"/>
              <a:t>Objectives</a:t>
            </a:r>
            <a:endParaRPr lang="cs-CZ" dirty="0" smtClean="0"/>
          </a:p>
          <a:p>
            <a:pPr marL="381000" indent="-381000" eaLnBrk="1" hangingPunct="1">
              <a:buFont typeface="Arial" charset="0"/>
              <a:buAutoNum type="arabicPeriod" startAt="2"/>
            </a:pPr>
            <a:r>
              <a:rPr lang="cs-CZ" dirty="0" err="1" smtClean="0"/>
              <a:t>The</a:t>
            </a:r>
            <a:r>
              <a:rPr lang="cs-CZ" dirty="0" smtClean="0"/>
              <a:t> </a:t>
            </a:r>
            <a:r>
              <a:rPr lang="cs-CZ" dirty="0" err="1" smtClean="0"/>
              <a:t>Environment</a:t>
            </a:r>
            <a:r>
              <a:rPr lang="cs-CZ" dirty="0" smtClean="0"/>
              <a:t> </a:t>
            </a:r>
            <a:r>
              <a:rPr lang="cs-CZ" dirty="0" err="1" smtClean="0"/>
              <a:t>or</a:t>
            </a:r>
            <a:r>
              <a:rPr lang="cs-CZ" dirty="0" smtClean="0"/>
              <a:t> </a:t>
            </a:r>
            <a:r>
              <a:rPr lang="cs-CZ" dirty="0" err="1" smtClean="0"/>
              <a:t>Context</a:t>
            </a:r>
            <a:r>
              <a:rPr lang="cs-CZ" dirty="0" smtClean="0"/>
              <a:t> </a:t>
            </a:r>
            <a:r>
              <a:rPr lang="cs-CZ" dirty="0" err="1" smtClean="0"/>
              <a:t>of</a:t>
            </a:r>
            <a:r>
              <a:rPr lang="cs-CZ" dirty="0" smtClean="0"/>
              <a:t> </a:t>
            </a:r>
            <a:r>
              <a:rPr lang="cs-CZ" dirty="0" err="1" smtClean="0"/>
              <a:t>the</a:t>
            </a:r>
            <a:r>
              <a:rPr lang="cs-CZ" dirty="0" smtClean="0"/>
              <a:t> </a:t>
            </a:r>
            <a:r>
              <a:rPr lang="cs-CZ" dirty="0" err="1" smtClean="0"/>
              <a:t>Problem</a:t>
            </a:r>
            <a:r>
              <a:rPr lang="cs-CZ" dirty="0" smtClean="0"/>
              <a:t>  - </a:t>
            </a:r>
            <a:r>
              <a:rPr lang="cs-CZ" b="0" dirty="0" err="1" smtClean="0"/>
              <a:t>the</a:t>
            </a:r>
            <a:r>
              <a:rPr lang="cs-CZ" b="0" dirty="0" smtClean="0"/>
              <a:t> </a:t>
            </a:r>
            <a:r>
              <a:rPr lang="cs-CZ" b="0" dirty="0" err="1" smtClean="0"/>
              <a:t>identification</a:t>
            </a:r>
            <a:r>
              <a:rPr lang="cs-CZ" b="0" dirty="0" smtClean="0"/>
              <a:t> </a:t>
            </a:r>
            <a:r>
              <a:rPr lang="cs-CZ" b="0" dirty="0" err="1" smtClean="0"/>
              <a:t>of</a:t>
            </a:r>
            <a:r>
              <a:rPr lang="cs-CZ" b="0" dirty="0" smtClean="0"/>
              <a:t> </a:t>
            </a:r>
            <a:r>
              <a:rPr lang="cs-CZ" b="0" dirty="0" err="1" smtClean="0"/>
              <a:t>environmental</a:t>
            </a:r>
            <a:r>
              <a:rPr lang="cs-CZ" b="0" dirty="0" smtClean="0"/>
              <a:t> </a:t>
            </a:r>
            <a:r>
              <a:rPr lang="cs-CZ" b="0" dirty="0" err="1" smtClean="0"/>
              <a:t>variables</a:t>
            </a:r>
            <a:r>
              <a:rPr lang="cs-CZ" b="0" dirty="0" smtClean="0"/>
              <a:t>, </a:t>
            </a:r>
            <a:r>
              <a:rPr lang="cs-CZ" b="0" dirty="0" err="1" smtClean="0"/>
              <a:t>that</a:t>
            </a:r>
            <a:r>
              <a:rPr lang="cs-CZ" b="0" dirty="0" smtClean="0"/>
              <a:t> </a:t>
            </a:r>
            <a:r>
              <a:rPr lang="cs-CZ" b="0" dirty="0" err="1" smtClean="0"/>
              <a:t>can</a:t>
            </a:r>
            <a:r>
              <a:rPr lang="cs-CZ" b="0" dirty="0" smtClean="0"/>
              <a:t> </a:t>
            </a:r>
            <a:r>
              <a:rPr lang="cs-CZ" b="0" dirty="0" err="1" smtClean="0"/>
              <a:t>affect</a:t>
            </a:r>
            <a:r>
              <a:rPr lang="cs-CZ" b="0" dirty="0" smtClean="0"/>
              <a:t> </a:t>
            </a:r>
            <a:r>
              <a:rPr lang="cs-CZ" b="0" dirty="0" err="1" smtClean="0"/>
              <a:t>the</a:t>
            </a:r>
            <a:r>
              <a:rPr lang="cs-CZ" b="0" dirty="0" smtClean="0"/>
              <a:t> design </a:t>
            </a:r>
            <a:r>
              <a:rPr lang="cs-CZ" b="0" dirty="0" err="1" smtClean="0"/>
              <a:t>of</a:t>
            </a:r>
            <a:r>
              <a:rPr lang="cs-CZ" b="0" dirty="0" smtClean="0"/>
              <a:t> </a:t>
            </a:r>
            <a:r>
              <a:rPr lang="cs-CZ" b="0" dirty="0" err="1" smtClean="0"/>
              <a:t>the</a:t>
            </a:r>
            <a:r>
              <a:rPr lang="cs-CZ" b="0" dirty="0" smtClean="0"/>
              <a:t> </a:t>
            </a:r>
            <a:r>
              <a:rPr lang="cs-CZ" b="0" dirty="0" err="1" smtClean="0"/>
              <a:t>research</a:t>
            </a:r>
            <a:r>
              <a:rPr lang="cs-CZ" b="0" dirty="0" smtClean="0"/>
              <a:t> </a:t>
            </a:r>
            <a:r>
              <a:rPr lang="cs-CZ" b="0" dirty="0" err="1" smtClean="0"/>
              <a:t>investigation</a:t>
            </a:r>
            <a:r>
              <a:rPr lang="cs-CZ" b="0" dirty="0" smtClean="0"/>
              <a:t>.</a:t>
            </a:r>
          </a:p>
          <a:p>
            <a:pPr marL="381000" indent="-381000" eaLnBrk="1" hangingPunct="1"/>
            <a:r>
              <a:rPr lang="cs-CZ" dirty="0" smtClean="0"/>
              <a:t>3. </a:t>
            </a:r>
            <a:r>
              <a:rPr lang="cs-CZ" dirty="0" err="1" smtClean="0"/>
              <a:t>The</a:t>
            </a:r>
            <a:r>
              <a:rPr lang="cs-CZ" dirty="0" smtClean="0"/>
              <a:t> </a:t>
            </a:r>
            <a:r>
              <a:rPr lang="cs-CZ" dirty="0" err="1" smtClean="0"/>
              <a:t>Nature</a:t>
            </a:r>
            <a:r>
              <a:rPr lang="cs-CZ" dirty="0" smtClean="0"/>
              <a:t> </a:t>
            </a:r>
            <a:r>
              <a:rPr lang="cs-CZ" dirty="0" err="1" smtClean="0"/>
              <a:t>of</a:t>
            </a:r>
            <a:r>
              <a:rPr lang="cs-CZ" dirty="0" smtClean="0"/>
              <a:t> </a:t>
            </a:r>
            <a:r>
              <a:rPr lang="cs-CZ" dirty="0" err="1" smtClean="0"/>
              <a:t>the</a:t>
            </a:r>
            <a:r>
              <a:rPr lang="cs-CZ" dirty="0" smtClean="0"/>
              <a:t> </a:t>
            </a:r>
            <a:r>
              <a:rPr lang="cs-CZ" dirty="0" err="1" smtClean="0"/>
              <a:t>Problem</a:t>
            </a:r>
            <a:endParaRPr lang="cs-CZ" dirty="0" smtClean="0"/>
          </a:p>
          <a:p>
            <a:pPr marL="381000" indent="-381000" eaLnBrk="1" hangingPunct="1"/>
            <a:r>
              <a:rPr lang="cs-CZ" b="0" dirty="0" smtClean="0"/>
              <a:t>     </a:t>
            </a:r>
            <a:r>
              <a:rPr lang="cs-CZ" b="0" dirty="0" err="1" smtClean="0"/>
              <a:t>Every</a:t>
            </a:r>
            <a:r>
              <a:rPr lang="cs-CZ" b="0" dirty="0" smtClean="0"/>
              <a:t> </a:t>
            </a:r>
            <a:r>
              <a:rPr lang="cs-CZ" b="0" dirty="0" err="1" smtClean="0"/>
              <a:t>research</a:t>
            </a:r>
            <a:r>
              <a:rPr lang="cs-CZ" b="0" dirty="0" smtClean="0"/>
              <a:t> </a:t>
            </a:r>
            <a:r>
              <a:rPr lang="cs-CZ" b="0" dirty="0" err="1" smtClean="0"/>
              <a:t>problem</a:t>
            </a:r>
            <a:r>
              <a:rPr lang="cs-CZ" b="0" dirty="0" smtClean="0"/>
              <a:t> </a:t>
            </a:r>
            <a:r>
              <a:rPr lang="cs-CZ" b="0" dirty="0" err="1" smtClean="0"/>
              <a:t>may</a:t>
            </a:r>
            <a:r>
              <a:rPr lang="cs-CZ" b="0" dirty="0" smtClean="0"/>
              <a:t> </a:t>
            </a:r>
            <a:r>
              <a:rPr lang="cs-CZ" b="0" dirty="0" err="1" smtClean="0"/>
              <a:t>be</a:t>
            </a:r>
            <a:r>
              <a:rPr lang="cs-CZ" b="0" dirty="0" smtClean="0"/>
              <a:t> </a:t>
            </a:r>
            <a:r>
              <a:rPr lang="cs-CZ" b="0" dirty="0" err="1" smtClean="0"/>
              <a:t>evaluated</a:t>
            </a:r>
            <a:r>
              <a:rPr lang="cs-CZ" b="0" dirty="0" smtClean="0"/>
              <a:t> on a </a:t>
            </a:r>
            <a:r>
              <a:rPr lang="cs-CZ" b="0" dirty="0" err="1" smtClean="0"/>
              <a:t>scale</a:t>
            </a:r>
            <a:r>
              <a:rPr lang="cs-CZ" b="0" dirty="0" smtClean="0"/>
              <a:t> </a:t>
            </a:r>
            <a:r>
              <a:rPr lang="cs-CZ" b="0" dirty="0" err="1" smtClean="0"/>
              <a:t>that</a:t>
            </a:r>
            <a:r>
              <a:rPr lang="cs-CZ" b="0" dirty="0" smtClean="0"/>
              <a:t> </a:t>
            </a:r>
            <a:r>
              <a:rPr lang="cs-CZ" b="0" dirty="0" err="1" smtClean="0"/>
              <a:t>ranges</a:t>
            </a:r>
            <a:r>
              <a:rPr lang="cs-CZ" b="0" dirty="0" smtClean="0"/>
              <a:t> </a:t>
            </a:r>
            <a:r>
              <a:rPr lang="cs-CZ" b="0" dirty="0" err="1" smtClean="0"/>
              <a:t>from</a:t>
            </a:r>
            <a:r>
              <a:rPr lang="cs-CZ" b="0" dirty="0" smtClean="0"/>
              <a:t> very </a:t>
            </a:r>
            <a:r>
              <a:rPr lang="cs-CZ" b="0" dirty="0" err="1" smtClean="0"/>
              <a:t>simple</a:t>
            </a:r>
            <a:r>
              <a:rPr lang="cs-CZ" b="0" dirty="0" smtClean="0"/>
              <a:t> to very </a:t>
            </a:r>
            <a:r>
              <a:rPr lang="cs-CZ" b="0" dirty="0" err="1" smtClean="0"/>
              <a:t>complex</a:t>
            </a:r>
            <a:r>
              <a:rPr lang="cs-CZ" b="0" dirty="0" smtClean="0"/>
              <a:t>. </a:t>
            </a:r>
            <a:r>
              <a:rPr lang="cs-CZ" b="0" dirty="0" err="1" smtClean="0"/>
              <a:t>The</a:t>
            </a:r>
            <a:r>
              <a:rPr lang="cs-CZ" b="0" dirty="0" smtClean="0"/>
              <a:t> </a:t>
            </a:r>
            <a:r>
              <a:rPr lang="cs-CZ" b="0" dirty="0" err="1" smtClean="0"/>
              <a:t>degree</a:t>
            </a:r>
            <a:r>
              <a:rPr lang="cs-CZ" b="0" dirty="0" smtClean="0"/>
              <a:t> </a:t>
            </a:r>
            <a:r>
              <a:rPr lang="cs-CZ" b="0" dirty="0" err="1" smtClean="0"/>
              <a:t>of</a:t>
            </a:r>
            <a:r>
              <a:rPr lang="cs-CZ" b="0" dirty="0" smtClean="0"/>
              <a:t> </a:t>
            </a:r>
            <a:r>
              <a:rPr lang="cs-CZ" b="0" dirty="0" err="1" smtClean="0"/>
              <a:t>complexity</a:t>
            </a:r>
            <a:r>
              <a:rPr lang="cs-CZ" b="0" dirty="0" smtClean="0"/>
              <a:t> </a:t>
            </a:r>
            <a:r>
              <a:rPr lang="cs-CZ" b="0" dirty="0" err="1" smtClean="0"/>
              <a:t>depends</a:t>
            </a:r>
            <a:r>
              <a:rPr lang="cs-CZ" b="0" dirty="0" smtClean="0"/>
              <a:t> on </a:t>
            </a:r>
            <a:r>
              <a:rPr lang="cs-CZ" b="0" dirty="0" err="1" smtClean="0"/>
              <a:t>the</a:t>
            </a:r>
            <a:r>
              <a:rPr lang="cs-CZ" b="0" dirty="0" smtClean="0"/>
              <a:t> </a:t>
            </a:r>
            <a:r>
              <a:rPr lang="cs-CZ" b="0" dirty="0" err="1" smtClean="0"/>
              <a:t>number</a:t>
            </a:r>
            <a:r>
              <a:rPr lang="cs-CZ" b="0" dirty="0" smtClean="0"/>
              <a:t> </a:t>
            </a:r>
            <a:r>
              <a:rPr lang="cs-CZ" b="0" dirty="0" err="1" smtClean="0"/>
              <a:t>of</a:t>
            </a:r>
            <a:r>
              <a:rPr lang="cs-CZ" b="0" dirty="0" smtClean="0"/>
              <a:t> </a:t>
            </a:r>
            <a:r>
              <a:rPr lang="cs-CZ" b="0" dirty="0" err="1" smtClean="0"/>
              <a:t>variables</a:t>
            </a:r>
            <a:r>
              <a:rPr lang="cs-CZ" b="0" dirty="0" smtClean="0"/>
              <a:t> </a:t>
            </a:r>
            <a:r>
              <a:rPr lang="cs-CZ" b="0" dirty="0" err="1" smtClean="0"/>
              <a:t>that</a:t>
            </a:r>
            <a:r>
              <a:rPr lang="cs-CZ" b="0" dirty="0" smtClean="0"/>
              <a:t> influence </a:t>
            </a:r>
            <a:r>
              <a:rPr lang="cs-CZ" b="0" dirty="0" err="1" smtClean="0"/>
              <a:t>the</a:t>
            </a:r>
            <a:r>
              <a:rPr lang="cs-CZ" b="0" dirty="0" smtClean="0"/>
              <a:t> </a:t>
            </a:r>
            <a:r>
              <a:rPr lang="cs-CZ" b="0" dirty="0" err="1" smtClean="0"/>
              <a:t>problem</a:t>
            </a:r>
            <a:r>
              <a:rPr lang="cs-CZ" b="0" dirty="0" smtClean="0"/>
              <a:t>. </a:t>
            </a:r>
            <a:r>
              <a:rPr lang="cs-CZ" b="0" dirty="0" err="1" smtClean="0"/>
              <a:t>Understanding</a:t>
            </a:r>
            <a:r>
              <a:rPr lang="cs-CZ" b="0" dirty="0" smtClean="0"/>
              <a:t> </a:t>
            </a:r>
            <a:r>
              <a:rPr lang="cs-CZ" b="0" dirty="0" err="1" smtClean="0"/>
              <a:t>the</a:t>
            </a:r>
            <a:r>
              <a:rPr lang="cs-CZ" b="0" dirty="0" smtClean="0"/>
              <a:t> </a:t>
            </a:r>
            <a:r>
              <a:rPr lang="cs-CZ" b="0" dirty="0" err="1" smtClean="0"/>
              <a:t>nature</a:t>
            </a:r>
            <a:r>
              <a:rPr lang="cs-CZ" b="0" dirty="0" smtClean="0"/>
              <a:t> </a:t>
            </a:r>
            <a:r>
              <a:rPr lang="cs-CZ" b="0" dirty="0" err="1" smtClean="0"/>
              <a:t>of</a:t>
            </a:r>
            <a:r>
              <a:rPr lang="cs-CZ" b="0" dirty="0" smtClean="0"/>
              <a:t> </a:t>
            </a:r>
            <a:r>
              <a:rPr lang="cs-CZ" b="0" dirty="0" err="1" smtClean="0"/>
              <a:t>the</a:t>
            </a:r>
            <a:r>
              <a:rPr lang="cs-CZ" b="0" dirty="0" smtClean="0"/>
              <a:t> </a:t>
            </a:r>
            <a:r>
              <a:rPr lang="cs-CZ" b="0" dirty="0" err="1" smtClean="0"/>
              <a:t>problem</a:t>
            </a:r>
            <a:r>
              <a:rPr lang="cs-CZ" b="0" dirty="0" smtClean="0"/>
              <a:t> </a:t>
            </a:r>
            <a:r>
              <a:rPr lang="cs-CZ" b="0" dirty="0" err="1" smtClean="0"/>
              <a:t>helps</a:t>
            </a:r>
            <a:r>
              <a:rPr lang="cs-CZ" b="0" dirty="0" smtClean="0"/>
              <a:t> a </a:t>
            </a:r>
            <a:r>
              <a:rPr lang="cs-CZ" b="0" dirty="0" err="1" smtClean="0"/>
              <a:t>researcher</a:t>
            </a:r>
            <a:r>
              <a:rPr lang="cs-CZ" b="0" dirty="0" smtClean="0"/>
              <a:t> </a:t>
            </a:r>
            <a:r>
              <a:rPr lang="cs-CZ" b="0" dirty="0" err="1" smtClean="0"/>
              <a:t>ensure</a:t>
            </a:r>
            <a:r>
              <a:rPr lang="cs-CZ" b="0" dirty="0" smtClean="0"/>
              <a:t> </a:t>
            </a:r>
            <a:r>
              <a:rPr lang="cs-CZ" b="0" dirty="0" err="1" smtClean="0"/>
              <a:t>that</a:t>
            </a:r>
            <a:r>
              <a:rPr lang="cs-CZ" b="0" dirty="0" smtClean="0"/>
              <a:t> </a:t>
            </a:r>
            <a:r>
              <a:rPr lang="cs-CZ" b="0" dirty="0" err="1" smtClean="0"/>
              <a:t>the</a:t>
            </a:r>
            <a:r>
              <a:rPr lang="cs-CZ" b="0" dirty="0" smtClean="0"/>
              <a:t> </a:t>
            </a:r>
            <a:r>
              <a:rPr lang="cs-CZ" b="0" dirty="0" err="1" smtClean="0"/>
              <a:t>right</a:t>
            </a:r>
            <a:r>
              <a:rPr lang="cs-CZ" b="0" dirty="0" smtClean="0"/>
              <a:t> </a:t>
            </a:r>
            <a:r>
              <a:rPr lang="cs-CZ" b="0" dirty="0" err="1" smtClean="0"/>
              <a:t>problem</a:t>
            </a:r>
            <a:r>
              <a:rPr lang="cs-CZ" b="0" dirty="0" smtClean="0"/>
              <a:t> </a:t>
            </a:r>
            <a:r>
              <a:rPr lang="cs-CZ" b="0" dirty="0" err="1" smtClean="0"/>
              <a:t>is</a:t>
            </a:r>
            <a:r>
              <a:rPr lang="cs-CZ" b="0" dirty="0" smtClean="0"/>
              <a:t> </a:t>
            </a:r>
            <a:r>
              <a:rPr lang="cs-CZ" b="0" dirty="0" err="1" smtClean="0"/>
              <a:t>being</a:t>
            </a:r>
            <a:r>
              <a:rPr lang="cs-CZ" b="0" dirty="0" smtClean="0"/>
              <a:t> </a:t>
            </a:r>
            <a:r>
              <a:rPr lang="cs-CZ" b="0" dirty="0" err="1" smtClean="0"/>
              <a:t>investigated</a:t>
            </a:r>
            <a:r>
              <a:rPr lang="cs-CZ" b="0" dirty="0" smtClean="0"/>
              <a:t> and </a:t>
            </a:r>
            <a:r>
              <a:rPr lang="cs-CZ" b="0" dirty="0" err="1" smtClean="0"/>
              <a:t>that</a:t>
            </a:r>
            <a:r>
              <a:rPr lang="cs-CZ" b="0" dirty="0" smtClean="0"/>
              <a:t> a marketing </a:t>
            </a:r>
            <a:r>
              <a:rPr lang="cs-CZ" b="0" dirty="0" err="1" smtClean="0"/>
              <a:t>plan</a:t>
            </a:r>
            <a:r>
              <a:rPr lang="cs-CZ" b="0" dirty="0" smtClean="0"/>
              <a:t> </a:t>
            </a:r>
            <a:r>
              <a:rPr lang="cs-CZ" b="0" dirty="0" err="1" smtClean="0"/>
              <a:t>can</a:t>
            </a:r>
            <a:r>
              <a:rPr lang="cs-CZ" b="0" dirty="0" smtClean="0"/>
              <a:t> </a:t>
            </a:r>
            <a:r>
              <a:rPr lang="cs-CZ" b="0" dirty="0" err="1" smtClean="0"/>
              <a:t>be</a:t>
            </a:r>
            <a:r>
              <a:rPr lang="cs-CZ" b="0" dirty="0" smtClean="0"/>
              <a:t> </a:t>
            </a:r>
            <a:r>
              <a:rPr lang="cs-CZ" b="0" dirty="0" err="1" smtClean="0"/>
              <a:t>developed</a:t>
            </a:r>
            <a:r>
              <a:rPr lang="cs-CZ" b="0" dirty="0" smtClean="0"/>
              <a:t> to </a:t>
            </a:r>
            <a:r>
              <a:rPr lang="cs-CZ" b="0" dirty="0" err="1" smtClean="0"/>
              <a:t>solve</a:t>
            </a:r>
            <a:r>
              <a:rPr lang="cs-CZ" b="0" dirty="0" smtClean="0"/>
              <a:t> </a:t>
            </a:r>
            <a:r>
              <a:rPr lang="cs-CZ" b="0" dirty="0" err="1" smtClean="0"/>
              <a:t>the</a:t>
            </a:r>
            <a:r>
              <a:rPr lang="cs-CZ" b="0" dirty="0" smtClean="0"/>
              <a:t> </a:t>
            </a:r>
            <a:r>
              <a:rPr lang="cs-CZ" b="0" dirty="0" err="1" smtClean="0"/>
              <a:t>problem</a:t>
            </a:r>
            <a:r>
              <a:rPr lang="cs-CZ" b="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1"/>
          </p:nvPr>
        </p:nvSpPr>
        <p:spPr>
          <a:xfrm>
            <a:off x="457200" y="620713"/>
            <a:ext cx="8147050" cy="5903912"/>
          </a:xfrm>
        </p:spPr>
        <p:txBody>
          <a:bodyPr/>
          <a:lstStyle/>
          <a:p>
            <a:pPr eaLnBrk="1" hangingPunct="1">
              <a:lnSpc>
                <a:spcPct val="90000"/>
              </a:lnSpc>
            </a:pPr>
            <a:r>
              <a:rPr lang="cs-CZ" smtClean="0"/>
              <a:t>4. Alternative Courses of Action - </a:t>
            </a:r>
            <a:r>
              <a:rPr lang="cs-CZ" b="0" smtClean="0"/>
              <a:t>This involves:</a:t>
            </a:r>
          </a:p>
          <a:p>
            <a:pPr eaLnBrk="1" hangingPunct="1">
              <a:lnSpc>
                <a:spcPct val="90000"/>
              </a:lnSpc>
            </a:pPr>
            <a:r>
              <a:rPr lang="cs-CZ" b="0" smtClean="0"/>
              <a:t>1. Determining which variables affect the solution to the problem</a:t>
            </a:r>
          </a:p>
          <a:p>
            <a:pPr eaLnBrk="1" hangingPunct="1">
              <a:lnSpc>
                <a:spcPct val="90000"/>
              </a:lnSpc>
            </a:pPr>
            <a:r>
              <a:rPr lang="cs-CZ" b="0" smtClean="0"/>
              <a:t>2. Determining the degree to which each variable can be controlled</a:t>
            </a:r>
          </a:p>
          <a:p>
            <a:pPr eaLnBrk="1" hangingPunct="1">
              <a:lnSpc>
                <a:spcPct val="90000"/>
              </a:lnSpc>
            </a:pPr>
            <a:r>
              <a:rPr lang="cs-CZ" b="0" smtClean="0"/>
              <a:t>3. Determining the functional relationships between the variables and which variables are critical to the solution of the problem.</a:t>
            </a:r>
          </a:p>
          <a:p>
            <a:pPr eaLnBrk="1" hangingPunct="1">
              <a:lnSpc>
                <a:spcPct val="90000"/>
              </a:lnSpc>
            </a:pPr>
            <a:r>
              <a:rPr lang="cs-CZ" smtClean="0"/>
              <a:t>5. The Consequences of Alternative Courses of Action</a:t>
            </a:r>
          </a:p>
          <a:p>
            <a:pPr eaLnBrk="1" hangingPunct="1">
              <a:lnSpc>
                <a:spcPct val="90000"/>
              </a:lnSpc>
            </a:pPr>
            <a:r>
              <a:rPr lang="cs-CZ" b="0" smtClean="0"/>
              <a:t>A set of consequences always relate to courses of action and even to the occurrence of events not under the control of the manager. One of the manager’s primary jobs is to anticipate and communicate the possible outcomes of various courses of action that may result from following the research.</a:t>
            </a:r>
          </a:p>
          <a:p>
            <a:pPr eaLnBrk="1" hangingPunct="1">
              <a:lnSpc>
                <a:spcPct val="90000"/>
              </a:lnSpc>
            </a:pPr>
            <a:r>
              <a:rPr lang="cs-CZ" smtClean="0"/>
              <a:t>6. Degrees of Uncertainty</a:t>
            </a:r>
          </a:p>
          <a:p>
            <a:pPr eaLnBrk="1" hangingPunct="1">
              <a:lnSpc>
                <a:spcPct val="90000"/>
              </a:lnSpc>
            </a:pPr>
            <a:r>
              <a:rPr lang="cs-CZ" b="0" smtClean="0"/>
              <a:t>Most marketing problems are characterized by a situation of uncertainty as to which course of action is best. The decision-making manager should assign various “likelihoods of occurrence” to the various possible outcomes of specific courses of action.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a:xfrm>
            <a:off x="457200" y="152400"/>
            <a:ext cx="7715250" cy="1371600"/>
          </a:xfrm>
        </p:spPr>
        <p:txBody>
          <a:bodyPr wrap="square" numCol="1" anchorCtr="0" compatLnSpc="1">
            <a:prstTxWarp prst="textNoShape">
              <a:avLst/>
            </a:prstTxWarp>
          </a:bodyPr>
          <a:lstStyle/>
          <a:p>
            <a:pPr eaLnBrk="1" hangingPunct="1">
              <a:defRPr/>
            </a:pPr>
            <a:r>
              <a:rPr lang="cs-CZ" cap="none" smtClean="0">
                <a:latin typeface="Arial" charset="0"/>
              </a:rPr>
              <a:t>What is research process and what activities(phases) it can involve?</a:t>
            </a:r>
          </a:p>
        </p:txBody>
      </p:sp>
      <p:sp>
        <p:nvSpPr>
          <p:cNvPr id="16386" name="Rectangle 3"/>
          <p:cNvSpPr>
            <a:spLocks noGrp="1"/>
          </p:cNvSpPr>
          <p:nvPr>
            <p:ph type="body" idx="4294967295"/>
          </p:nvPr>
        </p:nvSpPr>
        <p:spPr/>
        <p:txBody>
          <a:bodyPr/>
          <a:lstStyle/>
          <a:p>
            <a:pPr eaLnBrk="1" hangingPunct="1"/>
            <a:endParaRPr lang="cs-CZ" smtClean="0"/>
          </a:p>
          <a:p>
            <a:pPr eaLnBrk="1" hangingPunct="1"/>
            <a:r>
              <a:rPr lang="cs-CZ" sz="2400" smtClean="0">
                <a:solidFill>
                  <a:srgbClr val="800000"/>
                </a:solidFill>
              </a:rPr>
              <a:t>TASK</a:t>
            </a:r>
            <a:r>
              <a:rPr lang="cs-CZ" smtClean="0"/>
              <a:t>        </a:t>
            </a:r>
          </a:p>
          <a:p>
            <a:pPr eaLnBrk="1" hangingPunct="1"/>
            <a:r>
              <a:rPr lang="cs-CZ" sz="2400" smtClean="0">
                <a:solidFill>
                  <a:srgbClr val="009900"/>
                </a:solidFill>
              </a:rPr>
              <a:t>Try to think about the answer to the question</a:t>
            </a:r>
          </a:p>
        </p:txBody>
      </p:sp>
      <p:pic>
        <p:nvPicPr>
          <p:cNvPr id="16387" name="Picture 4"/>
          <p:cNvPicPr>
            <a:picLocks noChangeAspect="1" noChangeArrowheads="1"/>
          </p:cNvPicPr>
          <p:nvPr/>
        </p:nvPicPr>
        <p:blipFill>
          <a:blip r:embed="rId3"/>
          <a:srcRect/>
          <a:stretch>
            <a:fillRect/>
          </a:stretch>
        </p:blipFill>
        <p:spPr bwMode="auto">
          <a:xfrm>
            <a:off x="3492500" y="3284538"/>
            <a:ext cx="2087563"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p:cNvSpPr>
          <p:nvPr>
            <p:ph type="body" idx="1"/>
          </p:nvPr>
        </p:nvSpPr>
        <p:spPr>
          <a:xfrm>
            <a:off x="457200" y="1196975"/>
            <a:ext cx="7620000" cy="4929188"/>
          </a:xfrm>
        </p:spPr>
        <p:txBody>
          <a:bodyPr/>
          <a:lstStyle/>
          <a:p>
            <a:r>
              <a:rPr lang="cs-CZ" sz="2800" smtClean="0">
                <a:solidFill>
                  <a:srgbClr val="800000"/>
                </a:solidFill>
              </a:rPr>
              <a:t>TASK</a:t>
            </a:r>
          </a:p>
          <a:p>
            <a:r>
              <a:rPr lang="cs-CZ" sz="2800" b="0" smtClean="0">
                <a:solidFill>
                  <a:srgbClr val="009900"/>
                </a:solidFill>
              </a:rPr>
              <a:t>Try to propose/formulate some  research objectives and descriptive and relational hypothesis for Bacardi</a:t>
            </a:r>
          </a:p>
        </p:txBody>
      </p:sp>
      <p:pic>
        <p:nvPicPr>
          <p:cNvPr id="114693" name="Picture 5" descr="Bacardi Mojito"/>
          <p:cNvPicPr>
            <a:picLocks noChangeAspect="1" noChangeArrowheads="1"/>
          </p:cNvPicPr>
          <p:nvPr/>
        </p:nvPicPr>
        <p:blipFill>
          <a:blip r:embed="rId2"/>
          <a:srcRect/>
          <a:stretch>
            <a:fillRect/>
          </a:stretch>
        </p:blipFill>
        <p:spPr bwMode="auto">
          <a:xfrm>
            <a:off x="3276600" y="3573463"/>
            <a:ext cx="2057400" cy="13906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cap="none" smtClean="0"/>
              <a:t>Step Four: RESEARCH</a:t>
            </a:r>
            <a:r>
              <a:rPr lang="cs-CZ" cap="none" smtClean="0"/>
              <a:t> </a:t>
            </a:r>
            <a:r>
              <a:rPr lang="en-US" cap="none" smtClean="0"/>
              <a:t>DESIGN</a:t>
            </a:r>
          </a:p>
        </p:txBody>
      </p:sp>
      <p:sp>
        <p:nvSpPr>
          <p:cNvPr id="5123" name="Rectangle 3"/>
          <p:cNvSpPr>
            <a:spLocks noGrp="1" noChangeArrowheads="1"/>
          </p:cNvSpPr>
          <p:nvPr>
            <p:ph idx="1"/>
          </p:nvPr>
        </p:nvSpPr>
        <p:spPr/>
        <p:txBody>
          <a:bodyPr/>
          <a:lstStyle/>
          <a:p>
            <a:pPr eaLnBrk="1" hangingPunct="1">
              <a:lnSpc>
                <a:spcPct val="120000"/>
              </a:lnSpc>
            </a:pPr>
            <a:r>
              <a:rPr lang="en-US" smtClean="0">
                <a:solidFill>
                  <a:srgbClr val="CC0000"/>
                </a:solidFill>
              </a:rPr>
              <a:t>Research design</a:t>
            </a:r>
            <a:r>
              <a:rPr lang="en-US" smtClean="0">
                <a:solidFill>
                  <a:schemeClr val="accent2"/>
                </a:solidFill>
              </a:rPr>
              <a:t> </a:t>
            </a:r>
            <a:r>
              <a:rPr lang="en-US" smtClean="0"/>
              <a:t>is a set of advanced decisions that make up the master plan specifying the methods and procedures for collecting and analyzing the needed information.</a:t>
            </a:r>
          </a:p>
          <a:p>
            <a:pPr eaLnBrk="1" hangingPunct="1"/>
            <a:endParaRPr lang="en-US" smtClean="0"/>
          </a:p>
        </p:txBody>
      </p:sp>
      <p:pic>
        <p:nvPicPr>
          <p:cNvPr id="51203" name="Picture 2" descr="https://encrypted-tbn3.gstatic.com/images?q=tbn:ANd9GcQeSin7oMic_5lGWh4MHzkMAk1bUg2Cau87ErJyfsuYcEUnQZzvwA"/>
          <p:cNvPicPr>
            <a:picLocks noChangeAspect="1" noChangeArrowheads="1"/>
          </p:cNvPicPr>
          <p:nvPr/>
        </p:nvPicPr>
        <p:blipFill>
          <a:blip r:embed="rId3"/>
          <a:srcRect/>
          <a:stretch>
            <a:fillRect/>
          </a:stretch>
        </p:blipFill>
        <p:spPr bwMode="auto">
          <a:xfrm>
            <a:off x="4500563" y="3357563"/>
            <a:ext cx="3267075" cy="1400175"/>
          </a:xfrm>
          <a:prstGeom prst="rect">
            <a:avLst/>
          </a:prstGeom>
          <a:noFill/>
          <a:ln w="9525">
            <a:noFill/>
            <a:miter lim="800000"/>
            <a:headEnd/>
            <a:tailEnd/>
          </a:ln>
        </p:spPr>
      </p:pic>
      <p:sp>
        <p:nvSpPr>
          <p:cNvPr id="51205" name="Text Box 5"/>
          <p:cNvSpPr txBox="1">
            <a:spLocks noChangeArrowheads="1"/>
          </p:cNvSpPr>
          <p:nvPr/>
        </p:nvSpPr>
        <p:spPr bwMode="auto">
          <a:xfrm>
            <a:off x="1908175" y="5734050"/>
            <a:ext cx="6048375" cy="376238"/>
          </a:xfrm>
          <a:prstGeom prst="rect">
            <a:avLst/>
          </a:prstGeom>
          <a:noFill/>
          <a:ln w="9525">
            <a:solidFill>
              <a:schemeClr val="hlink"/>
            </a:solidFill>
            <a:miter lim="800000"/>
            <a:headEnd/>
            <a:tailEnd/>
          </a:ln>
          <a:effectLst/>
        </p:spPr>
        <p:txBody>
          <a:bodyPr>
            <a:spAutoFit/>
          </a:bodyPr>
          <a:lstStyle/>
          <a:p>
            <a:pPr>
              <a:spcBef>
                <a:spcPct val="50000"/>
              </a:spcBef>
            </a:pPr>
            <a:r>
              <a:rPr lang="cs-CZ">
                <a:solidFill>
                  <a:srgbClr val="009900"/>
                </a:solidFill>
              </a:rPr>
              <a:t>We will continue with this topic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a:xfrm>
            <a:off x="539750" y="333375"/>
            <a:ext cx="7848600" cy="1143000"/>
          </a:xfrm>
        </p:spPr>
        <p:txBody>
          <a:bodyPr wrap="square" numCol="1" anchorCtr="0" compatLnSpc="1">
            <a:prstTxWarp prst="textNoShape">
              <a:avLst/>
            </a:prstTxWarp>
            <a:normAutofit fontScale="90000"/>
          </a:bodyPr>
          <a:lstStyle/>
          <a:p>
            <a:pPr eaLnBrk="1" hangingPunct="1">
              <a:defRPr/>
            </a:pPr>
            <a:r>
              <a:rPr lang="en-US" cap="none" smtClean="0"/>
              <a:t>Step 5: Identify Information Types and Sources</a:t>
            </a:r>
          </a:p>
        </p:txBody>
      </p:sp>
      <p:sp>
        <p:nvSpPr>
          <p:cNvPr id="96259" name="Rectangle 3"/>
          <p:cNvSpPr>
            <a:spLocks noGrp="1"/>
          </p:cNvSpPr>
          <p:nvPr>
            <p:ph type="body" idx="1"/>
          </p:nvPr>
        </p:nvSpPr>
        <p:spPr>
          <a:xfrm>
            <a:off x="539750" y="1773238"/>
            <a:ext cx="7772400" cy="4525962"/>
          </a:xfrm>
        </p:spPr>
        <p:txBody>
          <a:bodyPr/>
          <a:lstStyle/>
          <a:p>
            <a:pPr eaLnBrk="1" hangingPunct="1">
              <a:lnSpc>
                <a:spcPct val="90000"/>
              </a:lnSpc>
            </a:pPr>
            <a:r>
              <a:rPr lang="en-US" smtClean="0">
                <a:solidFill>
                  <a:srgbClr val="CC0000"/>
                </a:solidFill>
              </a:rPr>
              <a:t>Primary information:</a:t>
            </a:r>
            <a:r>
              <a:rPr lang="en-US" smtClean="0"/>
              <a:t> information collected specifically for the problem at hand</a:t>
            </a:r>
          </a:p>
          <a:p>
            <a:pPr eaLnBrk="1" hangingPunct="1">
              <a:lnSpc>
                <a:spcPct val="90000"/>
              </a:lnSpc>
            </a:pPr>
            <a:r>
              <a:rPr lang="en-US" smtClean="0">
                <a:solidFill>
                  <a:srgbClr val="CC0000"/>
                </a:solidFill>
              </a:rPr>
              <a:t>Secondary information:</a:t>
            </a:r>
            <a:r>
              <a:rPr lang="en-US" smtClean="0"/>
              <a:t> information already collected</a:t>
            </a:r>
          </a:p>
          <a:p>
            <a:pPr eaLnBrk="1" hangingPunct="1">
              <a:lnSpc>
                <a:spcPct val="90000"/>
              </a:lnSpc>
            </a:pPr>
            <a:endParaRPr lang="en-US" smtClean="0"/>
          </a:p>
        </p:txBody>
      </p:sp>
      <p:pic>
        <p:nvPicPr>
          <p:cNvPr id="53252" name="Picture 4" descr="ANd9GcRTw2iWaeFLW4lIpMf0xoNftWxS9hi36Wkl-6nobyIgy0uSBnPGAw"/>
          <p:cNvPicPr>
            <a:picLocks noChangeAspect="1" noChangeArrowheads="1"/>
          </p:cNvPicPr>
          <p:nvPr/>
        </p:nvPicPr>
        <p:blipFill>
          <a:blip r:embed="rId3"/>
          <a:srcRect/>
          <a:stretch>
            <a:fillRect/>
          </a:stretch>
        </p:blipFill>
        <p:spPr bwMode="auto">
          <a:xfrm>
            <a:off x="2627313" y="3573463"/>
            <a:ext cx="2714625" cy="1685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9" name="Picture 5"/>
          <p:cNvPicPr>
            <a:picLocks noChangeAspect="1" noChangeArrowheads="1"/>
          </p:cNvPicPr>
          <p:nvPr/>
        </p:nvPicPr>
        <p:blipFill>
          <a:blip r:embed="rId2"/>
          <a:srcRect l="10802"/>
          <a:stretch>
            <a:fillRect/>
          </a:stretch>
        </p:blipFill>
        <p:spPr bwMode="auto">
          <a:xfrm>
            <a:off x="684213" y="174625"/>
            <a:ext cx="8112125" cy="6507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noFill/>
        </p:spPr>
        <p:txBody>
          <a:bodyPr wrap="square" lIns="92075" tIns="46038" rIns="92075" bIns="46038" numCol="1" anchor="ctr" anchorCtr="0" compatLnSpc="1">
            <a:prstTxWarp prst="textNoShape">
              <a:avLst/>
            </a:prstTxWarp>
          </a:bodyPr>
          <a:lstStyle/>
          <a:p>
            <a:pPr eaLnBrk="1" hangingPunct="1"/>
            <a:r>
              <a:rPr lang="en-US" b="1" cap="none" smtClean="0"/>
              <a:t>Secondary Data</a:t>
            </a:r>
          </a:p>
        </p:txBody>
      </p:sp>
      <p:sp>
        <p:nvSpPr>
          <p:cNvPr id="48131" name="Rectangle 3"/>
          <p:cNvSpPr>
            <a:spLocks noGrp="1" noChangeArrowheads="1"/>
          </p:cNvSpPr>
          <p:nvPr>
            <p:ph type="body" sz="half" idx="1"/>
          </p:nvPr>
        </p:nvSpPr>
        <p:spPr>
          <a:xfrm>
            <a:off x="457200" y="1268413"/>
            <a:ext cx="3733800" cy="4857750"/>
          </a:xfrm>
          <a:solidFill>
            <a:schemeClr val="bg1"/>
          </a:solidFill>
        </p:spPr>
        <p:txBody>
          <a:bodyPr lIns="92075" tIns="46038" rIns="92075" bIns="46038"/>
          <a:lstStyle/>
          <a:p>
            <a:pPr eaLnBrk="1" hangingPunct="1">
              <a:lnSpc>
                <a:spcPct val="90000"/>
              </a:lnSpc>
            </a:pPr>
            <a:r>
              <a:rPr lang="en-US" sz="2400" b="0" smtClean="0"/>
              <a:t>Data gathered and recorded by someone else prior to and for a purpose other than the current project. </a:t>
            </a:r>
          </a:p>
          <a:p>
            <a:pPr eaLnBrk="1" hangingPunct="1">
              <a:lnSpc>
                <a:spcPct val="90000"/>
              </a:lnSpc>
            </a:pPr>
            <a:r>
              <a:rPr lang="en-US" sz="2400" b="0" smtClean="0">
                <a:solidFill>
                  <a:srgbClr val="009900"/>
                </a:solidFill>
              </a:rPr>
              <a:t>Is often</a:t>
            </a:r>
            <a:r>
              <a:rPr lang="en-US" sz="2400" b="0" smtClean="0"/>
              <a:t>:</a:t>
            </a:r>
          </a:p>
          <a:p>
            <a:pPr eaLnBrk="1" hangingPunct="1">
              <a:lnSpc>
                <a:spcPct val="90000"/>
              </a:lnSpc>
            </a:pPr>
            <a:r>
              <a:rPr lang="en-US" sz="2400" b="0" smtClean="0"/>
              <a:t>Historical</a:t>
            </a:r>
          </a:p>
          <a:p>
            <a:pPr eaLnBrk="1" hangingPunct="1">
              <a:lnSpc>
                <a:spcPct val="90000"/>
              </a:lnSpc>
            </a:pPr>
            <a:r>
              <a:rPr lang="en-US" sz="2400" b="0" smtClean="0"/>
              <a:t>Already assembled</a:t>
            </a:r>
          </a:p>
          <a:p>
            <a:pPr eaLnBrk="1" hangingPunct="1">
              <a:lnSpc>
                <a:spcPct val="90000"/>
              </a:lnSpc>
            </a:pPr>
            <a:r>
              <a:rPr lang="en-US" sz="2400" b="0" smtClean="0"/>
              <a:t>Internal to corporation</a:t>
            </a:r>
          </a:p>
        </p:txBody>
      </p:sp>
      <p:sp>
        <p:nvSpPr>
          <p:cNvPr id="143364" name="Rectangle 4"/>
          <p:cNvSpPr>
            <a:spLocks noGrp="1"/>
          </p:cNvSpPr>
          <p:nvPr>
            <p:ph type="body" sz="half" idx="2"/>
          </p:nvPr>
        </p:nvSpPr>
        <p:spPr>
          <a:xfrm>
            <a:off x="4954588" y="1628775"/>
            <a:ext cx="4189412" cy="4929188"/>
          </a:xfrm>
        </p:spPr>
        <p:txBody>
          <a:bodyPr/>
          <a:lstStyle/>
          <a:p>
            <a:pPr eaLnBrk="1" hangingPunct="1">
              <a:lnSpc>
                <a:spcPct val="80000"/>
              </a:lnSpc>
              <a:buClr>
                <a:srgbClr val="FF0000"/>
              </a:buClr>
              <a:buSzPct val="125000"/>
              <a:buFont typeface="Wingdings" pitchFamily="2" charset="2"/>
              <a:buNone/>
            </a:pPr>
            <a:r>
              <a:rPr lang="cs-CZ" sz="2000" b="0" smtClean="0">
                <a:solidFill>
                  <a:srgbClr val="009900"/>
                </a:solidFill>
              </a:rPr>
              <a:t>ADVANTAGES</a:t>
            </a:r>
          </a:p>
          <a:p>
            <a:pPr eaLnBrk="1" hangingPunct="1">
              <a:lnSpc>
                <a:spcPct val="80000"/>
              </a:lnSpc>
              <a:buClr>
                <a:srgbClr val="FF0000"/>
              </a:buClr>
              <a:buSzPct val="125000"/>
              <a:buFont typeface="Wingdings" pitchFamily="2" charset="2"/>
              <a:buNone/>
            </a:pPr>
            <a:endParaRPr lang="cs-CZ" sz="2000" b="0" smtClean="0">
              <a:solidFill>
                <a:srgbClr val="009900"/>
              </a:solidFill>
            </a:endParaRPr>
          </a:p>
          <a:p>
            <a:pPr eaLnBrk="1" hangingPunct="1">
              <a:lnSpc>
                <a:spcPct val="80000"/>
              </a:lnSpc>
              <a:buClr>
                <a:srgbClr val="FF0000"/>
              </a:buClr>
              <a:buSzPct val="125000"/>
              <a:buFont typeface="Wingdings" pitchFamily="2" charset="2"/>
              <a:buNone/>
            </a:pPr>
            <a:r>
              <a:rPr lang="en-US" sz="1400" b="0" smtClean="0"/>
              <a:t>Inexpensive</a:t>
            </a:r>
          </a:p>
          <a:p>
            <a:pPr eaLnBrk="1" hangingPunct="1">
              <a:lnSpc>
                <a:spcPct val="80000"/>
              </a:lnSpc>
              <a:buClr>
                <a:srgbClr val="FF0000"/>
              </a:buClr>
              <a:buSzPct val="125000"/>
              <a:buFont typeface="Wingdings" pitchFamily="2" charset="2"/>
              <a:buNone/>
            </a:pPr>
            <a:endParaRPr lang="en-US" sz="1400" b="0" smtClean="0"/>
          </a:p>
          <a:p>
            <a:pPr eaLnBrk="1" hangingPunct="1">
              <a:lnSpc>
                <a:spcPct val="80000"/>
              </a:lnSpc>
              <a:buClr>
                <a:srgbClr val="FF0000"/>
              </a:buClr>
              <a:buSzPct val="125000"/>
              <a:buFont typeface="Wingdings" pitchFamily="2" charset="2"/>
              <a:buNone/>
            </a:pPr>
            <a:r>
              <a:rPr lang="en-US" sz="1400" b="0" smtClean="0"/>
              <a:t> Obtained Rapidly</a:t>
            </a:r>
          </a:p>
          <a:p>
            <a:pPr eaLnBrk="1" hangingPunct="1">
              <a:lnSpc>
                <a:spcPct val="80000"/>
              </a:lnSpc>
              <a:buClr>
                <a:srgbClr val="FF0000"/>
              </a:buClr>
              <a:buSzPct val="125000"/>
              <a:buFont typeface="Wingdings" pitchFamily="2" charset="2"/>
              <a:buNone/>
            </a:pPr>
            <a:endParaRPr lang="en-US" sz="1400" b="0" smtClean="0"/>
          </a:p>
          <a:p>
            <a:pPr eaLnBrk="1" hangingPunct="1">
              <a:lnSpc>
                <a:spcPct val="80000"/>
              </a:lnSpc>
              <a:buClr>
                <a:srgbClr val="FF0000"/>
              </a:buClr>
              <a:buSzPct val="125000"/>
              <a:buFont typeface="Wingdings" pitchFamily="2" charset="2"/>
              <a:buNone/>
            </a:pPr>
            <a:r>
              <a:rPr lang="en-US" sz="1400" b="0" smtClean="0"/>
              <a:t>Needs no access to subjects or respondents (convenient)</a:t>
            </a:r>
          </a:p>
          <a:p>
            <a:pPr eaLnBrk="1" hangingPunct="1">
              <a:lnSpc>
                <a:spcPct val="80000"/>
              </a:lnSpc>
              <a:buClr>
                <a:srgbClr val="FF0000"/>
              </a:buClr>
              <a:buSzPct val="125000"/>
              <a:buFont typeface="Wingdings" pitchFamily="2" charset="2"/>
              <a:buNone/>
            </a:pPr>
            <a:endParaRPr lang="en-US" sz="1400" b="0" smtClean="0"/>
          </a:p>
          <a:p>
            <a:pPr eaLnBrk="1" hangingPunct="1">
              <a:lnSpc>
                <a:spcPct val="80000"/>
              </a:lnSpc>
              <a:buClr>
                <a:srgbClr val="FF0000"/>
              </a:buClr>
              <a:buSzPct val="125000"/>
              <a:buFont typeface="Wingdings" pitchFamily="2" charset="2"/>
              <a:buNone/>
            </a:pPr>
            <a:r>
              <a:rPr lang="en-US" sz="1400" b="0" smtClean="0"/>
              <a:t> Information is not Otherwise Accessible</a:t>
            </a:r>
          </a:p>
          <a:p>
            <a:pPr eaLnBrk="1" hangingPunct="1">
              <a:lnSpc>
                <a:spcPct val="80000"/>
              </a:lnSpc>
              <a:buClr>
                <a:srgbClr val="FF0000"/>
              </a:buClr>
              <a:buSzPct val="125000"/>
              <a:buFont typeface="Wingdings" pitchFamily="2" charset="2"/>
              <a:buNone/>
            </a:pPr>
            <a:endParaRPr lang="en-US" sz="1400" b="0" smtClean="0"/>
          </a:p>
          <a:p>
            <a:pPr eaLnBrk="1" hangingPunct="1">
              <a:lnSpc>
                <a:spcPct val="80000"/>
              </a:lnSpc>
              <a:buClr>
                <a:srgbClr val="FF0000"/>
              </a:buClr>
              <a:buSzPct val="125000"/>
              <a:buFont typeface="Wingdings" pitchFamily="2" charset="2"/>
              <a:buNone/>
            </a:pPr>
            <a:r>
              <a:rPr lang="en-US" sz="1400" b="0" smtClean="0"/>
              <a:t>Can Provide Insights into problem during exploratory phase</a:t>
            </a:r>
          </a:p>
          <a:p>
            <a:pPr eaLnBrk="1" hangingPunct="1">
              <a:lnSpc>
                <a:spcPct val="80000"/>
              </a:lnSpc>
              <a:buClr>
                <a:srgbClr val="FF0000"/>
              </a:buClr>
              <a:buSzPct val="125000"/>
              <a:buFont typeface="Wingdings" pitchFamily="2" charset="2"/>
              <a:buNone/>
            </a:pPr>
            <a:endParaRPr lang="en-US" sz="1400" b="0" smtClean="0"/>
          </a:p>
          <a:p>
            <a:pPr eaLnBrk="1" hangingPunct="1">
              <a:lnSpc>
                <a:spcPct val="90000"/>
              </a:lnSpc>
              <a:buClr>
                <a:srgbClr val="FF0000"/>
              </a:buClr>
              <a:buSzPct val="125000"/>
              <a:buFont typeface="Wingdings" pitchFamily="2" charset="2"/>
              <a:buNone/>
            </a:pPr>
            <a:r>
              <a:rPr lang="en-US" sz="1400" b="0" smtClean="0"/>
              <a:t>Can provide background data on trends etc. which lends credibility to the report</a:t>
            </a:r>
          </a:p>
          <a:p>
            <a:pPr>
              <a:lnSpc>
                <a:spcPct val="90000"/>
              </a:lnSpc>
            </a:pPr>
            <a:endParaRPr lang="cs-CZ"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bwMode="auto">
          <a:xfrm>
            <a:off x="457200" y="152400"/>
            <a:ext cx="8075613" cy="1371600"/>
          </a:xfrm>
          <a:noFill/>
        </p:spPr>
        <p:txBody>
          <a:bodyPr wrap="square" numCol="1" anchor="ctr" anchorCtr="0" compatLnSpc="1">
            <a:prstTxWarp prst="textNoShape">
              <a:avLst/>
            </a:prstTxWarp>
          </a:bodyPr>
          <a:lstStyle/>
          <a:p>
            <a:pPr eaLnBrk="1" hangingPunct="1"/>
            <a:r>
              <a:rPr lang="en-US" sz="3200" b="1" cap="none" smtClean="0"/>
              <a:t>Disadvantages of Secondary Data</a:t>
            </a:r>
          </a:p>
        </p:txBody>
      </p:sp>
      <p:sp>
        <p:nvSpPr>
          <p:cNvPr id="53251" name="Rectangle 3"/>
          <p:cNvSpPr>
            <a:spLocks noGrp="1" noChangeArrowheads="1"/>
          </p:cNvSpPr>
          <p:nvPr>
            <p:ph type="body" idx="4294967295"/>
          </p:nvPr>
        </p:nvSpPr>
        <p:spPr/>
        <p:txBody>
          <a:bodyPr/>
          <a:lstStyle/>
          <a:p>
            <a:pPr eaLnBrk="1" hangingPunct="1">
              <a:lnSpc>
                <a:spcPct val="80000"/>
              </a:lnSpc>
              <a:buClr>
                <a:srgbClr val="FF0000"/>
              </a:buClr>
              <a:buSzPct val="125000"/>
              <a:buFont typeface="Wingdings" pitchFamily="2" charset="2"/>
              <a:buNone/>
            </a:pPr>
            <a:r>
              <a:rPr lang="en-US" sz="1800" b="0" smtClean="0"/>
              <a:t> Lack of Availability (e.g. new products; image)</a:t>
            </a:r>
          </a:p>
          <a:p>
            <a:pPr eaLnBrk="1" hangingPunct="1">
              <a:lnSpc>
                <a:spcPct val="80000"/>
              </a:lnSpc>
              <a:buClr>
                <a:srgbClr val="FF0000"/>
              </a:buClr>
              <a:buSzPct val="125000"/>
              <a:buFont typeface="Wingdings" pitchFamily="2" charset="2"/>
              <a:buNone/>
            </a:pPr>
            <a:endParaRPr lang="en-US" sz="1800" b="0" smtClean="0"/>
          </a:p>
          <a:p>
            <a:pPr eaLnBrk="1" hangingPunct="1">
              <a:lnSpc>
                <a:spcPct val="80000"/>
              </a:lnSpc>
              <a:buClr>
                <a:srgbClr val="FF0000"/>
              </a:buClr>
              <a:buSzPct val="125000"/>
              <a:buFont typeface="Wingdings" pitchFamily="2" charset="2"/>
              <a:buNone/>
            </a:pPr>
            <a:r>
              <a:rPr lang="en-US" sz="1800" b="0" smtClean="0"/>
              <a:t>Uncertain Accuracy</a:t>
            </a:r>
          </a:p>
          <a:p>
            <a:pPr eaLnBrk="1" hangingPunct="1">
              <a:lnSpc>
                <a:spcPct val="80000"/>
              </a:lnSpc>
              <a:buClr>
                <a:srgbClr val="FF0000"/>
              </a:buClr>
              <a:buSzPct val="125000"/>
              <a:buFont typeface="Wingdings" pitchFamily="2" charset="2"/>
              <a:buNone/>
            </a:pPr>
            <a:endParaRPr lang="en-US" sz="1800" b="0" smtClean="0"/>
          </a:p>
          <a:p>
            <a:pPr eaLnBrk="1" hangingPunct="1">
              <a:lnSpc>
                <a:spcPct val="80000"/>
              </a:lnSpc>
              <a:buClr>
                <a:srgbClr val="FF0000"/>
              </a:buClr>
              <a:buSzPct val="125000"/>
              <a:buFont typeface="Wingdings" pitchFamily="2" charset="2"/>
              <a:buNone/>
            </a:pPr>
            <a:r>
              <a:rPr lang="en-US" sz="1800" b="0" smtClean="0"/>
              <a:t> Data Not Consistent with Needs (not relevant)</a:t>
            </a:r>
          </a:p>
          <a:p>
            <a:pPr eaLnBrk="1" hangingPunct="1">
              <a:lnSpc>
                <a:spcPct val="80000"/>
              </a:lnSpc>
              <a:buClr>
                <a:srgbClr val="FF0000"/>
              </a:buClr>
              <a:buSzPct val="125000"/>
              <a:buFont typeface="Wingdings" pitchFamily="2" charset="2"/>
              <a:buNone/>
            </a:pPr>
            <a:endParaRPr lang="en-US" sz="1800" b="0" smtClean="0"/>
          </a:p>
          <a:p>
            <a:pPr eaLnBrk="1" hangingPunct="1">
              <a:lnSpc>
                <a:spcPct val="80000"/>
              </a:lnSpc>
              <a:buClr>
                <a:srgbClr val="FF0000"/>
              </a:buClr>
              <a:buSzPct val="125000"/>
              <a:buFont typeface="Wingdings" pitchFamily="2" charset="2"/>
              <a:buNone/>
            </a:pPr>
            <a:r>
              <a:rPr lang="en-US" sz="1800" b="0" smtClean="0"/>
              <a:t> Inappropriate Units of Measurement</a:t>
            </a:r>
          </a:p>
          <a:p>
            <a:pPr eaLnBrk="1" hangingPunct="1">
              <a:lnSpc>
                <a:spcPct val="80000"/>
              </a:lnSpc>
              <a:buClr>
                <a:srgbClr val="FF0000"/>
              </a:buClr>
              <a:buSzPct val="125000"/>
              <a:buFont typeface="Wingdings" pitchFamily="2" charset="2"/>
              <a:buNone/>
            </a:pPr>
            <a:endParaRPr lang="en-US" sz="1800" b="0" smtClean="0"/>
          </a:p>
          <a:p>
            <a:pPr eaLnBrk="1" hangingPunct="1">
              <a:lnSpc>
                <a:spcPct val="80000"/>
              </a:lnSpc>
              <a:buClr>
                <a:srgbClr val="FF0000"/>
              </a:buClr>
              <a:buSzPct val="125000"/>
              <a:buFont typeface="Wingdings" pitchFamily="2" charset="2"/>
              <a:buNone/>
            </a:pPr>
            <a:r>
              <a:rPr lang="en-US" sz="1800" b="0" smtClean="0"/>
              <a:t> Time Period Inappropriate (Dated)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2057400" y="228600"/>
            <a:ext cx="4946650" cy="579438"/>
          </a:xfrm>
          <a:prstGeom prst="rect">
            <a:avLst/>
          </a:prstGeom>
          <a:noFill/>
          <a:ln w="9525">
            <a:noFill/>
            <a:miter lim="800000"/>
            <a:headEnd/>
            <a:tailEnd/>
          </a:ln>
        </p:spPr>
        <p:txBody>
          <a:bodyPr wrap="none" lIns="92075" tIns="46038" rIns="92075" bIns="46038">
            <a:spAutoFit/>
          </a:bodyPr>
          <a:lstStyle/>
          <a:p>
            <a:pPr eaLnBrk="0" hangingPunct="0"/>
            <a:r>
              <a:rPr lang="en-US" sz="3200" b="1">
                <a:solidFill>
                  <a:schemeClr val="tx2"/>
                </a:solidFill>
                <a:latin typeface="Times New Roman" pitchFamily="18" charset="0"/>
              </a:rPr>
              <a:t>Evaluating Secondary Data</a:t>
            </a:r>
            <a:endParaRPr lang="en-US" sz="3200" b="1">
              <a:solidFill>
                <a:schemeClr val="tx2"/>
              </a:solidFill>
            </a:endParaRPr>
          </a:p>
        </p:txBody>
      </p:sp>
      <p:sp>
        <p:nvSpPr>
          <p:cNvPr id="55299" name="Rectangle 3"/>
          <p:cNvSpPr>
            <a:spLocks noChangeArrowheads="1"/>
          </p:cNvSpPr>
          <p:nvPr/>
        </p:nvSpPr>
        <p:spPr bwMode="auto">
          <a:xfrm>
            <a:off x="3048000" y="129540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Does the data help to </a:t>
            </a:r>
          </a:p>
          <a:p>
            <a:pPr eaLnBrk="0" hangingPunct="0"/>
            <a:r>
              <a:rPr lang="en-US" sz="2000">
                <a:latin typeface="Times New Roman" pitchFamily="18" charset="0"/>
              </a:rPr>
              <a:t>answer questions </a:t>
            </a:r>
          </a:p>
          <a:p>
            <a:pPr eaLnBrk="0" hangingPunct="0"/>
            <a:r>
              <a:rPr lang="en-US" sz="2000">
                <a:latin typeface="Times New Roman" pitchFamily="18" charset="0"/>
              </a:rPr>
              <a:t>set out in the </a:t>
            </a:r>
          </a:p>
          <a:p>
            <a:pPr eaLnBrk="0" hangingPunct="0"/>
            <a:r>
              <a:rPr lang="en-US" sz="2000">
                <a:latin typeface="Times New Roman" pitchFamily="18" charset="0"/>
              </a:rPr>
              <a:t>problem definition?</a:t>
            </a:r>
          </a:p>
        </p:txBody>
      </p:sp>
      <p:sp>
        <p:nvSpPr>
          <p:cNvPr id="55300" name="Rectangle 4"/>
          <p:cNvSpPr>
            <a:spLocks noChangeArrowheads="1"/>
          </p:cNvSpPr>
          <p:nvPr/>
        </p:nvSpPr>
        <p:spPr bwMode="auto">
          <a:xfrm>
            <a:off x="3048000" y="289560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Does the data apply to</a:t>
            </a:r>
          </a:p>
          <a:p>
            <a:pPr eaLnBrk="0" hangingPunct="0"/>
            <a:r>
              <a:rPr lang="en-US" sz="2000">
                <a:latin typeface="Times New Roman" pitchFamily="18" charset="0"/>
              </a:rPr>
              <a:t>the time period of </a:t>
            </a:r>
          </a:p>
          <a:p>
            <a:pPr eaLnBrk="0" hangingPunct="0"/>
            <a:r>
              <a:rPr lang="en-US" sz="2000">
                <a:latin typeface="Times New Roman" pitchFamily="18" charset="0"/>
              </a:rPr>
              <a:t>interest?</a:t>
            </a:r>
          </a:p>
          <a:p>
            <a:pPr eaLnBrk="0" hangingPunct="0"/>
            <a:endParaRPr lang="en-US" sz="2000">
              <a:latin typeface="Times New Roman" pitchFamily="18" charset="0"/>
            </a:endParaRPr>
          </a:p>
        </p:txBody>
      </p:sp>
      <p:sp>
        <p:nvSpPr>
          <p:cNvPr id="55301" name="Rectangle 5"/>
          <p:cNvSpPr>
            <a:spLocks noChangeArrowheads="1"/>
          </p:cNvSpPr>
          <p:nvPr/>
        </p:nvSpPr>
        <p:spPr bwMode="auto">
          <a:xfrm>
            <a:off x="3048000" y="457200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Does the data apply to</a:t>
            </a:r>
          </a:p>
          <a:p>
            <a:pPr eaLnBrk="0" hangingPunct="0"/>
            <a:r>
              <a:rPr lang="en-US" sz="2000">
                <a:latin typeface="Times New Roman" pitchFamily="18" charset="0"/>
              </a:rPr>
              <a:t>the population of </a:t>
            </a:r>
          </a:p>
          <a:p>
            <a:pPr eaLnBrk="0" hangingPunct="0"/>
            <a:r>
              <a:rPr lang="en-US" sz="2000">
                <a:latin typeface="Times New Roman" pitchFamily="18" charset="0"/>
              </a:rPr>
              <a:t>interest?</a:t>
            </a:r>
          </a:p>
          <a:p>
            <a:pPr eaLnBrk="0" hangingPunct="0"/>
            <a:endParaRPr lang="en-US" sz="2000">
              <a:latin typeface="Times New Roman" pitchFamily="18" charset="0"/>
            </a:endParaRPr>
          </a:p>
        </p:txBody>
      </p:sp>
      <p:sp>
        <p:nvSpPr>
          <p:cNvPr id="55302" name="Line 6"/>
          <p:cNvSpPr>
            <a:spLocks noChangeShapeType="1"/>
          </p:cNvSpPr>
          <p:nvPr/>
        </p:nvSpPr>
        <p:spPr bwMode="auto">
          <a:xfrm>
            <a:off x="4419600" y="2590800"/>
            <a:ext cx="0" cy="382588"/>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55303" name="Line 7"/>
          <p:cNvSpPr>
            <a:spLocks noChangeShapeType="1"/>
          </p:cNvSpPr>
          <p:nvPr/>
        </p:nvSpPr>
        <p:spPr bwMode="auto">
          <a:xfrm>
            <a:off x="4419600" y="4191000"/>
            <a:ext cx="0" cy="382588"/>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55304" name="Line 8"/>
          <p:cNvSpPr>
            <a:spLocks noChangeShapeType="1"/>
          </p:cNvSpPr>
          <p:nvPr/>
        </p:nvSpPr>
        <p:spPr bwMode="auto">
          <a:xfrm>
            <a:off x="4419600" y="5943600"/>
            <a:ext cx="0" cy="450850"/>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147465" name="Line 9"/>
          <p:cNvSpPr>
            <a:spLocks noChangeShapeType="1"/>
          </p:cNvSpPr>
          <p:nvPr/>
        </p:nvSpPr>
        <p:spPr bwMode="auto">
          <a:xfrm>
            <a:off x="2362200" y="1295400"/>
            <a:ext cx="0" cy="5175250"/>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147466" name="Line 10"/>
          <p:cNvSpPr>
            <a:spLocks noChangeShapeType="1"/>
          </p:cNvSpPr>
          <p:nvPr/>
        </p:nvSpPr>
        <p:spPr bwMode="auto">
          <a:xfrm>
            <a:off x="2362200" y="1295400"/>
            <a:ext cx="679450" cy="0"/>
          </a:xfrm>
          <a:prstGeom prst="line">
            <a:avLst/>
          </a:prstGeom>
          <a:noFill/>
          <a:ln w="12700">
            <a:solidFill>
              <a:schemeClr val="tx1"/>
            </a:solidFill>
            <a:round/>
            <a:headEnd type="none" w="sm" len="sm"/>
            <a:tailEnd type="none" w="sm" len="sm"/>
          </a:ln>
        </p:spPr>
        <p:txBody>
          <a:bodyPr wrap="none" anchor="ctr"/>
          <a:lstStyle/>
          <a:p>
            <a:endParaRPr lang="cs-CZ"/>
          </a:p>
        </p:txBody>
      </p:sp>
      <p:sp>
        <p:nvSpPr>
          <p:cNvPr id="147467" name="Rectangle 11"/>
          <p:cNvSpPr>
            <a:spLocks noChangeArrowheads="1"/>
          </p:cNvSpPr>
          <p:nvPr/>
        </p:nvSpPr>
        <p:spPr bwMode="auto">
          <a:xfrm>
            <a:off x="381000" y="2743200"/>
            <a:ext cx="1876425" cy="1187450"/>
          </a:xfrm>
          <a:prstGeom prst="rect">
            <a:avLst/>
          </a:prstGeom>
          <a:noFill/>
          <a:ln w="9525">
            <a:noFill/>
            <a:miter lim="800000"/>
            <a:headEnd/>
            <a:tailEnd/>
          </a:ln>
        </p:spPr>
        <p:txBody>
          <a:bodyPr wrap="none" lIns="92075" tIns="46038" rIns="92075" bIns="46038">
            <a:spAutoFit/>
          </a:bodyPr>
          <a:lstStyle/>
          <a:p>
            <a:pPr eaLnBrk="0" hangingPunct="0"/>
            <a:r>
              <a:rPr lang="en-US" sz="2400" b="1">
                <a:solidFill>
                  <a:srgbClr val="3333CC"/>
                </a:solidFill>
                <a:latin typeface="Times New Roman" pitchFamily="18" charset="0"/>
              </a:rPr>
              <a:t>Applicability</a:t>
            </a:r>
          </a:p>
          <a:p>
            <a:pPr eaLnBrk="0" hangingPunct="0"/>
            <a:r>
              <a:rPr lang="en-US" sz="2400" b="1">
                <a:solidFill>
                  <a:srgbClr val="3333CC"/>
                </a:solidFill>
                <a:latin typeface="Times New Roman" pitchFamily="18" charset="0"/>
              </a:rPr>
              <a:t>to project</a:t>
            </a:r>
          </a:p>
          <a:p>
            <a:pPr eaLnBrk="0" hangingPunct="0"/>
            <a:r>
              <a:rPr lang="en-US" sz="2400" b="1">
                <a:solidFill>
                  <a:srgbClr val="3333CC"/>
                </a:solidFill>
                <a:latin typeface="Times New Roman" pitchFamily="18" charset="0"/>
              </a:rPr>
              <a:t>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dissolve">
                                      <p:cBhvr>
                                        <p:cTn id="7" dur="500"/>
                                        <p:tgtEl>
                                          <p:spTgt spid="5529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5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5300"/>
                                        </p:tgtEl>
                                        <p:attrNameLst>
                                          <p:attrName>style.visibility</p:attrName>
                                        </p:attrNameLst>
                                      </p:cBhvr>
                                      <p:to>
                                        <p:strVal val="visible"/>
                                      </p:to>
                                    </p:set>
                                    <p:animEffect transition="in" filter="dissolve">
                                      <p:cBhvr>
                                        <p:cTn id="15" dur="500"/>
                                        <p:tgtEl>
                                          <p:spTgt spid="55300"/>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55303"/>
                                        </p:tgtEl>
                                        <p:attrNameLst>
                                          <p:attrName>style.visibility</p:attrName>
                                        </p:attrNameLst>
                                      </p:cBhvr>
                                      <p:to>
                                        <p:strVal val="visible"/>
                                      </p:to>
                                    </p:set>
                                    <p:animEffect transition="in" filter="dissolve">
                                      <p:cBhvr>
                                        <p:cTn id="19" dur="500"/>
                                        <p:tgtEl>
                                          <p:spTgt spid="5530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5301"/>
                                        </p:tgtEl>
                                        <p:attrNameLst>
                                          <p:attrName>style.visibility</p:attrName>
                                        </p:attrNameLst>
                                      </p:cBhvr>
                                      <p:to>
                                        <p:strVal val="visible"/>
                                      </p:to>
                                    </p:set>
                                    <p:animEffect transition="in" filter="dissolve">
                                      <p:cBhvr>
                                        <p:cTn id="24" dur="500"/>
                                        <p:tgtEl>
                                          <p:spTgt spid="55301"/>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55304"/>
                                        </p:tgtEl>
                                        <p:attrNameLst>
                                          <p:attrName>style.visibility</p:attrName>
                                        </p:attrNameLst>
                                      </p:cBhvr>
                                      <p:to>
                                        <p:strVal val="visible"/>
                                      </p:to>
                                    </p:set>
                                    <p:animEffect transition="in" filter="dissolve">
                                      <p:cBhvr>
                                        <p:cTn id="28"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autoUpdateAnimBg="0"/>
      <p:bldP spid="55300" grpId="0" animBg="1" autoUpdateAnimBg="0"/>
      <p:bldP spid="55301" grpId="0" animBg="1" autoUpdateAnimBg="0"/>
      <p:bldP spid="55302" grpId="0" animBg="1"/>
      <p:bldP spid="55303" grpId="0" animBg="1"/>
      <p:bldP spid="5530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978150" y="92075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Do the other terms </a:t>
            </a:r>
          </a:p>
          <a:p>
            <a:pPr eaLnBrk="0" hangingPunct="0"/>
            <a:r>
              <a:rPr lang="en-US" sz="2000">
                <a:latin typeface="Times New Roman" pitchFamily="18" charset="0"/>
              </a:rPr>
              <a:t>and variable </a:t>
            </a:r>
          </a:p>
          <a:p>
            <a:pPr eaLnBrk="0" hangingPunct="0"/>
            <a:r>
              <a:rPr lang="en-US" sz="2000">
                <a:latin typeface="Times New Roman" pitchFamily="18" charset="0"/>
              </a:rPr>
              <a:t>classifications </a:t>
            </a:r>
          </a:p>
          <a:p>
            <a:pPr eaLnBrk="0" hangingPunct="0"/>
            <a:r>
              <a:rPr lang="en-US" sz="2000">
                <a:latin typeface="Times New Roman" pitchFamily="18" charset="0"/>
              </a:rPr>
              <a:t>presented apply?</a:t>
            </a:r>
          </a:p>
        </p:txBody>
      </p:sp>
      <p:sp>
        <p:nvSpPr>
          <p:cNvPr id="57347" name="Rectangle 3"/>
          <p:cNvSpPr>
            <a:spLocks noChangeArrowheads="1"/>
          </p:cNvSpPr>
          <p:nvPr/>
        </p:nvSpPr>
        <p:spPr bwMode="auto">
          <a:xfrm>
            <a:off x="2978150" y="259715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Are the units of</a:t>
            </a:r>
          </a:p>
          <a:p>
            <a:pPr eaLnBrk="0" hangingPunct="0"/>
            <a:r>
              <a:rPr lang="en-US" sz="2000">
                <a:latin typeface="Times New Roman" pitchFamily="18" charset="0"/>
              </a:rPr>
              <a:t>measurement </a:t>
            </a:r>
          </a:p>
          <a:p>
            <a:pPr eaLnBrk="0" hangingPunct="0"/>
            <a:r>
              <a:rPr lang="en-US" sz="2000">
                <a:latin typeface="Times New Roman" pitchFamily="18" charset="0"/>
              </a:rPr>
              <a:t>comparable?</a:t>
            </a:r>
          </a:p>
          <a:p>
            <a:pPr eaLnBrk="0" hangingPunct="0"/>
            <a:endParaRPr lang="en-US" sz="2000">
              <a:latin typeface="Times New Roman" pitchFamily="18" charset="0"/>
            </a:endParaRPr>
          </a:p>
        </p:txBody>
      </p:sp>
      <p:sp>
        <p:nvSpPr>
          <p:cNvPr id="57348" name="Rectangle 4"/>
          <p:cNvSpPr>
            <a:spLocks noChangeArrowheads="1"/>
          </p:cNvSpPr>
          <p:nvPr/>
        </p:nvSpPr>
        <p:spPr bwMode="auto">
          <a:xfrm>
            <a:off x="2978150" y="427355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If possible, go to the </a:t>
            </a:r>
          </a:p>
          <a:p>
            <a:pPr eaLnBrk="0" hangingPunct="0"/>
            <a:r>
              <a:rPr lang="en-US" sz="2000">
                <a:latin typeface="Times New Roman" pitchFamily="18" charset="0"/>
              </a:rPr>
              <a:t>original source of the</a:t>
            </a:r>
          </a:p>
          <a:p>
            <a:pPr eaLnBrk="0" hangingPunct="0"/>
            <a:r>
              <a:rPr lang="en-US" sz="2000">
                <a:latin typeface="Times New Roman" pitchFamily="18" charset="0"/>
              </a:rPr>
              <a:t>data?</a:t>
            </a:r>
          </a:p>
          <a:p>
            <a:pPr eaLnBrk="0" hangingPunct="0"/>
            <a:endParaRPr lang="en-US" sz="2000">
              <a:latin typeface="Times New Roman" pitchFamily="18" charset="0"/>
            </a:endParaRPr>
          </a:p>
        </p:txBody>
      </p:sp>
      <p:sp>
        <p:nvSpPr>
          <p:cNvPr id="149509" name="Line 5"/>
          <p:cNvSpPr>
            <a:spLocks noChangeShapeType="1"/>
          </p:cNvSpPr>
          <p:nvPr/>
        </p:nvSpPr>
        <p:spPr bwMode="auto">
          <a:xfrm>
            <a:off x="4343400" y="2216150"/>
            <a:ext cx="0" cy="382588"/>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57350" name="Line 6"/>
          <p:cNvSpPr>
            <a:spLocks noChangeShapeType="1"/>
          </p:cNvSpPr>
          <p:nvPr/>
        </p:nvSpPr>
        <p:spPr bwMode="auto">
          <a:xfrm>
            <a:off x="4419600" y="3892550"/>
            <a:ext cx="0" cy="382588"/>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57351" name="Line 7"/>
          <p:cNvSpPr>
            <a:spLocks noChangeShapeType="1"/>
          </p:cNvSpPr>
          <p:nvPr/>
        </p:nvSpPr>
        <p:spPr bwMode="auto">
          <a:xfrm>
            <a:off x="4419600" y="5645150"/>
            <a:ext cx="0" cy="382588"/>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149512" name="Rectangle 8"/>
          <p:cNvSpPr>
            <a:spLocks noChangeArrowheads="1"/>
          </p:cNvSpPr>
          <p:nvPr/>
        </p:nvSpPr>
        <p:spPr bwMode="auto">
          <a:xfrm>
            <a:off x="1295400" y="0"/>
            <a:ext cx="7032625" cy="579438"/>
          </a:xfrm>
          <a:prstGeom prst="rect">
            <a:avLst/>
          </a:prstGeom>
          <a:noFill/>
          <a:ln w="9525">
            <a:noFill/>
            <a:miter lim="800000"/>
            <a:headEnd/>
            <a:tailEnd/>
          </a:ln>
        </p:spPr>
        <p:txBody>
          <a:bodyPr wrap="none" lIns="92075" tIns="46038" rIns="92075" bIns="46038">
            <a:spAutoFit/>
          </a:bodyPr>
          <a:lstStyle/>
          <a:p>
            <a:pPr algn="ctr" eaLnBrk="0" hangingPunct="0"/>
            <a:r>
              <a:rPr lang="en-US" sz="3200" b="1">
                <a:solidFill>
                  <a:schemeClr val="tx2"/>
                </a:solidFill>
                <a:latin typeface="Times New Roman" pitchFamily="18" charset="0"/>
              </a:rPr>
              <a:t>Evaluating Secondary Data (continued)</a:t>
            </a:r>
            <a:endParaRPr lang="en-US" sz="3200">
              <a:solidFill>
                <a:schemeClr val="tx2"/>
              </a:solidFill>
            </a:endParaRPr>
          </a:p>
        </p:txBody>
      </p:sp>
      <p:sp>
        <p:nvSpPr>
          <p:cNvPr id="149513" name="Line 9"/>
          <p:cNvSpPr>
            <a:spLocks noChangeShapeType="1"/>
          </p:cNvSpPr>
          <p:nvPr/>
        </p:nvSpPr>
        <p:spPr bwMode="auto">
          <a:xfrm>
            <a:off x="2057400" y="920750"/>
            <a:ext cx="0" cy="3117850"/>
          </a:xfrm>
          <a:prstGeom prst="line">
            <a:avLst/>
          </a:prstGeom>
          <a:noFill/>
          <a:ln w="12700">
            <a:solidFill>
              <a:schemeClr val="tx1"/>
            </a:solidFill>
            <a:round/>
            <a:headEnd type="none" w="sm" len="sm"/>
            <a:tailEnd type="none" w="sm" len="sm"/>
          </a:ln>
        </p:spPr>
        <p:txBody>
          <a:bodyPr wrap="none" anchor="ctr"/>
          <a:lstStyle/>
          <a:p>
            <a:endParaRPr lang="cs-CZ"/>
          </a:p>
        </p:txBody>
      </p:sp>
      <p:sp>
        <p:nvSpPr>
          <p:cNvPr id="149514" name="Line 10"/>
          <p:cNvSpPr>
            <a:spLocks noChangeShapeType="1"/>
          </p:cNvSpPr>
          <p:nvPr/>
        </p:nvSpPr>
        <p:spPr bwMode="auto">
          <a:xfrm>
            <a:off x="2063750" y="4267200"/>
            <a:ext cx="527050" cy="0"/>
          </a:xfrm>
          <a:prstGeom prst="line">
            <a:avLst/>
          </a:prstGeom>
          <a:noFill/>
          <a:ln w="12700">
            <a:solidFill>
              <a:schemeClr val="tx1"/>
            </a:solidFill>
            <a:round/>
            <a:headEnd type="none" w="sm" len="sm"/>
            <a:tailEnd type="none" w="sm" len="sm"/>
          </a:ln>
        </p:spPr>
        <p:txBody>
          <a:bodyPr wrap="none" anchor="ctr"/>
          <a:lstStyle/>
          <a:p>
            <a:endParaRPr lang="cs-CZ"/>
          </a:p>
        </p:txBody>
      </p:sp>
      <p:sp>
        <p:nvSpPr>
          <p:cNvPr id="149515" name="Line 11"/>
          <p:cNvSpPr>
            <a:spLocks noChangeShapeType="1"/>
          </p:cNvSpPr>
          <p:nvPr/>
        </p:nvSpPr>
        <p:spPr bwMode="auto">
          <a:xfrm>
            <a:off x="2057400" y="920750"/>
            <a:ext cx="0" cy="146050"/>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149516" name="Line 12"/>
          <p:cNvSpPr>
            <a:spLocks noChangeShapeType="1"/>
          </p:cNvSpPr>
          <p:nvPr/>
        </p:nvSpPr>
        <p:spPr bwMode="auto">
          <a:xfrm>
            <a:off x="2057400" y="844550"/>
            <a:ext cx="0" cy="450850"/>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149517" name="Rectangle 13"/>
          <p:cNvSpPr>
            <a:spLocks noChangeArrowheads="1"/>
          </p:cNvSpPr>
          <p:nvPr/>
        </p:nvSpPr>
        <p:spPr bwMode="auto">
          <a:xfrm>
            <a:off x="0" y="1905000"/>
            <a:ext cx="1876425" cy="1187450"/>
          </a:xfrm>
          <a:prstGeom prst="rect">
            <a:avLst/>
          </a:prstGeom>
          <a:noFill/>
          <a:ln w="9525">
            <a:noFill/>
            <a:miter lim="800000"/>
            <a:headEnd/>
            <a:tailEnd/>
          </a:ln>
        </p:spPr>
        <p:txBody>
          <a:bodyPr wrap="none" lIns="92075" tIns="46038" rIns="92075" bIns="46038">
            <a:spAutoFit/>
          </a:bodyPr>
          <a:lstStyle/>
          <a:p>
            <a:pPr eaLnBrk="0" hangingPunct="0"/>
            <a:r>
              <a:rPr lang="en-US" sz="2400" b="1">
                <a:solidFill>
                  <a:srgbClr val="3333CC"/>
                </a:solidFill>
                <a:latin typeface="Times New Roman" pitchFamily="18" charset="0"/>
              </a:rPr>
              <a:t>Applicability</a:t>
            </a:r>
          </a:p>
          <a:p>
            <a:pPr eaLnBrk="0" hangingPunct="0"/>
            <a:r>
              <a:rPr lang="en-US" sz="2400" b="1">
                <a:solidFill>
                  <a:srgbClr val="3333CC"/>
                </a:solidFill>
                <a:latin typeface="Times New Roman" pitchFamily="18" charset="0"/>
              </a:rPr>
              <a:t>to project</a:t>
            </a:r>
          </a:p>
          <a:p>
            <a:pPr eaLnBrk="0" hangingPunct="0"/>
            <a:r>
              <a:rPr lang="en-US" sz="2400" b="1">
                <a:solidFill>
                  <a:srgbClr val="3333CC"/>
                </a:solidFill>
                <a:latin typeface="Times New Roman" pitchFamily="18" charset="0"/>
              </a:rPr>
              <a:t>objectives</a:t>
            </a:r>
          </a:p>
        </p:txBody>
      </p:sp>
      <p:sp>
        <p:nvSpPr>
          <p:cNvPr id="149518" name="Line 14"/>
          <p:cNvSpPr>
            <a:spLocks noChangeShapeType="1"/>
          </p:cNvSpPr>
          <p:nvPr/>
        </p:nvSpPr>
        <p:spPr bwMode="auto">
          <a:xfrm>
            <a:off x="2057400" y="4273550"/>
            <a:ext cx="0" cy="1593850"/>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149519" name="Line 15"/>
          <p:cNvSpPr>
            <a:spLocks noChangeShapeType="1"/>
          </p:cNvSpPr>
          <p:nvPr/>
        </p:nvSpPr>
        <p:spPr bwMode="auto">
          <a:xfrm>
            <a:off x="2063750" y="4038600"/>
            <a:ext cx="527050" cy="0"/>
          </a:xfrm>
          <a:prstGeom prst="line">
            <a:avLst/>
          </a:prstGeom>
          <a:noFill/>
          <a:ln w="12700">
            <a:solidFill>
              <a:schemeClr val="tx1"/>
            </a:solidFill>
            <a:round/>
            <a:headEnd type="none" w="sm" len="sm"/>
            <a:tailEnd type="none" w="sm" len="sm"/>
          </a:ln>
        </p:spPr>
        <p:txBody>
          <a:bodyPr wrap="none" anchor="ctr"/>
          <a:lstStyle/>
          <a:p>
            <a:endParaRPr lang="cs-CZ"/>
          </a:p>
        </p:txBody>
      </p:sp>
      <p:sp>
        <p:nvSpPr>
          <p:cNvPr id="149520" name="Rectangle 16"/>
          <p:cNvSpPr>
            <a:spLocks noChangeArrowheads="1"/>
          </p:cNvSpPr>
          <p:nvPr/>
        </p:nvSpPr>
        <p:spPr bwMode="auto">
          <a:xfrm>
            <a:off x="457200" y="4572000"/>
            <a:ext cx="1573213" cy="822325"/>
          </a:xfrm>
          <a:prstGeom prst="rect">
            <a:avLst/>
          </a:prstGeom>
          <a:noFill/>
          <a:ln w="9525">
            <a:noFill/>
            <a:miter lim="800000"/>
            <a:headEnd/>
            <a:tailEnd/>
          </a:ln>
        </p:spPr>
        <p:txBody>
          <a:bodyPr wrap="none" lIns="92075" tIns="46038" rIns="92075" bIns="46038">
            <a:spAutoFit/>
          </a:bodyPr>
          <a:lstStyle/>
          <a:p>
            <a:pPr eaLnBrk="0" hangingPunct="0"/>
            <a:r>
              <a:rPr lang="en-US" sz="2400" b="1">
                <a:solidFill>
                  <a:schemeClr val="hlink"/>
                </a:solidFill>
                <a:latin typeface="Times New Roman" pitchFamily="18" charset="0"/>
              </a:rPr>
              <a:t>Accuracy</a:t>
            </a:r>
          </a:p>
          <a:p>
            <a:pPr eaLnBrk="0" hangingPunct="0"/>
            <a:r>
              <a:rPr lang="en-US" sz="2400" b="1">
                <a:solidFill>
                  <a:schemeClr val="hlink"/>
                </a:solidFill>
                <a:latin typeface="Times New Roman" pitchFamily="18" charset="0"/>
              </a:rPr>
              <a:t>of the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dissolve">
                                      <p:cBhvr>
                                        <p:cTn id="7" dur="500"/>
                                        <p:tgtEl>
                                          <p:spTgt spid="5734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dissolve">
                                      <p:cBhvr>
                                        <p:cTn id="11" dur="500"/>
                                        <p:tgtEl>
                                          <p:spTgt spid="5735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7348"/>
                                        </p:tgtEl>
                                        <p:attrNameLst>
                                          <p:attrName>style.visibility</p:attrName>
                                        </p:attrNameLst>
                                      </p:cBhvr>
                                      <p:to>
                                        <p:strVal val="visible"/>
                                      </p:to>
                                    </p:set>
                                    <p:animEffect transition="in" filter="dissolve">
                                      <p:cBhvr>
                                        <p:cTn id="16" dur="500"/>
                                        <p:tgtEl>
                                          <p:spTgt spid="5734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7351"/>
                                        </p:tgtEl>
                                        <p:attrNameLst>
                                          <p:attrName>style.visibility</p:attrName>
                                        </p:attrNameLst>
                                      </p:cBhvr>
                                      <p:to>
                                        <p:strVal val="visible"/>
                                      </p:to>
                                    </p:set>
                                    <p:animEffect transition="in" filter="dissolve">
                                      <p:cBhvr>
                                        <p:cTn id="20"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autoUpdateAnimBg="0"/>
      <p:bldP spid="57348" grpId="0" animBg="1" autoUpdateAnimBg="0"/>
      <p:bldP spid="57350" grpId="0" animBg="1"/>
      <p:bldP spid="573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3505200" y="160020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Is the cost of data</a:t>
            </a:r>
          </a:p>
          <a:p>
            <a:pPr eaLnBrk="0" hangingPunct="0"/>
            <a:r>
              <a:rPr lang="en-US" sz="2000">
                <a:latin typeface="Times New Roman" pitchFamily="18" charset="0"/>
              </a:rPr>
              <a:t>acquisition worth it?</a:t>
            </a:r>
          </a:p>
          <a:p>
            <a:pPr eaLnBrk="0" hangingPunct="0"/>
            <a:endParaRPr lang="en-US" sz="2000">
              <a:latin typeface="Times New Roman" pitchFamily="18" charset="0"/>
            </a:endParaRPr>
          </a:p>
        </p:txBody>
      </p:sp>
      <p:sp>
        <p:nvSpPr>
          <p:cNvPr id="151555" name="Line 3"/>
          <p:cNvSpPr>
            <a:spLocks noChangeShapeType="1"/>
          </p:cNvSpPr>
          <p:nvPr/>
        </p:nvSpPr>
        <p:spPr bwMode="auto">
          <a:xfrm>
            <a:off x="4876800" y="2895600"/>
            <a:ext cx="0" cy="382588"/>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151556" name="Line 4"/>
          <p:cNvSpPr>
            <a:spLocks noChangeShapeType="1"/>
          </p:cNvSpPr>
          <p:nvPr/>
        </p:nvSpPr>
        <p:spPr bwMode="auto">
          <a:xfrm>
            <a:off x="2667000" y="1219200"/>
            <a:ext cx="0" cy="4876800"/>
          </a:xfrm>
          <a:prstGeom prst="line">
            <a:avLst/>
          </a:prstGeom>
          <a:noFill/>
          <a:ln w="12700">
            <a:solidFill>
              <a:schemeClr val="tx1"/>
            </a:solidFill>
            <a:round/>
            <a:headEnd type="none" w="sm" len="sm"/>
            <a:tailEnd type="none" w="sm" len="sm"/>
          </a:ln>
        </p:spPr>
        <p:txBody>
          <a:bodyPr wrap="none" anchor="ctr"/>
          <a:lstStyle/>
          <a:p>
            <a:endParaRPr lang="cs-CZ"/>
          </a:p>
        </p:txBody>
      </p:sp>
      <p:sp>
        <p:nvSpPr>
          <p:cNvPr id="151557" name="Rectangle 5"/>
          <p:cNvSpPr>
            <a:spLocks noChangeArrowheads="1"/>
          </p:cNvSpPr>
          <p:nvPr/>
        </p:nvSpPr>
        <p:spPr bwMode="auto">
          <a:xfrm>
            <a:off x="609600" y="2667000"/>
            <a:ext cx="1573213" cy="822325"/>
          </a:xfrm>
          <a:prstGeom prst="rect">
            <a:avLst/>
          </a:prstGeom>
          <a:noFill/>
          <a:ln w="9525">
            <a:noFill/>
            <a:miter lim="800000"/>
            <a:headEnd/>
            <a:tailEnd/>
          </a:ln>
        </p:spPr>
        <p:txBody>
          <a:bodyPr wrap="none" lIns="92075" tIns="46038" rIns="92075" bIns="46038">
            <a:spAutoFit/>
          </a:bodyPr>
          <a:lstStyle/>
          <a:p>
            <a:pPr eaLnBrk="0" hangingPunct="0"/>
            <a:r>
              <a:rPr lang="en-US" sz="2400" b="1">
                <a:solidFill>
                  <a:schemeClr val="hlink"/>
                </a:solidFill>
                <a:latin typeface="Times New Roman" pitchFamily="18" charset="0"/>
              </a:rPr>
              <a:t>Accuracy</a:t>
            </a:r>
          </a:p>
          <a:p>
            <a:pPr eaLnBrk="0" hangingPunct="0"/>
            <a:r>
              <a:rPr lang="en-US" sz="2400" b="1">
                <a:solidFill>
                  <a:schemeClr val="hlink"/>
                </a:solidFill>
                <a:latin typeface="Times New Roman" pitchFamily="18" charset="0"/>
              </a:rPr>
              <a:t>of the data</a:t>
            </a:r>
          </a:p>
        </p:txBody>
      </p:sp>
      <p:sp>
        <p:nvSpPr>
          <p:cNvPr id="59398" name="Rectangle 6"/>
          <p:cNvSpPr>
            <a:spLocks noChangeArrowheads="1"/>
          </p:cNvSpPr>
          <p:nvPr/>
        </p:nvSpPr>
        <p:spPr bwMode="auto">
          <a:xfrm>
            <a:off x="3581400" y="335280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Is there a possibility </a:t>
            </a:r>
          </a:p>
          <a:p>
            <a:pPr eaLnBrk="0" hangingPunct="0"/>
            <a:r>
              <a:rPr lang="en-US" sz="2000">
                <a:latin typeface="Times New Roman" pitchFamily="18" charset="0"/>
              </a:rPr>
              <a:t>of bias?</a:t>
            </a:r>
          </a:p>
          <a:p>
            <a:pPr eaLnBrk="0" hangingPunct="0"/>
            <a:endParaRPr lang="en-US" sz="2000"/>
          </a:p>
        </p:txBody>
      </p:sp>
      <p:sp>
        <p:nvSpPr>
          <p:cNvPr id="59399" name="Rectangle 7"/>
          <p:cNvSpPr>
            <a:spLocks noChangeArrowheads="1"/>
          </p:cNvSpPr>
          <p:nvPr/>
        </p:nvSpPr>
        <p:spPr bwMode="auto">
          <a:xfrm>
            <a:off x="3581400" y="5029200"/>
            <a:ext cx="2730500" cy="1282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en-US" sz="2000">
                <a:latin typeface="Times New Roman" pitchFamily="18" charset="0"/>
              </a:rPr>
              <a:t>Can the accuracy of </a:t>
            </a:r>
          </a:p>
          <a:p>
            <a:pPr eaLnBrk="0" hangingPunct="0"/>
            <a:r>
              <a:rPr lang="en-US" sz="2000">
                <a:latin typeface="Times New Roman" pitchFamily="18" charset="0"/>
              </a:rPr>
              <a:t>data collection be </a:t>
            </a:r>
          </a:p>
          <a:p>
            <a:pPr eaLnBrk="0" hangingPunct="0"/>
            <a:r>
              <a:rPr lang="en-US" sz="2000">
                <a:latin typeface="Times New Roman" pitchFamily="18" charset="0"/>
              </a:rPr>
              <a:t>verified?</a:t>
            </a:r>
          </a:p>
          <a:p>
            <a:pPr eaLnBrk="0" hangingPunct="0"/>
            <a:endParaRPr lang="en-US" sz="2000">
              <a:latin typeface="Times New Roman" pitchFamily="18" charset="0"/>
            </a:endParaRPr>
          </a:p>
        </p:txBody>
      </p:sp>
      <p:sp>
        <p:nvSpPr>
          <p:cNvPr id="59400" name="Line 8"/>
          <p:cNvSpPr>
            <a:spLocks noChangeShapeType="1"/>
          </p:cNvSpPr>
          <p:nvPr/>
        </p:nvSpPr>
        <p:spPr bwMode="auto">
          <a:xfrm>
            <a:off x="4876800" y="4648200"/>
            <a:ext cx="0" cy="382588"/>
          </a:xfrm>
          <a:prstGeom prst="line">
            <a:avLst/>
          </a:prstGeom>
          <a:noFill/>
          <a:ln w="12700">
            <a:solidFill>
              <a:schemeClr val="tx1"/>
            </a:solidFill>
            <a:round/>
            <a:headEnd type="none" w="sm" len="sm"/>
            <a:tailEnd type="stealth" w="med" len="lg"/>
          </a:ln>
        </p:spPr>
        <p:txBody>
          <a:bodyPr wrap="none" anchor="ctr"/>
          <a:lstStyle/>
          <a:p>
            <a:endParaRPr lang="cs-CZ"/>
          </a:p>
        </p:txBody>
      </p:sp>
      <p:sp>
        <p:nvSpPr>
          <p:cNvPr id="151561" name="Line 9"/>
          <p:cNvSpPr>
            <a:spLocks noChangeShapeType="1"/>
          </p:cNvSpPr>
          <p:nvPr/>
        </p:nvSpPr>
        <p:spPr bwMode="auto">
          <a:xfrm>
            <a:off x="2673350" y="6096000"/>
            <a:ext cx="755650" cy="0"/>
          </a:xfrm>
          <a:prstGeom prst="line">
            <a:avLst/>
          </a:prstGeom>
          <a:noFill/>
          <a:ln w="12700">
            <a:solidFill>
              <a:schemeClr val="tx1"/>
            </a:solidFill>
            <a:round/>
            <a:headEnd type="none" w="sm" len="sm"/>
            <a:tailEnd type="none" w="sm" len="sm"/>
          </a:ln>
        </p:spPr>
        <p:txBody>
          <a:bodyPr wrap="none" anchor="ctr"/>
          <a:lstStyle/>
          <a:p>
            <a:endParaRPr lang="cs-CZ"/>
          </a:p>
        </p:txBody>
      </p:sp>
      <p:sp>
        <p:nvSpPr>
          <p:cNvPr id="151562" name="Rectangle 10"/>
          <p:cNvSpPr>
            <a:spLocks noChangeArrowheads="1"/>
          </p:cNvSpPr>
          <p:nvPr/>
        </p:nvSpPr>
        <p:spPr bwMode="auto">
          <a:xfrm>
            <a:off x="1295400" y="381000"/>
            <a:ext cx="7032625" cy="579438"/>
          </a:xfrm>
          <a:prstGeom prst="rect">
            <a:avLst/>
          </a:prstGeom>
          <a:noFill/>
          <a:ln w="9525">
            <a:noFill/>
            <a:miter lim="800000"/>
            <a:headEnd/>
            <a:tailEnd/>
          </a:ln>
        </p:spPr>
        <p:txBody>
          <a:bodyPr wrap="none" lIns="92075" tIns="46038" rIns="92075" bIns="46038">
            <a:spAutoFit/>
          </a:bodyPr>
          <a:lstStyle/>
          <a:p>
            <a:pPr algn="ctr" eaLnBrk="0" hangingPunct="0"/>
            <a:r>
              <a:rPr lang="en-US" sz="3200" b="1">
                <a:solidFill>
                  <a:schemeClr val="tx2"/>
                </a:solidFill>
                <a:latin typeface="Times New Roman" pitchFamily="18" charset="0"/>
              </a:rPr>
              <a:t>Evaluating Secondary Data (continued)</a:t>
            </a:r>
            <a:endParaRPr lang="en-US" sz="32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dissolve">
                                      <p:cBhvr>
                                        <p:cTn id="7" dur="500"/>
                                        <p:tgtEl>
                                          <p:spTgt spid="593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9400"/>
                                        </p:tgtEl>
                                        <p:attrNameLst>
                                          <p:attrName>style.visibility</p:attrName>
                                        </p:attrNameLst>
                                      </p:cBhvr>
                                      <p:to>
                                        <p:strVal val="visible"/>
                                      </p:to>
                                    </p:set>
                                    <p:animEffect transition="in" filter="dissolve">
                                      <p:cBhvr>
                                        <p:cTn id="11" dur="500"/>
                                        <p:tgtEl>
                                          <p:spTgt spid="5940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9399"/>
                                        </p:tgtEl>
                                        <p:attrNameLst>
                                          <p:attrName>style.visibility</p:attrName>
                                        </p:attrNameLst>
                                      </p:cBhvr>
                                      <p:to>
                                        <p:strVal val="visible"/>
                                      </p:to>
                                    </p:set>
                                    <p:animEffect transition="in" filter="dissolve">
                                      <p:cBhvr>
                                        <p:cTn id="16"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autoUpdateAnimBg="0"/>
      <p:bldP spid="59399" grpId="0" animBg="1" autoUpdateAnimBg="0"/>
      <p:bldP spid="5940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bwMode="auto">
          <a:xfrm>
            <a:off x="457200" y="152400"/>
            <a:ext cx="5791200" cy="684213"/>
          </a:xfrm>
          <a:noFill/>
        </p:spPr>
        <p:txBody>
          <a:bodyPr wrap="square" lIns="92075" tIns="46038" rIns="92075" bIns="46038" numCol="1" anchor="ctr" anchorCtr="0" compatLnSpc="1">
            <a:prstTxWarp prst="textNoShape">
              <a:avLst/>
            </a:prstTxWarp>
          </a:bodyPr>
          <a:lstStyle/>
          <a:p>
            <a:pPr eaLnBrk="1" hangingPunct="1"/>
            <a:r>
              <a:rPr lang="en-US" b="1" cap="none" smtClean="0"/>
              <a:t>Internal Data</a:t>
            </a:r>
          </a:p>
        </p:txBody>
      </p:sp>
      <p:sp>
        <p:nvSpPr>
          <p:cNvPr id="61443" name="Rectangle 3"/>
          <p:cNvSpPr>
            <a:spLocks noGrp="1" noChangeArrowheads="1"/>
          </p:cNvSpPr>
          <p:nvPr>
            <p:ph type="body" sz="half" idx="4294967295"/>
          </p:nvPr>
        </p:nvSpPr>
        <p:spPr>
          <a:xfrm>
            <a:off x="395288" y="836613"/>
            <a:ext cx="8137525" cy="5113337"/>
          </a:xfrm>
          <a:noFill/>
        </p:spPr>
        <p:txBody>
          <a:bodyPr lIns="92075" tIns="46038" rIns="92075" bIns="46038"/>
          <a:lstStyle/>
          <a:p>
            <a:pPr eaLnBrk="1" hangingPunct="1">
              <a:lnSpc>
                <a:spcPct val="90000"/>
              </a:lnSpc>
              <a:buFont typeface="Wingdings" pitchFamily="2" charset="2"/>
              <a:buNone/>
            </a:pPr>
            <a:r>
              <a:rPr lang="en-US" sz="1600" b="0" smtClean="0"/>
              <a:t>Accounting information</a:t>
            </a:r>
          </a:p>
          <a:p>
            <a:pPr eaLnBrk="1" hangingPunct="1">
              <a:lnSpc>
                <a:spcPct val="90000"/>
              </a:lnSpc>
              <a:buFont typeface="Wingdings" pitchFamily="2" charset="2"/>
              <a:buNone/>
            </a:pPr>
            <a:r>
              <a:rPr lang="en-US" sz="1600" b="0" smtClean="0"/>
              <a:t>Sales information</a:t>
            </a:r>
          </a:p>
          <a:p>
            <a:pPr eaLnBrk="1" hangingPunct="1">
              <a:lnSpc>
                <a:spcPct val="90000"/>
              </a:lnSpc>
              <a:buFont typeface="Wingdings" pitchFamily="2" charset="2"/>
              <a:buNone/>
            </a:pPr>
            <a:r>
              <a:rPr lang="en-US" sz="1600" b="0" smtClean="0"/>
              <a:t>Backorders</a:t>
            </a:r>
          </a:p>
          <a:p>
            <a:pPr eaLnBrk="1" hangingPunct="1">
              <a:lnSpc>
                <a:spcPct val="90000"/>
              </a:lnSpc>
              <a:buFont typeface="Wingdings" pitchFamily="2" charset="2"/>
              <a:buNone/>
            </a:pPr>
            <a:r>
              <a:rPr lang="en-US" sz="1600" b="0" smtClean="0"/>
              <a:t>Customer complaints</a:t>
            </a:r>
            <a:r>
              <a:rPr lang="cs-CZ" sz="1600" b="0" smtClean="0"/>
              <a:t> ….</a:t>
            </a:r>
          </a:p>
          <a:p>
            <a:pPr eaLnBrk="1" hangingPunct="1">
              <a:lnSpc>
                <a:spcPct val="90000"/>
              </a:lnSpc>
              <a:buFont typeface="Wingdings" pitchFamily="2" charset="2"/>
              <a:buNone/>
            </a:pPr>
            <a:endParaRPr lang="cs-CZ" sz="1600" b="0" smtClean="0"/>
          </a:p>
          <a:p>
            <a:pPr eaLnBrk="1" hangingPunct="1">
              <a:lnSpc>
                <a:spcPct val="90000"/>
              </a:lnSpc>
              <a:buFont typeface="Wingdings" pitchFamily="2" charset="2"/>
              <a:buNone/>
            </a:pPr>
            <a:r>
              <a:rPr lang="cs-CZ" sz="1600" b="0" smtClean="0">
                <a:solidFill>
                  <a:srgbClr val="00CC00"/>
                </a:solidFill>
              </a:rPr>
              <a:t>DATA MINING - </a:t>
            </a:r>
            <a:r>
              <a:rPr lang="en-US" sz="1600" b="0" smtClean="0">
                <a:solidFill>
                  <a:srgbClr val="00CC00"/>
                </a:solidFill>
              </a:rPr>
              <a:t>The </a:t>
            </a:r>
            <a:r>
              <a:rPr lang="en-US" sz="1600" smtClean="0">
                <a:solidFill>
                  <a:srgbClr val="00CC00"/>
                </a:solidFill>
              </a:rPr>
              <a:t>automated</a:t>
            </a:r>
            <a:r>
              <a:rPr lang="en-US" sz="1600" b="0" smtClean="0">
                <a:solidFill>
                  <a:srgbClr val="00CC00"/>
                </a:solidFill>
              </a:rPr>
              <a:t> extraction of </a:t>
            </a:r>
            <a:r>
              <a:rPr lang="en-US" sz="1600" smtClean="0">
                <a:solidFill>
                  <a:srgbClr val="00CC00"/>
                </a:solidFill>
              </a:rPr>
              <a:t>hidden</a:t>
            </a:r>
            <a:r>
              <a:rPr lang="en-US" sz="1600" b="0" smtClean="0">
                <a:solidFill>
                  <a:srgbClr val="00CC00"/>
                </a:solidFill>
              </a:rPr>
              <a:t> </a:t>
            </a:r>
            <a:r>
              <a:rPr lang="en-US" sz="1600" smtClean="0">
                <a:solidFill>
                  <a:srgbClr val="00CC00"/>
                </a:solidFill>
              </a:rPr>
              <a:t>predictive</a:t>
            </a:r>
            <a:r>
              <a:rPr lang="en-US" sz="1600" b="0" smtClean="0">
                <a:solidFill>
                  <a:srgbClr val="00CC00"/>
                </a:solidFill>
              </a:rPr>
              <a:t> information from large databases </a:t>
            </a:r>
            <a:endParaRPr lang="cs-CZ" sz="1600" b="0" smtClean="0">
              <a:solidFill>
                <a:srgbClr val="00CC00"/>
              </a:solidFill>
            </a:endParaRPr>
          </a:p>
          <a:p>
            <a:pPr>
              <a:lnSpc>
                <a:spcPct val="90000"/>
              </a:lnSpc>
            </a:pPr>
            <a:r>
              <a:rPr lang="en-CA" sz="1600" smtClean="0"/>
              <a:t>data mining is used to discover patterns and relationships in the data in order to help make better business decisions.</a:t>
            </a:r>
          </a:p>
          <a:p>
            <a:pPr>
              <a:lnSpc>
                <a:spcPct val="90000"/>
              </a:lnSpc>
            </a:pPr>
            <a:r>
              <a:rPr lang="en-CA" sz="1600" smtClean="0"/>
              <a:t>Data mining can help spot sales trends, develop smarter marketing campaigns, and accurately predict customer loyalty.</a:t>
            </a:r>
            <a:endParaRPr lang="cs-CZ" sz="1600" smtClean="0"/>
          </a:p>
          <a:p>
            <a:pPr>
              <a:lnSpc>
                <a:spcPct val="90000"/>
              </a:lnSpc>
            </a:pPr>
            <a:r>
              <a:rPr lang="cs-CZ" sz="1600" smtClean="0">
                <a:solidFill>
                  <a:srgbClr val="3333CC"/>
                </a:solidFill>
              </a:rPr>
              <a:t>EXAMPLES:</a:t>
            </a:r>
          </a:p>
          <a:p>
            <a:pPr>
              <a:lnSpc>
                <a:spcPct val="90000"/>
              </a:lnSpc>
            </a:pPr>
            <a:r>
              <a:rPr lang="en-CA" sz="1600" i="1" u="sng" smtClean="0"/>
              <a:t>Market basket analysis </a:t>
            </a:r>
            <a:r>
              <a:rPr lang="en-CA" sz="1600" smtClean="0"/>
              <a:t>- Understand what products or services are commonly purchased together; e.g., beer and diapers. </a:t>
            </a:r>
          </a:p>
          <a:p>
            <a:pPr>
              <a:lnSpc>
                <a:spcPct val="90000"/>
              </a:lnSpc>
            </a:pPr>
            <a:r>
              <a:rPr lang="en-CA" sz="1600" i="1" u="sng" smtClean="0"/>
              <a:t>Trend analysis </a:t>
            </a:r>
            <a:r>
              <a:rPr lang="en-CA" sz="1600" smtClean="0"/>
              <a:t>- Reveal the difference between a typical customer this month and last</a:t>
            </a:r>
            <a:r>
              <a:rPr lang="en-CA" sz="1600" b="0" smtClean="0"/>
              <a:t>. </a:t>
            </a:r>
            <a:endParaRPr lang="cs-CZ" sz="1600" b="0" smtClean="0"/>
          </a:p>
          <a:p>
            <a:pPr>
              <a:lnSpc>
                <a:spcPct val="90000"/>
              </a:lnSpc>
            </a:pPr>
            <a:endParaRPr lang="en-CA" sz="1600" b="0" smtClean="0"/>
          </a:p>
          <a:p>
            <a:pPr>
              <a:lnSpc>
                <a:spcPct val="90000"/>
              </a:lnSpc>
            </a:pPr>
            <a:endParaRPr lang="en-US" sz="1600" b="0" smtClean="0"/>
          </a:p>
          <a:p>
            <a:pPr eaLnBrk="1" hangingPunct="1">
              <a:lnSpc>
                <a:spcPct val="90000"/>
              </a:lnSpc>
              <a:buFont typeface="Wingdings" pitchFamily="2" charset="2"/>
              <a:buNone/>
            </a:pPr>
            <a:endParaRPr lang="en-US" sz="1600" b="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476250"/>
            <a:ext cx="8229600" cy="865188"/>
          </a:xfrm>
        </p:spPr>
        <p:txBody>
          <a:bodyPr wrap="square" numCol="1" anchorCtr="0" compatLnSpc="1">
            <a:prstTxWarp prst="textNoShape">
              <a:avLst/>
            </a:prstTxWarp>
          </a:bodyPr>
          <a:lstStyle/>
          <a:p>
            <a:pPr eaLnBrk="1" hangingPunct="1">
              <a:defRPr/>
            </a:pPr>
            <a:r>
              <a:rPr lang="cs-CZ" sz="3200" cap="none" smtClean="0"/>
              <a:t>RESEARCH PROCESS – one aproach</a:t>
            </a:r>
          </a:p>
        </p:txBody>
      </p:sp>
      <p:pic>
        <p:nvPicPr>
          <p:cNvPr id="18434" name="Picture 2" descr="http://www.psychwiki.com/images/f/ff/Process3.png"/>
          <p:cNvPicPr>
            <a:picLocks noChangeAspect="1" noChangeArrowheads="1"/>
          </p:cNvPicPr>
          <p:nvPr/>
        </p:nvPicPr>
        <p:blipFill>
          <a:blip r:embed="rId3"/>
          <a:srcRect/>
          <a:stretch>
            <a:fillRect/>
          </a:stretch>
        </p:blipFill>
        <p:spPr bwMode="auto">
          <a:xfrm>
            <a:off x="611188" y="1412875"/>
            <a:ext cx="8029575"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bwMode="auto">
          <a:noFill/>
        </p:spPr>
        <p:txBody>
          <a:bodyPr wrap="square" lIns="92075" tIns="46038" rIns="92075" bIns="46038" numCol="1" anchor="ctr" anchorCtr="0" compatLnSpc="1">
            <a:prstTxWarp prst="textNoShape">
              <a:avLst/>
            </a:prstTxWarp>
          </a:bodyPr>
          <a:lstStyle/>
          <a:p>
            <a:pPr eaLnBrk="1" hangingPunct="1"/>
            <a:r>
              <a:rPr lang="en-US" b="1" cap="none" smtClean="0"/>
              <a:t>External Data</a:t>
            </a:r>
          </a:p>
        </p:txBody>
      </p:sp>
      <p:sp>
        <p:nvSpPr>
          <p:cNvPr id="155651" name="Text Box 3"/>
          <p:cNvSpPr txBox="1">
            <a:spLocks noChangeArrowheads="1"/>
          </p:cNvSpPr>
          <p:nvPr/>
        </p:nvSpPr>
        <p:spPr bwMode="auto">
          <a:xfrm>
            <a:off x="838200" y="1196975"/>
            <a:ext cx="7543800" cy="6126163"/>
          </a:xfrm>
          <a:prstGeom prst="rect">
            <a:avLst/>
          </a:prstGeom>
          <a:noFill/>
          <a:ln w="9525">
            <a:noFill/>
            <a:miter lim="800000"/>
            <a:headEnd/>
            <a:tailEnd/>
          </a:ln>
        </p:spPr>
        <p:txBody>
          <a:bodyPr>
            <a:spAutoFit/>
          </a:bodyPr>
          <a:lstStyle/>
          <a:p>
            <a:pPr>
              <a:spcBef>
                <a:spcPct val="20000"/>
              </a:spcBef>
            </a:pPr>
            <a:r>
              <a:rPr lang="en-US" sz="3200">
                <a:latin typeface="Times New Roman" pitchFamily="18" charset="0"/>
              </a:rPr>
              <a:t>Created, recorded, or generated by an entity other than the researcher’s organization</a:t>
            </a:r>
            <a:r>
              <a:rPr lang="en-US" sz="3600">
                <a:latin typeface="Times New Roman" pitchFamily="18" charset="0"/>
              </a:rPr>
              <a:t>.</a:t>
            </a:r>
            <a:endParaRPr lang="cs-CZ" sz="3600">
              <a:latin typeface="Times New Roman" pitchFamily="18" charset="0"/>
            </a:endParaRPr>
          </a:p>
          <a:p>
            <a:pPr>
              <a:spcBef>
                <a:spcPct val="20000"/>
              </a:spcBef>
            </a:pPr>
            <a:r>
              <a:rPr lang="cs-CZ" sz="3600">
                <a:solidFill>
                  <a:srgbClr val="3333CC"/>
                </a:solidFill>
                <a:latin typeface="Times New Roman" pitchFamily="18" charset="0"/>
              </a:rPr>
              <a:t>SOURCES:</a:t>
            </a:r>
          </a:p>
          <a:p>
            <a:pPr>
              <a:spcBef>
                <a:spcPct val="20000"/>
              </a:spcBef>
            </a:pPr>
            <a:endParaRPr lang="cs-CZ" sz="3600">
              <a:latin typeface="Times New Roman" pitchFamily="18" charset="0"/>
            </a:endParaRPr>
          </a:p>
          <a:p>
            <a:r>
              <a:rPr lang="en-US"/>
              <a:t>Libraries</a:t>
            </a:r>
          </a:p>
          <a:p>
            <a:r>
              <a:rPr lang="en-US"/>
              <a:t>The Internet</a:t>
            </a:r>
          </a:p>
          <a:p>
            <a:r>
              <a:rPr lang="en-US"/>
              <a:t>Vendors</a:t>
            </a:r>
          </a:p>
          <a:p>
            <a:r>
              <a:rPr lang="en-US"/>
              <a:t>Producers</a:t>
            </a:r>
          </a:p>
          <a:p>
            <a:r>
              <a:rPr lang="en-US"/>
              <a:t>Books and periodicals</a:t>
            </a:r>
          </a:p>
          <a:p>
            <a:r>
              <a:rPr lang="en-US"/>
              <a:t>Government</a:t>
            </a:r>
          </a:p>
          <a:p>
            <a:r>
              <a:rPr lang="en-US"/>
              <a:t>Trade associations</a:t>
            </a:r>
          </a:p>
          <a:p>
            <a:r>
              <a:rPr lang="en-US"/>
              <a:t>Newspapers and journals</a:t>
            </a:r>
          </a:p>
          <a:p>
            <a:pPr>
              <a:spcBef>
                <a:spcPct val="20000"/>
              </a:spcBef>
            </a:pPr>
            <a:endParaRPr lang="en-US" sz="3600">
              <a:latin typeface="Times New Roman" pitchFamily="18" charset="0"/>
            </a:endParaRPr>
          </a:p>
          <a:p>
            <a:pPr>
              <a:spcBef>
                <a:spcPct val="50000"/>
              </a:spcBef>
            </a:pPr>
            <a:endParaRPr lang="en-US" sz="3600">
              <a:latin typeface="Times New Roman" pitchFamily="18" charset="0"/>
            </a:endParaRPr>
          </a:p>
        </p:txBody>
      </p:sp>
      <p:pic>
        <p:nvPicPr>
          <p:cNvPr id="155653" name="Picture 5" descr="ANd9GcTQ6QhcSxe8L8bUir6Lsb4KnPNHBa918_WECOeB4X6ndPgVxahV"/>
          <p:cNvPicPr>
            <a:picLocks noChangeAspect="1" noChangeArrowheads="1"/>
          </p:cNvPicPr>
          <p:nvPr/>
        </p:nvPicPr>
        <p:blipFill>
          <a:blip r:embed="rId3"/>
          <a:srcRect/>
          <a:stretch>
            <a:fillRect/>
          </a:stretch>
        </p:blipFill>
        <p:spPr bwMode="auto">
          <a:xfrm>
            <a:off x="5219700" y="2924175"/>
            <a:ext cx="2466975" cy="18478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457200" y="457200"/>
            <a:ext cx="8229600" cy="3257550"/>
          </a:xfrm>
          <a:prstGeom prst="rect">
            <a:avLst/>
          </a:prstGeom>
          <a:noFill/>
          <a:ln w="9525">
            <a:noFill/>
            <a:miter lim="800000"/>
            <a:headEnd/>
            <a:tailEnd/>
          </a:ln>
        </p:spPr>
        <p:txBody>
          <a:bodyPr>
            <a:spAutoFit/>
          </a:bodyPr>
          <a:lstStyle/>
          <a:p>
            <a:pPr>
              <a:spcBef>
                <a:spcPct val="50000"/>
              </a:spcBef>
            </a:pPr>
            <a:r>
              <a:rPr lang="cs-CZ" sz="2800" b="1">
                <a:solidFill>
                  <a:srgbClr val="800000"/>
                </a:solidFill>
                <a:latin typeface="Times New Roman" pitchFamily="18" charset="0"/>
              </a:rPr>
              <a:t>TASK</a:t>
            </a:r>
          </a:p>
          <a:p>
            <a:pPr>
              <a:spcBef>
                <a:spcPct val="50000"/>
              </a:spcBef>
            </a:pPr>
            <a:r>
              <a:rPr lang="en-US" sz="2400" b="1">
                <a:solidFill>
                  <a:srgbClr val="00CC00"/>
                </a:solidFill>
                <a:latin typeface="Times New Roman" pitchFamily="18" charset="0"/>
              </a:rPr>
              <a:t>You have decided to open a new retail store in suburbs of Prague that will sell furniture. </a:t>
            </a:r>
          </a:p>
          <a:p>
            <a:pPr>
              <a:spcBef>
                <a:spcPct val="50000"/>
              </a:spcBef>
            </a:pPr>
            <a:r>
              <a:rPr lang="en-US" sz="2400" b="1">
                <a:solidFill>
                  <a:srgbClr val="00CC00"/>
                </a:solidFill>
                <a:latin typeface="Times New Roman" pitchFamily="18" charset="0"/>
              </a:rPr>
              <a:t>What information do you need to help you determine where to locate?</a:t>
            </a:r>
          </a:p>
          <a:p>
            <a:pPr>
              <a:spcBef>
                <a:spcPct val="50000"/>
              </a:spcBef>
            </a:pPr>
            <a:r>
              <a:rPr lang="en-US" sz="2400" b="1">
                <a:solidFill>
                  <a:srgbClr val="00CC00"/>
                </a:solidFill>
                <a:latin typeface="Times New Roman" pitchFamily="18" charset="0"/>
              </a:rPr>
              <a:t>What secondary data could be  available to help you decide where to locate the store?</a:t>
            </a:r>
          </a:p>
        </p:txBody>
      </p:sp>
      <p:pic>
        <p:nvPicPr>
          <p:cNvPr id="157699" name="Picture 3" descr="ANd9GcRcp3zHiMlvGnn4mGGUX96slr4NE3Wuaa3zdLoy-gKQ39uWJ1F5"/>
          <p:cNvPicPr>
            <a:picLocks noChangeAspect="1" noChangeArrowheads="1"/>
          </p:cNvPicPr>
          <p:nvPr/>
        </p:nvPicPr>
        <p:blipFill>
          <a:blip r:embed="rId3"/>
          <a:srcRect/>
          <a:stretch>
            <a:fillRect/>
          </a:stretch>
        </p:blipFill>
        <p:spPr bwMode="auto">
          <a:xfrm>
            <a:off x="3348038" y="4437063"/>
            <a:ext cx="2295525" cy="19907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bwMode="auto">
          <a:xfrm>
            <a:off x="457200" y="152400"/>
            <a:ext cx="8075613" cy="1371600"/>
          </a:xfrm>
        </p:spPr>
        <p:txBody>
          <a:bodyPr wrap="square" numCol="1" anchorCtr="0" compatLnSpc="1">
            <a:prstTxWarp prst="textNoShape">
              <a:avLst/>
            </a:prstTxWarp>
          </a:bodyPr>
          <a:lstStyle/>
          <a:p>
            <a:pPr eaLnBrk="1" hangingPunct="1">
              <a:defRPr/>
            </a:pPr>
            <a:r>
              <a:rPr lang="en-US" cap="none" smtClean="0"/>
              <a:t>Step 6: Determine Methods of Accessing Data</a:t>
            </a:r>
          </a:p>
        </p:txBody>
      </p:sp>
      <p:sp>
        <p:nvSpPr>
          <p:cNvPr id="98307" name="Rectangle 3"/>
          <p:cNvSpPr>
            <a:spLocks noGrp="1"/>
          </p:cNvSpPr>
          <p:nvPr>
            <p:ph type="body" idx="1"/>
          </p:nvPr>
        </p:nvSpPr>
        <p:spPr>
          <a:xfrm>
            <a:off x="323850" y="1600200"/>
            <a:ext cx="8496300" cy="4852988"/>
          </a:xfrm>
        </p:spPr>
        <p:txBody>
          <a:bodyPr/>
          <a:lstStyle/>
          <a:p>
            <a:pPr eaLnBrk="1" hangingPunct="1">
              <a:lnSpc>
                <a:spcPct val="90000"/>
              </a:lnSpc>
            </a:pPr>
            <a:r>
              <a:rPr lang="en-US" dirty="0" smtClean="0"/>
              <a:t>Secondary data is relatively easy to access; primary data is more complex.</a:t>
            </a:r>
          </a:p>
          <a:p>
            <a:pPr eaLnBrk="1" hangingPunct="1">
              <a:lnSpc>
                <a:spcPct val="90000"/>
              </a:lnSpc>
            </a:pPr>
            <a:r>
              <a:rPr lang="en-US" dirty="0" smtClean="0"/>
              <a:t>Three main choices for primary data:</a:t>
            </a:r>
          </a:p>
          <a:p>
            <a:pPr lvl="1" eaLnBrk="1" hangingPunct="1">
              <a:lnSpc>
                <a:spcPct val="90000"/>
              </a:lnSpc>
            </a:pPr>
            <a:r>
              <a:rPr lang="en-US" sz="2400" dirty="0" smtClean="0"/>
              <a:t>Have a person ask questions</a:t>
            </a:r>
          </a:p>
          <a:p>
            <a:pPr lvl="1" eaLnBrk="1" hangingPunct="1">
              <a:lnSpc>
                <a:spcPct val="90000"/>
              </a:lnSpc>
            </a:pPr>
            <a:r>
              <a:rPr lang="en-US" sz="2400" dirty="0" smtClean="0"/>
              <a:t>Use computer assisted or direct questioning</a:t>
            </a:r>
          </a:p>
          <a:p>
            <a:pPr lvl="1" eaLnBrk="1" hangingPunct="1">
              <a:lnSpc>
                <a:spcPct val="90000"/>
              </a:lnSpc>
            </a:pPr>
            <a:r>
              <a:rPr lang="en-US" sz="2400" dirty="0" smtClean="0"/>
              <a:t>Allow respondents to answer questions themselves without computer assistance</a:t>
            </a:r>
            <a:r>
              <a:rPr lang="cs-CZ" sz="2400" dirty="0" smtClean="0"/>
              <a:t>…..</a:t>
            </a:r>
          </a:p>
          <a:p>
            <a:pPr lvl="1" eaLnBrk="1" hangingPunct="1">
              <a:lnSpc>
                <a:spcPct val="90000"/>
              </a:lnSpc>
              <a:buFont typeface="Arial" charset="0"/>
              <a:buNone/>
            </a:pPr>
            <a:r>
              <a:rPr lang="cs-CZ" sz="2400" dirty="0" err="1" smtClean="0">
                <a:solidFill>
                  <a:srgbClr val="3333CC"/>
                </a:solidFill>
              </a:rPr>
              <a:t>Three</a:t>
            </a:r>
            <a:r>
              <a:rPr lang="cs-CZ" sz="2400" dirty="0" smtClean="0">
                <a:solidFill>
                  <a:srgbClr val="3333CC"/>
                </a:solidFill>
              </a:rPr>
              <a:t> basic </a:t>
            </a:r>
            <a:r>
              <a:rPr lang="cs-CZ" sz="2400" dirty="0" err="1" smtClean="0">
                <a:solidFill>
                  <a:srgbClr val="3333CC"/>
                </a:solidFill>
              </a:rPr>
              <a:t>methods</a:t>
            </a:r>
            <a:r>
              <a:rPr lang="cs-CZ" sz="2400" dirty="0" smtClean="0">
                <a:solidFill>
                  <a:srgbClr val="3333CC"/>
                </a:solidFill>
              </a:rPr>
              <a:t> </a:t>
            </a:r>
            <a:r>
              <a:rPr lang="cs-CZ" sz="2400" dirty="0" err="1" smtClean="0">
                <a:solidFill>
                  <a:srgbClr val="3333CC"/>
                </a:solidFill>
              </a:rPr>
              <a:t>of</a:t>
            </a:r>
            <a:r>
              <a:rPr lang="cs-CZ" sz="2400" dirty="0" smtClean="0">
                <a:solidFill>
                  <a:srgbClr val="3333CC"/>
                </a:solidFill>
              </a:rPr>
              <a:t> </a:t>
            </a:r>
            <a:r>
              <a:rPr lang="cs-CZ" sz="2400" dirty="0" err="1" smtClean="0">
                <a:solidFill>
                  <a:srgbClr val="3333CC"/>
                </a:solidFill>
              </a:rPr>
              <a:t>assesing</a:t>
            </a:r>
            <a:r>
              <a:rPr lang="cs-CZ" sz="2400" dirty="0" smtClean="0">
                <a:solidFill>
                  <a:srgbClr val="3333CC"/>
                </a:solidFill>
              </a:rPr>
              <a:t> </a:t>
            </a:r>
            <a:r>
              <a:rPr lang="cs-CZ" sz="2400" dirty="0" err="1" smtClean="0">
                <a:solidFill>
                  <a:srgbClr val="3333CC"/>
                </a:solidFill>
              </a:rPr>
              <a:t>primary</a:t>
            </a:r>
            <a:r>
              <a:rPr lang="cs-CZ" sz="2400" dirty="0" smtClean="0">
                <a:solidFill>
                  <a:srgbClr val="3333CC"/>
                </a:solidFill>
              </a:rPr>
              <a:t> data:</a:t>
            </a:r>
          </a:p>
          <a:p>
            <a:pPr lvl="1" eaLnBrk="1" hangingPunct="1">
              <a:lnSpc>
                <a:spcPct val="90000"/>
              </a:lnSpc>
              <a:buFont typeface="Arial" charset="0"/>
              <a:buNone/>
            </a:pPr>
            <a:r>
              <a:rPr lang="cs-CZ" sz="2400" b="1" dirty="0" smtClean="0">
                <a:solidFill>
                  <a:srgbClr val="009900"/>
                </a:solidFill>
              </a:rPr>
              <a:t>COMMUNICATION           </a:t>
            </a:r>
          </a:p>
          <a:p>
            <a:pPr lvl="1" eaLnBrk="1" hangingPunct="1">
              <a:lnSpc>
                <a:spcPct val="90000"/>
              </a:lnSpc>
              <a:buFont typeface="Arial" charset="0"/>
              <a:buNone/>
            </a:pPr>
            <a:r>
              <a:rPr lang="cs-CZ" sz="2400" b="1" dirty="0" smtClean="0">
                <a:solidFill>
                  <a:srgbClr val="009900"/>
                </a:solidFill>
              </a:rPr>
              <a:t>OBSERVATION</a:t>
            </a:r>
          </a:p>
          <a:p>
            <a:pPr lvl="1" eaLnBrk="1" hangingPunct="1">
              <a:lnSpc>
                <a:spcPct val="90000"/>
              </a:lnSpc>
              <a:buFont typeface="Arial" charset="0"/>
              <a:buNone/>
            </a:pPr>
            <a:r>
              <a:rPr lang="cs-CZ" sz="2400" dirty="0" smtClean="0">
                <a:solidFill>
                  <a:srgbClr val="009900"/>
                </a:solidFill>
              </a:rPr>
              <a:t>EXPERIMENTS</a:t>
            </a:r>
            <a:r>
              <a:rPr lang="cs-CZ" sz="2400" dirty="0" smtClean="0"/>
              <a:t> (many </a:t>
            </a:r>
            <a:r>
              <a:rPr lang="cs-CZ" sz="2400" dirty="0" err="1" smtClean="0"/>
              <a:t>based</a:t>
            </a:r>
            <a:r>
              <a:rPr lang="cs-CZ" sz="2400" dirty="0" smtClean="0"/>
              <a:t> on </a:t>
            </a:r>
            <a:r>
              <a:rPr lang="cs-CZ" sz="2400" dirty="0" err="1" smtClean="0"/>
              <a:t>observation</a:t>
            </a:r>
            <a:r>
              <a:rPr lang="cs-CZ" sz="2400" dirty="0" smtClean="0"/>
              <a:t> and </a:t>
            </a:r>
            <a:r>
              <a:rPr lang="cs-CZ" sz="2400" dirty="0" err="1" smtClean="0"/>
              <a:t>communication</a:t>
            </a:r>
            <a:r>
              <a:rPr lang="cs-CZ" sz="2400" dirty="0" smtClean="0"/>
              <a:t>)……………….</a:t>
            </a:r>
            <a:r>
              <a:rPr lang="cs-CZ" sz="2400" dirty="0" err="1" smtClean="0">
                <a:solidFill>
                  <a:srgbClr val="FF0000"/>
                </a:solidFill>
              </a:rPr>
              <a:t>or</a:t>
            </a:r>
            <a:r>
              <a:rPr lang="cs-CZ" sz="2400" dirty="0" smtClean="0">
                <a:solidFill>
                  <a:srgbClr val="FF0000"/>
                </a:solidFill>
              </a:rPr>
              <a:t> in </a:t>
            </a:r>
            <a:r>
              <a:rPr lang="cs-CZ" sz="2400" dirty="0" err="1" smtClean="0">
                <a:solidFill>
                  <a:srgbClr val="FF0000"/>
                </a:solidFill>
              </a:rPr>
              <a:t>other</a:t>
            </a:r>
            <a:r>
              <a:rPr lang="cs-CZ" sz="2400" dirty="0" smtClean="0">
                <a:solidFill>
                  <a:srgbClr val="FF0000"/>
                </a:solidFill>
              </a:rPr>
              <a:t> </a:t>
            </a:r>
            <a:r>
              <a:rPr lang="cs-CZ" sz="2400" dirty="0" err="1" smtClean="0">
                <a:solidFill>
                  <a:srgbClr val="FF0000"/>
                </a:solidFill>
              </a:rPr>
              <a:t>words</a:t>
            </a:r>
            <a:r>
              <a:rPr lang="cs-CZ" sz="2400" dirty="0" smtClean="0">
                <a:solidFill>
                  <a:srgbClr val="FF0000"/>
                </a:solidFill>
              </a:rPr>
              <a:t> </a:t>
            </a:r>
            <a:r>
              <a:rPr lang="cs-CZ" sz="2400" dirty="0" err="1" smtClean="0">
                <a:solidFill>
                  <a:srgbClr val="FF0000"/>
                </a:solidFill>
              </a:rPr>
              <a:t>or</a:t>
            </a:r>
            <a:r>
              <a:rPr lang="cs-CZ" sz="2400" dirty="0" smtClean="0">
                <a:solidFill>
                  <a:srgbClr val="FF0000"/>
                </a:solidFill>
              </a:rPr>
              <a:t> </a:t>
            </a:r>
            <a:r>
              <a:rPr lang="cs-CZ" sz="2400" dirty="0" err="1" smtClean="0">
                <a:solidFill>
                  <a:srgbClr val="FF0000"/>
                </a:solidFill>
              </a:rPr>
              <a:t>terms</a:t>
            </a:r>
            <a:r>
              <a:rPr lang="cs-CZ" sz="2400" dirty="0" smtClean="0">
                <a:solidFill>
                  <a:srgbClr val="FF0000"/>
                </a:solidFill>
              </a:rPr>
              <a:t>…</a:t>
            </a:r>
            <a:endParaRPr lang="en-US" sz="2400" dirty="0" smtClean="0"/>
          </a:p>
          <a:p>
            <a:pPr eaLnBrk="1" hangingPunct="1">
              <a:lnSpc>
                <a:spcPct val="90000"/>
              </a:lnSpc>
            </a:pPr>
            <a:endParaRPr lang="en-US" dirty="0" smtClean="0"/>
          </a:p>
        </p:txBody>
      </p:sp>
      <p:sp>
        <p:nvSpPr>
          <p:cNvPr id="55300" name="Line 4"/>
          <p:cNvSpPr>
            <a:spLocks noChangeShapeType="1"/>
          </p:cNvSpPr>
          <p:nvPr/>
        </p:nvSpPr>
        <p:spPr bwMode="auto">
          <a:xfrm>
            <a:off x="7092950" y="6381750"/>
            <a:ext cx="1728788" cy="0"/>
          </a:xfrm>
          <a:prstGeom prst="line">
            <a:avLst/>
          </a:prstGeom>
          <a:noFill/>
          <a:ln w="57150">
            <a:solidFill>
              <a:schemeClr val="hlink"/>
            </a:solidFill>
            <a:round/>
            <a:headEnd/>
            <a:tailEnd type="triangle" w="med" len="med"/>
          </a:ln>
          <a:effec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bwMode="auto">
          <a:xfrm>
            <a:off x="457200" y="152400"/>
            <a:ext cx="7931150" cy="828675"/>
          </a:xfrm>
        </p:spPr>
        <p:txBody>
          <a:bodyPr wrap="square" numCol="1" anchorCtr="0" compatLnSpc="1">
            <a:prstTxWarp prst="textNoShape">
              <a:avLst/>
            </a:prstTxWarp>
            <a:normAutofit fontScale="90000"/>
          </a:bodyPr>
          <a:lstStyle/>
          <a:p>
            <a:pPr eaLnBrk="1" hangingPunct="1"/>
            <a:r>
              <a:rPr lang="en-US" sz="2800" cap="none" smtClean="0"/>
              <a:t>Step 7: Design Data Collection Forms</a:t>
            </a:r>
            <a:r>
              <a:rPr lang="cs-CZ" sz="3200" cap="none" smtClean="0"/>
              <a:t> </a:t>
            </a:r>
            <a:r>
              <a:rPr lang="cs-CZ" sz="2000" cap="none" smtClean="0">
                <a:solidFill>
                  <a:schemeClr val="tx1"/>
                </a:solidFill>
              </a:rPr>
              <a:t>this step can be made together with the previous one</a:t>
            </a:r>
            <a:endParaRPr lang="en-US" sz="2000" cap="none" smtClean="0">
              <a:solidFill>
                <a:schemeClr val="tx1"/>
              </a:solidFill>
            </a:endParaRPr>
          </a:p>
        </p:txBody>
      </p:sp>
      <p:sp>
        <p:nvSpPr>
          <p:cNvPr id="100355" name="Rectangle 3"/>
          <p:cNvSpPr>
            <a:spLocks noGrp="1"/>
          </p:cNvSpPr>
          <p:nvPr>
            <p:ph type="body" idx="1"/>
          </p:nvPr>
        </p:nvSpPr>
        <p:spPr>
          <a:xfrm>
            <a:off x="457200" y="1196975"/>
            <a:ext cx="8291513" cy="5327650"/>
          </a:xfrm>
        </p:spPr>
        <p:txBody>
          <a:bodyPr/>
          <a:lstStyle/>
          <a:p>
            <a:pPr marL="412750" indent="-412750" eaLnBrk="1" hangingPunct="1">
              <a:lnSpc>
                <a:spcPct val="90000"/>
              </a:lnSpc>
            </a:pPr>
            <a:r>
              <a:rPr lang="cs-CZ" dirty="0" smtClean="0"/>
              <a:t>                         2 </a:t>
            </a:r>
            <a:r>
              <a:rPr lang="cs-CZ" dirty="0" err="1" smtClean="0"/>
              <a:t>main</a:t>
            </a:r>
            <a:r>
              <a:rPr lang="cs-CZ" dirty="0" smtClean="0"/>
              <a:t> </a:t>
            </a:r>
            <a:r>
              <a:rPr lang="cs-CZ" dirty="0" err="1" smtClean="0"/>
              <a:t>methods</a:t>
            </a:r>
            <a:r>
              <a:rPr lang="cs-CZ" dirty="0" smtClean="0"/>
              <a:t> </a:t>
            </a:r>
            <a:r>
              <a:rPr lang="cs-CZ" dirty="0" err="1" smtClean="0"/>
              <a:t>for</a:t>
            </a:r>
            <a:r>
              <a:rPr lang="cs-CZ" dirty="0" smtClean="0"/>
              <a:t> </a:t>
            </a:r>
            <a:r>
              <a:rPr lang="cs-CZ" dirty="0" err="1" smtClean="0"/>
              <a:t>collecting</a:t>
            </a:r>
            <a:r>
              <a:rPr lang="cs-CZ" dirty="0" smtClean="0"/>
              <a:t> </a:t>
            </a:r>
            <a:r>
              <a:rPr lang="cs-CZ" dirty="0" err="1" smtClean="0">
                <a:solidFill>
                  <a:srgbClr val="00CC00"/>
                </a:solidFill>
              </a:rPr>
              <a:t>Qualitative</a:t>
            </a:r>
            <a:r>
              <a:rPr lang="cs-CZ" dirty="0" smtClean="0">
                <a:solidFill>
                  <a:srgbClr val="00CC00"/>
                </a:solidFill>
              </a:rPr>
              <a:t> data</a:t>
            </a:r>
          </a:p>
          <a:p>
            <a:pPr marL="412750" indent="-412750">
              <a:lnSpc>
                <a:spcPct val="90000"/>
              </a:lnSpc>
            </a:pPr>
            <a:r>
              <a:rPr lang="cs-CZ" dirty="0" smtClean="0">
                <a:solidFill>
                  <a:srgbClr val="3333CC"/>
                </a:solidFill>
              </a:rPr>
              <a:t>Direct </a:t>
            </a:r>
            <a:r>
              <a:rPr lang="cs-CZ" dirty="0" err="1" smtClean="0">
                <a:solidFill>
                  <a:srgbClr val="3333CC"/>
                </a:solidFill>
              </a:rPr>
              <a:t>Collection</a:t>
            </a:r>
            <a:r>
              <a:rPr lang="cs-CZ" dirty="0" smtClean="0">
                <a:solidFill>
                  <a:srgbClr val="3333CC"/>
                </a:solidFill>
              </a:rPr>
              <a:t> </a:t>
            </a:r>
            <a:r>
              <a:rPr lang="cs-CZ" dirty="0" err="1" smtClean="0">
                <a:solidFill>
                  <a:srgbClr val="3333CC"/>
                </a:solidFill>
              </a:rPr>
              <a:t>Method</a:t>
            </a:r>
            <a:r>
              <a:rPr lang="cs-CZ" dirty="0" smtClean="0">
                <a:solidFill>
                  <a:srgbClr val="3333CC"/>
                </a:solidFill>
              </a:rPr>
              <a:t>-</a:t>
            </a:r>
            <a:r>
              <a:rPr lang="cs-CZ" dirty="0" smtClean="0"/>
              <a:t> </a:t>
            </a:r>
            <a:r>
              <a:rPr lang="cs-CZ" dirty="0" err="1" smtClean="0"/>
              <a:t>when</a:t>
            </a:r>
            <a:r>
              <a:rPr lang="cs-CZ" dirty="0" smtClean="0"/>
              <a:t> </a:t>
            </a:r>
            <a:r>
              <a:rPr lang="cs-CZ" dirty="0" err="1" smtClean="0"/>
              <a:t>the</a:t>
            </a:r>
            <a:r>
              <a:rPr lang="cs-CZ" dirty="0" smtClean="0"/>
              <a:t> data </a:t>
            </a:r>
            <a:r>
              <a:rPr lang="cs-CZ" dirty="0" err="1" smtClean="0"/>
              <a:t>is</a:t>
            </a:r>
            <a:r>
              <a:rPr lang="cs-CZ" dirty="0" smtClean="0"/>
              <a:t> </a:t>
            </a:r>
            <a:r>
              <a:rPr lang="cs-CZ" dirty="0" err="1" smtClean="0"/>
              <a:t>collected</a:t>
            </a:r>
            <a:r>
              <a:rPr lang="cs-CZ" dirty="0" smtClean="0"/>
              <a:t> </a:t>
            </a:r>
            <a:r>
              <a:rPr lang="cs-CZ" dirty="0" err="1" smtClean="0"/>
              <a:t>directly</a:t>
            </a:r>
            <a:r>
              <a:rPr lang="cs-CZ" dirty="0" smtClean="0"/>
              <a:t>, </a:t>
            </a:r>
            <a:r>
              <a:rPr lang="cs-CZ" dirty="0" err="1" smtClean="0"/>
              <a:t>it</a:t>
            </a:r>
            <a:r>
              <a:rPr lang="cs-CZ" dirty="0" smtClean="0"/>
              <a:t> </a:t>
            </a:r>
            <a:r>
              <a:rPr lang="cs-CZ" dirty="0" err="1" smtClean="0"/>
              <a:t>makes</a:t>
            </a:r>
            <a:r>
              <a:rPr lang="cs-CZ" dirty="0" smtClean="0"/>
              <a:t> use </a:t>
            </a:r>
            <a:r>
              <a:rPr lang="cs-CZ" dirty="0" err="1" smtClean="0"/>
              <a:t>of</a:t>
            </a:r>
            <a:r>
              <a:rPr lang="cs-CZ" dirty="0" smtClean="0"/>
              <a:t> </a:t>
            </a:r>
            <a:r>
              <a:rPr lang="cs-CZ" dirty="0" err="1" smtClean="0"/>
              <a:t>disguised</a:t>
            </a:r>
            <a:r>
              <a:rPr lang="cs-CZ" dirty="0" smtClean="0"/>
              <a:t> </a:t>
            </a:r>
            <a:r>
              <a:rPr lang="cs-CZ" dirty="0" err="1" smtClean="0"/>
              <a:t>method</a:t>
            </a:r>
            <a:r>
              <a:rPr lang="cs-CZ" dirty="0" smtClean="0"/>
              <a:t>. </a:t>
            </a:r>
            <a:r>
              <a:rPr lang="cs-CZ" dirty="0" err="1" smtClean="0"/>
              <a:t>This</a:t>
            </a:r>
            <a:r>
              <a:rPr lang="cs-CZ" dirty="0" smtClean="0"/>
              <a:t> </a:t>
            </a:r>
            <a:r>
              <a:rPr lang="cs-CZ" dirty="0" err="1" smtClean="0"/>
              <a:t>method</a:t>
            </a:r>
            <a:r>
              <a:rPr lang="cs-CZ" dirty="0" smtClean="0"/>
              <a:t> </a:t>
            </a:r>
            <a:r>
              <a:rPr lang="cs-CZ" dirty="0" err="1" smtClean="0"/>
              <a:t>makes</a:t>
            </a:r>
            <a:r>
              <a:rPr lang="cs-CZ" dirty="0" smtClean="0"/>
              <a:t> use </a:t>
            </a:r>
            <a:r>
              <a:rPr lang="cs-CZ" dirty="0" err="1" smtClean="0"/>
              <a:t>of</a:t>
            </a:r>
            <a:r>
              <a:rPr lang="cs-CZ" dirty="0" smtClean="0"/>
              <a:t>- </a:t>
            </a:r>
          </a:p>
          <a:p>
            <a:pPr marL="869950" lvl="1" indent="-412750">
              <a:lnSpc>
                <a:spcPct val="90000"/>
              </a:lnSpc>
            </a:pPr>
            <a:r>
              <a:rPr lang="cs-CZ" dirty="0" err="1" smtClean="0"/>
              <a:t>Focus</a:t>
            </a:r>
            <a:r>
              <a:rPr lang="cs-CZ" dirty="0" smtClean="0"/>
              <a:t> </a:t>
            </a:r>
            <a:r>
              <a:rPr lang="cs-CZ" dirty="0" err="1" smtClean="0"/>
              <a:t>Groups</a:t>
            </a:r>
            <a:r>
              <a:rPr lang="cs-CZ" dirty="0" smtClean="0"/>
              <a:t> </a:t>
            </a:r>
          </a:p>
          <a:p>
            <a:pPr marL="869950" lvl="1" indent="-412750">
              <a:lnSpc>
                <a:spcPct val="90000"/>
              </a:lnSpc>
            </a:pPr>
            <a:r>
              <a:rPr lang="cs-CZ" dirty="0" err="1" smtClean="0"/>
              <a:t>Depth</a:t>
            </a:r>
            <a:r>
              <a:rPr lang="cs-CZ" dirty="0" smtClean="0"/>
              <a:t> Interview </a:t>
            </a:r>
          </a:p>
          <a:p>
            <a:pPr marL="869950" lvl="1" indent="-412750">
              <a:lnSpc>
                <a:spcPct val="90000"/>
              </a:lnSpc>
            </a:pPr>
            <a:r>
              <a:rPr lang="cs-CZ" dirty="0" smtClean="0"/>
              <a:t>Case Study </a:t>
            </a:r>
          </a:p>
          <a:p>
            <a:pPr marL="412750" indent="-412750">
              <a:lnSpc>
                <a:spcPct val="90000"/>
              </a:lnSpc>
            </a:pPr>
            <a:r>
              <a:rPr lang="cs-CZ" dirty="0" err="1" smtClean="0">
                <a:solidFill>
                  <a:srgbClr val="3333CC"/>
                </a:solidFill>
              </a:rPr>
              <a:t>Indirect</a:t>
            </a:r>
            <a:r>
              <a:rPr lang="cs-CZ" dirty="0" smtClean="0">
                <a:solidFill>
                  <a:srgbClr val="3333CC"/>
                </a:solidFill>
              </a:rPr>
              <a:t> </a:t>
            </a:r>
            <a:r>
              <a:rPr lang="cs-CZ" dirty="0" err="1" smtClean="0">
                <a:solidFill>
                  <a:srgbClr val="3333CC"/>
                </a:solidFill>
              </a:rPr>
              <a:t>Collection-Method</a:t>
            </a:r>
            <a:r>
              <a:rPr lang="cs-CZ" dirty="0" smtClean="0"/>
              <a:t> </a:t>
            </a:r>
          </a:p>
          <a:p>
            <a:pPr marL="869950" lvl="1" indent="-412750">
              <a:lnSpc>
                <a:spcPct val="90000"/>
              </a:lnSpc>
            </a:pPr>
            <a:r>
              <a:rPr lang="cs-CZ" dirty="0" err="1" smtClean="0"/>
              <a:t>Projective</a:t>
            </a:r>
            <a:r>
              <a:rPr lang="cs-CZ" dirty="0" smtClean="0"/>
              <a:t> </a:t>
            </a:r>
            <a:r>
              <a:rPr lang="cs-CZ" dirty="0" err="1" smtClean="0"/>
              <a:t>Techniques</a:t>
            </a:r>
            <a:r>
              <a:rPr lang="cs-CZ" dirty="0" smtClean="0"/>
              <a:t> </a:t>
            </a:r>
          </a:p>
          <a:p>
            <a:pPr marL="412750" indent="-412750">
              <a:lnSpc>
                <a:spcPct val="90000"/>
              </a:lnSpc>
            </a:pPr>
            <a:r>
              <a:rPr lang="cs-CZ" dirty="0" err="1" smtClean="0">
                <a:solidFill>
                  <a:srgbClr val="00CC00"/>
                </a:solidFill>
              </a:rPr>
              <a:t>Quantitative</a:t>
            </a:r>
            <a:r>
              <a:rPr lang="cs-CZ" dirty="0" smtClean="0">
                <a:solidFill>
                  <a:srgbClr val="00CC00"/>
                </a:solidFill>
              </a:rPr>
              <a:t> </a:t>
            </a:r>
            <a:r>
              <a:rPr lang="cs-CZ" dirty="0" err="1" smtClean="0">
                <a:solidFill>
                  <a:srgbClr val="00CC00"/>
                </a:solidFill>
              </a:rPr>
              <a:t>Research</a:t>
            </a:r>
            <a:r>
              <a:rPr lang="cs-CZ" dirty="0" smtClean="0">
                <a:solidFill>
                  <a:srgbClr val="00CC00"/>
                </a:solidFill>
              </a:rPr>
              <a:t>-</a:t>
            </a:r>
            <a:r>
              <a:rPr lang="cs-CZ" dirty="0" smtClean="0"/>
              <a:t> </a:t>
            </a:r>
            <a:r>
              <a:rPr lang="cs-CZ" dirty="0" err="1" smtClean="0"/>
              <a:t>Quantitative</a:t>
            </a:r>
            <a:r>
              <a:rPr lang="cs-CZ" dirty="0" smtClean="0"/>
              <a:t> </a:t>
            </a:r>
            <a:r>
              <a:rPr lang="cs-CZ" dirty="0" err="1" smtClean="0"/>
              <a:t>Research</a:t>
            </a:r>
            <a:r>
              <a:rPr lang="cs-CZ" dirty="0" smtClean="0"/>
              <a:t> </a:t>
            </a:r>
            <a:r>
              <a:rPr lang="cs-CZ" dirty="0" err="1" smtClean="0"/>
              <a:t>quantifies</a:t>
            </a:r>
            <a:r>
              <a:rPr lang="cs-CZ" dirty="0" smtClean="0"/>
              <a:t> </a:t>
            </a:r>
            <a:r>
              <a:rPr lang="cs-CZ" dirty="0" err="1" smtClean="0"/>
              <a:t>the</a:t>
            </a:r>
            <a:r>
              <a:rPr lang="cs-CZ" dirty="0" smtClean="0"/>
              <a:t> data and </a:t>
            </a:r>
            <a:r>
              <a:rPr lang="cs-CZ" dirty="0" err="1" smtClean="0"/>
              <a:t>generalizes</a:t>
            </a:r>
            <a:r>
              <a:rPr lang="cs-CZ" dirty="0" smtClean="0"/>
              <a:t> </a:t>
            </a:r>
            <a:r>
              <a:rPr lang="cs-CZ" dirty="0" err="1" smtClean="0"/>
              <a:t>the</a:t>
            </a:r>
            <a:r>
              <a:rPr lang="cs-CZ" dirty="0" smtClean="0"/>
              <a:t> </a:t>
            </a:r>
            <a:r>
              <a:rPr lang="cs-CZ" dirty="0" err="1" smtClean="0"/>
              <a:t>results</a:t>
            </a:r>
            <a:r>
              <a:rPr lang="cs-CZ" dirty="0" smtClean="0"/>
              <a:t> </a:t>
            </a:r>
            <a:r>
              <a:rPr lang="cs-CZ" dirty="0" err="1" smtClean="0"/>
              <a:t>from</a:t>
            </a:r>
            <a:r>
              <a:rPr lang="cs-CZ" dirty="0" smtClean="0"/>
              <a:t> </a:t>
            </a:r>
            <a:r>
              <a:rPr lang="cs-CZ" dirty="0" err="1" smtClean="0"/>
              <a:t>the</a:t>
            </a:r>
            <a:r>
              <a:rPr lang="cs-CZ" dirty="0" smtClean="0"/>
              <a:t> sample to </a:t>
            </a:r>
            <a:r>
              <a:rPr lang="cs-CZ" dirty="0" err="1" smtClean="0"/>
              <a:t>the</a:t>
            </a:r>
            <a:r>
              <a:rPr lang="cs-CZ" dirty="0" smtClean="0"/>
              <a:t> </a:t>
            </a:r>
            <a:r>
              <a:rPr lang="cs-CZ" dirty="0" err="1" smtClean="0"/>
              <a:t>population</a:t>
            </a:r>
            <a:r>
              <a:rPr lang="cs-CZ" dirty="0" smtClean="0"/>
              <a:t>. In </a:t>
            </a:r>
            <a:r>
              <a:rPr lang="cs-CZ" dirty="0" err="1" smtClean="0"/>
              <a:t>Quantitative</a:t>
            </a:r>
            <a:r>
              <a:rPr lang="cs-CZ" dirty="0" smtClean="0"/>
              <a:t> </a:t>
            </a:r>
            <a:r>
              <a:rPr lang="cs-CZ" dirty="0" err="1" smtClean="0"/>
              <a:t>Research</a:t>
            </a:r>
            <a:r>
              <a:rPr lang="cs-CZ" dirty="0" smtClean="0"/>
              <a:t>, data </a:t>
            </a:r>
            <a:r>
              <a:rPr lang="cs-CZ" dirty="0" err="1" smtClean="0"/>
              <a:t>can</a:t>
            </a:r>
            <a:r>
              <a:rPr lang="cs-CZ" dirty="0" smtClean="0"/>
              <a:t> </a:t>
            </a:r>
            <a:r>
              <a:rPr lang="cs-CZ" dirty="0" err="1" smtClean="0"/>
              <a:t>be</a:t>
            </a:r>
            <a:r>
              <a:rPr lang="cs-CZ" dirty="0" smtClean="0"/>
              <a:t> </a:t>
            </a:r>
            <a:r>
              <a:rPr lang="cs-CZ" dirty="0" err="1" smtClean="0"/>
              <a:t>colleted</a:t>
            </a:r>
            <a:r>
              <a:rPr lang="cs-CZ" dirty="0" smtClean="0"/>
              <a:t> by </a:t>
            </a:r>
            <a:r>
              <a:rPr lang="cs-CZ" dirty="0" err="1" smtClean="0"/>
              <a:t>two</a:t>
            </a:r>
            <a:r>
              <a:rPr lang="cs-CZ" dirty="0" smtClean="0"/>
              <a:t> </a:t>
            </a:r>
            <a:r>
              <a:rPr lang="cs-CZ" dirty="0" err="1" smtClean="0"/>
              <a:t>methods</a:t>
            </a:r>
            <a:r>
              <a:rPr lang="cs-CZ" dirty="0" smtClean="0"/>
              <a:t> </a:t>
            </a:r>
          </a:p>
          <a:p>
            <a:pPr marL="412750" indent="-412750">
              <a:lnSpc>
                <a:spcPct val="90000"/>
              </a:lnSpc>
            </a:pPr>
            <a:r>
              <a:rPr lang="cs-CZ" dirty="0" err="1" smtClean="0">
                <a:solidFill>
                  <a:srgbClr val="3333CC"/>
                </a:solidFill>
              </a:rPr>
              <a:t>Survey</a:t>
            </a:r>
            <a:r>
              <a:rPr lang="cs-CZ" dirty="0" smtClean="0">
                <a:solidFill>
                  <a:srgbClr val="3333CC"/>
                </a:solidFill>
              </a:rPr>
              <a:t> </a:t>
            </a:r>
            <a:r>
              <a:rPr lang="cs-CZ" dirty="0" err="1" smtClean="0">
                <a:solidFill>
                  <a:srgbClr val="3333CC"/>
                </a:solidFill>
              </a:rPr>
              <a:t>Method</a:t>
            </a:r>
            <a:r>
              <a:rPr lang="cs-CZ" dirty="0" smtClean="0">
                <a:solidFill>
                  <a:srgbClr val="3333CC"/>
                </a:solidFill>
              </a:rPr>
              <a:t> </a:t>
            </a:r>
          </a:p>
          <a:p>
            <a:pPr marL="412750" indent="-412750">
              <a:lnSpc>
                <a:spcPct val="90000"/>
              </a:lnSpc>
            </a:pPr>
            <a:r>
              <a:rPr lang="cs-CZ" dirty="0" err="1" smtClean="0">
                <a:solidFill>
                  <a:srgbClr val="3333CC"/>
                </a:solidFill>
              </a:rPr>
              <a:t>Observation</a:t>
            </a:r>
            <a:r>
              <a:rPr lang="cs-CZ" dirty="0" smtClean="0">
                <a:solidFill>
                  <a:srgbClr val="3333CC"/>
                </a:solidFill>
              </a:rPr>
              <a:t> </a:t>
            </a:r>
            <a:r>
              <a:rPr lang="cs-CZ" dirty="0" err="1" smtClean="0">
                <a:solidFill>
                  <a:srgbClr val="3333CC"/>
                </a:solidFill>
              </a:rPr>
              <a:t>Method</a:t>
            </a:r>
            <a:r>
              <a:rPr lang="cs-CZ" dirty="0" smtClean="0"/>
              <a:t> </a:t>
            </a:r>
          </a:p>
          <a:p>
            <a:pPr marL="412750" indent="-412750" eaLnBrk="1" hangingPunct="1">
              <a:lnSpc>
                <a:spcPct val="90000"/>
              </a:lnSpc>
            </a:pPr>
            <a:endParaRPr lang="en-US" dirty="0" smtClean="0"/>
          </a:p>
          <a:p>
            <a:pPr marL="412750" indent="-412750" eaLnBrk="1" hangingPunct="1">
              <a:lnSpc>
                <a:spcPct val="90000"/>
              </a:lnSpc>
            </a:pPr>
            <a:endParaRPr lang="en-US" dirty="0" smtClean="0"/>
          </a:p>
        </p:txBody>
      </p:sp>
      <p:sp>
        <p:nvSpPr>
          <p:cNvPr id="57348" name="Line 4"/>
          <p:cNvSpPr>
            <a:spLocks noChangeShapeType="1"/>
          </p:cNvSpPr>
          <p:nvPr/>
        </p:nvSpPr>
        <p:spPr bwMode="auto">
          <a:xfrm>
            <a:off x="684213" y="1412875"/>
            <a:ext cx="1366837" cy="0"/>
          </a:xfrm>
          <a:prstGeom prst="line">
            <a:avLst/>
          </a:prstGeom>
          <a:noFill/>
          <a:ln w="38100">
            <a:solidFill>
              <a:schemeClr val="hlink"/>
            </a:solidFill>
            <a:round/>
            <a:headEnd/>
            <a:tailEnd type="triangle" w="med" len="med"/>
          </a:ln>
          <a:effec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3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035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0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bwMode="auto">
          <a:xfrm>
            <a:off x="457200" y="152400"/>
            <a:ext cx="7643813" cy="1371600"/>
          </a:xfrm>
        </p:spPr>
        <p:txBody>
          <a:bodyPr wrap="square" numCol="1" anchorCtr="0" compatLnSpc="1">
            <a:prstTxWarp prst="textNoShape">
              <a:avLst/>
            </a:prstTxWarp>
          </a:bodyPr>
          <a:lstStyle/>
          <a:p>
            <a:pPr eaLnBrk="1" hangingPunct="1"/>
            <a:r>
              <a:rPr lang="en-US" cap="none" dirty="0" smtClean="0"/>
              <a:t>Step 8: Determine Sample Plan and Size</a:t>
            </a:r>
            <a:r>
              <a:rPr lang="cs-CZ" cap="none" dirty="0" smtClean="0"/>
              <a:t>    </a:t>
            </a:r>
            <a:r>
              <a:rPr lang="cs-CZ" sz="2000" cap="none" dirty="0" err="1" smtClean="0">
                <a:solidFill>
                  <a:schemeClr val="tx1"/>
                </a:solidFill>
              </a:rPr>
              <a:t>next</a:t>
            </a:r>
            <a:r>
              <a:rPr lang="cs-CZ" sz="2000" cap="none" dirty="0" smtClean="0">
                <a:solidFill>
                  <a:schemeClr val="tx1"/>
                </a:solidFill>
              </a:rPr>
              <a:t> </a:t>
            </a:r>
            <a:r>
              <a:rPr lang="cs-CZ" sz="2000" cap="none" dirty="0" err="1" smtClean="0">
                <a:solidFill>
                  <a:schemeClr val="tx1"/>
                </a:solidFill>
              </a:rPr>
              <a:t>weeks</a:t>
            </a:r>
            <a:endParaRPr lang="en-US" sz="2000" cap="none" dirty="0" smtClean="0">
              <a:solidFill>
                <a:schemeClr val="tx1"/>
              </a:solidFill>
            </a:endParaRPr>
          </a:p>
        </p:txBody>
      </p:sp>
      <p:sp>
        <p:nvSpPr>
          <p:cNvPr id="102403" name="Rectangle 3"/>
          <p:cNvSpPr>
            <a:spLocks noGrp="1"/>
          </p:cNvSpPr>
          <p:nvPr>
            <p:ph type="body" idx="1"/>
          </p:nvPr>
        </p:nvSpPr>
        <p:spPr/>
        <p:txBody>
          <a:bodyPr/>
          <a:lstStyle/>
          <a:p>
            <a:pPr eaLnBrk="1" hangingPunct="1"/>
            <a:r>
              <a:rPr lang="en-US" smtClean="0">
                <a:solidFill>
                  <a:srgbClr val="CC0000"/>
                </a:solidFill>
              </a:rPr>
              <a:t>Sample plan</a:t>
            </a:r>
            <a:r>
              <a:rPr lang="en-US" smtClean="0"/>
              <a:t> refers to the process used to select units from the population to be included in the sample.</a:t>
            </a:r>
          </a:p>
          <a:p>
            <a:pPr eaLnBrk="1" hangingPunct="1"/>
            <a:r>
              <a:rPr lang="en-US" smtClean="0">
                <a:solidFill>
                  <a:srgbClr val="CC0000"/>
                </a:solidFill>
              </a:rPr>
              <a:t>Sample size</a:t>
            </a:r>
            <a:r>
              <a:rPr lang="en-US" smtClean="0"/>
              <a:t> refers to determining how many elements of the population should be included in the sample.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bwMode="auto"/>
        <p:txBody>
          <a:bodyPr wrap="square" numCol="1" anchorCtr="0" compatLnSpc="1">
            <a:prstTxWarp prst="textNoShape">
              <a:avLst/>
            </a:prstTxWarp>
          </a:bodyPr>
          <a:lstStyle/>
          <a:p>
            <a:pPr eaLnBrk="1" hangingPunct="1"/>
            <a:r>
              <a:rPr lang="en-US" cap="none" dirty="0" smtClean="0"/>
              <a:t>Step 9: Collect Data</a:t>
            </a:r>
            <a:r>
              <a:rPr lang="cs-CZ" cap="none" dirty="0" smtClean="0"/>
              <a:t>   </a:t>
            </a:r>
            <a:r>
              <a:rPr lang="cs-CZ" sz="2000" cap="none" dirty="0" err="1" smtClean="0">
                <a:solidFill>
                  <a:schemeClr val="tx1"/>
                </a:solidFill>
              </a:rPr>
              <a:t>next</a:t>
            </a:r>
            <a:r>
              <a:rPr lang="cs-CZ" sz="2000" cap="none" dirty="0" smtClean="0">
                <a:solidFill>
                  <a:schemeClr val="tx1"/>
                </a:solidFill>
              </a:rPr>
              <a:t> </a:t>
            </a:r>
            <a:r>
              <a:rPr lang="cs-CZ" sz="2000" cap="none" dirty="0" err="1" smtClean="0">
                <a:solidFill>
                  <a:schemeClr val="tx1"/>
                </a:solidFill>
              </a:rPr>
              <a:t>weeks</a:t>
            </a:r>
            <a:endParaRPr lang="en-US" sz="2000" cap="none" dirty="0" smtClean="0">
              <a:solidFill>
                <a:schemeClr val="tx1"/>
              </a:solidFill>
            </a:endParaRPr>
          </a:p>
        </p:txBody>
      </p:sp>
      <p:sp>
        <p:nvSpPr>
          <p:cNvPr id="104451" name="Rectangle 3"/>
          <p:cNvSpPr>
            <a:spLocks noGrp="1"/>
          </p:cNvSpPr>
          <p:nvPr>
            <p:ph type="body" idx="1"/>
          </p:nvPr>
        </p:nvSpPr>
        <p:spPr/>
        <p:txBody>
          <a:bodyPr/>
          <a:lstStyle/>
          <a:p>
            <a:pPr eaLnBrk="1" hangingPunct="1">
              <a:lnSpc>
                <a:spcPct val="90000"/>
              </a:lnSpc>
            </a:pPr>
            <a:r>
              <a:rPr lang="en-US" smtClean="0"/>
              <a:t>Data collection is very important because, regardless of the data analysis methods used, data analysis cannot fix bad data.</a:t>
            </a:r>
          </a:p>
          <a:p>
            <a:pPr eaLnBrk="1" hangingPunct="1">
              <a:lnSpc>
                <a:spcPct val="90000"/>
              </a:lnSpc>
            </a:pPr>
            <a:r>
              <a:rPr lang="en-US" smtClean="0"/>
              <a:t>Nonsampling errors may occur during data collection.</a:t>
            </a:r>
            <a:endParaRPr lang="cs-CZ" smtClean="0"/>
          </a:p>
          <a:p>
            <a:pPr eaLnBrk="1" hangingPunct="1">
              <a:lnSpc>
                <a:spcPct val="90000"/>
              </a:lnSpc>
            </a:pPr>
            <a:r>
              <a:rPr lang="en-US" smtClean="0"/>
              <a:t>Data collection errors may be attributed to field workers or respondents.</a:t>
            </a:r>
          </a:p>
          <a:p>
            <a:pPr eaLnBrk="1" hangingPunct="1">
              <a:lnSpc>
                <a:spcPct val="90000"/>
              </a:lnSpc>
            </a:pPr>
            <a:r>
              <a:rPr lang="en-US" smtClean="0"/>
              <a:t>Researchers must know the sources of these errors and the controls to minimize them.</a:t>
            </a:r>
          </a:p>
          <a:p>
            <a:pPr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bwMode="auto">
          <a:xfrm>
            <a:off x="539750" y="260350"/>
            <a:ext cx="8077200" cy="865188"/>
          </a:xfrm>
        </p:spPr>
        <p:txBody>
          <a:bodyPr wrap="square" numCol="1" anchorCtr="0" compatLnSpc="1">
            <a:prstTxWarp prst="textNoShape">
              <a:avLst/>
            </a:prstTxWarp>
            <a:normAutofit/>
          </a:bodyPr>
          <a:lstStyle/>
          <a:p>
            <a:pPr eaLnBrk="1" hangingPunct="1">
              <a:defRPr/>
            </a:pPr>
            <a:r>
              <a:rPr lang="en-US" cap="none" dirty="0" smtClean="0"/>
              <a:t>Step 10: Analyze </a:t>
            </a:r>
            <a:r>
              <a:rPr lang="en-US" cap="none" dirty="0" smtClean="0"/>
              <a:t>Data</a:t>
            </a:r>
            <a:r>
              <a:rPr lang="cs-CZ" cap="none" dirty="0" smtClean="0"/>
              <a:t> </a:t>
            </a:r>
            <a:r>
              <a:rPr lang="cs-CZ" sz="2000" cap="none" dirty="0" err="1" smtClean="0">
                <a:solidFill>
                  <a:schemeClr val="tx1"/>
                </a:solidFill>
              </a:rPr>
              <a:t>next</a:t>
            </a:r>
            <a:r>
              <a:rPr lang="cs-CZ" sz="2000" cap="none" dirty="0" smtClean="0">
                <a:solidFill>
                  <a:schemeClr val="tx1"/>
                </a:solidFill>
              </a:rPr>
              <a:t> </a:t>
            </a:r>
            <a:r>
              <a:rPr lang="cs-CZ" sz="2000" cap="none" dirty="0" err="1" smtClean="0">
                <a:solidFill>
                  <a:schemeClr val="tx1"/>
                </a:solidFill>
              </a:rPr>
              <a:t>weeks</a:t>
            </a:r>
            <a:endParaRPr lang="en-US" sz="2000" cap="none" dirty="0" smtClean="0">
              <a:solidFill>
                <a:schemeClr val="tx1"/>
              </a:solidFill>
            </a:endParaRPr>
          </a:p>
        </p:txBody>
      </p:sp>
      <p:sp>
        <p:nvSpPr>
          <p:cNvPr id="108547" name="Rectangle 3"/>
          <p:cNvSpPr>
            <a:spLocks noGrp="1"/>
          </p:cNvSpPr>
          <p:nvPr>
            <p:ph type="body" idx="1"/>
          </p:nvPr>
        </p:nvSpPr>
        <p:spPr>
          <a:xfrm>
            <a:off x="395288" y="1268413"/>
            <a:ext cx="7620000" cy="4373562"/>
          </a:xfrm>
        </p:spPr>
        <p:txBody>
          <a:bodyPr/>
          <a:lstStyle/>
          <a:p>
            <a:pPr eaLnBrk="1" hangingPunct="1">
              <a:lnSpc>
                <a:spcPct val="90000"/>
              </a:lnSpc>
            </a:pPr>
            <a:r>
              <a:rPr lang="en-US" sz="1800" smtClean="0">
                <a:solidFill>
                  <a:srgbClr val="CC0000"/>
                </a:solidFill>
              </a:rPr>
              <a:t>Data analysis</a:t>
            </a:r>
            <a:r>
              <a:rPr lang="en-US" sz="1800" smtClean="0"/>
              <a:t> involves entering data into computer files, inspecting data for errors, and running tabulations and various statistical tests.</a:t>
            </a:r>
          </a:p>
          <a:p>
            <a:pPr eaLnBrk="1" hangingPunct="1">
              <a:lnSpc>
                <a:spcPct val="90000"/>
              </a:lnSpc>
            </a:pPr>
            <a:r>
              <a:rPr lang="en-US" sz="1800" smtClean="0">
                <a:solidFill>
                  <a:srgbClr val="CC0000"/>
                </a:solidFill>
              </a:rPr>
              <a:t>Data cleaning</a:t>
            </a:r>
            <a:r>
              <a:rPr lang="en-US" sz="1800" smtClean="0"/>
              <a:t> is a process by which raw data are checked to verify that the data have been correctly inputted from the data collection form to the computer software program.</a:t>
            </a:r>
            <a:endParaRPr lang="cs-CZ" sz="1800" smtClean="0"/>
          </a:p>
          <a:p>
            <a:pPr eaLnBrk="1" hangingPunct="1">
              <a:lnSpc>
                <a:spcPct val="90000"/>
              </a:lnSpc>
            </a:pPr>
            <a:r>
              <a:rPr lang="cs-CZ" sz="1800" smtClean="0"/>
              <a:t>Pilot research – to test the research approach, sample, objectives, quality of …..</a:t>
            </a:r>
          </a:p>
          <a:p>
            <a:pPr eaLnBrk="1" hangingPunct="1">
              <a:lnSpc>
                <a:spcPct val="90000"/>
              </a:lnSpc>
            </a:pPr>
            <a:r>
              <a:rPr lang="cs-CZ" sz="1800" smtClean="0"/>
              <a:t>Collection</a:t>
            </a:r>
          </a:p>
          <a:p>
            <a:pPr eaLnBrk="1" hangingPunct="1">
              <a:lnSpc>
                <a:spcPct val="90000"/>
              </a:lnSpc>
            </a:pPr>
            <a:r>
              <a:rPr lang="cs-CZ" sz="1800" smtClean="0"/>
              <a:t>Coding</a:t>
            </a:r>
          </a:p>
          <a:p>
            <a:pPr eaLnBrk="1" hangingPunct="1">
              <a:lnSpc>
                <a:spcPct val="90000"/>
              </a:lnSpc>
            </a:pPr>
            <a:r>
              <a:rPr lang="cs-CZ" sz="1800" smtClean="0"/>
              <a:t>Tabulating</a:t>
            </a:r>
          </a:p>
          <a:p>
            <a:pPr eaLnBrk="1" hangingPunct="1">
              <a:lnSpc>
                <a:spcPct val="90000"/>
              </a:lnSpc>
            </a:pPr>
            <a:r>
              <a:rPr lang="cs-CZ" sz="1800" smtClean="0"/>
              <a:t>Calculating, summarizing, analysing</a:t>
            </a:r>
          </a:p>
          <a:p>
            <a:pPr eaLnBrk="1" hangingPunct="1">
              <a:lnSpc>
                <a:spcPct val="90000"/>
              </a:lnSpc>
            </a:pPr>
            <a:r>
              <a:rPr lang="cs-CZ" sz="1800" smtClean="0"/>
              <a:t>Interpretation</a:t>
            </a:r>
          </a:p>
          <a:p>
            <a:pPr eaLnBrk="1" hangingPunct="1">
              <a:lnSpc>
                <a:spcPct val="90000"/>
              </a:lnSpc>
            </a:pPr>
            <a:endParaRPr lang="cs-CZ" sz="1800" smtClean="0"/>
          </a:p>
          <a:p>
            <a:pPr eaLnBrk="1" hangingPunct="1">
              <a:lnSpc>
                <a:spcPct val="90000"/>
              </a:lnSpc>
            </a:pPr>
            <a:endParaRPr lang="en-US" sz="1800" smtClean="0">
              <a:solidFill>
                <a:srgbClr val="CC0000"/>
              </a:solidFill>
            </a:endParaRPr>
          </a:p>
          <a:p>
            <a:pPr eaLnBrk="1" hangingPunct="1">
              <a:lnSpc>
                <a:spcPct val="90000"/>
              </a:lnSpc>
            </a:pPr>
            <a:endParaRPr lang="en-US" sz="1800" smtClean="0">
              <a:solidFill>
                <a:srgbClr val="CC0000"/>
              </a:solidFill>
            </a:endParaRPr>
          </a:p>
        </p:txBody>
      </p:sp>
      <p:pic>
        <p:nvPicPr>
          <p:cNvPr id="63491" name="Picture 4"/>
          <p:cNvPicPr>
            <a:picLocks noChangeAspect="1" noChangeArrowheads="1"/>
          </p:cNvPicPr>
          <p:nvPr/>
        </p:nvPicPr>
        <p:blipFill>
          <a:blip r:embed="rId3"/>
          <a:srcRect/>
          <a:stretch>
            <a:fillRect/>
          </a:stretch>
        </p:blipFill>
        <p:spPr bwMode="auto">
          <a:xfrm>
            <a:off x="5651500" y="3429000"/>
            <a:ext cx="280035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bwMode="auto">
          <a:xfrm>
            <a:off x="457200" y="152400"/>
            <a:ext cx="8218488" cy="1371600"/>
          </a:xfrm>
        </p:spPr>
        <p:txBody>
          <a:bodyPr wrap="square" numCol="1" anchorCtr="0" compatLnSpc="1">
            <a:prstTxWarp prst="textNoShape">
              <a:avLst/>
            </a:prstTxWarp>
          </a:bodyPr>
          <a:lstStyle/>
          <a:p>
            <a:pPr eaLnBrk="1" hangingPunct="1">
              <a:defRPr/>
            </a:pPr>
            <a:r>
              <a:rPr lang="en-US" cap="none" smtClean="0"/>
              <a:t>Step 11: Prepare and Present the Final Research Report</a:t>
            </a:r>
          </a:p>
        </p:txBody>
      </p:sp>
      <p:sp>
        <p:nvSpPr>
          <p:cNvPr id="110595" name="Rectangle 3"/>
          <p:cNvSpPr>
            <a:spLocks noGrp="1"/>
          </p:cNvSpPr>
          <p:nvPr>
            <p:ph type="body" idx="1"/>
          </p:nvPr>
        </p:nvSpPr>
        <p:spPr/>
        <p:txBody>
          <a:bodyPr/>
          <a:lstStyle/>
          <a:p>
            <a:pPr eaLnBrk="1" hangingPunct="1"/>
            <a:r>
              <a:rPr lang="en-US" smtClean="0"/>
              <a:t>The last step is one of the most important phases of marketing research.</a:t>
            </a:r>
          </a:p>
          <a:p>
            <a:pPr eaLnBrk="1" hangingPunct="1"/>
            <a:r>
              <a:rPr lang="en-US" smtClean="0"/>
              <a:t>Its importance cannot be overstated because it is the report, or its presentation, that properly communicates the results to the client.</a:t>
            </a:r>
            <a:endParaRPr lang="cs-CZ" smtClean="0"/>
          </a:p>
          <a:p>
            <a:pPr eaLnBrk="1" hangingPunct="1"/>
            <a:r>
              <a:rPr lang="en-US" smtClean="0"/>
              <a:t>Executive summary</a:t>
            </a:r>
          </a:p>
          <a:p>
            <a:pPr eaLnBrk="1" hangingPunct="1"/>
            <a:r>
              <a:rPr lang="en-US" smtClean="0"/>
              <a:t>A description of research methods</a:t>
            </a:r>
          </a:p>
          <a:p>
            <a:pPr eaLnBrk="1" hangingPunct="1"/>
            <a:r>
              <a:rPr lang="en-US" smtClean="0"/>
              <a:t>Discussion of results</a:t>
            </a:r>
          </a:p>
          <a:p>
            <a:pPr eaLnBrk="1" hangingPunct="1"/>
            <a:r>
              <a:rPr lang="en-US" smtClean="0"/>
              <a:t>Limitations of study</a:t>
            </a:r>
          </a:p>
          <a:p>
            <a:pPr eaLnBrk="1" hangingPunct="1"/>
            <a:r>
              <a:rPr lang="en-US" smtClean="0"/>
              <a:t>Conclusions and recommendations</a:t>
            </a:r>
          </a:p>
          <a:p>
            <a:pPr eaLnBrk="1" hangingPunct="1"/>
            <a:endParaRPr lang="en-US" smtClean="0"/>
          </a:p>
          <a:p>
            <a:pPr eaLnBrk="1" hangingPunct="1"/>
            <a:endParaRPr lang="en-US" smtClean="0"/>
          </a:p>
        </p:txBody>
      </p:sp>
      <p:pic>
        <p:nvPicPr>
          <p:cNvPr id="65539" name="Picture 4"/>
          <p:cNvPicPr>
            <a:picLocks noChangeAspect="1" noChangeArrowheads="1"/>
          </p:cNvPicPr>
          <p:nvPr/>
        </p:nvPicPr>
        <p:blipFill>
          <a:blip r:embed="rId3"/>
          <a:srcRect/>
          <a:stretch>
            <a:fillRect/>
          </a:stretch>
        </p:blipFill>
        <p:spPr bwMode="auto">
          <a:xfrm>
            <a:off x="5508625" y="3357563"/>
            <a:ext cx="3167063" cy="3167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bwMode="auto"/>
        <p:txBody>
          <a:bodyPr wrap="square" numCol="1" anchor="ctr" anchorCtr="0" compatLnSpc="1">
            <a:prstTxWarp prst="textNoShape">
              <a:avLst/>
            </a:prstTxWarp>
          </a:bodyPr>
          <a:lstStyle/>
          <a:p>
            <a:pPr eaLnBrk="1" hangingPunct="1"/>
            <a:r>
              <a:rPr lang="en-US" cap="none" smtClean="0"/>
              <a:t>Research Design</a:t>
            </a:r>
            <a:r>
              <a:rPr lang="cs-CZ" cap="none" smtClean="0"/>
              <a:t> </a:t>
            </a:r>
            <a:r>
              <a:rPr lang="cs-CZ" sz="2000" cap="none" smtClean="0">
                <a:solidFill>
                  <a:srgbClr val="009900"/>
                </a:solidFill>
              </a:rPr>
              <a:t>more detailed</a:t>
            </a:r>
            <a:endParaRPr lang="en-US" sz="2000" cap="none" smtClean="0">
              <a:solidFill>
                <a:srgbClr val="009900"/>
              </a:solidFill>
            </a:endParaRPr>
          </a:p>
        </p:txBody>
      </p:sp>
      <p:sp>
        <p:nvSpPr>
          <p:cNvPr id="15363" name="Rectangle 3"/>
          <p:cNvSpPr>
            <a:spLocks noGrp="1" noChangeArrowheads="1"/>
          </p:cNvSpPr>
          <p:nvPr>
            <p:ph type="body" idx="4294967295"/>
          </p:nvPr>
        </p:nvSpPr>
        <p:spPr>
          <a:xfrm>
            <a:off x="395288" y="1340768"/>
            <a:ext cx="8280400" cy="5112568"/>
          </a:xfrm>
        </p:spPr>
        <p:txBody>
          <a:bodyPr/>
          <a:lstStyle/>
          <a:p>
            <a:pPr eaLnBrk="1" hangingPunct="1"/>
            <a:r>
              <a:rPr lang="en-US" sz="1800" dirty="0" smtClean="0"/>
              <a:t>Definition</a:t>
            </a:r>
          </a:p>
          <a:p>
            <a:pPr lvl="1" eaLnBrk="1" hangingPunct="1"/>
            <a:r>
              <a:rPr lang="en-US" sz="2400" b="1" dirty="0" smtClean="0"/>
              <a:t>A framework or blueprint for conducting the marketing research project</a:t>
            </a:r>
          </a:p>
          <a:p>
            <a:pPr eaLnBrk="1" hangingPunct="1"/>
            <a:r>
              <a:rPr lang="en-US" sz="1800" b="0" dirty="0" smtClean="0"/>
              <a:t>Components</a:t>
            </a:r>
          </a:p>
          <a:p>
            <a:pPr lvl="1" eaLnBrk="1" hangingPunct="1"/>
            <a:r>
              <a:rPr lang="en-US" sz="1800" b="1" dirty="0" smtClean="0"/>
              <a:t>Information needed</a:t>
            </a:r>
          </a:p>
          <a:p>
            <a:pPr lvl="1" eaLnBrk="1" hangingPunct="1"/>
            <a:r>
              <a:rPr lang="en-US" sz="1800" b="1" dirty="0" smtClean="0"/>
              <a:t>Data collection methods</a:t>
            </a:r>
          </a:p>
          <a:p>
            <a:pPr lvl="1" eaLnBrk="1" hangingPunct="1"/>
            <a:r>
              <a:rPr lang="en-US" sz="1800" b="1" dirty="0" smtClean="0"/>
              <a:t>Measurement and scaling procedures</a:t>
            </a:r>
          </a:p>
          <a:p>
            <a:pPr lvl="1" eaLnBrk="1" hangingPunct="1"/>
            <a:r>
              <a:rPr lang="en-US" sz="1800" b="1" dirty="0" smtClean="0"/>
              <a:t>Sampling process and sample size</a:t>
            </a:r>
          </a:p>
          <a:p>
            <a:pPr lvl="1" eaLnBrk="1" hangingPunct="1"/>
            <a:r>
              <a:rPr lang="en-US" sz="1800" b="1" dirty="0" smtClean="0"/>
              <a:t>Data analysis procedures</a:t>
            </a:r>
            <a:endParaRPr lang="cs-CZ" sz="1800" b="1" dirty="0" smtClean="0"/>
          </a:p>
          <a:p>
            <a:pPr lvl="1" eaLnBrk="1" hangingPunct="1"/>
            <a:r>
              <a:rPr lang="cs-CZ" b="1" dirty="0" err="1" smtClean="0"/>
              <a:t>dealing</a:t>
            </a:r>
            <a:r>
              <a:rPr lang="cs-CZ" b="1" dirty="0" smtClean="0"/>
              <a:t> </a:t>
            </a:r>
            <a:r>
              <a:rPr lang="cs-CZ" b="1" dirty="0" err="1" smtClean="0"/>
              <a:t>with</a:t>
            </a:r>
            <a:r>
              <a:rPr lang="cs-CZ" b="1" dirty="0" smtClean="0"/>
              <a:t> </a:t>
            </a:r>
            <a:r>
              <a:rPr lang="cs-CZ" b="1" dirty="0" err="1" smtClean="0"/>
              <a:t>at</a:t>
            </a:r>
            <a:r>
              <a:rPr lang="cs-CZ" b="1" dirty="0" smtClean="0"/>
              <a:t> least </a:t>
            </a:r>
            <a:r>
              <a:rPr lang="cs-CZ" b="1" dirty="0" err="1" smtClean="0"/>
              <a:t>four</a:t>
            </a:r>
            <a:r>
              <a:rPr lang="cs-CZ" b="1" dirty="0" smtClean="0"/>
              <a:t> </a:t>
            </a:r>
            <a:r>
              <a:rPr lang="cs-CZ" b="1" dirty="0" err="1" smtClean="0"/>
              <a:t>problems</a:t>
            </a:r>
            <a:r>
              <a:rPr lang="cs-CZ" b="1" dirty="0" smtClean="0"/>
              <a:t>: </a:t>
            </a:r>
            <a:r>
              <a:rPr lang="cs-CZ" b="1" dirty="0" err="1" smtClean="0">
                <a:solidFill>
                  <a:srgbClr val="FF0000"/>
                </a:solidFill>
              </a:rPr>
              <a:t>which</a:t>
            </a:r>
            <a:r>
              <a:rPr lang="cs-CZ" b="1" dirty="0" smtClean="0">
                <a:solidFill>
                  <a:srgbClr val="FF0000"/>
                </a:solidFill>
              </a:rPr>
              <a:t> </a:t>
            </a:r>
            <a:r>
              <a:rPr lang="cs-CZ" b="1" dirty="0" err="1" smtClean="0">
                <a:solidFill>
                  <a:srgbClr val="FF0000"/>
                </a:solidFill>
              </a:rPr>
              <a:t>questions</a:t>
            </a:r>
            <a:r>
              <a:rPr lang="cs-CZ" b="1" dirty="0" smtClean="0"/>
              <a:t> to study, </a:t>
            </a:r>
            <a:r>
              <a:rPr lang="cs-CZ" b="1" dirty="0" err="1" smtClean="0">
                <a:solidFill>
                  <a:srgbClr val="FF0000"/>
                </a:solidFill>
              </a:rPr>
              <a:t>which</a:t>
            </a:r>
            <a:r>
              <a:rPr lang="cs-CZ" b="1" dirty="0" smtClean="0">
                <a:solidFill>
                  <a:srgbClr val="FF0000"/>
                </a:solidFill>
              </a:rPr>
              <a:t> </a:t>
            </a:r>
            <a:r>
              <a:rPr lang="cs-CZ" b="1" dirty="0" smtClean="0">
                <a:solidFill>
                  <a:srgbClr val="FF0000"/>
                </a:solidFill>
                <a:hlinkClick r:id="rId3" tooltip="Data"/>
              </a:rPr>
              <a:t>data</a:t>
            </a:r>
            <a:r>
              <a:rPr lang="cs-CZ" b="1" dirty="0" smtClean="0">
                <a:solidFill>
                  <a:srgbClr val="FF0000"/>
                </a:solidFill>
              </a:rPr>
              <a:t> are </a:t>
            </a:r>
            <a:r>
              <a:rPr lang="cs-CZ" b="1" dirty="0" err="1" smtClean="0">
                <a:solidFill>
                  <a:srgbClr val="FF0000"/>
                </a:solidFill>
              </a:rPr>
              <a:t>relevant</a:t>
            </a:r>
            <a:r>
              <a:rPr lang="cs-CZ" b="1" dirty="0" smtClean="0"/>
              <a:t>, </a:t>
            </a:r>
            <a:r>
              <a:rPr lang="cs-CZ" b="1" dirty="0" err="1" smtClean="0">
                <a:solidFill>
                  <a:srgbClr val="FF0000"/>
                </a:solidFill>
              </a:rPr>
              <a:t>what</a:t>
            </a:r>
            <a:r>
              <a:rPr lang="cs-CZ" b="1" dirty="0" smtClean="0">
                <a:solidFill>
                  <a:srgbClr val="FF0000"/>
                </a:solidFill>
              </a:rPr>
              <a:t> data to </a:t>
            </a:r>
            <a:r>
              <a:rPr lang="cs-CZ" b="1" dirty="0" err="1" smtClean="0">
                <a:solidFill>
                  <a:srgbClr val="FF0000"/>
                </a:solidFill>
              </a:rPr>
              <a:t>collect</a:t>
            </a:r>
            <a:r>
              <a:rPr lang="cs-CZ" b="1" dirty="0" smtClean="0"/>
              <a:t>, and </a:t>
            </a:r>
            <a:r>
              <a:rPr lang="cs-CZ" b="1" dirty="0" err="1" smtClean="0">
                <a:solidFill>
                  <a:srgbClr val="FF0000"/>
                </a:solidFill>
              </a:rPr>
              <a:t>how</a:t>
            </a:r>
            <a:r>
              <a:rPr lang="cs-CZ" b="1" dirty="0" smtClean="0">
                <a:solidFill>
                  <a:srgbClr val="FF0000"/>
                </a:solidFill>
              </a:rPr>
              <a:t> to </a:t>
            </a:r>
            <a:r>
              <a:rPr lang="cs-CZ" b="1" dirty="0" err="1" smtClean="0">
                <a:solidFill>
                  <a:srgbClr val="FF0000"/>
                </a:solidFill>
              </a:rPr>
              <a:t>analyze</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a:t>
            </a:r>
            <a:r>
              <a:rPr lang="cs-CZ" b="1" dirty="0" err="1" smtClean="0">
                <a:solidFill>
                  <a:srgbClr val="FF0000"/>
                </a:solidFill>
              </a:rPr>
              <a:t>results</a:t>
            </a:r>
            <a:r>
              <a:rPr lang="cs-CZ" b="1" dirty="0" smtClean="0"/>
              <a:t>.</a:t>
            </a:r>
            <a:r>
              <a:rPr lang="cs-CZ"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dissolve">
                                      <p:cBhvr>
                                        <p:cTn id="10" dur="500"/>
                                        <p:tgtEl>
                                          <p:spTgt spid="153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dissolve">
                                      <p:cBhvr>
                                        <p:cTn id="15" dur="500"/>
                                        <p:tgtEl>
                                          <p:spTgt spid="1536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dissolve">
                                      <p:cBhvr>
                                        <p:cTn id="18" dur="500"/>
                                        <p:tgtEl>
                                          <p:spTgt spid="1536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dissolve">
                                      <p:cBhvr>
                                        <p:cTn id="21" dur="500"/>
                                        <p:tgtEl>
                                          <p:spTgt spid="1536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363">
                                            <p:txEl>
                                              <p:pRg st="5" end="5"/>
                                            </p:txEl>
                                          </p:spTgt>
                                        </p:tgtEl>
                                        <p:attrNameLst>
                                          <p:attrName>style.visibility</p:attrName>
                                        </p:attrNameLst>
                                      </p:cBhvr>
                                      <p:to>
                                        <p:strVal val="visible"/>
                                      </p:to>
                                    </p:set>
                                    <p:animEffect transition="in" filter="dissolve">
                                      <p:cBhvr>
                                        <p:cTn id="24" dur="500"/>
                                        <p:tgtEl>
                                          <p:spTgt spid="1536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dissolve">
                                      <p:cBhvr>
                                        <p:cTn id="27" dur="500"/>
                                        <p:tgtEl>
                                          <p:spTgt spid="1536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363">
                                            <p:txEl>
                                              <p:pRg st="7" end="7"/>
                                            </p:txEl>
                                          </p:spTgt>
                                        </p:tgtEl>
                                        <p:attrNameLst>
                                          <p:attrName>style.visibility</p:attrName>
                                        </p:attrNameLst>
                                      </p:cBhvr>
                                      <p:to>
                                        <p:strVal val="visible"/>
                                      </p:to>
                                    </p:set>
                                    <p:animEffect transition="in" filter="dissolve">
                                      <p:cBhvr>
                                        <p:cTn id="30" dur="500"/>
                                        <p:tgtEl>
                                          <p:spTgt spid="1536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363">
                                            <p:txEl>
                                              <p:pRg st="8" end="8"/>
                                            </p:txEl>
                                          </p:spTgt>
                                        </p:tgtEl>
                                        <p:attrNameLst>
                                          <p:attrName>style.visibility</p:attrName>
                                        </p:attrNameLst>
                                      </p:cBhvr>
                                      <p:to>
                                        <p:strVal val="visible"/>
                                      </p:to>
                                    </p:set>
                                    <p:animEffect transition="in" filter="dissolve">
                                      <p:cBhvr>
                                        <p:cTn id="33" dur="5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p:cNvPicPr>
            <a:picLocks noChangeAspect="1" noChangeArrowheads="1"/>
          </p:cNvPicPr>
          <p:nvPr/>
        </p:nvPicPr>
        <p:blipFill>
          <a:blip r:embed="rId2"/>
          <a:srcRect l="12663"/>
          <a:stretch>
            <a:fillRect/>
          </a:stretch>
        </p:blipFill>
        <p:spPr bwMode="auto">
          <a:xfrm>
            <a:off x="611188" y="1268413"/>
            <a:ext cx="8204200" cy="5184775"/>
          </a:xfrm>
          <a:prstGeom prst="rect">
            <a:avLst/>
          </a:prstGeom>
          <a:noFill/>
          <a:ln w="9525">
            <a:noFill/>
            <a:miter lim="800000"/>
            <a:headEnd/>
            <a:tailEnd/>
          </a:ln>
          <a:effectLst/>
        </p:spPr>
      </p:pic>
      <p:sp>
        <p:nvSpPr>
          <p:cNvPr id="164869" name="Text Box 5"/>
          <p:cNvSpPr txBox="1">
            <a:spLocks noChangeArrowheads="1"/>
          </p:cNvSpPr>
          <p:nvPr/>
        </p:nvSpPr>
        <p:spPr bwMode="auto">
          <a:xfrm>
            <a:off x="395288" y="549275"/>
            <a:ext cx="8137525" cy="641350"/>
          </a:xfrm>
          <a:prstGeom prst="rect">
            <a:avLst/>
          </a:prstGeom>
          <a:noFill/>
          <a:ln w="9525">
            <a:noFill/>
            <a:miter lim="800000"/>
            <a:headEnd/>
            <a:tailEnd/>
          </a:ln>
          <a:effectLst/>
        </p:spPr>
        <p:txBody>
          <a:bodyPr>
            <a:spAutoFit/>
          </a:bodyPr>
          <a:lstStyle/>
          <a:p>
            <a:pPr>
              <a:spcBef>
                <a:spcPct val="50000"/>
              </a:spcBef>
            </a:pPr>
            <a:r>
              <a:rPr lang="cs-CZ" b="1">
                <a:solidFill>
                  <a:srgbClr val="FF0000"/>
                </a:solidFill>
              </a:rPr>
              <a:t>Differences between research design and research methods (or data and informatin collecton methods – examples of design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p:cNvSpPr>
          <p:nvPr>
            <p:ph type="title"/>
          </p:nvPr>
        </p:nvSpPr>
        <p:spPr bwMode="auto">
          <a:xfrm>
            <a:off x="457200" y="152400"/>
            <a:ext cx="8291513" cy="1371600"/>
          </a:xfrm>
        </p:spPr>
        <p:txBody>
          <a:bodyPr wrap="square" numCol="1" anchorCtr="0" compatLnSpc="1">
            <a:prstTxWarp prst="textNoShape">
              <a:avLst/>
            </a:prstTxWarp>
          </a:bodyPr>
          <a:lstStyle/>
          <a:p>
            <a:pPr eaLnBrk="1" hangingPunct="1">
              <a:defRPr/>
            </a:pPr>
            <a:r>
              <a:rPr lang="cs-CZ" cap="none" smtClean="0"/>
              <a:t>Research process – another approach</a:t>
            </a:r>
          </a:p>
        </p:txBody>
      </p:sp>
      <p:pic>
        <p:nvPicPr>
          <p:cNvPr id="20482" name="Picture 5"/>
          <p:cNvPicPr>
            <a:picLocks noChangeAspect="1" noChangeArrowheads="1"/>
          </p:cNvPicPr>
          <p:nvPr/>
        </p:nvPicPr>
        <p:blipFill>
          <a:blip r:embed="rId3"/>
          <a:srcRect t="1627" b="30988"/>
          <a:stretch>
            <a:fillRect/>
          </a:stretch>
        </p:blipFill>
        <p:spPr bwMode="auto">
          <a:xfrm>
            <a:off x="250825" y="1989138"/>
            <a:ext cx="8569325"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a:t>Types of Research Design</a:t>
            </a:r>
          </a:p>
        </p:txBody>
      </p:sp>
      <p:sp>
        <p:nvSpPr>
          <p:cNvPr id="12291" name="Rectangle 3"/>
          <p:cNvSpPr>
            <a:spLocks noGrp="1" noChangeArrowheads="1"/>
          </p:cNvSpPr>
          <p:nvPr>
            <p:ph idx="1"/>
          </p:nvPr>
        </p:nvSpPr>
        <p:spPr/>
        <p:txBody>
          <a:bodyPr/>
          <a:lstStyle/>
          <a:p>
            <a:pPr eaLnBrk="1" hangingPunct="1">
              <a:lnSpc>
                <a:spcPct val="90000"/>
              </a:lnSpc>
            </a:pPr>
            <a:r>
              <a:rPr lang="en-US" smtClean="0"/>
              <a:t>Three traditional categories:</a:t>
            </a:r>
          </a:p>
          <a:p>
            <a:pPr lvl="1" eaLnBrk="1" hangingPunct="1">
              <a:lnSpc>
                <a:spcPct val="90000"/>
              </a:lnSpc>
            </a:pPr>
            <a:r>
              <a:rPr lang="en-US" sz="3200" smtClean="0"/>
              <a:t>Exploratory</a:t>
            </a:r>
          </a:p>
          <a:p>
            <a:pPr lvl="1" eaLnBrk="1" hangingPunct="1">
              <a:lnSpc>
                <a:spcPct val="90000"/>
              </a:lnSpc>
            </a:pPr>
            <a:r>
              <a:rPr lang="en-US" sz="3200" smtClean="0"/>
              <a:t>Descriptive</a:t>
            </a:r>
          </a:p>
          <a:p>
            <a:pPr lvl="1" eaLnBrk="1" hangingPunct="1">
              <a:lnSpc>
                <a:spcPct val="90000"/>
              </a:lnSpc>
            </a:pPr>
            <a:r>
              <a:rPr lang="en-US" sz="3200" smtClean="0"/>
              <a:t>Causal</a:t>
            </a:r>
            <a:endParaRPr lang="cs-CZ" sz="3200" smtClean="0"/>
          </a:p>
          <a:p>
            <a:pPr lvl="1" eaLnBrk="1" hangingPunct="1">
              <a:lnSpc>
                <a:spcPct val="90000"/>
              </a:lnSpc>
            </a:pPr>
            <a:r>
              <a:rPr lang="cs-CZ" sz="3200" smtClean="0"/>
              <a:t>+ prediction, evaluation, history (trends)</a:t>
            </a:r>
            <a:endParaRPr lang="en-US" sz="3200" smtClean="0"/>
          </a:p>
          <a:p>
            <a:pPr eaLnBrk="1" hangingPunct="1">
              <a:lnSpc>
                <a:spcPct val="90000"/>
              </a:lnSpc>
            </a:pPr>
            <a:r>
              <a:rPr lang="en-US" smtClean="0"/>
              <a:t>The choice of the most appropriate design depends largely on the objectives of the research and how much is known about the problem and research objectives.</a:t>
            </a:r>
          </a:p>
        </p:txBody>
      </p:sp>
      <p:pic>
        <p:nvPicPr>
          <p:cNvPr id="69635" name="Picture 2" descr="https://encrypted-tbn1.gstatic.com/images?q=tbn:ANd9GcQT4j1GNbHjowAvZzSAEHWaClH1pPG9MjiiijfKf4CL-NtNi_LhCw"/>
          <p:cNvPicPr>
            <a:picLocks noChangeAspect="1" noChangeArrowheads="1"/>
          </p:cNvPicPr>
          <p:nvPr/>
        </p:nvPicPr>
        <p:blipFill>
          <a:blip r:embed="rId3"/>
          <a:srcRect/>
          <a:stretch>
            <a:fillRect/>
          </a:stretch>
        </p:blipFill>
        <p:spPr bwMode="auto">
          <a:xfrm>
            <a:off x="5436096" y="1628800"/>
            <a:ext cx="3209925"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362950" cy="1371600"/>
          </a:xfrm>
        </p:spPr>
        <p:txBody>
          <a:bodyPr/>
          <a:lstStyle/>
          <a:p>
            <a:pPr eaLnBrk="1" fontAlgn="auto" hangingPunct="1">
              <a:spcAft>
                <a:spcPts val="0"/>
              </a:spcAft>
              <a:defRPr/>
            </a:pPr>
            <a:r>
              <a:rPr lang="en-US" sz="2800" dirty="0"/>
              <a:t>Basic </a:t>
            </a:r>
            <a:r>
              <a:rPr lang="en-US" sz="2800" dirty="0" smtClean="0"/>
              <a:t>Research</a:t>
            </a:r>
            <a:r>
              <a:rPr lang="cs-CZ" sz="2800" dirty="0" smtClean="0"/>
              <a:t> </a:t>
            </a:r>
            <a:r>
              <a:rPr lang="en-US" sz="2800" dirty="0" smtClean="0"/>
              <a:t>Objectives </a:t>
            </a:r>
            <a:r>
              <a:rPr lang="en-US" sz="2800" dirty="0"/>
              <a:t>and Research Design</a:t>
            </a:r>
          </a:p>
        </p:txBody>
      </p:sp>
      <p:grpSp>
        <p:nvGrpSpPr>
          <p:cNvPr id="71682" name="Group 9"/>
          <p:cNvGrpSpPr>
            <a:grpSpLocks/>
          </p:cNvGrpSpPr>
          <p:nvPr/>
        </p:nvGrpSpPr>
        <p:grpSpPr bwMode="auto">
          <a:xfrm>
            <a:off x="611188" y="1828800"/>
            <a:ext cx="7999413" cy="4479925"/>
            <a:chOff x="385" y="1152"/>
            <a:chExt cx="5039" cy="2822"/>
          </a:xfrm>
        </p:grpSpPr>
        <p:sp>
          <p:nvSpPr>
            <p:cNvPr id="71683" name="Rectangle 7"/>
            <p:cNvSpPr>
              <a:spLocks noChangeArrowheads="1"/>
            </p:cNvSpPr>
            <p:nvPr/>
          </p:nvSpPr>
          <p:spPr bwMode="auto">
            <a:xfrm>
              <a:off x="385" y="1152"/>
              <a:ext cx="5039" cy="2822"/>
            </a:xfrm>
            <a:prstGeom prst="rect">
              <a:avLst/>
            </a:prstGeom>
            <a:solidFill>
              <a:srgbClr val="FFFFFF"/>
            </a:solidFill>
            <a:ln w="9525">
              <a:solidFill>
                <a:srgbClr val="003300"/>
              </a:solidFill>
              <a:miter lim="800000"/>
              <a:headEnd/>
              <a:tailEnd/>
            </a:ln>
          </p:spPr>
          <p:txBody>
            <a:bodyPr/>
            <a:lstStyle/>
            <a:p>
              <a:pPr marL="342900" indent="-342900">
                <a:lnSpc>
                  <a:spcPct val="80000"/>
                </a:lnSpc>
                <a:spcBef>
                  <a:spcPct val="20000"/>
                </a:spcBef>
              </a:pPr>
              <a:r>
                <a:rPr lang="en-US" b="1" dirty="0"/>
                <a:t>Research Objective			Appropriate Design</a:t>
              </a:r>
            </a:p>
            <a:p>
              <a:pPr marL="342900" indent="-342900">
                <a:lnSpc>
                  <a:spcPct val="80000"/>
                </a:lnSpc>
                <a:spcBef>
                  <a:spcPct val="20000"/>
                </a:spcBef>
              </a:pPr>
              <a:endParaRPr lang="en-US" b="1" dirty="0"/>
            </a:p>
            <a:p>
              <a:pPr marL="342900" indent="-342900">
                <a:lnSpc>
                  <a:spcPct val="80000"/>
                </a:lnSpc>
                <a:spcBef>
                  <a:spcPct val="20000"/>
                </a:spcBef>
              </a:pPr>
              <a:r>
                <a:rPr lang="en-US" b="1" dirty="0"/>
                <a:t>To gain background information, 	 	Exploratory</a:t>
              </a:r>
            </a:p>
            <a:p>
              <a:pPr marL="342900" indent="-342900">
                <a:lnSpc>
                  <a:spcPct val="80000"/>
                </a:lnSpc>
                <a:spcBef>
                  <a:spcPct val="20000"/>
                </a:spcBef>
              </a:pPr>
              <a:r>
                <a:rPr lang="en-US" b="1" dirty="0"/>
                <a:t>to define terms, to clarify 	</a:t>
              </a:r>
            </a:p>
            <a:p>
              <a:pPr marL="342900" indent="-342900">
                <a:lnSpc>
                  <a:spcPct val="80000"/>
                </a:lnSpc>
                <a:spcBef>
                  <a:spcPct val="20000"/>
                </a:spcBef>
              </a:pPr>
              <a:r>
                <a:rPr lang="en-US" b="1" dirty="0"/>
                <a:t>problems and hypotheses, </a:t>
              </a:r>
            </a:p>
            <a:p>
              <a:pPr marL="342900" indent="-342900">
                <a:lnSpc>
                  <a:spcPct val="80000"/>
                </a:lnSpc>
                <a:spcBef>
                  <a:spcPct val="20000"/>
                </a:spcBef>
              </a:pPr>
              <a:r>
                <a:rPr lang="en-US" b="1" dirty="0"/>
                <a:t>to establish research priorities</a:t>
              </a:r>
            </a:p>
            <a:p>
              <a:pPr marL="342900" indent="-342900">
                <a:lnSpc>
                  <a:spcPct val="80000"/>
                </a:lnSpc>
                <a:spcBef>
                  <a:spcPct val="20000"/>
                </a:spcBef>
              </a:pPr>
              <a:endParaRPr lang="en-US" b="1" dirty="0"/>
            </a:p>
            <a:p>
              <a:pPr marL="342900" indent="-342900">
                <a:lnSpc>
                  <a:spcPct val="80000"/>
                </a:lnSpc>
                <a:spcBef>
                  <a:spcPct val="20000"/>
                </a:spcBef>
              </a:pPr>
              <a:r>
                <a:rPr lang="en-US" b="1" dirty="0"/>
                <a:t>To describe and measure marketing 	 Descriptive</a:t>
              </a:r>
            </a:p>
            <a:p>
              <a:pPr marL="342900" indent="-342900">
                <a:lnSpc>
                  <a:spcPct val="80000"/>
                </a:lnSpc>
                <a:spcBef>
                  <a:spcPct val="20000"/>
                </a:spcBef>
              </a:pPr>
              <a:r>
                <a:rPr lang="en-US" b="1" dirty="0"/>
                <a:t>phenomena at a point in time</a:t>
              </a:r>
            </a:p>
            <a:p>
              <a:pPr marL="342900" indent="-342900">
                <a:lnSpc>
                  <a:spcPct val="80000"/>
                </a:lnSpc>
                <a:spcBef>
                  <a:spcPct val="20000"/>
                </a:spcBef>
              </a:pPr>
              <a:endParaRPr lang="en-US" b="1" dirty="0"/>
            </a:p>
            <a:p>
              <a:pPr marL="342900" indent="-342900">
                <a:lnSpc>
                  <a:spcPct val="80000"/>
                </a:lnSpc>
                <a:spcBef>
                  <a:spcPct val="20000"/>
                </a:spcBef>
              </a:pPr>
              <a:r>
                <a:rPr lang="en-US" b="1" dirty="0"/>
                <a:t>To determine causality, 			 </a:t>
              </a:r>
              <a:r>
                <a:rPr lang="en-US" b="1" dirty="0" smtClean="0"/>
                <a:t>Causal</a:t>
              </a:r>
              <a:endParaRPr lang="en-US" b="1" dirty="0"/>
            </a:p>
            <a:p>
              <a:pPr marL="342900" indent="-342900">
                <a:lnSpc>
                  <a:spcPct val="80000"/>
                </a:lnSpc>
                <a:spcBef>
                  <a:spcPct val="20000"/>
                </a:spcBef>
              </a:pPr>
              <a:r>
                <a:rPr lang="en-US" b="1" dirty="0"/>
                <a:t>to make “if-then” statements	</a:t>
              </a:r>
              <a:endParaRPr lang="cs-CZ" b="1" dirty="0" smtClean="0"/>
            </a:p>
            <a:p>
              <a:pPr marL="342900" indent="-342900">
                <a:lnSpc>
                  <a:spcPct val="80000"/>
                </a:lnSpc>
                <a:spcBef>
                  <a:spcPct val="20000"/>
                </a:spcBef>
              </a:pPr>
              <a:endParaRPr lang="cs-CZ" b="1" dirty="0" smtClean="0"/>
            </a:p>
            <a:p>
              <a:pPr marL="342900" indent="-342900">
                <a:lnSpc>
                  <a:spcPct val="80000"/>
                </a:lnSpc>
                <a:spcBef>
                  <a:spcPct val="20000"/>
                </a:spcBef>
              </a:pPr>
              <a:r>
                <a:rPr lang="cs-CZ" b="1" dirty="0" smtClean="0"/>
                <a:t>                In </a:t>
              </a:r>
              <a:r>
                <a:rPr lang="cs-CZ" b="1" dirty="0" err="1" smtClean="0"/>
                <a:t>practice</a:t>
              </a:r>
              <a:r>
                <a:rPr lang="cs-CZ" b="1" dirty="0" smtClean="0"/>
                <a:t> </a:t>
              </a:r>
              <a:r>
                <a:rPr lang="cs-CZ" b="1" dirty="0" err="1" smtClean="0"/>
                <a:t>they</a:t>
              </a:r>
              <a:r>
                <a:rPr lang="cs-CZ" b="1" dirty="0" smtClean="0"/>
                <a:t> </a:t>
              </a:r>
              <a:r>
                <a:rPr lang="cs-CZ" b="1" dirty="0" err="1" smtClean="0"/>
                <a:t>can</a:t>
              </a:r>
              <a:r>
                <a:rPr lang="cs-CZ" b="1" dirty="0" smtClean="0"/>
                <a:t> </a:t>
              </a:r>
              <a:r>
                <a:rPr lang="cs-CZ" b="1" dirty="0" err="1" smtClean="0"/>
                <a:t>be</a:t>
              </a:r>
              <a:r>
                <a:rPr lang="cs-CZ" b="1" dirty="0" smtClean="0"/>
                <a:t> and are </a:t>
              </a:r>
              <a:r>
                <a:rPr lang="cs-CZ" b="1" dirty="0" err="1" smtClean="0"/>
                <a:t>mixed</a:t>
              </a:r>
              <a:endParaRPr lang="cs-CZ" b="1" dirty="0"/>
            </a:p>
            <a:p>
              <a:pPr marL="342900" indent="-342900">
                <a:lnSpc>
                  <a:spcPct val="80000"/>
                </a:lnSpc>
                <a:spcBef>
                  <a:spcPct val="20000"/>
                </a:spcBef>
              </a:pPr>
              <a:r>
                <a:rPr lang="en-US" b="1" dirty="0"/>
                <a:t>	</a:t>
              </a:r>
            </a:p>
            <a:p>
              <a:pPr marL="342900" indent="-342900">
                <a:lnSpc>
                  <a:spcPct val="80000"/>
                </a:lnSpc>
              </a:pPr>
              <a:endParaRPr lang="en-US" b="1" dirty="0">
                <a:solidFill>
                  <a:schemeClr val="tx2"/>
                </a:solidFill>
              </a:endParaRPr>
            </a:p>
          </p:txBody>
        </p:sp>
        <p:sp>
          <p:nvSpPr>
            <p:cNvPr id="71684" name="Line 8"/>
            <p:cNvSpPr>
              <a:spLocks noChangeShapeType="1"/>
            </p:cNvSpPr>
            <p:nvPr/>
          </p:nvSpPr>
          <p:spPr bwMode="auto">
            <a:xfrm>
              <a:off x="1104" y="1392"/>
              <a:ext cx="4224" cy="0"/>
            </a:xfrm>
            <a:prstGeom prst="line">
              <a:avLst/>
            </a:prstGeom>
            <a:noFill/>
            <a:ln w="9525">
              <a:solidFill>
                <a:schemeClr val="tx1"/>
              </a:solidFill>
              <a:round/>
              <a:headEnd/>
              <a:tailEnd/>
            </a:ln>
          </p:spPr>
          <p:txBody>
            <a:bodyPr/>
            <a:lstStyle/>
            <a:p>
              <a:endParaRPr lang="cs-CZ"/>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7" name="Picture 5"/>
          <p:cNvPicPr>
            <a:picLocks noChangeAspect="1" noChangeArrowheads="1"/>
          </p:cNvPicPr>
          <p:nvPr/>
        </p:nvPicPr>
        <p:blipFill>
          <a:blip r:embed="rId2"/>
          <a:srcRect l="15067" t="12393"/>
          <a:stretch>
            <a:fillRect/>
          </a:stretch>
        </p:blipFill>
        <p:spPr bwMode="auto">
          <a:xfrm>
            <a:off x="0" y="0"/>
            <a:ext cx="9036496"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p:cNvPicPr>
            <a:picLocks noChangeAspect="1" noChangeArrowheads="1"/>
          </p:cNvPicPr>
          <p:nvPr/>
        </p:nvPicPr>
        <p:blipFill>
          <a:blip r:embed="rId2"/>
          <a:srcRect l="13376" t="1017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p:cNvPicPr>
            <a:picLocks noChangeAspect="1" noChangeArrowheads="1"/>
          </p:cNvPicPr>
          <p:nvPr/>
        </p:nvPicPr>
        <p:blipFill>
          <a:blip r:embed="rId2"/>
          <a:srcRect l="13376" t="10173"/>
          <a:stretch>
            <a:fillRect/>
          </a:stretch>
        </p:blipFill>
        <p:spPr bwMode="auto">
          <a:xfrm>
            <a:off x="684213" y="404813"/>
            <a:ext cx="8112125" cy="627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981075"/>
          </a:xfrm>
        </p:spPr>
        <p:txBody>
          <a:bodyPr/>
          <a:lstStyle/>
          <a:p>
            <a:pPr eaLnBrk="1" fontAlgn="auto" hangingPunct="1">
              <a:spcAft>
                <a:spcPts val="0"/>
              </a:spcAft>
              <a:defRPr/>
            </a:pPr>
            <a:r>
              <a:rPr lang="en-US" dirty="0"/>
              <a:t>Exploratory Research</a:t>
            </a:r>
          </a:p>
        </p:txBody>
      </p:sp>
      <p:sp>
        <p:nvSpPr>
          <p:cNvPr id="18435" name="Rectangle 3"/>
          <p:cNvSpPr>
            <a:spLocks noGrp="1" noChangeArrowheads="1"/>
          </p:cNvSpPr>
          <p:nvPr>
            <p:ph idx="1"/>
          </p:nvPr>
        </p:nvSpPr>
        <p:spPr>
          <a:xfrm>
            <a:off x="457200" y="908050"/>
            <a:ext cx="8229600" cy="5218113"/>
          </a:xfrm>
        </p:spPr>
        <p:txBody>
          <a:bodyPr/>
          <a:lstStyle/>
          <a:p>
            <a:pPr eaLnBrk="1" hangingPunct="1">
              <a:lnSpc>
                <a:spcPct val="90000"/>
              </a:lnSpc>
            </a:pPr>
            <a:r>
              <a:rPr lang="en-US" smtClean="0"/>
              <a:t>Exploratory research is most commonly unstructured, informal research that is undertaken to gain background information about the general nature of the research problem.</a:t>
            </a:r>
          </a:p>
          <a:p>
            <a:pPr eaLnBrk="1" hangingPunct="1">
              <a:lnSpc>
                <a:spcPct val="90000"/>
              </a:lnSpc>
            </a:pPr>
            <a:r>
              <a:rPr lang="en-US" smtClean="0"/>
              <a:t>By unstructured, we mean there is no formal set of objectives, sample plan, or questionnaire.</a:t>
            </a:r>
            <a:endParaRPr lang="cs-CZ" smtClean="0"/>
          </a:p>
          <a:p>
            <a:pPr eaLnBrk="1" hangingPunct="1">
              <a:lnSpc>
                <a:spcPct val="90000"/>
              </a:lnSpc>
            </a:pPr>
            <a:r>
              <a:rPr lang="en-US" smtClean="0"/>
              <a:t>It is usually conducted when the researcher does not know much about the problems.</a:t>
            </a:r>
          </a:p>
          <a:p>
            <a:pPr eaLnBrk="1" hangingPunct="1">
              <a:lnSpc>
                <a:spcPct val="90000"/>
              </a:lnSpc>
            </a:pPr>
            <a:r>
              <a:rPr lang="en-US" smtClean="0"/>
              <a:t>Exploratory research is usually conducted at the outset of research projects.</a:t>
            </a:r>
          </a:p>
          <a:p>
            <a:pPr eaLnBrk="1" hangingPunct="1">
              <a:lnSpc>
                <a:spcPct val="90000"/>
              </a:lnSpc>
            </a:pPr>
            <a:r>
              <a:rPr lang="en-US" sz="2800" smtClean="0"/>
              <a:t>Uses</a:t>
            </a:r>
          </a:p>
          <a:p>
            <a:pPr lvl="1" eaLnBrk="1" hangingPunct="1">
              <a:lnSpc>
                <a:spcPct val="90000"/>
              </a:lnSpc>
            </a:pPr>
            <a:r>
              <a:rPr lang="en-US" smtClean="0"/>
              <a:t>Gain Background Information</a:t>
            </a:r>
          </a:p>
          <a:p>
            <a:pPr lvl="1" eaLnBrk="1" hangingPunct="1">
              <a:lnSpc>
                <a:spcPct val="90000"/>
              </a:lnSpc>
            </a:pPr>
            <a:r>
              <a:rPr lang="en-US" smtClean="0"/>
              <a:t>Define Terms</a:t>
            </a:r>
          </a:p>
          <a:p>
            <a:pPr lvl="1" eaLnBrk="1" hangingPunct="1">
              <a:lnSpc>
                <a:spcPct val="90000"/>
              </a:lnSpc>
            </a:pPr>
            <a:r>
              <a:rPr lang="en-US" smtClean="0"/>
              <a:t>Clarify Problems and Hypothesis (refine research objectives)</a:t>
            </a:r>
          </a:p>
          <a:p>
            <a:pPr lvl="1" eaLnBrk="1" hangingPunct="1">
              <a:lnSpc>
                <a:spcPct val="90000"/>
              </a:lnSpc>
            </a:pPr>
            <a:r>
              <a:rPr lang="en-US" smtClean="0"/>
              <a:t>Establish Research Priorities</a:t>
            </a:r>
          </a:p>
          <a:p>
            <a:pPr eaLnBrk="1" hangingPunct="1">
              <a:lnSpc>
                <a:spcPct val="90000"/>
              </a:lnSpc>
            </a:pPr>
            <a:endParaRPr lang="en-US" smtClean="0"/>
          </a:p>
        </p:txBody>
      </p:sp>
      <p:sp>
        <p:nvSpPr>
          <p:cNvPr id="7" name="Text Box 7"/>
          <p:cNvSpPr txBox="1">
            <a:spLocks noChangeArrowheads="1"/>
          </p:cNvSpPr>
          <p:nvPr/>
        </p:nvSpPr>
        <p:spPr bwMode="auto">
          <a:xfrm>
            <a:off x="4284663" y="3819525"/>
            <a:ext cx="4724400" cy="669925"/>
          </a:xfrm>
          <a:prstGeom prst="rect">
            <a:avLst/>
          </a:prstGeom>
          <a:solidFill>
            <a:srgbClr val="FFFF99"/>
          </a:solidFill>
          <a:ln w="28575">
            <a:solidFill>
              <a:srgbClr val="FF0000"/>
            </a:solidFill>
            <a:miter lim="800000"/>
            <a:headEnd type="none" w="sm" len="sm"/>
            <a:tailEnd type="none" w="sm" len="sm"/>
          </a:ln>
        </p:spPr>
        <p:txBody>
          <a:bodyPr>
            <a:spAutoFit/>
          </a:bodyPr>
          <a:lstStyle/>
          <a:p>
            <a:pPr lvl="1">
              <a:buFontTx/>
              <a:buChar char="•"/>
            </a:pPr>
            <a:r>
              <a:rPr lang="en-US" b="1" i="1">
                <a:latin typeface="Times New Roman" pitchFamily="18" charset="0"/>
              </a:rPr>
              <a:t>Many</a:t>
            </a:r>
            <a:r>
              <a:rPr lang="en-US" b="1">
                <a:latin typeface="Times New Roman" pitchFamily="18" charset="0"/>
              </a:rPr>
              <a:t> questions; </a:t>
            </a:r>
            <a:r>
              <a:rPr lang="en-US" b="1" i="1">
                <a:latin typeface="Times New Roman" pitchFamily="18" charset="0"/>
              </a:rPr>
              <a:t>many</a:t>
            </a:r>
            <a:r>
              <a:rPr lang="en-US" b="1">
                <a:latin typeface="Times New Roman" pitchFamily="18" charset="0"/>
              </a:rPr>
              <a:t> sources</a:t>
            </a:r>
          </a:p>
          <a:p>
            <a:pPr lvl="1">
              <a:buFontTx/>
              <a:buChar char="•"/>
            </a:pPr>
            <a:r>
              <a:rPr lang="en-US" b="1">
                <a:latin typeface="Times New Roman" pitchFamily="18" charset="0"/>
              </a:rPr>
              <a:t>Defining the problem; getting a “feel”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3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ástupný symbol pro datum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Ch5</a:t>
            </a:r>
          </a:p>
        </p:txBody>
      </p:sp>
      <p:sp>
        <p:nvSpPr>
          <p:cNvPr id="19458" name="Zástupný symbol pro číslo snímku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E5C6AF-9F1E-4A22-8B62-61E662D3C015}" type="slidenum">
              <a:rPr lang="en-US">
                <a:cs typeface="Arial" charset="0"/>
              </a:rPr>
              <a:pPr fontAlgn="base">
                <a:spcBef>
                  <a:spcPct val="0"/>
                </a:spcBef>
                <a:spcAft>
                  <a:spcPct val="0"/>
                </a:spcAft>
                <a:defRPr/>
              </a:pPr>
              <a:t>46</a:t>
            </a:fld>
            <a:endParaRPr lang="en-US">
              <a:cs typeface="Arial" charset="0"/>
            </a:endParaRPr>
          </a:p>
        </p:txBody>
      </p:sp>
      <p:sp>
        <p:nvSpPr>
          <p:cNvPr id="2" name="Rectangle 2"/>
          <p:cNvSpPr>
            <a:spLocks noGrp="1" noChangeArrowheads="1"/>
          </p:cNvSpPr>
          <p:nvPr>
            <p:ph type="title" idx="4294967295"/>
          </p:nvPr>
        </p:nvSpPr>
        <p:spPr>
          <a:xfrm>
            <a:off x="0" y="0"/>
            <a:ext cx="0" cy="0"/>
          </a:xfrm>
        </p:spPr>
        <p:txBody>
          <a:bodyPr>
            <a:normAutofit fontScale="90000"/>
          </a:bodyPr>
          <a:lstStyle/>
          <a:p>
            <a:pPr eaLnBrk="1" fontAlgn="auto" hangingPunct="1">
              <a:spcAft>
                <a:spcPts val="0"/>
              </a:spcAft>
              <a:defRPr/>
            </a:pPr>
            <a:r>
              <a:rPr lang="en-US"/>
              <a:t> __________  _______</a:t>
            </a:r>
          </a:p>
        </p:txBody>
      </p:sp>
      <p:sp>
        <p:nvSpPr>
          <p:cNvPr id="3" name="Rectangle 2"/>
          <p:cNvSpPr>
            <a:spLocks noGrp="1" noChangeArrowheads="1"/>
          </p:cNvSpPr>
          <p:nvPr>
            <p:ph type="title"/>
          </p:nvPr>
        </p:nvSpPr>
        <p:spPr bwMode="auto"/>
        <p:txBody>
          <a:bodyPr wrap="square" numCol="1" anchorCtr="0" compatLnSpc="1">
            <a:prstTxWarp prst="textNoShape">
              <a:avLst/>
            </a:prstTxWarp>
          </a:bodyPr>
          <a:lstStyle/>
          <a:p>
            <a:pPr eaLnBrk="1" fontAlgn="auto" hangingPunct="1">
              <a:spcAft>
                <a:spcPts val="0"/>
              </a:spcAft>
              <a:defRPr/>
            </a:pPr>
            <a:r>
              <a:rPr lang="en-US"/>
              <a:t>Exploratory Research</a:t>
            </a:r>
          </a:p>
        </p:txBody>
      </p:sp>
      <p:sp>
        <p:nvSpPr>
          <p:cNvPr id="19459" name="Rectangle 3"/>
          <p:cNvSpPr>
            <a:spLocks noGrp="1" noChangeArrowheads="1"/>
          </p:cNvSpPr>
          <p:nvPr>
            <p:ph type="body" idx="1"/>
          </p:nvPr>
        </p:nvSpPr>
        <p:spPr/>
        <p:txBody>
          <a:bodyPr/>
          <a:lstStyle/>
          <a:p>
            <a:pPr eaLnBrk="1" hangingPunct="1"/>
            <a:r>
              <a:rPr lang="en-US" smtClean="0"/>
              <a:t>A variety of methods are available to conduct exploratory research.</a:t>
            </a:r>
          </a:p>
          <a:p>
            <a:pPr lvl="1" eaLnBrk="1" hangingPunct="1"/>
            <a:r>
              <a:rPr lang="en-US" sz="3200" smtClean="0"/>
              <a:t>Secondary Data Analysis</a:t>
            </a:r>
          </a:p>
          <a:p>
            <a:pPr lvl="1" eaLnBrk="1" hangingPunct="1"/>
            <a:r>
              <a:rPr lang="en-US" sz="3200" smtClean="0"/>
              <a:t>Experience Surveys</a:t>
            </a:r>
          </a:p>
          <a:p>
            <a:pPr lvl="1" eaLnBrk="1" hangingPunct="1"/>
            <a:r>
              <a:rPr lang="en-US" sz="3200" smtClean="0"/>
              <a:t>Case Analysis</a:t>
            </a:r>
          </a:p>
          <a:p>
            <a:pPr lvl="1" eaLnBrk="1" hangingPunct="1"/>
            <a:r>
              <a:rPr lang="en-US" sz="3200" smtClean="0"/>
              <a:t>Focus Groups</a:t>
            </a:r>
          </a:p>
          <a:p>
            <a:pPr lvl="1" eaLnBrk="1" hangingPunct="1"/>
            <a:r>
              <a:rPr lang="en-US" sz="3200" smtClean="0"/>
              <a:t>Projective                            Techniques</a:t>
            </a:r>
          </a:p>
        </p:txBody>
      </p:sp>
      <p:pic>
        <p:nvPicPr>
          <p:cNvPr id="75782" name="Picture 2" descr="https://encrypted-tbn2.gstatic.com/images?q=tbn:ANd9GcRuTQBQ2T98J8hRLo7e4j0MLsQfztVfFUnaKuFfUrKz_9oEVNNzrQ"/>
          <p:cNvPicPr>
            <a:picLocks noChangeAspect="1" noChangeArrowheads="1"/>
          </p:cNvPicPr>
          <p:nvPr/>
        </p:nvPicPr>
        <p:blipFill>
          <a:blip r:embed="rId3"/>
          <a:srcRect/>
          <a:stretch>
            <a:fillRect/>
          </a:stretch>
        </p:blipFill>
        <p:spPr bwMode="auto">
          <a:xfrm>
            <a:off x="5580063" y="4005263"/>
            <a:ext cx="2466975" cy="184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a:t>Descriptive Research</a:t>
            </a:r>
          </a:p>
        </p:txBody>
      </p:sp>
      <p:sp>
        <p:nvSpPr>
          <p:cNvPr id="21507" name="Rectangle 3"/>
          <p:cNvSpPr>
            <a:spLocks noGrp="1" noChangeArrowheads="1"/>
          </p:cNvSpPr>
          <p:nvPr>
            <p:ph type="body" idx="1"/>
          </p:nvPr>
        </p:nvSpPr>
        <p:spPr/>
        <p:txBody>
          <a:bodyPr/>
          <a:lstStyle/>
          <a:p>
            <a:pPr eaLnBrk="1" hangingPunct="1"/>
            <a:r>
              <a:rPr lang="en-US" smtClean="0">
                <a:solidFill>
                  <a:srgbClr val="CC0000"/>
                </a:solidFill>
              </a:rPr>
              <a:t>Descriptive research</a:t>
            </a:r>
            <a:r>
              <a:rPr lang="en-US" smtClean="0"/>
              <a:t> is undertaken to describe answers to questions of who, what, where, when, and how.</a:t>
            </a:r>
          </a:p>
          <a:p>
            <a:pPr eaLnBrk="1" hangingPunct="1"/>
            <a:r>
              <a:rPr lang="en-US" smtClean="0"/>
              <a:t>Descriptive research is desirable when we wish to project a study’s findings to a larger population, if the study’s sample is representative.</a:t>
            </a:r>
            <a:endParaRPr lang="cs-CZ" smtClean="0"/>
          </a:p>
          <a:p>
            <a:pPr eaLnBrk="1" hangingPunct="1"/>
            <a:r>
              <a:rPr lang="en-US" smtClean="0"/>
              <a:t>Two basic classifications:</a:t>
            </a:r>
          </a:p>
          <a:p>
            <a:pPr lvl="1" eaLnBrk="1" hangingPunct="1"/>
            <a:r>
              <a:rPr lang="en-US" sz="3200" smtClean="0"/>
              <a:t>Cross-sectional                            studies</a:t>
            </a:r>
          </a:p>
          <a:p>
            <a:pPr lvl="1" eaLnBrk="1" hangingPunct="1"/>
            <a:r>
              <a:rPr lang="en-US" sz="3200" smtClean="0"/>
              <a:t>Longitudinal studies</a:t>
            </a:r>
          </a:p>
          <a:p>
            <a:pPr eaLnBrk="1" hangingPunct="1"/>
            <a:endParaRPr lang="en-US" smtClean="0"/>
          </a:p>
          <a:p>
            <a:pPr eaLnBrk="1" hangingPunct="1"/>
            <a:endParaRPr lang="en-US" smtClean="0"/>
          </a:p>
        </p:txBody>
      </p:sp>
      <p:pic>
        <p:nvPicPr>
          <p:cNvPr id="77827" name="Picture 2" descr="https://encrypted-tbn1.gstatic.com/images?q=tbn:ANd9GcSuWD8JZAgQuabATV6xcIvpyq0mqOe8T_hN8UwP8HU7kdAnSytXgg"/>
          <p:cNvPicPr>
            <a:picLocks noChangeAspect="1" noChangeArrowheads="1"/>
          </p:cNvPicPr>
          <p:nvPr/>
        </p:nvPicPr>
        <p:blipFill>
          <a:blip r:embed="rId3"/>
          <a:srcRect/>
          <a:stretch>
            <a:fillRect/>
          </a:stretch>
        </p:blipFill>
        <p:spPr bwMode="auto">
          <a:xfrm>
            <a:off x="6516688" y="3429000"/>
            <a:ext cx="2209800"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wrap="square" numCol="1" anchorCtr="0" compatLnSpc="1">
            <a:prstTxWarp prst="textNoShape">
              <a:avLst/>
            </a:prstTxWarp>
            <a:normAutofit fontScale="90000"/>
          </a:bodyPr>
          <a:lstStyle/>
          <a:p>
            <a:pPr eaLnBrk="1" hangingPunct="1">
              <a:defRPr/>
            </a:pPr>
            <a:r>
              <a:rPr lang="en-US" sz="3200" cap="none" smtClean="0"/>
              <a:t>CLASSIFICATION OF DESCRIPTIVE RESEARCH STUDIES</a:t>
            </a:r>
            <a:r>
              <a:rPr lang="cs-CZ" sz="3200" cap="none" smtClean="0"/>
              <a:t> (1)</a:t>
            </a:r>
            <a:endParaRPr lang="en-US" sz="3200" cap="none" smtClean="0"/>
          </a:p>
        </p:txBody>
      </p:sp>
      <p:sp>
        <p:nvSpPr>
          <p:cNvPr id="23555" name="Rectangle 3"/>
          <p:cNvSpPr>
            <a:spLocks noGrp="1" noChangeArrowheads="1"/>
          </p:cNvSpPr>
          <p:nvPr>
            <p:ph type="body" idx="1"/>
          </p:nvPr>
        </p:nvSpPr>
        <p:spPr/>
        <p:txBody>
          <a:bodyPr/>
          <a:lstStyle/>
          <a:p>
            <a:pPr eaLnBrk="1" hangingPunct="1"/>
            <a:r>
              <a:rPr lang="en-US" smtClean="0">
                <a:solidFill>
                  <a:srgbClr val="CC0000"/>
                </a:solidFill>
              </a:rPr>
              <a:t>Cross-sectional studies</a:t>
            </a:r>
            <a:r>
              <a:rPr lang="en-US" smtClean="0">
                <a:solidFill>
                  <a:schemeClr val="accent2"/>
                </a:solidFill>
              </a:rPr>
              <a:t> </a:t>
            </a:r>
            <a:r>
              <a:rPr lang="en-US" smtClean="0"/>
              <a:t>measure units from a sample of the population </a:t>
            </a:r>
            <a:r>
              <a:rPr lang="en-US" smtClean="0">
                <a:solidFill>
                  <a:srgbClr val="00B050"/>
                </a:solidFill>
              </a:rPr>
              <a:t>at only one point in time</a:t>
            </a:r>
            <a:r>
              <a:rPr lang="en-US" smtClean="0"/>
              <a:t>.</a:t>
            </a:r>
          </a:p>
          <a:p>
            <a:pPr lvl="1" eaLnBrk="1" hangingPunct="1"/>
            <a:r>
              <a:rPr lang="en-US" sz="3200" smtClean="0"/>
              <a:t>Sample surveys: </a:t>
            </a:r>
            <a:r>
              <a:rPr lang="en-US" sz="3200" smtClean="0">
                <a:solidFill>
                  <a:schemeClr val="tx2"/>
                </a:solidFill>
              </a:rPr>
              <a:t>are cross-sectional studies whose samples are drawn in such a way as to be representative of a specific population.</a:t>
            </a:r>
          </a:p>
          <a:p>
            <a:pPr lvl="2" eaLnBrk="1" hangingPunct="1"/>
            <a:r>
              <a:rPr lang="en-US" sz="3200" smtClean="0">
                <a:solidFill>
                  <a:schemeClr val="tx2"/>
                </a:solidFill>
              </a:rPr>
              <a:t>These studies are usually presented with a margin of error.</a:t>
            </a:r>
          </a:p>
          <a:p>
            <a:pPr eaLnBrk="1" hangingPunct="1"/>
            <a:endParaRPr lang="en-US" smtClean="0"/>
          </a:p>
        </p:txBody>
      </p:sp>
      <p:pic>
        <p:nvPicPr>
          <p:cNvPr id="79875" name="Picture 2" descr="https://encrypted-tbn2.gstatic.com/images?q=tbn:ANd9GcRfEZypSsytPBN6SVqTn4cY-2pNEP9WiO-2VDZzrE438JZk7a-_lw"/>
          <p:cNvPicPr>
            <a:picLocks noChangeAspect="1" noChangeArrowheads="1"/>
          </p:cNvPicPr>
          <p:nvPr/>
        </p:nvPicPr>
        <p:blipFill>
          <a:blip r:embed="rId3"/>
          <a:srcRect/>
          <a:stretch>
            <a:fillRect/>
          </a:stretch>
        </p:blipFill>
        <p:spPr bwMode="auto">
          <a:xfrm>
            <a:off x="6228184" y="-7268"/>
            <a:ext cx="2466975" cy="184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wrap="square" numCol="1" anchorCtr="0" compatLnSpc="1">
            <a:prstTxWarp prst="textNoShape">
              <a:avLst/>
            </a:prstTxWarp>
            <a:normAutofit fontScale="90000"/>
          </a:bodyPr>
          <a:lstStyle/>
          <a:p>
            <a:pPr eaLnBrk="1" hangingPunct="1">
              <a:defRPr/>
            </a:pPr>
            <a:r>
              <a:rPr lang="en-US" sz="3200" cap="none" smtClean="0"/>
              <a:t>CLASSIFICATION OF DESCRIPTIVE RESEARCH STUDIES</a:t>
            </a:r>
            <a:r>
              <a:rPr lang="cs-CZ" sz="3200" cap="none" smtClean="0"/>
              <a:t> (2)</a:t>
            </a:r>
            <a:endParaRPr lang="en-US" sz="3200" cap="none" smtClean="0"/>
          </a:p>
        </p:txBody>
      </p:sp>
      <p:sp>
        <p:nvSpPr>
          <p:cNvPr id="25603" name="Rectangle 3"/>
          <p:cNvSpPr>
            <a:spLocks noGrp="1" noChangeArrowheads="1"/>
          </p:cNvSpPr>
          <p:nvPr>
            <p:ph type="body" idx="1"/>
          </p:nvPr>
        </p:nvSpPr>
        <p:spPr/>
        <p:txBody>
          <a:bodyPr/>
          <a:lstStyle/>
          <a:p>
            <a:pPr eaLnBrk="1" hangingPunct="1"/>
            <a:r>
              <a:rPr lang="en-US" dirty="0" smtClean="0">
                <a:solidFill>
                  <a:srgbClr val="CC0000"/>
                </a:solidFill>
              </a:rPr>
              <a:t>Longitudinal studies</a:t>
            </a:r>
            <a:r>
              <a:rPr lang="en-US" dirty="0" smtClean="0">
                <a:solidFill>
                  <a:schemeClr val="accent2"/>
                </a:solidFill>
              </a:rPr>
              <a:t> </a:t>
            </a:r>
            <a:r>
              <a:rPr lang="en-US" dirty="0" smtClean="0"/>
              <a:t>repeatedly measure the same sample units of a population over time.</a:t>
            </a:r>
          </a:p>
          <a:p>
            <a:pPr eaLnBrk="1" hangingPunct="1"/>
            <a:r>
              <a:rPr lang="en-US" dirty="0" smtClean="0">
                <a:solidFill>
                  <a:schemeClr val="tx2"/>
                </a:solidFill>
              </a:rPr>
              <a:t>Longitudinal studies often make use of a </a:t>
            </a:r>
            <a:r>
              <a:rPr lang="en-US" sz="2400" dirty="0" smtClean="0">
                <a:solidFill>
                  <a:srgbClr val="009900"/>
                </a:solidFill>
              </a:rPr>
              <a:t>panel</a:t>
            </a:r>
            <a:r>
              <a:rPr lang="en-US" dirty="0" smtClean="0">
                <a:solidFill>
                  <a:schemeClr val="tx2"/>
                </a:solidFill>
              </a:rPr>
              <a:t> which represents sample units who have agreed to answer questions at periodic intervals.</a:t>
            </a:r>
          </a:p>
          <a:p>
            <a:pPr eaLnBrk="1" hangingPunct="1"/>
            <a:r>
              <a:rPr lang="en-US" dirty="0" smtClean="0">
                <a:solidFill>
                  <a:schemeClr val="tx2"/>
                </a:solidFill>
              </a:rPr>
              <a:t>Many large research firms maintain </a:t>
            </a:r>
            <a:r>
              <a:rPr lang="en-US" sz="2400" i="1" dirty="0" smtClean="0">
                <a:solidFill>
                  <a:srgbClr val="009900"/>
                </a:solidFill>
              </a:rPr>
              <a:t>panels</a:t>
            </a:r>
            <a:r>
              <a:rPr lang="en-US" dirty="0" smtClean="0">
                <a:solidFill>
                  <a:schemeClr val="tx2"/>
                </a:solidFill>
              </a:rPr>
              <a:t> of consumers.</a:t>
            </a:r>
          </a:p>
          <a:p>
            <a:pPr eaLnBrk="1" hangingPunct="1"/>
            <a:endParaRPr lang="en-US" dirty="0" smtClean="0"/>
          </a:p>
        </p:txBody>
      </p:sp>
      <p:pic>
        <p:nvPicPr>
          <p:cNvPr id="81926" name="Picture 6" descr="Panel%20Research%202"/>
          <p:cNvPicPr>
            <a:picLocks noChangeAspect="1" noChangeArrowheads="1"/>
          </p:cNvPicPr>
          <p:nvPr/>
        </p:nvPicPr>
        <p:blipFill>
          <a:blip r:embed="rId3"/>
          <a:srcRect/>
          <a:stretch>
            <a:fillRect/>
          </a:stretch>
        </p:blipFill>
        <p:spPr bwMode="auto">
          <a:xfrm>
            <a:off x="2700338" y="4171950"/>
            <a:ext cx="4048125" cy="22812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457200" y="152400"/>
            <a:ext cx="8147050" cy="1371600"/>
          </a:xfrm>
        </p:spPr>
        <p:txBody>
          <a:bodyPr wrap="square" numCol="1" anchorCtr="0" compatLnSpc="1">
            <a:prstTxWarp prst="textNoShape">
              <a:avLst/>
            </a:prstTxWarp>
          </a:bodyPr>
          <a:lstStyle/>
          <a:p>
            <a:pPr eaLnBrk="1" hangingPunct="1">
              <a:defRPr/>
            </a:pPr>
            <a:r>
              <a:rPr lang="cs-CZ" cap="none" smtClean="0"/>
              <a:t>Research process – one more approach</a:t>
            </a:r>
          </a:p>
        </p:txBody>
      </p:sp>
      <p:pic>
        <p:nvPicPr>
          <p:cNvPr id="22530" name="Picture 4"/>
          <p:cNvPicPr>
            <a:picLocks noChangeAspect="1" noChangeArrowheads="1"/>
          </p:cNvPicPr>
          <p:nvPr/>
        </p:nvPicPr>
        <p:blipFill>
          <a:blip r:embed="rId3"/>
          <a:srcRect l="12650" t="24802" b="17122"/>
          <a:stretch>
            <a:fillRect/>
          </a:stretch>
        </p:blipFill>
        <p:spPr bwMode="auto">
          <a:xfrm>
            <a:off x="971550" y="1989138"/>
            <a:ext cx="7632700"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92E58EE-D792-4C93-9FB7-C7FCCCB9D47F}" type="slidenum">
              <a:rPr lang="en-US" sz="1400"/>
              <a:pPr algn="r"/>
              <a:t>50</a:t>
            </a:fld>
            <a:endParaRPr lang="en-US" sz="1400"/>
          </a:p>
        </p:txBody>
      </p:sp>
      <p:sp>
        <p:nvSpPr>
          <p:cNvPr id="114692" name="Rectangle 2"/>
          <p:cNvSpPr>
            <a:spLocks noGrp="1" noChangeArrowheads="1"/>
          </p:cNvSpPr>
          <p:nvPr>
            <p:ph type="title" idx="4294967295"/>
          </p:nvPr>
        </p:nvSpPr>
        <p:spPr bwMode="auto"/>
        <p:txBody>
          <a:bodyPr wrap="square" numCol="1" anchor="ctr" anchorCtr="0" compatLnSpc="1">
            <a:prstTxWarp prst="textNoShape">
              <a:avLst/>
            </a:prstTxWarp>
          </a:bodyPr>
          <a:lstStyle/>
          <a:p>
            <a:pPr eaLnBrk="1" hangingPunct="1">
              <a:defRPr/>
            </a:pPr>
            <a:r>
              <a:rPr lang="en-US" cap="none" smtClean="0"/>
              <a:t>Marketing Research Panels</a:t>
            </a:r>
          </a:p>
        </p:txBody>
      </p:sp>
      <p:sp>
        <p:nvSpPr>
          <p:cNvPr id="26627" name="Rectangle 3"/>
          <p:cNvSpPr>
            <a:spLocks noGrp="1" noChangeArrowheads="1"/>
          </p:cNvSpPr>
          <p:nvPr>
            <p:ph type="body" idx="4294967295"/>
          </p:nvPr>
        </p:nvSpPr>
        <p:spPr/>
        <p:txBody>
          <a:bodyPr/>
          <a:lstStyle/>
          <a:p>
            <a:pPr eaLnBrk="1" hangingPunct="1"/>
            <a:r>
              <a:rPr lang="en-US" dirty="0" smtClean="0">
                <a:solidFill>
                  <a:srgbClr val="CC0000"/>
                </a:solidFill>
              </a:rPr>
              <a:t>Continuous panels</a:t>
            </a:r>
            <a:r>
              <a:rPr lang="en-US" dirty="0" smtClean="0">
                <a:solidFill>
                  <a:schemeClr val="accent2"/>
                </a:solidFill>
              </a:rPr>
              <a:t> </a:t>
            </a:r>
            <a:r>
              <a:rPr lang="en-US" dirty="0" smtClean="0"/>
              <a:t>ask panel members the same questions on each panel measurement.</a:t>
            </a:r>
          </a:p>
          <a:p>
            <a:pPr eaLnBrk="1" hangingPunct="1"/>
            <a:r>
              <a:rPr lang="en-US" dirty="0" smtClean="0">
                <a:solidFill>
                  <a:srgbClr val="CC0000"/>
                </a:solidFill>
              </a:rPr>
              <a:t>Discontinuous panels</a:t>
            </a:r>
            <a:r>
              <a:rPr lang="en-US" dirty="0" smtClean="0">
                <a:solidFill>
                  <a:schemeClr val="accent2"/>
                </a:solidFill>
              </a:rPr>
              <a:t> </a:t>
            </a:r>
            <a:r>
              <a:rPr lang="en-US" dirty="0" smtClean="0"/>
              <a:t>vary questions from one panel measurement to the next.</a:t>
            </a:r>
          </a:p>
          <a:p>
            <a:pPr lvl="1" eaLnBrk="1" hangingPunct="1"/>
            <a:r>
              <a:rPr lang="en-US" sz="2400" dirty="0" smtClean="0"/>
              <a:t>They are sometimes referred to as </a:t>
            </a:r>
            <a:r>
              <a:rPr lang="en-US" sz="2400" dirty="0" smtClean="0">
                <a:solidFill>
                  <a:srgbClr val="009900"/>
                </a:solidFill>
              </a:rPr>
              <a:t>omnibus</a:t>
            </a:r>
            <a:r>
              <a:rPr lang="en-US" sz="2400" dirty="0" smtClean="0"/>
              <a:t> (“including or covering many things or classes”</a:t>
            </a:r>
            <a:r>
              <a:rPr lang="cs-CZ" sz="2400" dirty="0" smtClean="0"/>
              <a:t> – </a:t>
            </a:r>
            <a:r>
              <a:rPr lang="cs-CZ" sz="2400" dirty="0" err="1" smtClean="0"/>
              <a:t>for</a:t>
            </a:r>
            <a:r>
              <a:rPr lang="cs-CZ" sz="2400" dirty="0" smtClean="0"/>
              <a:t> </a:t>
            </a:r>
            <a:r>
              <a:rPr lang="cs-CZ" sz="2400" dirty="0" err="1" smtClean="0"/>
              <a:t>several</a:t>
            </a:r>
            <a:r>
              <a:rPr lang="cs-CZ" sz="2400" dirty="0" smtClean="0"/>
              <a:t> </a:t>
            </a:r>
            <a:r>
              <a:rPr lang="cs-CZ" sz="2400" dirty="0" err="1" smtClean="0"/>
              <a:t>firms</a:t>
            </a:r>
            <a:r>
              <a:rPr lang="en-US" sz="2400" dirty="0" smtClean="0"/>
              <a:t>).</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69DFDC-7C56-4C77-BB02-983CC428EFC7}" type="slidenum">
              <a:rPr lang="en-US" sz="1400"/>
              <a:pPr algn="r"/>
              <a:t>51</a:t>
            </a:fld>
            <a:endParaRPr lang="en-US" sz="1400"/>
          </a:p>
        </p:txBody>
      </p:sp>
      <p:sp>
        <p:nvSpPr>
          <p:cNvPr id="116740" name="Rectangle 2"/>
          <p:cNvSpPr>
            <a:spLocks noGrp="1" noChangeArrowheads="1"/>
          </p:cNvSpPr>
          <p:nvPr>
            <p:ph type="title" idx="4294967295"/>
          </p:nvPr>
        </p:nvSpPr>
        <p:spPr bwMode="auto">
          <a:xfrm>
            <a:off x="457200" y="152400"/>
            <a:ext cx="8147050" cy="973138"/>
          </a:xfrm>
        </p:spPr>
        <p:txBody>
          <a:bodyPr wrap="square" numCol="1" anchor="ctr" anchorCtr="0" compatLnSpc="1">
            <a:prstTxWarp prst="textNoShape">
              <a:avLst/>
            </a:prstTxWarp>
          </a:bodyPr>
          <a:lstStyle/>
          <a:p>
            <a:pPr eaLnBrk="1" hangingPunct="1">
              <a:defRPr/>
            </a:pPr>
            <a:r>
              <a:rPr lang="en-US" cap="none" smtClean="0"/>
              <a:t>Marketing Research Panels </a:t>
            </a:r>
          </a:p>
        </p:txBody>
      </p:sp>
      <p:sp>
        <p:nvSpPr>
          <p:cNvPr id="29699" name="Rectangle 3"/>
          <p:cNvSpPr>
            <a:spLocks noGrp="1" noChangeArrowheads="1"/>
          </p:cNvSpPr>
          <p:nvPr>
            <p:ph type="body" idx="4294967295"/>
          </p:nvPr>
        </p:nvSpPr>
        <p:spPr>
          <a:xfrm>
            <a:off x="468313" y="1196975"/>
            <a:ext cx="7620000" cy="4929188"/>
          </a:xfrm>
        </p:spPr>
        <p:txBody>
          <a:bodyPr/>
          <a:lstStyle/>
          <a:p>
            <a:pPr eaLnBrk="1" hangingPunct="1"/>
            <a:r>
              <a:rPr lang="en-US" sz="2400" smtClean="0">
                <a:solidFill>
                  <a:srgbClr val="00CC00"/>
                </a:solidFill>
              </a:rPr>
              <a:t>Discontinuous Panels</a:t>
            </a:r>
            <a:endParaRPr lang="cs-CZ" sz="2400" smtClean="0">
              <a:solidFill>
                <a:srgbClr val="00CC00"/>
              </a:solidFill>
            </a:endParaRPr>
          </a:p>
          <a:p>
            <a:pPr eaLnBrk="1" hangingPunct="1"/>
            <a:r>
              <a:rPr lang="en-US" sz="1800" smtClean="0"/>
              <a:t>Discontinuous panels have the advantage of being able to access  large groups of people who have made themselves available for research.</a:t>
            </a:r>
          </a:p>
          <a:p>
            <a:pPr eaLnBrk="1" hangingPunct="1"/>
            <a:r>
              <a:rPr lang="en-US" sz="1800" smtClean="0"/>
              <a:t>Discontinuous panels represent sources of information that may be quickly accessed for a wide variety of purposes.</a:t>
            </a:r>
            <a:endParaRPr lang="cs-CZ" sz="1800" smtClean="0"/>
          </a:p>
          <a:p>
            <a:pPr eaLnBrk="1" hangingPunct="1"/>
            <a:r>
              <a:rPr lang="en-US" sz="2400" smtClean="0">
                <a:solidFill>
                  <a:srgbClr val="00CC00"/>
                </a:solidFill>
              </a:rPr>
              <a:t>Continuous Panels</a:t>
            </a:r>
            <a:endParaRPr lang="cs-CZ" sz="2400" smtClean="0">
              <a:solidFill>
                <a:srgbClr val="00CC00"/>
              </a:solidFill>
            </a:endParaRPr>
          </a:p>
          <a:p>
            <a:pPr eaLnBrk="1" hangingPunct="1"/>
            <a:r>
              <a:rPr lang="en-US" sz="1800" smtClean="0"/>
              <a:t>Continuous panels are used quite differently from discontinuous panels in that one may use data from continuous panels to gain insights into </a:t>
            </a:r>
            <a:r>
              <a:rPr lang="en-US" sz="1800" u="sng" smtClean="0"/>
              <a:t>changes</a:t>
            </a:r>
            <a:r>
              <a:rPr lang="en-US" sz="1800" smtClean="0"/>
              <a:t> in consumers’ purchases, attitudes, etc.</a:t>
            </a:r>
          </a:p>
          <a:p>
            <a:pPr eaLnBrk="1" hangingPunct="1"/>
            <a:r>
              <a:rPr lang="en-US" sz="1800" smtClean="0"/>
              <a:t>For example, brand switching studies are used to illustrate how consumers change brands, and market-tracking studies track some variable of interest over time.</a:t>
            </a:r>
          </a:p>
          <a:p>
            <a:pPr eaLnBrk="1" hangingPunct="1"/>
            <a:endParaRPr lang="en-US" sz="2400" smtClean="0">
              <a:solidFill>
                <a:srgbClr val="00CC00"/>
              </a:solidFill>
            </a:endParaRPr>
          </a:p>
          <a:p>
            <a:pPr eaLnBrk="1" hangingPunct="1"/>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8CC662D-D8F1-46FE-AFDF-F6EE75BB8ABC}" type="slidenum">
              <a:rPr lang="en-US" sz="1400"/>
              <a:pPr algn="r"/>
              <a:t>52</a:t>
            </a:fld>
            <a:endParaRPr lang="en-US" sz="1400"/>
          </a:p>
        </p:txBody>
      </p:sp>
      <p:sp>
        <p:nvSpPr>
          <p:cNvPr id="120836" name="Rectangle 2"/>
          <p:cNvSpPr>
            <a:spLocks noGrp="1" noChangeArrowheads="1"/>
          </p:cNvSpPr>
          <p:nvPr>
            <p:ph type="title" idx="4294967295"/>
          </p:nvPr>
        </p:nvSpPr>
        <p:spPr bwMode="auto"/>
        <p:txBody>
          <a:bodyPr wrap="square" numCol="1" anchor="ctr" anchorCtr="0" compatLnSpc="1">
            <a:prstTxWarp prst="textNoShape">
              <a:avLst/>
            </a:prstTxWarp>
          </a:bodyPr>
          <a:lstStyle/>
          <a:p>
            <a:pPr eaLnBrk="1" hangingPunct="1">
              <a:defRPr/>
            </a:pPr>
            <a:r>
              <a:rPr lang="en-US" cap="none" smtClean="0"/>
              <a:t>Causal Research</a:t>
            </a:r>
          </a:p>
        </p:txBody>
      </p:sp>
      <p:sp>
        <p:nvSpPr>
          <p:cNvPr id="31747" name="Rectangle 3"/>
          <p:cNvSpPr>
            <a:spLocks noGrp="1" noChangeArrowheads="1"/>
          </p:cNvSpPr>
          <p:nvPr>
            <p:ph type="body" idx="4294967295"/>
          </p:nvPr>
        </p:nvSpPr>
        <p:spPr/>
        <p:txBody>
          <a:bodyPr/>
          <a:lstStyle/>
          <a:p>
            <a:pPr eaLnBrk="1" hangingPunct="1"/>
            <a:r>
              <a:rPr lang="en-US" smtClean="0"/>
              <a:t>Causality may be thought of as understanding a phenomenon in terms of conditional statements of the form “If x, then y.”</a:t>
            </a:r>
            <a:endParaRPr lang="cs-CZ" smtClean="0"/>
          </a:p>
          <a:p>
            <a:pPr eaLnBrk="1" hangingPunct="1"/>
            <a:r>
              <a:rPr lang="cs-CZ" smtClean="0"/>
              <a:t>Causal research deals with the "why" questions. </a:t>
            </a:r>
            <a:endParaRPr lang="en-US" smtClean="0"/>
          </a:p>
          <a:p>
            <a:pPr eaLnBrk="1" hangingPunct="1"/>
            <a:r>
              <a:rPr lang="en-US" smtClean="0"/>
              <a:t>Causal studies </a:t>
            </a:r>
            <a:r>
              <a:rPr lang="cs-CZ" smtClean="0"/>
              <a:t>can be</a:t>
            </a:r>
            <a:r>
              <a:rPr lang="en-US" smtClean="0"/>
              <a:t> conducted through the use of experiments</a:t>
            </a:r>
            <a:r>
              <a:rPr lang="cs-CZ" smtClean="0"/>
              <a:t> or communication (surveys)</a:t>
            </a:r>
            <a:endParaRPr lang="en-US" smtClean="0"/>
          </a:p>
          <a:p>
            <a:pPr eaLnBrk="1" hangingPunct="1"/>
            <a:endParaRPr lang="en-US" smtClean="0"/>
          </a:p>
        </p:txBody>
      </p:sp>
      <p:pic>
        <p:nvPicPr>
          <p:cNvPr id="90117" name="Picture 5" descr="ANd9GcQ7E9cF88WbYpORdcVR91OYKKqX1yPZc8GdEaSj1vYf5cxH2F0Q6w"/>
          <p:cNvPicPr>
            <a:picLocks noChangeAspect="1" noChangeArrowheads="1"/>
          </p:cNvPicPr>
          <p:nvPr/>
        </p:nvPicPr>
        <p:blipFill>
          <a:blip r:embed="rId3"/>
          <a:srcRect/>
          <a:stretch>
            <a:fillRect/>
          </a:stretch>
        </p:blipFill>
        <p:spPr bwMode="auto">
          <a:xfrm>
            <a:off x="2987675" y="4437063"/>
            <a:ext cx="2771775" cy="1647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1538738-EC70-468B-A59B-DF49642A13AF}" type="slidenum">
              <a:rPr lang="en-US" sz="1400"/>
              <a:pPr algn="r"/>
              <a:t>53</a:t>
            </a:fld>
            <a:endParaRPr lang="en-US" sz="1400"/>
          </a:p>
        </p:txBody>
      </p:sp>
      <p:sp>
        <p:nvSpPr>
          <p:cNvPr id="122884" name="Rectangle 2"/>
          <p:cNvSpPr>
            <a:spLocks noGrp="1" noChangeArrowheads="1"/>
          </p:cNvSpPr>
          <p:nvPr>
            <p:ph type="title" idx="4294967295"/>
          </p:nvPr>
        </p:nvSpPr>
        <p:spPr bwMode="auto"/>
        <p:txBody>
          <a:bodyPr wrap="square" numCol="1" anchor="ctr" anchorCtr="0" compatLnSpc="1">
            <a:prstTxWarp prst="textNoShape">
              <a:avLst/>
            </a:prstTxWarp>
          </a:bodyPr>
          <a:lstStyle/>
          <a:p>
            <a:pPr eaLnBrk="1" hangingPunct="1">
              <a:defRPr/>
            </a:pPr>
            <a:r>
              <a:rPr lang="en-US" cap="none" smtClean="0"/>
              <a:t>Experiments</a:t>
            </a:r>
          </a:p>
        </p:txBody>
      </p:sp>
      <p:sp>
        <p:nvSpPr>
          <p:cNvPr id="32771" name="Rectangle 3"/>
          <p:cNvSpPr>
            <a:spLocks noGrp="1" noChangeArrowheads="1"/>
          </p:cNvSpPr>
          <p:nvPr>
            <p:ph type="body" idx="4294967295"/>
          </p:nvPr>
        </p:nvSpPr>
        <p:spPr>
          <a:xfrm>
            <a:off x="468313" y="1341438"/>
            <a:ext cx="7620000" cy="4373562"/>
          </a:xfrm>
        </p:spPr>
        <p:txBody>
          <a:bodyPr/>
          <a:lstStyle/>
          <a:p>
            <a:pPr eaLnBrk="1" hangingPunct="1">
              <a:lnSpc>
                <a:spcPct val="90000"/>
              </a:lnSpc>
            </a:pPr>
            <a:r>
              <a:rPr lang="en-US" smtClean="0">
                <a:solidFill>
                  <a:srgbClr val="CC0000"/>
                </a:solidFill>
              </a:rPr>
              <a:t>An experiment</a:t>
            </a:r>
            <a:r>
              <a:rPr lang="en-US" smtClean="0">
                <a:solidFill>
                  <a:schemeClr val="accent2"/>
                </a:solidFill>
              </a:rPr>
              <a:t> </a:t>
            </a:r>
            <a:r>
              <a:rPr lang="en-US" smtClean="0"/>
              <a:t>is defined as manipulating an independent variable to see how it affects a dependent variable, while also controlling the effects of additional extraneous variables.</a:t>
            </a:r>
            <a:endParaRPr lang="cs-CZ" smtClean="0"/>
          </a:p>
          <a:p>
            <a:pPr eaLnBrk="1" hangingPunct="1">
              <a:lnSpc>
                <a:spcPct val="90000"/>
              </a:lnSpc>
            </a:pPr>
            <a:r>
              <a:rPr lang="en-US" smtClean="0">
                <a:solidFill>
                  <a:srgbClr val="CC0000"/>
                </a:solidFill>
              </a:rPr>
              <a:t>Extraneous variables</a:t>
            </a:r>
            <a:r>
              <a:rPr lang="en-US" smtClean="0"/>
              <a:t> are those variables that may have some effect on a dependent variable yet are not independent variables.</a:t>
            </a:r>
          </a:p>
          <a:p>
            <a:pPr eaLnBrk="1" hangingPunct="1">
              <a:lnSpc>
                <a:spcPct val="90000"/>
              </a:lnSpc>
            </a:pPr>
            <a:r>
              <a:rPr lang="en-US" smtClean="0"/>
              <a:t>Extraneous variables must be controlled through proper </a:t>
            </a:r>
            <a:r>
              <a:rPr lang="en-US" u="sng" smtClean="0"/>
              <a:t>experimental design</a:t>
            </a:r>
            <a:r>
              <a:rPr lang="en-US" smtClean="0"/>
              <a:t>.</a:t>
            </a:r>
            <a:endParaRPr lang="cs-CZ" smtClean="0"/>
          </a:p>
          <a:p>
            <a:pPr eaLnBrk="1" hangingPunct="1">
              <a:lnSpc>
                <a:spcPct val="90000"/>
              </a:lnSpc>
            </a:pPr>
            <a:r>
              <a:rPr lang="en-US" smtClean="0">
                <a:solidFill>
                  <a:srgbClr val="CC0000"/>
                </a:solidFill>
              </a:rPr>
              <a:t>Experimental design</a:t>
            </a:r>
            <a:r>
              <a:rPr lang="en-US" smtClean="0">
                <a:solidFill>
                  <a:schemeClr val="accent2"/>
                </a:solidFill>
              </a:rPr>
              <a:t> </a:t>
            </a:r>
            <a:r>
              <a:rPr lang="en-US" smtClean="0"/>
              <a:t>is a procedure for devising an experimental setting such that a change in a dependent variable may be attributed </a:t>
            </a:r>
            <a:r>
              <a:rPr lang="en-US" u="sng" smtClean="0"/>
              <a:t>solely</a:t>
            </a:r>
            <a:r>
              <a:rPr lang="en-US" smtClean="0"/>
              <a:t> to the change in an independent variable.</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99C8BD0-2310-4A83-A2FA-86DD629C52BD}" type="slidenum">
              <a:rPr lang="en-US" sz="1400"/>
              <a:pPr algn="r"/>
              <a:t>54</a:t>
            </a:fld>
            <a:endParaRPr lang="en-US" sz="1400"/>
          </a:p>
        </p:txBody>
      </p:sp>
      <p:sp>
        <p:nvSpPr>
          <p:cNvPr id="141316" name="Rectangle 2"/>
          <p:cNvSpPr>
            <a:spLocks noGrp="1" noChangeArrowheads="1"/>
          </p:cNvSpPr>
          <p:nvPr>
            <p:ph type="title" idx="4294967295"/>
          </p:nvPr>
        </p:nvSpPr>
        <p:spPr bwMode="auto"/>
        <p:txBody>
          <a:bodyPr wrap="square" numCol="1" anchor="ctr" anchorCtr="0" compatLnSpc="1">
            <a:prstTxWarp prst="textNoShape">
              <a:avLst/>
            </a:prstTxWarp>
          </a:bodyPr>
          <a:lstStyle/>
          <a:p>
            <a:pPr eaLnBrk="1" hangingPunct="1">
              <a:defRPr/>
            </a:pPr>
            <a:r>
              <a:rPr lang="en-US" cap="none" smtClean="0"/>
              <a:t>Control of Extraneous Variables</a:t>
            </a:r>
          </a:p>
        </p:txBody>
      </p:sp>
      <p:sp>
        <p:nvSpPr>
          <p:cNvPr id="41987" name="Rectangle 3"/>
          <p:cNvSpPr>
            <a:spLocks noGrp="1" noChangeArrowheads="1"/>
          </p:cNvSpPr>
          <p:nvPr>
            <p:ph type="body" idx="4294967295"/>
          </p:nvPr>
        </p:nvSpPr>
        <p:spPr/>
        <p:txBody>
          <a:bodyPr/>
          <a:lstStyle/>
          <a:p>
            <a:pPr eaLnBrk="1" hangingPunct="1"/>
            <a:r>
              <a:rPr lang="en-US" smtClean="0"/>
              <a:t>A</a:t>
            </a:r>
            <a:r>
              <a:rPr lang="en-US" smtClean="0">
                <a:solidFill>
                  <a:srgbClr val="CC0000"/>
                </a:solidFill>
              </a:rPr>
              <a:t> control group</a:t>
            </a:r>
            <a:r>
              <a:rPr lang="en-US" smtClean="0"/>
              <a:t> is a group whose subjects have not been exposed to the change in the independent variable.</a:t>
            </a:r>
          </a:p>
          <a:p>
            <a:pPr eaLnBrk="1" hangingPunct="1"/>
            <a:r>
              <a:rPr lang="en-US" smtClean="0"/>
              <a:t>An </a:t>
            </a:r>
            <a:r>
              <a:rPr lang="en-US" smtClean="0">
                <a:solidFill>
                  <a:srgbClr val="CC0000"/>
                </a:solidFill>
              </a:rPr>
              <a:t>experimental group</a:t>
            </a:r>
            <a:r>
              <a:rPr lang="en-US" smtClean="0"/>
              <a:t> is a group that has been exposed to a change in the experimental variable.</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00E04CF-A9F2-472B-8D89-37BD80BF2BAF}" type="slidenum">
              <a:rPr lang="en-US" sz="1400"/>
              <a:pPr algn="r"/>
              <a:t>55</a:t>
            </a:fld>
            <a:endParaRPr lang="en-US" sz="1400"/>
          </a:p>
        </p:txBody>
      </p:sp>
      <p:sp>
        <p:nvSpPr>
          <p:cNvPr id="145412" name="Rectangle 2"/>
          <p:cNvSpPr>
            <a:spLocks noGrp="1" noChangeArrowheads="1"/>
          </p:cNvSpPr>
          <p:nvPr>
            <p:ph type="title" idx="4294967295"/>
          </p:nvPr>
        </p:nvSpPr>
        <p:spPr bwMode="auto">
          <a:xfrm>
            <a:off x="457200" y="152400"/>
            <a:ext cx="8075613" cy="1371600"/>
          </a:xfrm>
        </p:spPr>
        <p:txBody>
          <a:bodyPr wrap="square" numCol="1" anchor="ctr" anchorCtr="0" compatLnSpc="1">
            <a:prstTxWarp prst="textNoShape">
              <a:avLst/>
            </a:prstTxWarp>
          </a:bodyPr>
          <a:lstStyle/>
          <a:p>
            <a:pPr eaLnBrk="1" hangingPunct="1">
              <a:defRPr/>
            </a:pPr>
            <a:r>
              <a:rPr lang="en-US" cap="none" smtClean="0"/>
              <a:t>How Valid are Experiments?</a:t>
            </a:r>
          </a:p>
        </p:txBody>
      </p:sp>
      <p:sp>
        <p:nvSpPr>
          <p:cNvPr id="44035" name="Rectangle 3"/>
          <p:cNvSpPr>
            <a:spLocks noGrp="1" noChangeArrowheads="1"/>
          </p:cNvSpPr>
          <p:nvPr>
            <p:ph type="body" idx="4294967295"/>
          </p:nvPr>
        </p:nvSpPr>
        <p:spPr/>
        <p:txBody>
          <a:bodyPr/>
          <a:lstStyle/>
          <a:p>
            <a:pPr eaLnBrk="1" hangingPunct="1"/>
            <a:r>
              <a:rPr lang="en-US" smtClean="0"/>
              <a:t>An experiment is valid if it has:</a:t>
            </a:r>
          </a:p>
          <a:p>
            <a:pPr lvl="1" eaLnBrk="1" hangingPunct="1"/>
            <a:r>
              <a:rPr lang="en-US" sz="2400" smtClean="0">
                <a:solidFill>
                  <a:srgbClr val="00CC00"/>
                </a:solidFill>
              </a:rPr>
              <a:t>Internal validity</a:t>
            </a:r>
            <a:r>
              <a:rPr lang="en-US" sz="2400" smtClean="0"/>
              <a:t>: which measures the extent to which the change in the dependent variable is actually due to the change in the independent variable.</a:t>
            </a:r>
            <a:endParaRPr lang="cs-CZ" sz="2400" smtClean="0"/>
          </a:p>
          <a:p>
            <a:pPr lvl="1" eaLnBrk="1" hangingPunct="1"/>
            <a:r>
              <a:rPr lang="en-US" sz="2400" smtClean="0">
                <a:solidFill>
                  <a:srgbClr val="00CC00"/>
                </a:solidFill>
              </a:rPr>
              <a:t>External validity</a:t>
            </a:r>
            <a:r>
              <a:rPr lang="en-US" sz="2400" smtClean="0"/>
              <a:t>: which refers to the extent that the relationship observed between the independent and dependent variables during the experiment is generalizable to the “real world.”</a:t>
            </a:r>
          </a:p>
          <a:p>
            <a:pPr eaLnBrk="1" hangingPunct="1"/>
            <a:endParaRPr lang="en-US" smtClean="0"/>
          </a:p>
          <a:p>
            <a:pPr lvl="1" eaLnBrk="1" hangingPunct="1"/>
            <a:endParaRPr lang="en-US" sz="2400"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723E1A1-C5D0-4E91-B82F-5F035D62FAB7}" type="slidenum">
              <a:rPr lang="en-US" sz="1400"/>
              <a:pPr algn="r"/>
              <a:t>56</a:t>
            </a:fld>
            <a:endParaRPr lang="en-US" sz="1400"/>
          </a:p>
        </p:txBody>
      </p:sp>
      <p:sp>
        <p:nvSpPr>
          <p:cNvPr id="149508" name="Rectangle 2"/>
          <p:cNvSpPr>
            <a:spLocks noGrp="1" noChangeArrowheads="1"/>
          </p:cNvSpPr>
          <p:nvPr>
            <p:ph type="title" idx="4294967295"/>
          </p:nvPr>
        </p:nvSpPr>
        <p:spPr bwMode="auto"/>
        <p:txBody>
          <a:bodyPr wrap="square" numCol="1" anchor="ctr" anchorCtr="0" compatLnSpc="1">
            <a:prstTxWarp prst="textNoShape">
              <a:avLst/>
            </a:prstTxWarp>
          </a:bodyPr>
          <a:lstStyle/>
          <a:p>
            <a:pPr eaLnBrk="1" hangingPunct="1">
              <a:defRPr/>
            </a:pPr>
            <a:r>
              <a:rPr lang="en-US" cap="none" smtClean="0"/>
              <a:t>Types of Experiments</a:t>
            </a:r>
          </a:p>
        </p:txBody>
      </p:sp>
      <p:sp>
        <p:nvSpPr>
          <p:cNvPr id="46083" name="Rectangle 3"/>
          <p:cNvSpPr>
            <a:spLocks noGrp="1" noChangeArrowheads="1"/>
          </p:cNvSpPr>
          <p:nvPr>
            <p:ph type="body" idx="4294967295"/>
          </p:nvPr>
        </p:nvSpPr>
        <p:spPr>
          <a:xfrm>
            <a:off x="457200" y="1484313"/>
            <a:ext cx="7620000" cy="4641850"/>
          </a:xfrm>
        </p:spPr>
        <p:txBody>
          <a:bodyPr/>
          <a:lstStyle/>
          <a:p>
            <a:pPr eaLnBrk="1" hangingPunct="1"/>
            <a:r>
              <a:rPr lang="en-US" sz="1800" smtClean="0">
                <a:solidFill>
                  <a:srgbClr val="CC0000"/>
                </a:solidFill>
              </a:rPr>
              <a:t>Laboratory experiments</a:t>
            </a:r>
            <a:r>
              <a:rPr lang="en-US" sz="1800" smtClean="0">
                <a:solidFill>
                  <a:schemeClr val="accent2"/>
                </a:solidFill>
              </a:rPr>
              <a:t> </a:t>
            </a:r>
            <a:r>
              <a:rPr lang="en-US" sz="1800" smtClean="0"/>
              <a:t>are those in which the independent variable is manipulated and measures of the dependent variable are taken in a contrived, artificial setting for the purpose of controlling the many possible extraneous variables that may affect the dependent variable.</a:t>
            </a:r>
            <a:endParaRPr lang="cs-CZ" sz="1800" smtClean="0"/>
          </a:p>
          <a:p>
            <a:pPr eaLnBrk="1" hangingPunct="1"/>
            <a:r>
              <a:rPr lang="en-US" sz="1800" smtClean="0">
                <a:solidFill>
                  <a:srgbClr val="CC0000"/>
                </a:solidFill>
              </a:rPr>
              <a:t>Field experiments</a:t>
            </a:r>
            <a:r>
              <a:rPr lang="en-US" sz="1800" smtClean="0">
                <a:solidFill>
                  <a:schemeClr val="accent2"/>
                </a:solidFill>
              </a:rPr>
              <a:t> </a:t>
            </a:r>
            <a:r>
              <a:rPr lang="en-US" sz="1800" smtClean="0"/>
              <a:t>are those in which the independent variables are manipulated and the measurements of the dependent variable are made on test units in their natural setting.</a:t>
            </a:r>
            <a:endParaRPr lang="cs-CZ" sz="1800" smtClean="0"/>
          </a:p>
          <a:p>
            <a:pPr eaLnBrk="1" hangingPunct="1"/>
            <a:r>
              <a:rPr lang="en-US" sz="1800" smtClean="0">
                <a:solidFill>
                  <a:srgbClr val="CC0000"/>
                </a:solidFill>
              </a:rPr>
              <a:t>Test marketing</a:t>
            </a:r>
            <a:r>
              <a:rPr lang="en-US" sz="1800" smtClean="0"/>
              <a:t> is the phrase commonly used to indicate an experiment, study, or test that is conducted in a field setting.</a:t>
            </a:r>
          </a:p>
          <a:p>
            <a:pPr eaLnBrk="1" hangingPunct="1"/>
            <a:r>
              <a:rPr lang="en-US" sz="1800" smtClean="0"/>
              <a:t>Uses of test markets</a:t>
            </a:r>
          </a:p>
          <a:p>
            <a:pPr lvl="1" eaLnBrk="1" hangingPunct="1"/>
            <a:r>
              <a:rPr lang="en-US" smtClean="0"/>
              <a:t>To test sales potential for a new product or service</a:t>
            </a:r>
          </a:p>
          <a:p>
            <a:pPr lvl="1" eaLnBrk="1" hangingPunct="1"/>
            <a:r>
              <a:rPr lang="en-US" smtClean="0"/>
              <a:t>To test variations in the marketing mix for a product or service</a:t>
            </a:r>
          </a:p>
          <a:p>
            <a:pPr eaLnBrk="1" hangingPunct="1"/>
            <a:endParaRPr lang="en-US" sz="1800" smtClean="0"/>
          </a:p>
          <a:p>
            <a:pPr eaLnBrk="1" hangingPunct="1"/>
            <a:endParaRPr lang="en-US" sz="1800" smtClean="0"/>
          </a:p>
          <a:p>
            <a:pPr eaLnBrk="1" hangingPunct="1"/>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bwMode="auto">
          <a:xfrm>
            <a:off x="457200" y="152400"/>
            <a:ext cx="7931150" cy="1371600"/>
          </a:xfrm>
        </p:spPr>
        <p:txBody>
          <a:bodyPr wrap="square" numCol="1" anchorCtr="0" compatLnSpc="1">
            <a:prstTxWarp prst="textNoShape">
              <a:avLst/>
            </a:prstTxWarp>
          </a:bodyPr>
          <a:lstStyle/>
          <a:p>
            <a:pPr eaLnBrk="1" hangingPunct="1"/>
            <a:r>
              <a:rPr lang="cs-CZ" cap="none" smtClean="0"/>
              <a:t>Main points to think about when designing the research</a:t>
            </a:r>
          </a:p>
        </p:txBody>
      </p:sp>
      <p:sp>
        <p:nvSpPr>
          <p:cNvPr id="3" name="Zástupný symbol pro obsah 2"/>
          <p:cNvSpPr>
            <a:spLocks noGrp="1"/>
          </p:cNvSpPr>
          <p:nvPr>
            <p:ph idx="1"/>
          </p:nvPr>
        </p:nvSpPr>
        <p:spPr/>
        <p:txBody>
          <a:bodyPr rtlCol="0">
            <a:normAutofit fontScale="92500" lnSpcReduction="20000"/>
          </a:bodyPr>
          <a:lstStyle/>
          <a:p>
            <a:pPr eaLnBrk="1" fontAlgn="auto" hangingPunct="1">
              <a:buFont typeface="Arial" pitchFamily="34" charset="0"/>
              <a:buNone/>
              <a:defRPr/>
            </a:pPr>
            <a:r>
              <a:rPr lang="en-US" dirty="0"/>
              <a:t>(1) time constraints, </a:t>
            </a:r>
            <a:endParaRPr lang="cs-CZ" dirty="0" smtClean="0"/>
          </a:p>
          <a:p>
            <a:pPr eaLnBrk="1" fontAlgn="auto" hangingPunct="1">
              <a:buFont typeface="Arial" pitchFamily="34" charset="0"/>
              <a:buNone/>
              <a:defRPr/>
            </a:pPr>
            <a:r>
              <a:rPr lang="en-US" dirty="0" smtClean="0"/>
              <a:t>(</a:t>
            </a:r>
            <a:r>
              <a:rPr lang="en-US" dirty="0"/>
              <a:t>2) the availability of data, </a:t>
            </a:r>
            <a:endParaRPr lang="cs-CZ" dirty="0" smtClean="0"/>
          </a:p>
          <a:p>
            <a:pPr eaLnBrk="1" fontAlgn="auto" hangingPunct="1">
              <a:buFont typeface="Arial" pitchFamily="34" charset="0"/>
              <a:buNone/>
              <a:defRPr/>
            </a:pPr>
            <a:r>
              <a:rPr lang="en-US" dirty="0" smtClean="0"/>
              <a:t>(3)the </a:t>
            </a:r>
            <a:r>
              <a:rPr lang="en-US" dirty="0"/>
              <a:t>nature of the decision to be made, </a:t>
            </a:r>
            <a:endParaRPr lang="cs-CZ" dirty="0"/>
          </a:p>
          <a:p>
            <a:pPr eaLnBrk="1" fontAlgn="auto" hangingPunct="1">
              <a:buFont typeface="Arial" pitchFamily="34" charset="0"/>
              <a:buNone/>
              <a:defRPr/>
            </a:pPr>
            <a:r>
              <a:rPr lang="en-US" dirty="0" smtClean="0"/>
              <a:t>(4</a:t>
            </a:r>
            <a:r>
              <a:rPr lang="en-US" dirty="0"/>
              <a:t>) the value of the research information in </a:t>
            </a:r>
            <a:r>
              <a:rPr lang="en-US" dirty="0" smtClean="0"/>
              <a:t>relation</a:t>
            </a:r>
            <a:r>
              <a:rPr lang="cs-CZ" dirty="0" smtClean="0"/>
              <a:t> to </a:t>
            </a:r>
            <a:r>
              <a:rPr lang="cs-CZ" dirty="0" err="1"/>
              <a:t>costs</a:t>
            </a:r>
            <a:r>
              <a:rPr lang="cs-CZ" dirty="0" smtClean="0"/>
              <a:t>.</a:t>
            </a:r>
          </a:p>
          <a:p>
            <a:pPr eaLnBrk="1" fontAlgn="auto" hangingPunct="1">
              <a:buFont typeface="Arial" pitchFamily="34" charset="0"/>
              <a:buNone/>
              <a:defRPr/>
            </a:pPr>
            <a:r>
              <a:rPr lang="en-US" dirty="0"/>
              <a:t>whether or not market research is called for in a particular</a:t>
            </a:r>
          </a:p>
          <a:p>
            <a:pPr eaLnBrk="1" fontAlgn="auto" hangingPunct="1">
              <a:buFont typeface="Arial" pitchFamily="34" charset="0"/>
              <a:buNone/>
              <a:defRPr/>
            </a:pPr>
            <a:r>
              <a:rPr lang="en-US" dirty="0"/>
              <a:t>situation. Factors that influence this initial decision include the following.</a:t>
            </a:r>
          </a:p>
          <a:p>
            <a:pPr eaLnBrk="1" fontAlgn="auto" hangingPunct="1">
              <a:buFont typeface="Arial" pitchFamily="34" charset="0"/>
              <a:buNone/>
              <a:defRPr/>
            </a:pPr>
            <a:r>
              <a:rPr lang="cs-CZ" dirty="0"/>
              <a:t>􀁺 Relevance</a:t>
            </a:r>
          </a:p>
          <a:p>
            <a:pPr eaLnBrk="1" fontAlgn="auto" hangingPunct="1">
              <a:buFont typeface="Arial" pitchFamily="34" charset="0"/>
              <a:buNone/>
              <a:defRPr/>
            </a:pPr>
            <a:r>
              <a:rPr lang="en-US" dirty="0"/>
              <a:t>􀁺 Type and Nature of Information Sought</a:t>
            </a:r>
          </a:p>
          <a:p>
            <a:pPr eaLnBrk="1" fontAlgn="auto" hangingPunct="1">
              <a:buFont typeface="Arial" pitchFamily="34" charset="0"/>
              <a:buNone/>
              <a:defRPr/>
            </a:pPr>
            <a:r>
              <a:rPr lang="cs-CZ" dirty="0"/>
              <a:t>􀁺 </a:t>
            </a:r>
            <a:r>
              <a:rPr lang="cs-CZ" dirty="0" err="1"/>
              <a:t>Timing</a:t>
            </a:r>
            <a:endParaRPr lang="cs-CZ" dirty="0"/>
          </a:p>
          <a:p>
            <a:pPr eaLnBrk="1" fontAlgn="auto" hangingPunct="1">
              <a:buFont typeface="Arial" pitchFamily="34" charset="0"/>
              <a:buNone/>
              <a:defRPr/>
            </a:pPr>
            <a:r>
              <a:rPr lang="cs-CZ" dirty="0"/>
              <a:t>􀁺 </a:t>
            </a:r>
            <a:r>
              <a:rPr lang="cs-CZ" dirty="0" err="1"/>
              <a:t>Availability</a:t>
            </a:r>
            <a:r>
              <a:rPr lang="cs-CZ" dirty="0"/>
              <a:t> </a:t>
            </a:r>
            <a:r>
              <a:rPr lang="cs-CZ" dirty="0" err="1"/>
              <a:t>of</a:t>
            </a:r>
            <a:r>
              <a:rPr lang="cs-CZ" dirty="0"/>
              <a:t> </a:t>
            </a:r>
            <a:r>
              <a:rPr lang="cs-CZ" dirty="0" err="1"/>
              <a:t>Resources</a:t>
            </a:r>
            <a:endParaRPr lang="cs-CZ" dirty="0"/>
          </a:p>
          <a:p>
            <a:pPr eaLnBrk="1" fontAlgn="auto" hangingPunct="1">
              <a:buFont typeface="Arial" pitchFamily="34" charset="0"/>
              <a:buNone/>
              <a:defRPr/>
            </a:pPr>
            <a:r>
              <a:rPr lang="cs-CZ" dirty="0"/>
              <a:t>􀁺 </a:t>
            </a:r>
            <a:r>
              <a:rPr lang="cs-CZ" dirty="0" err="1"/>
              <a:t>Cost</a:t>
            </a:r>
            <a:r>
              <a:rPr lang="cs-CZ" dirty="0"/>
              <a:t>-Benefit </a:t>
            </a:r>
            <a:r>
              <a:rPr lang="cs-CZ" dirty="0" err="1"/>
              <a:t>Analysis</a:t>
            </a:r>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bwMode="auto">
          <a:xfrm>
            <a:off x="457200" y="152400"/>
            <a:ext cx="7570788" cy="755650"/>
          </a:xfrm>
        </p:spPr>
        <p:txBody>
          <a:bodyPr wrap="square" numCol="1" anchorCtr="0" compatLnSpc="1">
            <a:prstTxWarp prst="textNoShape">
              <a:avLst/>
            </a:prstTxWarp>
          </a:bodyPr>
          <a:lstStyle/>
          <a:p>
            <a:pPr eaLnBrk="1" hangingPunct="1"/>
            <a:r>
              <a:rPr lang="cs-CZ" cap="none" smtClean="0"/>
              <a:t>Questions and design</a:t>
            </a:r>
          </a:p>
        </p:txBody>
      </p:sp>
      <p:sp>
        <p:nvSpPr>
          <p:cNvPr id="3" name="Zástupný symbol pro obsah 2"/>
          <p:cNvSpPr>
            <a:spLocks noGrp="1"/>
          </p:cNvSpPr>
          <p:nvPr>
            <p:ph idx="1"/>
          </p:nvPr>
        </p:nvSpPr>
        <p:spPr>
          <a:xfrm>
            <a:off x="457200" y="980728"/>
            <a:ext cx="7620000" cy="5544616"/>
          </a:xfrm>
        </p:spPr>
        <p:txBody>
          <a:bodyPr>
            <a:normAutofit lnSpcReduction="10000"/>
          </a:bodyPr>
          <a:lstStyle/>
          <a:p>
            <a:pPr eaLnBrk="1" hangingPunct="1">
              <a:lnSpc>
                <a:spcPct val="80000"/>
              </a:lnSpc>
            </a:pPr>
            <a:r>
              <a:rPr lang="en-US" dirty="0" smtClean="0"/>
              <a:t>1. </a:t>
            </a:r>
            <a:r>
              <a:rPr lang="en-US" i="1" dirty="0" smtClean="0"/>
              <a:t>Why should we do research</a:t>
            </a:r>
            <a:r>
              <a:rPr lang="en-US" dirty="0" smtClean="0"/>
              <a:t>? This establishes the research purpose as seen by the management team that will be using the</a:t>
            </a:r>
            <a:r>
              <a:rPr lang="cs-CZ" dirty="0" smtClean="0"/>
              <a:t> </a:t>
            </a:r>
            <a:r>
              <a:rPr lang="en-US" dirty="0" smtClean="0"/>
              <a:t>results. This step requires understanding the decisions to be made and the problems or opportunities to be diagnosed.</a:t>
            </a:r>
          </a:p>
          <a:p>
            <a:pPr eaLnBrk="1" hangingPunct="1">
              <a:lnSpc>
                <a:spcPct val="80000"/>
              </a:lnSpc>
            </a:pPr>
            <a:r>
              <a:rPr lang="en-US" dirty="0" smtClean="0"/>
              <a:t>2. </a:t>
            </a:r>
            <a:r>
              <a:rPr lang="en-US" i="1" dirty="0" smtClean="0"/>
              <a:t>What research should be done</a:t>
            </a:r>
            <a:r>
              <a:rPr lang="en-US" dirty="0" smtClean="0"/>
              <a:t>? Here the management purpose is translated into objectives that tell the researchers exactly</a:t>
            </a:r>
            <a:r>
              <a:rPr lang="cs-CZ" dirty="0" smtClean="0"/>
              <a:t> </a:t>
            </a:r>
            <a:r>
              <a:rPr lang="en-US" dirty="0" smtClean="0"/>
              <a:t>what questions need to be answered by the research study or project.</a:t>
            </a:r>
          </a:p>
          <a:p>
            <a:pPr eaLnBrk="1" hangingPunct="1">
              <a:lnSpc>
                <a:spcPct val="80000"/>
              </a:lnSpc>
            </a:pPr>
            <a:r>
              <a:rPr lang="en-US" dirty="0" smtClean="0"/>
              <a:t>3. </a:t>
            </a:r>
            <a:r>
              <a:rPr lang="en-US" i="1" dirty="0" smtClean="0"/>
              <a:t>Is it worth doing the research</a:t>
            </a:r>
            <a:r>
              <a:rPr lang="en-US" dirty="0" smtClean="0"/>
              <a:t>? The decision has to be made here about whether the value of the information that will likely</a:t>
            </a:r>
            <a:r>
              <a:rPr lang="cs-CZ" dirty="0" smtClean="0"/>
              <a:t> </a:t>
            </a:r>
            <a:r>
              <a:rPr lang="en-US" dirty="0" smtClean="0"/>
              <a:t>be obtained is going to be greater than the cost of collecting it.</a:t>
            </a:r>
          </a:p>
          <a:p>
            <a:pPr eaLnBrk="1" hangingPunct="1">
              <a:lnSpc>
                <a:spcPct val="80000"/>
              </a:lnSpc>
            </a:pPr>
            <a:r>
              <a:rPr lang="en-US" dirty="0" smtClean="0"/>
              <a:t>4. </a:t>
            </a:r>
            <a:r>
              <a:rPr lang="en-US" i="1" dirty="0" smtClean="0"/>
              <a:t>How should the research be designed to achieve the research objectives</a:t>
            </a:r>
            <a:r>
              <a:rPr lang="en-US" dirty="0" smtClean="0"/>
              <a:t>? Design issues include the choice of research</a:t>
            </a:r>
            <a:r>
              <a:rPr lang="cs-CZ" dirty="0" smtClean="0"/>
              <a:t> </a:t>
            </a:r>
            <a:r>
              <a:rPr lang="en-US" dirty="0" smtClean="0"/>
              <a:t>approach—reliance on secondary data versus conducting a survey or experiment—and the specifics of how to collect the</a:t>
            </a:r>
            <a:r>
              <a:rPr lang="cs-CZ" dirty="0" smtClean="0"/>
              <a:t> data.</a:t>
            </a:r>
          </a:p>
          <a:p>
            <a:pPr eaLnBrk="1" hangingPunct="1">
              <a:lnSpc>
                <a:spcPct val="80000"/>
              </a:lnSpc>
            </a:pPr>
            <a:r>
              <a:rPr lang="en-US" dirty="0" smtClean="0"/>
              <a:t>5. </a:t>
            </a:r>
            <a:r>
              <a:rPr lang="en-US" i="1" dirty="0" smtClean="0"/>
              <a:t>What will we do with the research</a:t>
            </a:r>
            <a:r>
              <a:rPr lang="en-US" dirty="0" smtClean="0"/>
              <a:t>? Once the data have been collected, how will it be analyzed, interpreted, and used to</a:t>
            </a:r>
            <a:r>
              <a:rPr lang="cs-CZ" dirty="0" smtClean="0"/>
              <a:t> make </a:t>
            </a:r>
            <a:r>
              <a:rPr lang="cs-CZ" dirty="0" err="1" smtClean="0"/>
              <a:t>recommendations</a:t>
            </a:r>
            <a:r>
              <a:rPr lang="cs-CZ" dirty="0" smtClean="0"/>
              <a:t> </a:t>
            </a:r>
            <a:r>
              <a:rPr lang="cs-CZ" dirty="0" err="1" smtClean="0"/>
              <a:t>for</a:t>
            </a:r>
            <a:r>
              <a:rPr lang="cs-CZ" dirty="0" smtClean="0"/>
              <a:t> </a:t>
            </a:r>
            <a:r>
              <a:rPr lang="cs-CZ" dirty="0" err="1" smtClean="0"/>
              <a:t>action</a:t>
            </a:r>
            <a:r>
              <a:rPr lang="cs-CZ" dirty="0" smtClean="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bwMode="auto">
          <a:xfrm>
            <a:off x="457200" y="152400"/>
            <a:ext cx="8218488" cy="828675"/>
          </a:xfrm>
        </p:spPr>
        <p:txBody>
          <a:bodyPr wrap="square" numCol="1" anchorCtr="0" compatLnSpc="1">
            <a:prstTxWarp prst="textNoShape">
              <a:avLst/>
            </a:prstTxWarp>
          </a:bodyPr>
          <a:lstStyle/>
          <a:p>
            <a:pPr eaLnBrk="1" hangingPunct="1"/>
            <a:r>
              <a:rPr lang="cs-CZ" sz="3200" cap="none" smtClean="0"/>
              <a:t>Some fact about research design</a:t>
            </a:r>
          </a:p>
        </p:txBody>
      </p:sp>
      <p:sp>
        <p:nvSpPr>
          <p:cNvPr id="106498" name="Zástupný symbol pro obsah 2"/>
          <p:cNvSpPr>
            <a:spLocks noGrp="1"/>
          </p:cNvSpPr>
          <p:nvPr>
            <p:ph idx="1"/>
          </p:nvPr>
        </p:nvSpPr>
        <p:spPr/>
        <p:txBody>
          <a:bodyPr/>
          <a:lstStyle/>
          <a:p>
            <a:pPr eaLnBrk="1" hangingPunct="1"/>
            <a:r>
              <a:rPr lang="en-US" smtClean="0"/>
              <a:t>Research designs are often a compromise</a:t>
            </a:r>
          </a:p>
          <a:p>
            <a:pPr eaLnBrk="1" hangingPunct="1"/>
            <a:r>
              <a:rPr lang="en-US" smtClean="0"/>
              <a:t>between the trade-off of the accuracy of the information required</a:t>
            </a:r>
            <a:r>
              <a:rPr lang="cs-CZ" smtClean="0"/>
              <a:t> </a:t>
            </a:r>
            <a:r>
              <a:rPr lang="en-US" smtClean="0"/>
              <a:t>against the time and cost of carrying out the research. </a:t>
            </a:r>
            <a:r>
              <a:rPr lang="cs-CZ" smtClean="0"/>
              <a:t>Companies often </a:t>
            </a:r>
            <a:r>
              <a:rPr lang="en-US" smtClean="0"/>
              <a:t>use a mixture of research designs</a:t>
            </a:r>
            <a:r>
              <a:rPr lang="cs-CZ" smtClean="0"/>
              <a:t>, e.g.</a:t>
            </a:r>
            <a:r>
              <a:rPr lang="en-US" smtClean="0"/>
              <a:t>:</a:t>
            </a:r>
          </a:p>
          <a:p>
            <a:pPr eaLnBrk="1" hangingPunct="1"/>
            <a:r>
              <a:rPr lang="en-US" smtClean="0"/>
              <a:t>• Hall tests to establish that the </a:t>
            </a:r>
            <a:r>
              <a:rPr lang="cs-CZ" smtClean="0"/>
              <a:t>product</a:t>
            </a:r>
            <a:r>
              <a:rPr lang="en-US" smtClean="0"/>
              <a:t> concept was attractive</a:t>
            </a:r>
            <a:r>
              <a:rPr lang="cs-CZ" smtClean="0"/>
              <a:t> and would be successful.</a:t>
            </a:r>
          </a:p>
          <a:p>
            <a:pPr eaLnBrk="1" hangingPunct="1"/>
            <a:r>
              <a:rPr lang="en-US" smtClean="0"/>
              <a:t>• Focus groups to get ideas for the pack</a:t>
            </a:r>
            <a:r>
              <a:rPr lang="cs-CZ" smtClean="0"/>
              <a:t>age</a:t>
            </a:r>
            <a:r>
              <a:rPr lang="en-US" smtClean="0"/>
              <a:t> design.</a:t>
            </a:r>
          </a:p>
          <a:p>
            <a:pPr eaLnBrk="1" hangingPunct="1"/>
            <a:r>
              <a:rPr lang="en-US" smtClean="0"/>
              <a:t>• Depth interviews to test TV and press ads.</a:t>
            </a:r>
          </a:p>
          <a:p>
            <a:pPr eaLnBrk="1" hangingPunct="1"/>
            <a:r>
              <a:rPr lang="en-US" smtClean="0"/>
              <a:t>• Omnibus interviews to track brand recall.</a:t>
            </a:r>
            <a:endParaRPr lang="cs-CZ"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026"/>
          <p:cNvSpPr txBox="1">
            <a:spLocks noChangeArrowheads="1"/>
          </p:cNvSpPr>
          <p:nvPr/>
        </p:nvSpPr>
        <p:spPr bwMode="auto">
          <a:xfrm>
            <a:off x="611188" y="333375"/>
            <a:ext cx="6946900" cy="579438"/>
          </a:xfrm>
          <a:prstGeom prst="rect">
            <a:avLst/>
          </a:prstGeom>
          <a:noFill/>
          <a:ln w="9525">
            <a:noFill/>
            <a:miter lim="800000"/>
            <a:headEnd/>
            <a:tailEnd/>
          </a:ln>
        </p:spPr>
        <p:txBody>
          <a:bodyPr wrap="none">
            <a:spAutoFit/>
          </a:bodyPr>
          <a:lstStyle/>
          <a:p>
            <a:r>
              <a:rPr lang="en-US" sz="3200">
                <a:solidFill>
                  <a:schemeClr val="tx2"/>
                </a:solidFill>
                <a:latin typeface="Tahoma" pitchFamily="34" charset="0"/>
              </a:rPr>
              <a:t>Research </a:t>
            </a:r>
            <a:r>
              <a:rPr lang="cs-CZ" sz="3200">
                <a:solidFill>
                  <a:schemeClr val="tx2"/>
                </a:solidFill>
                <a:latin typeface="Tahoma" pitchFamily="34" charset="0"/>
              </a:rPr>
              <a:t>p</a:t>
            </a:r>
            <a:r>
              <a:rPr lang="en-US" sz="3200">
                <a:solidFill>
                  <a:schemeClr val="tx2"/>
                </a:solidFill>
                <a:latin typeface="Tahoma" pitchFamily="34" charset="0"/>
              </a:rPr>
              <a:t>rocess</a:t>
            </a:r>
            <a:r>
              <a:rPr lang="cs-CZ" sz="3200">
                <a:solidFill>
                  <a:schemeClr val="tx2"/>
                </a:solidFill>
                <a:latin typeface="Tahoma" pitchFamily="34" charset="0"/>
              </a:rPr>
              <a:t> – another approach</a:t>
            </a:r>
            <a:endParaRPr lang="en-US" sz="3200">
              <a:solidFill>
                <a:schemeClr val="tx2"/>
              </a:solidFill>
              <a:latin typeface="Tahoma" pitchFamily="34" charset="0"/>
            </a:endParaRPr>
          </a:p>
        </p:txBody>
      </p:sp>
      <p:sp>
        <p:nvSpPr>
          <p:cNvPr id="24578" name="Rectangle 1027"/>
          <p:cNvSpPr>
            <a:spLocks noChangeArrowheads="1"/>
          </p:cNvSpPr>
          <p:nvPr/>
        </p:nvSpPr>
        <p:spPr bwMode="auto">
          <a:xfrm>
            <a:off x="2771775" y="1196975"/>
            <a:ext cx="3240088" cy="609600"/>
          </a:xfrm>
          <a:prstGeom prst="rect">
            <a:avLst/>
          </a:prstGeom>
          <a:solidFill>
            <a:srgbClr val="FFFF00"/>
          </a:solidFill>
          <a:ln w="9525">
            <a:solidFill>
              <a:schemeClr val="tx1"/>
            </a:solidFill>
            <a:miter lim="800000"/>
            <a:headEnd/>
            <a:tailEnd/>
          </a:ln>
        </p:spPr>
        <p:txBody>
          <a:bodyPr wrap="none" anchor="ctr"/>
          <a:lstStyle/>
          <a:p>
            <a:r>
              <a:rPr lang="en-US" sz="2000">
                <a:latin typeface="Times New Roman" pitchFamily="18" charset="0"/>
              </a:rPr>
              <a:t>MANAGEMENT PROBLEM</a:t>
            </a:r>
          </a:p>
        </p:txBody>
      </p:sp>
      <p:sp>
        <p:nvSpPr>
          <p:cNvPr id="24579" name="Line 1028"/>
          <p:cNvSpPr>
            <a:spLocks noChangeShapeType="1"/>
          </p:cNvSpPr>
          <p:nvPr/>
        </p:nvSpPr>
        <p:spPr bwMode="auto">
          <a:xfrm>
            <a:off x="4419600" y="1828800"/>
            <a:ext cx="0" cy="381000"/>
          </a:xfrm>
          <a:prstGeom prst="line">
            <a:avLst/>
          </a:prstGeom>
          <a:noFill/>
          <a:ln w="9525">
            <a:solidFill>
              <a:schemeClr val="tx1"/>
            </a:solidFill>
            <a:miter lim="800000"/>
            <a:headEnd/>
            <a:tailEnd type="triangle" w="med" len="med"/>
          </a:ln>
        </p:spPr>
        <p:txBody>
          <a:bodyPr wrap="none"/>
          <a:lstStyle/>
          <a:p>
            <a:endParaRPr lang="cs-CZ"/>
          </a:p>
        </p:txBody>
      </p:sp>
      <p:sp>
        <p:nvSpPr>
          <p:cNvPr id="24580" name="Rectangle 1029"/>
          <p:cNvSpPr>
            <a:spLocks noChangeArrowheads="1"/>
          </p:cNvSpPr>
          <p:nvPr/>
        </p:nvSpPr>
        <p:spPr bwMode="auto">
          <a:xfrm>
            <a:off x="2438400" y="3200400"/>
            <a:ext cx="4191000" cy="1143000"/>
          </a:xfrm>
          <a:prstGeom prst="rect">
            <a:avLst/>
          </a:prstGeom>
          <a:solidFill>
            <a:srgbClr val="FFFF00"/>
          </a:solidFill>
          <a:ln w="9525">
            <a:solidFill>
              <a:schemeClr val="tx1"/>
            </a:solidFill>
            <a:miter lim="800000"/>
            <a:headEnd/>
            <a:tailEnd/>
          </a:ln>
        </p:spPr>
        <p:txBody>
          <a:bodyPr wrap="none" anchor="ctr"/>
          <a:lstStyle/>
          <a:p>
            <a:pPr algn="ctr"/>
            <a:r>
              <a:rPr lang="en-US" sz="2000">
                <a:latin typeface="Times New Roman" pitchFamily="18" charset="0"/>
              </a:rPr>
              <a:t>RESEARCH DESIGN</a:t>
            </a:r>
          </a:p>
          <a:p>
            <a:pPr algn="ctr">
              <a:buFontTx/>
              <a:buChar char="•"/>
            </a:pPr>
            <a:r>
              <a:rPr lang="en-US">
                <a:latin typeface="Times New Roman" pitchFamily="18" charset="0"/>
              </a:rPr>
              <a:t>Exploratory, Descriptive, Causal</a:t>
            </a:r>
          </a:p>
          <a:p>
            <a:pPr algn="ctr">
              <a:buFontTx/>
              <a:buChar char="•"/>
            </a:pPr>
            <a:r>
              <a:rPr lang="en-US">
                <a:latin typeface="Times New Roman" pitchFamily="18" charset="0"/>
              </a:rPr>
              <a:t>Primary/Secondary data</a:t>
            </a:r>
          </a:p>
        </p:txBody>
      </p:sp>
      <p:sp>
        <p:nvSpPr>
          <p:cNvPr id="24581" name="Line 1030"/>
          <p:cNvSpPr>
            <a:spLocks noChangeShapeType="1"/>
          </p:cNvSpPr>
          <p:nvPr/>
        </p:nvSpPr>
        <p:spPr bwMode="auto">
          <a:xfrm>
            <a:off x="4495800" y="4343400"/>
            <a:ext cx="0" cy="381000"/>
          </a:xfrm>
          <a:prstGeom prst="line">
            <a:avLst/>
          </a:prstGeom>
          <a:noFill/>
          <a:ln w="9525">
            <a:solidFill>
              <a:schemeClr val="tx1"/>
            </a:solidFill>
            <a:miter lim="800000"/>
            <a:headEnd/>
            <a:tailEnd type="triangle" w="med" len="med"/>
          </a:ln>
        </p:spPr>
        <p:txBody>
          <a:bodyPr wrap="none"/>
          <a:lstStyle/>
          <a:p>
            <a:endParaRPr lang="cs-CZ"/>
          </a:p>
        </p:txBody>
      </p:sp>
      <p:sp>
        <p:nvSpPr>
          <p:cNvPr id="24582" name="Rectangle 1031"/>
          <p:cNvSpPr>
            <a:spLocks noChangeArrowheads="1"/>
          </p:cNvSpPr>
          <p:nvPr/>
        </p:nvSpPr>
        <p:spPr bwMode="auto">
          <a:xfrm>
            <a:off x="3276600" y="4724400"/>
            <a:ext cx="2590800" cy="457200"/>
          </a:xfrm>
          <a:prstGeom prst="rect">
            <a:avLst/>
          </a:prstGeom>
          <a:solidFill>
            <a:srgbClr val="FFFF00"/>
          </a:solidFill>
          <a:ln w="9525">
            <a:solidFill>
              <a:schemeClr val="tx1"/>
            </a:solidFill>
            <a:miter lim="800000"/>
            <a:headEnd/>
            <a:tailEnd/>
          </a:ln>
        </p:spPr>
        <p:txBody>
          <a:bodyPr wrap="none" anchor="ctr"/>
          <a:lstStyle/>
          <a:p>
            <a:pPr algn="ctr"/>
            <a:r>
              <a:rPr lang="en-US" sz="2000">
                <a:latin typeface="Times New Roman" pitchFamily="18" charset="0"/>
              </a:rPr>
              <a:t>DATA COLLECTION</a:t>
            </a:r>
          </a:p>
        </p:txBody>
      </p:sp>
      <p:sp>
        <p:nvSpPr>
          <p:cNvPr id="24583" name="Line 1032"/>
          <p:cNvSpPr>
            <a:spLocks noChangeShapeType="1"/>
          </p:cNvSpPr>
          <p:nvPr/>
        </p:nvSpPr>
        <p:spPr bwMode="auto">
          <a:xfrm>
            <a:off x="4495800" y="5181600"/>
            <a:ext cx="0" cy="381000"/>
          </a:xfrm>
          <a:prstGeom prst="line">
            <a:avLst/>
          </a:prstGeom>
          <a:noFill/>
          <a:ln w="9525">
            <a:solidFill>
              <a:schemeClr val="tx1"/>
            </a:solidFill>
            <a:miter lim="800000"/>
            <a:headEnd/>
            <a:tailEnd type="triangle" w="med" len="med"/>
          </a:ln>
        </p:spPr>
        <p:txBody>
          <a:bodyPr wrap="none"/>
          <a:lstStyle/>
          <a:p>
            <a:endParaRPr lang="cs-CZ"/>
          </a:p>
        </p:txBody>
      </p:sp>
      <p:sp>
        <p:nvSpPr>
          <p:cNvPr id="24584" name="Rectangle 1033"/>
          <p:cNvSpPr>
            <a:spLocks noChangeArrowheads="1"/>
          </p:cNvSpPr>
          <p:nvPr/>
        </p:nvSpPr>
        <p:spPr bwMode="auto">
          <a:xfrm>
            <a:off x="3352800" y="5562600"/>
            <a:ext cx="2209800" cy="381000"/>
          </a:xfrm>
          <a:prstGeom prst="rect">
            <a:avLst/>
          </a:prstGeom>
          <a:solidFill>
            <a:srgbClr val="FFFF00"/>
          </a:solidFill>
          <a:ln w="9525">
            <a:solidFill>
              <a:schemeClr val="tx1"/>
            </a:solidFill>
            <a:miter lim="800000"/>
            <a:headEnd/>
            <a:tailEnd/>
          </a:ln>
        </p:spPr>
        <p:txBody>
          <a:bodyPr wrap="none" anchor="ctr"/>
          <a:lstStyle/>
          <a:p>
            <a:pPr algn="ctr"/>
            <a:r>
              <a:rPr lang="en-US" sz="2000">
                <a:latin typeface="Times New Roman" pitchFamily="18" charset="0"/>
              </a:rPr>
              <a:t>DATA ANALYSIS</a:t>
            </a:r>
          </a:p>
        </p:txBody>
      </p:sp>
      <p:sp>
        <p:nvSpPr>
          <p:cNvPr id="24585" name="Line 1034"/>
          <p:cNvSpPr>
            <a:spLocks noChangeShapeType="1"/>
          </p:cNvSpPr>
          <p:nvPr/>
        </p:nvSpPr>
        <p:spPr bwMode="auto">
          <a:xfrm>
            <a:off x="4495800" y="5943600"/>
            <a:ext cx="0" cy="381000"/>
          </a:xfrm>
          <a:prstGeom prst="line">
            <a:avLst/>
          </a:prstGeom>
          <a:noFill/>
          <a:ln w="9525">
            <a:solidFill>
              <a:schemeClr val="tx1"/>
            </a:solidFill>
            <a:miter lim="800000"/>
            <a:headEnd/>
            <a:tailEnd type="triangle" w="med" len="med"/>
          </a:ln>
        </p:spPr>
        <p:txBody>
          <a:bodyPr wrap="none"/>
          <a:lstStyle/>
          <a:p>
            <a:endParaRPr lang="cs-CZ"/>
          </a:p>
        </p:txBody>
      </p:sp>
      <p:sp>
        <p:nvSpPr>
          <p:cNvPr id="24586" name="Rectangle 1035"/>
          <p:cNvSpPr>
            <a:spLocks noChangeArrowheads="1"/>
          </p:cNvSpPr>
          <p:nvPr/>
        </p:nvSpPr>
        <p:spPr bwMode="auto">
          <a:xfrm>
            <a:off x="3352800" y="6324600"/>
            <a:ext cx="2438400" cy="457200"/>
          </a:xfrm>
          <a:prstGeom prst="rect">
            <a:avLst/>
          </a:prstGeom>
          <a:solidFill>
            <a:srgbClr val="FFFF00"/>
          </a:solidFill>
          <a:ln w="9525">
            <a:solidFill>
              <a:schemeClr val="tx1"/>
            </a:solidFill>
            <a:miter lim="800000"/>
            <a:headEnd/>
            <a:tailEnd/>
          </a:ln>
        </p:spPr>
        <p:txBody>
          <a:bodyPr wrap="none" anchor="ctr"/>
          <a:lstStyle/>
          <a:p>
            <a:pPr algn="ctr"/>
            <a:r>
              <a:rPr lang="en-US" sz="2000">
                <a:latin typeface="Times New Roman" pitchFamily="18" charset="0"/>
              </a:rPr>
              <a:t>RESEARCH REPORT</a:t>
            </a:r>
          </a:p>
        </p:txBody>
      </p:sp>
      <p:sp>
        <p:nvSpPr>
          <p:cNvPr id="24587" name="Rectangle 1038"/>
          <p:cNvSpPr>
            <a:spLocks noChangeArrowheads="1"/>
          </p:cNvSpPr>
          <p:nvPr/>
        </p:nvSpPr>
        <p:spPr bwMode="auto">
          <a:xfrm>
            <a:off x="2268538" y="2205038"/>
            <a:ext cx="4248150" cy="609600"/>
          </a:xfrm>
          <a:prstGeom prst="rect">
            <a:avLst/>
          </a:prstGeom>
          <a:solidFill>
            <a:srgbClr val="FFFF00"/>
          </a:solidFill>
          <a:ln w="9525">
            <a:solidFill>
              <a:schemeClr val="tx1"/>
            </a:solidFill>
            <a:miter lim="800000"/>
            <a:headEnd/>
            <a:tailEnd/>
          </a:ln>
        </p:spPr>
        <p:txBody>
          <a:bodyPr wrap="none" anchor="ctr"/>
          <a:lstStyle/>
          <a:p>
            <a:pPr algn="ctr"/>
            <a:r>
              <a:rPr lang="en-US" sz="2000">
                <a:latin typeface="Times New Roman" pitchFamily="18" charset="0"/>
              </a:rPr>
              <a:t>MARKETNG RESEARCH PROBLEM</a:t>
            </a:r>
          </a:p>
        </p:txBody>
      </p:sp>
      <p:sp>
        <p:nvSpPr>
          <p:cNvPr id="24588" name="Line 1039"/>
          <p:cNvSpPr>
            <a:spLocks noChangeShapeType="1"/>
          </p:cNvSpPr>
          <p:nvPr/>
        </p:nvSpPr>
        <p:spPr bwMode="auto">
          <a:xfrm>
            <a:off x="4419600" y="2819400"/>
            <a:ext cx="0" cy="381000"/>
          </a:xfrm>
          <a:prstGeom prst="line">
            <a:avLst/>
          </a:prstGeom>
          <a:noFill/>
          <a:ln w="9525">
            <a:solidFill>
              <a:schemeClr val="tx1"/>
            </a:solidFill>
            <a:miter lim="800000"/>
            <a:headEnd/>
            <a:tailEnd type="triangle" w="med" len="med"/>
          </a:ln>
        </p:spPr>
        <p:txBody>
          <a:bodyPr wrap="none"/>
          <a:lstStyle/>
          <a:p>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p:cNvSpPr>
          <p:nvPr>
            <p:ph type="title"/>
          </p:nvPr>
        </p:nvSpPr>
        <p:spPr bwMode="auto">
          <a:xfrm>
            <a:off x="457200" y="152400"/>
            <a:ext cx="8362950" cy="828675"/>
          </a:xfrm>
        </p:spPr>
        <p:txBody>
          <a:bodyPr wrap="square" numCol="1" anchorCtr="0" compatLnSpc="1">
            <a:prstTxWarp prst="textNoShape">
              <a:avLst/>
            </a:prstTxWarp>
          </a:bodyPr>
          <a:lstStyle/>
          <a:p>
            <a:pPr eaLnBrk="1" hangingPunct="1">
              <a:defRPr/>
            </a:pPr>
            <a:r>
              <a:rPr lang="cs-CZ" cap="none" smtClean="0"/>
              <a:t>And one more example</a:t>
            </a:r>
          </a:p>
        </p:txBody>
      </p:sp>
      <p:pic>
        <p:nvPicPr>
          <p:cNvPr id="26626" name="Picture 5"/>
          <p:cNvPicPr>
            <a:picLocks noChangeAspect="1" noChangeArrowheads="1"/>
          </p:cNvPicPr>
          <p:nvPr/>
        </p:nvPicPr>
        <p:blipFill>
          <a:blip r:embed="rId3"/>
          <a:srcRect/>
          <a:stretch>
            <a:fillRect/>
          </a:stretch>
        </p:blipFill>
        <p:spPr bwMode="auto">
          <a:xfrm>
            <a:off x="323850" y="908050"/>
            <a:ext cx="8569325"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a:xfrm>
            <a:off x="900113" y="404813"/>
            <a:ext cx="7416800" cy="1371600"/>
          </a:xfrm>
        </p:spPr>
        <p:txBody>
          <a:bodyPr wrap="square" numCol="1" anchorCtr="0" compatLnSpc="1">
            <a:prstTxWarp prst="textNoShape">
              <a:avLst/>
            </a:prstTxWarp>
          </a:bodyPr>
          <a:lstStyle/>
          <a:p>
            <a:pPr eaLnBrk="1" hangingPunct="1">
              <a:defRPr/>
            </a:pPr>
            <a:r>
              <a:rPr lang="en-US" cap="none" smtClean="0"/>
              <a:t>Step 1: Establish the Need for Marketing Research</a:t>
            </a:r>
          </a:p>
        </p:txBody>
      </p:sp>
      <p:sp>
        <p:nvSpPr>
          <p:cNvPr id="69635" name="Rectangle 3"/>
          <p:cNvSpPr>
            <a:spLocks noGrp="1"/>
          </p:cNvSpPr>
          <p:nvPr>
            <p:ph type="body" idx="1"/>
          </p:nvPr>
        </p:nvSpPr>
        <p:spPr>
          <a:xfrm>
            <a:off x="457200" y="2133600"/>
            <a:ext cx="7620000" cy="3992563"/>
          </a:xfrm>
          <a:ln>
            <a:solidFill>
              <a:srgbClr val="0000FF"/>
            </a:solidFill>
          </a:ln>
        </p:spPr>
        <p:txBody>
          <a:bodyPr/>
          <a:lstStyle/>
          <a:p>
            <a:pPr eaLnBrk="1" hangingPunct="1"/>
            <a:r>
              <a:rPr lang="en-US" smtClean="0"/>
              <a:t>Is there a real need for marketing research? </a:t>
            </a:r>
          </a:p>
          <a:p>
            <a:pPr eaLnBrk="1" hangingPunct="1"/>
            <a:r>
              <a:rPr lang="en-US" smtClean="0"/>
              <a:t>Research takes time and costs money.  </a:t>
            </a:r>
          </a:p>
          <a:p>
            <a:pPr eaLnBrk="1" hangingPunct="1"/>
            <a:r>
              <a:rPr lang="en-US" smtClean="0"/>
              <a:t>Marketing research is not always needed.</a:t>
            </a:r>
            <a:endParaRPr lang="cs-CZ" smtClean="0"/>
          </a:p>
          <a:p>
            <a:pPr eaLnBrk="1" hangingPunct="1"/>
            <a:r>
              <a:rPr lang="en-US" smtClean="0">
                <a:solidFill>
                  <a:srgbClr val="3333CC"/>
                </a:solidFill>
              </a:rPr>
              <a:t>When is marketing research not needed?</a:t>
            </a:r>
          </a:p>
          <a:p>
            <a:pPr lvl="1" eaLnBrk="1" hangingPunct="1"/>
            <a:r>
              <a:rPr lang="en-US" sz="2400" smtClean="0"/>
              <a:t>The information is already available.</a:t>
            </a:r>
          </a:p>
          <a:p>
            <a:pPr lvl="1" eaLnBrk="1" hangingPunct="1"/>
            <a:r>
              <a:rPr lang="en-US" sz="2400" smtClean="0"/>
              <a:t>Decisions must be made now.</a:t>
            </a:r>
          </a:p>
          <a:p>
            <a:pPr lvl="1" eaLnBrk="1" hangingPunct="1"/>
            <a:r>
              <a:rPr lang="en-US" sz="2400" smtClean="0"/>
              <a:t>We can’t afford research.</a:t>
            </a:r>
          </a:p>
          <a:p>
            <a:pPr lvl="1" eaLnBrk="1" hangingPunct="1"/>
            <a:r>
              <a:rPr lang="en-US" sz="2400" smtClean="0"/>
              <a:t>Costs outweigh the value of marketing research.</a:t>
            </a:r>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bwMode="auto">
          <a:xfrm>
            <a:off x="457200" y="152400"/>
            <a:ext cx="8147050" cy="828675"/>
          </a:xfrm>
        </p:spPr>
        <p:txBody>
          <a:bodyPr wrap="square" numCol="1" anchorCtr="0" compatLnSpc="1">
            <a:prstTxWarp prst="textNoShape">
              <a:avLst/>
            </a:prstTxWarp>
          </a:bodyPr>
          <a:lstStyle/>
          <a:p>
            <a:pPr eaLnBrk="1" hangingPunct="1">
              <a:defRPr/>
            </a:pPr>
            <a:r>
              <a:rPr lang="en-US" cap="none" smtClean="0"/>
              <a:t>Step 2: Define the Problem</a:t>
            </a:r>
          </a:p>
        </p:txBody>
      </p:sp>
      <p:sp>
        <p:nvSpPr>
          <p:cNvPr id="73731" name="Rectangle 3"/>
          <p:cNvSpPr>
            <a:spLocks noGrp="1"/>
          </p:cNvSpPr>
          <p:nvPr>
            <p:ph type="body" idx="1"/>
          </p:nvPr>
        </p:nvSpPr>
        <p:spPr>
          <a:xfrm>
            <a:off x="323850" y="1052513"/>
            <a:ext cx="8047038" cy="5400675"/>
          </a:xfrm>
        </p:spPr>
        <p:txBody>
          <a:bodyPr/>
          <a:lstStyle/>
          <a:p>
            <a:pPr eaLnBrk="1" hangingPunct="1">
              <a:lnSpc>
                <a:spcPct val="90000"/>
              </a:lnSpc>
            </a:pPr>
            <a:r>
              <a:rPr lang="en-US" smtClean="0"/>
              <a:t>This is the most important of the 11 steps.</a:t>
            </a:r>
          </a:p>
          <a:p>
            <a:pPr eaLnBrk="1" hangingPunct="1">
              <a:lnSpc>
                <a:spcPct val="90000"/>
              </a:lnSpc>
            </a:pPr>
            <a:r>
              <a:rPr lang="en-US" smtClean="0"/>
              <a:t>If the problem is incorrectly defined, all else is wasted effort.</a:t>
            </a:r>
          </a:p>
          <a:p>
            <a:pPr eaLnBrk="1" hangingPunct="1">
              <a:lnSpc>
                <a:spcPct val="90000"/>
              </a:lnSpc>
            </a:pPr>
            <a:r>
              <a:rPr lang="en-US" smtClean="0"/>
              <a:t>Problems may be either specific or general.</a:t>
            </a:r>
            <a:endParaRPr lang="cs-CZ" smtClean="0"/>
          </a:p>
          <a:p>
            <a:pPr eaLnBrk="1" hangingPunct="1">
              <a:lnSpc>
                <a:spcPct val="90000"/>
              </a:lnSpc>
            </a:pPr>
            <a:r>
              <a:rPr lang="en-US" smtClean="0"/>
              <a:t>Problems stem from gaps between what is </a:t>
            </a:r>
            <a:r>
              <a:rPr lang="en-US" u="sng" smtClean="0"/>
              <a:t>supposed</a:t>
            </a:r>
            <a:r>
              <a:rPr lang="en-US" smtClean="0"/>
              <a:t> to happen and what </a:t>
            </a:r>
            <a:r>
              <a:rPr lang="en-US" u="sng" smtClean="0"/>
              <a:t>did</a:t>
            </a:r>
            <a:r>
              <a:rPr lang="en-US" smtClean="0"/>
              <a:t> happen and gaps between what </a:t>
            </a:r>
            <a:r>
              <a:rPr lang="en-US" u="sng" smtClean="0"/>
              <a:t>did</a:t>
            </a:r>
            <a:r>
              <a:rPr lang="en-US" smtClean="0"/>
              <a:t> happen and what </a:t>
            </a:r>
            <a:r>
              <a:rPr lang="en-US" u="sng" smtClean="0"/>
              <a:t>could</a:t>
            </a:r>
            <a:r>
              <a:rPr lang="en-US" smtClean="0"/>
              <a:t> be happening.</a:t>
            </a:r>
            <a:endParaRPr lang="cs-CZ" smtClean="0"/>
          </a:p>
          <a:p>
            <a:pPr eaLnBrk="1" hangingPunct="1">
              <a:lnSpc>
                <a:spcPct val="90000"/>
              </a:lnSpc>
            </a:pPr>
            <a:endParaRPr lang="cs-CZ" smtClean="0"/>
          </a:p>
          <a:p>
            <a:pPr eaLnBrk="1" hangingPunct="1">
              <a:lnSpc>
                <a:spcPct val="90000"/>
              </a:lnSpc>
            </a:pPr>
            <a:r>
              <a:rPr lang="en-US" smtClean="0">
                <a:solidFill>
                  <a:srgbClr val="3333CC"/>
                </a:solidFill>
              </a:rPr>
              <a:t>From the researcher’s point of view,</a:t>
            </a:r>
            <a:r>
              <a:rPr lang="cs-CZ" smtClean="0">
                <a:solidFill>
                  <a:srgbClr val="3333CC"/>
                </a:solidFill>
              </a:rPr>
              <a:t> </a:t>
            </a:r>
            <a:r>
              <a:rPr lang="en-US" smtClean="0">
                <a:solidFill>
                  <a:srgbClr val="3333CC"/>
                </a:solidFill>
              </a:rPr>
              <a:t>problem formulation means translating the management problem into a research problem.</a:t>
            </a:r>
            <a:r>
              <a:rPr lang="cs-CZ" smtClean="0">
                <a:solidFill>
                  <a:srgbClr val="3333CC"/>
                </a:solidFill>
              </a:rPr>
              <a:t> The </a:t>
            </a:r>
            <a:r>
              <a:rPr lang="en-US" smtClean="0">
                <a:solidFill>
                  <a:srgbClr val="3333CC"/>
                </a:solidFill>
              </a:rPr>
              <a:t>researcher must understand the origin and nature of management’s problem and then be able to</a:t>
            </a:r>
            <a:r>
              <a:rPr lang="cs-CZ" smtClean="0">
                <a:solidFill>
                  <a:srgbClr val="3333CC"/>
                </a:solidFill>
              </a:rPr>
              <a:t> </a:t>
            </a:r>
            <a:r>
              <a:rPr lang="en-US" smtClean="0">
                <a:solidFill>
                  <a:srgbClr val="3333CC"/>
                </a:solidFill>
              </a:rPr>
              <a:t>rephrase it into meaningful terms from an analytical point of view</a:t>
            </a:r>
            <a:r>
              <a:rPr lang="en-US" b="0" smtClean="0"/>
              <a:t>.</a:t>
            </a:r>
            <a:endParaRPr lang="cs-CZ" b="0" smtClean="0"/>
          </a:p>
          <a:p>
            <a:pPr eaLnBrk="1" hangingPunct="1">
              <a:lnSpc>
                <a:spcPct val="90000"/>
              </a:lnSpc>
            </a:pPr>
            <a:r>
              <a:rPr lang="en-US" b="0" smtClean="0">
                <a:solidFill>
                  <a:srgbClr val="009900"/>
                </a:solidFill>
              </a:rPr>
              <a:t>An accurate</a:t>
            </a:r>
            <a:r>
              <a:rPr lang="cs-CZ" b="0" smtClean="0">
                <a:solidFill>
                  <a:srgbClr val="009900"/>
                </a:solidFill>
              </a:rPr>
              <a:t> </a:t>
            </a:r>
            <a:r>
              <a:rPr lang="en-US" b="0" smtClean="0">
                <a:solidFill>
                  <a:srgbClr val="009900"/>
                </a:solidFill>
              </a:rPr>
              <a:t>problem formulation specifies the types of information needed to help solve the management</a:t>
            </a:r>
            <a:r>
              <a:rPr lang="cs-CZ" b="0" smtClean="0">
                <a:solidFill>
                  <a:srgbClr val="009900"/>
                </a:solidFill>
              </a:rPr>
              <a:t> </a:t>
            </a:r>
            <a:r>
              <a:rPr lang="en-US" b="0" smtClean="0">
                <a:solidFill>
                  <a:srgbClr val="009900"/>
                </a:solidFill>
              </a:rPr>
              <a:t>problem. In short, quality thinking about a problem prior to data collection largely determines the</a:t>
            </a:r>
            <a:r>
              <a:rPr lang="cs-CZ" b="0" smtClean="0">
                <a:solidFill>
                  <a:srgbClr val="009900"/>
                </a:solidFill>
              </a:rPr>
              <a:t> </a:t>
            </a:r>
            <a:r>
              <a:rPr lang="en-US" b="0" smtClean="0">
                <a:solidFill>
                  <a:srgbClr val="009900"/>
                </a:solidFill>
              </a:rPr>
              <a:t>quality of data collection, analysis and problem solving.</a:t>
            </a:r>
            <a:endParaRPr lang="en-US" smtClean="0">
              <a:solidFill>
                <a:srgbClr val="009900"/>
              </a:solidFill>
            </a:endParaRPr>
          </a:p>
          <a:p>
            <a:pPr eaLnBrk="1" hangingPunct="1">
              <a:lnSpc>
                <a:spcPct val="90000"/>
              </a:lnSpc>
            </a:pPr>
            <a:endParaRPr lang="en-US" smtClean="0">
              <a:solidFill>
                <a:srgbClr val="009900"/>
              </a:solidFill>
            </a:endParaRP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503</TotalTime>
  <Words>3743</Words>
  <Application>Microsoft Office PowerPoint</Application>
  <PresentationFormat>Předvádění na obrazovce (4:3)</PresentationFormat>
  <Paragraphs>395</Paragraphs>
  <Slides>59</Slides>
  <Notes>52</Notes>
  <HiddenSlides>0</HiddenSlides>
  <MMClips>0</MMClips>
  <ScaleCrop>false</ScaleCrop>
  <HeadingPairs>
    <vt:vector size="4" baseType="variant">
      <vt:variant>
        <vt:lpstr>Motiv</vt:lpstr>
      </vt:variant>
      <vt:variant>
        <vt:i4>1</vt:i4>
      </vt:variant>
      <vt:variant>
        <vt:lpstr>Nadpisy snímků</vt:lpstr>
      </vt:variant>
      <vt:variant>
        <vt:i4>59</vt:i4>
      </vt:variant>
    </vt:vector>
  </HeadingPairs>
  <TitlesOfParts>
    <vt:vector size="60" baseType="lpstr">
      <vt:lpstr>Základní</vt:lpstr>
      <vt:lpstr>  MARKETING RESEARCH PROCESS. RESEARCH DESIGN SECONDARY DATA RESOURCES.  </vt:lpstr>
      <vt:lpstr>What is research process and what activities(phases) it can involve?</vt:lpstr>
      <vt:lpstr>RESEARCH PROCESS – one aproach</vt:lpstr>
      <vt:lpstr>Research process – another approach</vt:lpstr>
      <vt:lpstr>Research process – one more approach</vt:lpstr>
      <vt:lpstr>Prezentace aplikace PowerPoint</vt:lpstr>
      <vt:lpstr>And one more example</vt:lpstr>
      <vt:lpstr>Step 1: Establish the Need for Marketing Research</vt:lpstr>
      <vt:lpstr>Step 2: Define the Problem</vt:lpstr>
      <vt:lpstr>examples</vt:lpstr>
      <vt:lpstr>Which management and which research problems can Bacardi and Bron Forman have?</vt:lpstr>
      <vt:lpstr>Step 3: Establish Objectives</vt:lpstr>
      <vt:lpstr>Hypotheses</vt:lpstr>
      <vt:lpstr>Prezentace aplikace PowerPoint</vt:lpstr>
      <vt:lpstr>One type of rel. hyp. is:</vt:lpstr>
      <vt:lpstr>Or….</vt:lpstr>
      <vt:lpstr>Prezentace aplikace PowerPoint</vt:lpstr>
      <vt:lpstr>In other words….</vt:lpstr>
      <vt:lpstr>Prezentace aplikace PowerPoint</vt:lpstr>
      <vt:lpstr>Prezentace aplikace PowerPoint</vt:lpstr>
      <vt:lpstr>Step Four: RESEARCH DESIGN</vt:lpstr>
      <vt:lpstr>Step 5: Identify Information Types and Sources</vt:lpstr>
      <vt:lpstr>Prezentace aplikace PowerPoint</vt:lpstr>
      <vt:lpstr>Secondary Data</vt:lpstr>
      <vt:lpstr>Disadvantages of Secondary Data</vt:lpstr>
      <vt:lpstr>Prezentace aplikace PowerPoint</vt:lpstr>
      <vt:lpstr>Prezentace aplikace PowerPoint</vt:lpstr>
      <vt:lpstr>Prezentace aplikace PowerPoint</vt:lpstr>
      <vt:lpstr>Internal Data</vt:lpstr>
      <vt:lpstr>External Data</vt:lpstr>
      <vt:lpstr>Prezentace aplikace PowerPoint</vt:lpstr>
      <vt:lpstr>Step 6: Determine Methods of Accessing Data</vt:lpstr>
      <vt:lpstr>Step 7: Design Data Collection Forms this step can be made together with the previous one</vt:lpstr>
      <vt:lpstr>Step 8: Determine Sample Plan and Size    next weeks</vt:lpstr>
      <vt:lpstr>Step 9: Collect Data   next weeks</vt:lpstr>
      <vt:lpstr>Step 10: Analyze Data next weeks</vt:lpstr>
      <vt:lpstr>Step 11: Prepare and Present the Final Research Report</vt:lpstr>
      <vt:lpstr>Research Design more detailed</vt:lpstr>
      <vt:lpstr>Prezentace aplikace PowerPoint</vt:lpstr>
      <vt:lpstr>Types of Research Design</vt:lpstr>
      <vt:lpstr>Basic Research Objectives and Research Design</vt:lpstr>
      <vt:lpstr>Prezentace aplikace PowerPoint</vt:lpstr>
      <vt:lpstr>Prezentace aplikace PowerPoint</vt:lpstr>
      <vt:lpstr>Prezentace aplikace PowerPoint</vt:lpstr>
      <vt:lpstr>Exploratory Research</vt:lpstr>
      <vt:lpstr> __________  _______</vt:lpstr>
      <vt:lpstr>Descriptive Research</vt:lpstr>
      <vt:lpstr>CLASSIFICATION OF DESCRIPTIVE RESEARCH STUDIES (1)</vt:lpstr>
      <vt:lpstr>CLASSIFICATION OF DESCRIPTIVE RESEARCH STUDIES (2)</vt:lpstr>
      <vt:lpstr>Marketing Research Panels</vt:lpstr>
      <vt:lpstr>Marketing Research Panels </vt:lpstr>
      <vt:lpstr>Causal Research</vt:lpstr>
      <vt:lpstr>Experiments</vt:lpstr>
      <vt:lpstr>Control of Extraneous Variables</vt:lpstr>
      <vt:lpstr>How Valid are Experiments?</vt:lpstr>
      <vt:lpstr>Types of Experiments</vt:lpstr>
      <vt:lpstr>Main points to think about when designing the research</vt:lpstr>
      <vt:lpstr>Questions and design</vt:lpstr>
      <vt:lpstr>Some fact about research design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design</dc:title>
  <dc:creator>Alena</dc:creator>
  <cp:lastModifiedBy>Klapalova Alena</cp:lastModifiedBy>
  <cp:revision>24</cp:revision>
  <dcterms:created xsi:type="dcterms:W3CDTF">2012-10-09T18:16:52Z</dcterms:created>
  <dcterms:modified xsi:type="dcterms:W3CDTF">2015-09-29T13:41:20Z</dcterms:modified>
</cp:coreProperties>
</file>