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2" r:id="rId2"/>
    <p:sldId id="263" r:id="rId3"/>
    <p:sldId id="256" r:id="rId4"/>
    <p:sldId id="257" r:id="rId5"/>
    <p:sldId id="259" r:id="rId6"/>
    <p:sldId id="260" r:id="rId7"/>
    <p:sldId id="261" r:id="rId8"/>
    <p:sldId id="264" r:id="rId9"/>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Bez stylu, mřížka tabulky">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B344D84-9AFB-497E-A393-DC336BA19D2E}" styleName="Střední styl 3 – zvýraznění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70" autoAdjust="0"/>
  </p:normalViewPr>
  <p:slideViewPr>
    <p:cSldViewPr>
      <p:cViewPr>
        <p:scale>
          <a:sx n="79" d="100"/>
          <a:sy n="79" d="100"/>
        </p:scale>
        <p:origin x="-1260" y="18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Obdélník 22"/>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Obdélník 23"/>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Obdélník 24"/>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Obdélník 25"/>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Obdélník 26"/>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11" name="Zaoblený obdélník 29"/>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12" name="Zaoblený obdélník 30"/>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3" name="Obdélník 6"/>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Obdélník 9"/>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Obdélník 10"/>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6" name="Obdélník 18"/>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Nadpis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cs-CZ" smtClean="0"/>
              <a:t>Kliknutím lze upravit styl.</a:t>
            </a:r>
            <a:endParaRPr lang="en-US"/>
          </a:p>
        </p:txBody>
      </p:sp>
      <p:sp>
        <p:nvSpPr>
          <p:cNvPr id="9" name="Podnadpis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smtClean="0"/>
              <a:t>Kliknutím lze upravit styl předlohy.</a:t>
            </a:r>
            <a:endParaRPr lang="en-US"/>
          </a:p>
        </p:txBody>
      </p:sp>
      <p:sp>
        <p:nvSpPr>
          <p:cNvPr id="17" name="Zástupný symbol pro datum 27"/>
          <p:cNvSpPr>
            <a:spLocks noGrp="1"/>
          </p:cNvSpPr>
          <p:nvPr>
            <p:ph type="dt" sz="half" idx="10"/>
          </p:nvPr>
        </p:nvSpPr>
        <p:spPr>
          <a:xfrm>
            <a:off x="6705600" y="4206875"/>
            <a:ext cx="960438" cy="457200"/>
          </a:xfrm>
        </p:spPr>
        <p:txBody>
          <a:bodyPr/>
          <a:lstStyle>
            <a:lvl1pPr>
              <a:defRPr/>
            </a:lvl1pPr>
          </a:lstStyle>
          <a:p>
            <a:pPr>
              <a:defRPr/>
            </a:pPr>
            <a:fld id="{5B3A4C7E-AF99-4C9C-BAAD-06B45B1C7BCD}" type="datetimeFigureOut">
              <a:rPr lang="cs-CZ"/>
              <a:pPr>
                <a:defRPr/>
              </a:pPr>
              <a:t>22.9.2015</a:t>
            </a:fld>
            <a:endParaRPr lang="cs-CZ"/>
          </a:p>
        </p:txBody>
      </p:sp>
      <p:sp>
        <p:nvSpPr>
          <p:cNvPr id="18" name="Zástupný symbol pro zápatí 16"/>
          <p:cNvSpPr>
            <a:spLocks noGrp="1"/>
          </p:cNvSpPr>
          <p:nvPr>
            <p:ph type="ftr" sz="quarter" idx="11"/>
          </p:nvPr>
        </p:nvSpPr>
        <p:spPr>
          <a:xfrm>
            <a:off x="5410200" y="4205288"/>
            <a:ext cx="1295400" cy="457200"/>
          </a:xfrm>
        </p:spPr>
        <p:txBody>
          <a:bodyPr/>
          <a:lstStyle>
            <a:lvl1pPr>
              <a:defRPr/>
            </a:lvl1pPr>
          </a:lstStyle>
          <a:p>
            <a:pPr>
              <a:defRPr/>
            </a:pPr>
            <a:endParaRPr lang="cs-CZ"/>
          </a:p>
        </p:txBody>
      </p:sp>
      <p:sp>
        <p:nvSpPr>
          <p:cNvPr id="19" name="Zástupný symbol pro číslo snímku 28"/>
          <p:cNvSpPr>
            <a:spLocks noGrp="1"/>
          </p:cNvSpPr>
          <p:nvPr>
            <p:ph type="sldNum" sz="quarter" idx="12"/>
          </p:nvPr>
        </p:nvSpPr>
        <p:spPr>
          <a:xfrm>
            <a:off x="8320088" y="1588"/>
            <a:ext cx="747712" cy="365125"/>
          </a:xfrm>
        </p:spPr>
        <p:txBody>
          <a:bodyPr/>
          <a:lstStyle>
            <a:lvl1pPr algn="r">
              <a:defRPr sz="1800">
                <a:solidFill>
                  <a:schemeClr val="bg1"/>
                </a:solidFill>
              </a:defRPr>
            </a:lvl1pPr>
          </a:lstStyle>
          <a:p>
            <a:pPr>
              <a:defRPr/>
            </a:pPr>
            <a:fld id="{46294C90-EFCB-4CCB-B5A6-18D6BC808C64}"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fld id="{F00AAF2A-7811-49A1-8415-103EF02E92F0}" type="datetimeFigureOut">
              <a:rPr lang="cs-CZ"/>
              <a:pPr>
                <a:defRPr/>
              </a:pPr>
              <a:t>22.9.2015</a:t>
            </a:fld>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AF90B28D-AAB1-4CE2-BB61-0D0F28043147}"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81800" y="1143000"/>
            <a:ext cx="1905000" cy="5486400"/>
          </a:xfrm>
        </p:spPr>
        <p:txBody>
          <a:bodyPr vert="eaVert"/>
          <a:lstStyle/>
          <a:p>
            <a:r>
              <a:rPr lang="cs-CZ" smtClean="0"/>
              <a:t>Kliknutím lze upravit styl.</a:t>
            </a:r>
            <a:endParaRPr lang="en-US"/>
          </a:p>
        </p:txBody>
      </p:sp>
      <p:sp>
        <p:nvSpPr>
          <p:cNvPr id="3" name="Zástupný symbol pro svislý text 2"/>
          <p:cNvSpPr>
            <a:spLocks noGrp="1"/>
          </p:cNvSpPr>
          <p:nvPr>
            <p:ph type="body" orient="vert" idx="1"/>
          </p:nvPr>
        </p:nvSpPr>
        <p:spPr>
          <a:xfrm>
            <a:off x="457200" y="1143000"/>
            <a:ext cx="6248400" cy="5486400"/>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fld id="{F571FEEE-1691-4987-B613-249BB29E6EB0}" type="datetimeFigureOut">
              <a:rPr lang="cs-CZ"/>
              <a:pPr>
                <a:defRPr/>
              </a:pPr>
              <a:t>22.9.2015</a:t>
            </a:fld>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081F4094-7DDE-48DB-AA82-EB75FDD25C20}"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13"/>
          <p:cNvSpPr>
            <a:spLocks noGrp="1"/>
          </p:cNvSpPr>
          <p:nvPr>
            <p:ph type="dt" sz="half" idx="10"/>
          </p:nvPr>
        </p:nvSpPr>
        <p:spPr/>
        <p:txBody>
          <a:bodyPr/>
          <a:lstStyle>
            <a:lvl1pPr>
              <a:defRPr/>
            </a:lvl1pPr>
          </a:lstStyle>
          <a:p>
            <a:pPr>
              <a:defRPr/>
            </a:pPr>
            <a:fld id="{0946C5C4-9CFF-4568-BD47-576B48CF3875}" type="datetimeFigureOut">
              <a:rPr lang="cs-CZ"/>
              <a:pPr>
                <a:defRPr/>
              </a:pPr>
              <a:t>22.9.2015</a:t>
            </a:fld>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F67C9578-AF3C-4E9B-A3CE-4A6CB5A34915}"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cs-CZ" smtClean="0"/>
              <a:t>Kliknutím lze upravit styl.</a:t>
            </a:r>
            <a:endParaRPr lang="en-US"/>
          </a:p>
        </p:txBody>
      </p:sp>
      <p:sp>
        <p:nvSpPr>
          <p:cNvPr id="3" name="Zástupný symbol pro text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smtClean="0"/>
              <a:t>Kliknutím lze upravit styly předlohy textu.</a:t>
            </a:r>
          </a:p>
        </p:txBody>
      </p:sp>
      <p:sp>
        <p:nvSpPr>
          <p:cNvPr id="4" name="Zástupný symbol pro datum 13"/>
          <p:cNvSpPr>
            <a:spLocks noGrp="1"/>
          </p:cNvSpPr>
          <p:nvPr>
            <p:ph type="dt" sz="half" idx="10"/>
          </p:nvPr>
        </p:nvSpPr>
        <p:spPr/>
        <p:txBody>
          <a:bodyPr/>
          <a:lstStyle>
            <a:lvl1pPr>
              <a:defRPr/>
            </a:lvl1pPr>
          </a:lstStyle>
          <a:p>
            <a:pPr>
              <a:defRPr/>
            </a:pPr>
            <a:fld id="{7EA8EF97-020F-4614-82CB-A8096C40B875}" type="datetimeFigureOut">
              <a:rPr lang="cs-CZ"/>
              <a:pPr>
                <a:defRPr/>
              </a:pPr>
              <a:t>22.9.2015</a:t>
            </a:fld>
            <a:endParaRPr lang="cs-CZ"/>
          </a:p>
        </p:txBody>
      </p:sp>
      <p:sp>
        <p:nvSpPr>
          <p:cNvPr id="5" name="Zástupný symbol pro zápatí 2"/>
          <p:cNvSpPr>
            <a:spLocks noGrp="1"/>
          </p:cNvSpPr>
          <p:nvPr>
            <p:ph type="ftr" sz="quarter" idx="11"/>
          </p:nvPr>
        </p:nvSpPr>
        <p:spPr/>
        <p:txBody>
          <a:bodyPr/>
          <a:lstStyle>
            <a:lvl1pPr>
              <a:defRPr/>
            </a:lvl1pPr>
          </a:lstStyle>
          <a:p>
            <a:pPr>
              <a:defRPr/>
            </a:pPr>
            <a:endParaRPr lang="cs-CZ"/>
          </a:p>
        </p:txBody>
      </p:sp>
      <p:sp>
        <p:nvSpPr>
          <p:cNvPr id="6" name="Zástupný symbol pro číslo snímku 22"/>
          <p:cNvSpPr>
            <a:spLocks noGrp="1"/>
          </p:cNvSpPr>
          <p:nvPr>
            <p:ph type="sldNum" sz="quarter" idx="12"/>
          </p:nvPr>
        </p:nvSpPr>
        <p:spPr/>
        <p:txBody>
          <a:bodyPr/>
          <a:lstStyle>
            <a:lvl1pPr>
              <a:defRPr/>
            </a:lvl1pPr>
          </a:lstStyle>
          <a:p>
            <a:pPr>
              <a:defRPr/>
            </a:pPr>
            <a:fld id="{D61DAFDE-D1D0-4235-A37A-DFDF6FE8F2DB}" type="slidenum">
              <a:rPr lang="cs-CZ"/>
              <a:pPr>
                <a:defRPr/>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en-US"/>
          </a:p>
        </p:txBody>
      </p:sp>
      <p:sp>
        <p:nvSpPr>
          <p:cNvPr id="3" name="Zástupný symbol pro obsah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13"/>
          <p:cNvSpPr>
            <a:spLocks noGrp="1"/>
          </p:cNvSpPr>
          <p:nvPr>
            <p:ph type="dt" sz="half" idx="10"/>
          </p:nvPr>
        </p:nvSpPr>
        <p:spPr/>
        <p:txBody>
          <a:bodyPr/>
          <a:lstStyle>
            <a:lvl1pPr>
              <a:defRPr/>
            </a:lvl1pPr>
          </a:lstStyle>
          <a:p>
            <a:pPr>
              <a:defRPr/>
            </a:pPr>
            <a:fld id="{DC6E3CEA-046A-4D3D-8767-3529A58F979C}" type="datetimeFigureOut">
              <a:rPr lang="cs-CZ"/>
              <a:pPr>
                <a:defRPr/>
              </a:pPr>
              <a:t>22.9.2015</a:t>
            </a:fld>
            <a:endParaRPr lang="cs-CZ"/>
          </a:p>
        </p:txBody>
      </p:sp>
      <p:sp>
        <p:nvSpPr>
          <p:cNvPr id="6" name="Zástupný symbol pro zápatí 2"/>
          <p:cNvSpPr>
            <a:spLocks noGrp="1"/>
          </p:cNvSpPr>
          <p:nvPr>
            <p:ph type="ftr" sz="quarter" idx="11"/>
          </p:nvPr>
        </p:nvSpPr>
        <p:spPr/>
        <p:txBody>
          <a:bodyPr/>
          <a:lstStyle>
            <a:lvl1pPr>
              <a:defRPr/>
            </a:lvl1pPr>
          </a:lstStyle>
          <a:p>
            <a:pPr>
              <a:defRPr/>
            </a:pPr>
            <a:endParaRPr lang="cs-CZ"/>
          </a:p>
        </p:txBody>
      </p:sp>
      <p:sp>
        <p:nvSpPr>
          <p:cNvPr id="7" name="Zástupný symbol pro číslo snímku 22"/>
          <p:cNvSpPr>
            <a:spLocks noGrp="1"/>
          </p:cNvSpPr>
          <p:nvPr>
            <p:ph type="sldNum" sz="quarter" idx="12"/>
          </p:nvPr>
        </p:nvSpPr>
        <p:spPr/>
        <p:txBody>
          <a:bodyPr/>
          <a:lstStyle>
            <a:lvl1pPr>
              <a:defRPr/>
            </a:lvl1pPr>
          </a:lstStyle>
          <a:p>
            <a:pPr>
              <a:defRPr/>
            </a:pPr>
            <a:fld id="{F2EC76CC-9E0F-4A93-8F2C-D07C232950A7}" type="slidenum">
              <a:rPr lang="cs-CZ"/>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381000" y="1143000"/>
            <a:ext cx="8382000" cy="1069848"/>
          </a:xfrm>
        </p:spPr>
        <p:txBody>
          <a:bodyPr/>
          <a:lstStyle>
            <a:lvl1pPr>
              <a:defRPr sz="4000" b="0" i="0" cap="none" baseline="0"/>
            </a:lvl1pPr>
          </a:lstStyle>
          <a:p>
            <a:r>
              <a:rPr lang="cs-CZ" smtClean="0"/>
              <a:t>Kliknutím lze upravit styl.</a:t>
            </a:r>
            <a:endParaRPr lang="en-US"/>
          </a:p>
        </p:txBody>
      </p:sp>
      <p:sp>
        <p:nvSpPr>
          <p:cNvPr id="3" name="Zástupný symbol pro text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4" name="Zástupný symbol pro text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cs-CZ" smtClean="0"/>
              <a:t>Kliknutím lze upravit styly předlohy textu.</a:t>
            </a:r>
          </a:p>
        </p:txBody>
      </p:sp>
      <p:sp>
        <p:nvSpPr>
          <p:cNvPr id="5" name="Zástupný symbol pro obsah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obsah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25"/>
          <p:cNvSpPr>
            <a:spLocks noGrp="1"/>
          </p:cNvSpPr>
          <p:nvPr>
            <p:ph type="dt" sz="half" idx="10"/>
          </p:nvPr>
        </p:nvSpPr>
        <p:spPr/>
        <p:txBody>
          <a:bodyPr rtlCol="0"/>
          <a:lstStyle>
            <a:lvl1pPr>
              <a:defRPr/>
            </a:lvl1pPr>
          </a:lstStyle>
          <a:p>
            <a:pPr>
              <a:defRPr/>
            </a:pPr>
            <a:fld id="{5CF869D9-955F-4337-A648-D7F58EE19036}" type="datetimeFigureOut">
              <a:rPr lang="cs-CZ"/>
              <a:pPr>
                <a:defRPr/>
              </a:pPr>
              <a:t>22.9.2015</a:t>
            </a:fld>
            <a:endParaRPr lang="cs-CZ"/>
          </a:p>
        </p:txBody>
      </p:sp>
      <p:sp>
        <p:nvSpPr>
          <p:cNvPr id="8" name="Zástupný symbol pro číslo snímku 26"/>
          <p:cNvSpPr>
            <a:spLocks noGrp="1"/>
          </p:cNvSpPr>
          <p:nvPr>
            <p:ph type="sldNum" sz="quarter" idx="11"/>
          </p:nvPr>
        </p:nvSpPr>
        <p:spPr/>
        <p:txBody>
          <a:bodyPr rtlCol="0"/>
          <a:lstStyle>
            <a:lvl1pPr>
              <a:defRPr/>
            </a:lvl1pPr>
          </a:lstStyle>
          <a:p>
            <a:pPr>
              <a:defRPr/>
            </a:pPr>
            <a:fld id="{EACE5DB4-3E1B-488F-A974-C19C22B3C1F1}" type="slidenum">
              <a:rPr lang="cs-CZ"/>
              <a:pPr>
                <a:defRPr/>
              </a:pPr>
              <a:t>‹#›</a:t>
            </a:fld>
            <a:endParaRPr lang="cs-CZ"/>
          </a:p>
        </p:txBody>
      </p:sp>
      <p:sp>
        <p:nvSpPr>
          <p:cNvPr id="9" name="Zástupný symbol pro zápatí 27"/>
          <p:cNvSpPr>
            <a:spLocks noGrp="1"/>
          </p:cNvSpPr>
          <p:nvPr>
            <p:ph type="ftr" sz="quarter" idx="12"/>
          </p:nvPr>
        </p:nvSpPr>
        <p:spPr/>
        <p:txBody>
          <a:bodyPr rtlCol="0"/>
          <a:lstStyle>
            <a:lvl1pPr>
              <a:defRPr/>
            </a:lvl1pPr>
          </a:lstStyle>
          <a:p>
            <a:pPr>
              <a:defRPr/>
            </a:pPr>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1069848"/>
          </a:xfrm>
        </p:spPr>
        <p:txBody>
          <a:bodyPr/>
          <a:lstStyle>
            <a:lvl1pPr>
              <a:defRPr sz="4000">
                <a:solidFill>
                  <a:schemeClr val="tx2"/>
                </a:solidFill>
              </a:defRPr>
            </a:lvl1pPr>
          </a:lstStyle>
          <a:p>
            <a:r>
              <a:rPr lang="cs-CZ" smtClean="0"/>
              <a:t>Kliknutím lze upravit styl.</a:t>
            </a:r>
            <a:endParaRPr lang="en-US"/>
          </a:p>
        </p:txBody>
      </p:sp>
      <p:sp>
        <p:nvSpPr>
          <p:cNvPr id="3" name="Zástupný symbol pro datum 2"/>
          <p:cNvSpPr>
            <a:spLocks noGrp="1"/>
          </p:cNvSpPr>
          <p:nvPr>
            <p:ph type="dt" sz="half" idx="10"/>
          </p:nvPr>
        </p:nvSpPr>
        <p:spPr>
          <a:xfrm>
            <a:off x="6583363" y="612775"/>
            <a:ext cx="957262" cy="457200"/>
          </a:xfrm>
        </p:spPr>
        <p:txBody>
          <a:bodyPr/>
          <a:lstStyle>
            <a:lvl1pPr>
              <a:defRPr/>
            </a:lvl1pPr>
          </a:lstStyle>
          <a:p>
            <a:pPr>
              <a:defRPr/>
            </a:pPr>
            <a:fld id="{DA248EAC-A9D1-41B9-A66E-F5106442043D}" type="datetimeFigureOut">
              <a:rPr lang="cs-CZ"/>
              <a:pPr>
                <a:defRPr/>
              </a:pPr>
              <a:t>22.9.2015</a:t>
            </a:fld>
            <a:endParaRPr lang="cs-CZ"/>
          </a:p>
        </p:txBody>
      </p:sp>
      <p:sp>
        <p:nvSpPr>
          <p:cNvPr id="4" name="Zástupný symbol pro zápatí 3"/>
          <p:cNvSpPr>
            <a:spLocks noGrp="1"/>
          </p:cNvSpPr>
          <p:nvPr>
            <p:ph type="ftr" sz="quarter" idx="11"/>
          </p:nvPr>
        </p:nvSpPr>
        <p:spPr/>
        <p:txBody>
          <a:bodyPr/>
          <a:lstStyle>
            <a:lvl1pPr>
              <a:defRPr/>
            </a:lvl1pPr>
          </a:lstStyle>
          <a:p>
            <a:pPr>
              <a:defRPr/>
            </a:pPr>
            <a:endParaRPr lang="cs-CZ"/>
          </a:p>
        </p:txBody>
      </p:sp>
      <p:sp>
        <p:nvSpPr>
          <p:cNvPr id="5" name="Zástupný symbol pro číslo snímku 4"/>
          <p:cNvSpPr>
            <a:spLocks noGrp="1"/>
          </p:cNvSpPr>
          <p:nvPr>
            <p:ph type="sldNum" sz="quarter" idx="12"/>
          </p:nvPr>
        </p:nvSpPr>
        <p:spPr/>
        <p:txBody>
          <a:bodyPr/>
          <a:lstStyle>
            <a:lvl1pPr>
              <a:defRPr/>
            </a:lvl1pPr>
          </a:lstStyle>
          <a:p>
            <a:pPr>
              <a:defRPr/>
            </a:pPr>
            <a:fld id="{9293E57E-8E0D-44A5-8E27-247968EC49C1}" type="slidenum">
              <a:rPr lang="cs-CZ"/>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3"/>
          <p:cNvSpPr>
            <a:spLocks noGrp="1"/>
          </p:cNvSpPr>
          <p:nvPr>
            <p:ph type="dt" sz="half" idx="10"/>
          </p:nvPr>
        </p:nvSpPr>
        <p:spPr/>
        <p:txBody>
          <a:bodyPr/>
          <a:lstStyle>
            <a:lvl1pPr>
              <a:defRPr/>
            </a:lvl1pPr>
          </a:lstStyle>
          <a:p>
            <a:pPr>
              <a:defRPr/>
            </a:pPr>
            <a:fld id="{0B0E82E6-2BDC-4441-B77E-90049D69544F}" type="datetimeFigureOut">
              <a:rPr lang="cs-CZ"/>
              <a:pPr>
                <a:defRPr/>
              </a:pPr>
              <a:t>22.9.2015</a:t>
            </a:fld>
            <a:endParaRPr lang="cs-CZ"/>
          </a:p>
        </p:txBody>
      </p:sp>
      <p:sp>
        <p:nvSpPr>
          <p:cNvPr id="3" name="Zástupný symbol pro zápatí 2"/>
          <p:cNvSpPr>
            <a:spLocks noGrp="1"/>
          </p:cNvSpPr>
          <p:nvPr>
            <p:ph type="ftr" sz="quarter" idx="11"/>
          </p:nvPr>
        </p:nvSpPr>
        <p:spPr/>
        <p:txBody>
          <a:bodyPr/>
          <a:lstStyle>
            <a:lvl1pPr>
              <a:defRPr/>
            </a:lvl1pPr>
          </a:lstStyle>
          <a:p>
            <a:pPr>
              <a:defRPr/>
            </a:pPr>
            <a:endParaRPr lang="cs-CZ"/>
          </a:p>
        </p:txBody>
      </p:sp>
      <p:sp>
        <p:nvSpPr>
          <p:cNvPr id="4" name="Zástupný symbol pro číslo snímku 22"/>
          <p:cNvSpPr>
            <a:spLocks noGrp="1"/>
          </p:cNvSpPr>
          <p:nvPr>
            <p:ph type="sldNum" sz="quarter" idx="12"/>
          </p:nvPr>
        </p:nvSpPr>
        <p:spPr/>
        <p:txBody>
          <a:bodyPr/>
          <a:lstStyle>
            <a:lvl1pPr>
              <a:defRPr/>
            </a:lvl1pPr>
          </a:lstStyle>
          <a:p>
            <a:pPr>
              <a:defRPr/>
            </a:pPr>
            <a:fld id="{1C4D31BC-90A1-4338-9251-7075EF31CEF2}"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53496" y="1101970"/>
            <a:ext cx="3383280" cy="877824"/>
          </a:xfrm>
        </p:spPr>
        <p:txBody>
          <a:bodyPr anchor="b"/>
          <a:lstStyle>
            <a:lvl1pPr algn="l">
              <a:buNone/>
              <a:defRPr sz="1800" b="1"/>
            </a:lvl1pPr>
          </a:lstStyle>
          <a:p>
            <a:r>
              <a:rPr lang="cs-CZ" smtClean="0"/>
              <a:t>Kliknutím lze upravit styl.</a:t>
            </a:r>
            <a:endParaRPr lang="en-US"/>
          </a:p>
        </p:txBody>
      </p:sp>
      <p:sp>
        <p:nvSpPr>
          <p:cNvPr id="3" name="Zástupný symbol pro text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cs-CZ" smtClean="0"/>
              <a:t>Kliknutím lze upravit styly předlohy textu.</a:t>
            </a:r>
          </a:p>
        </p:txBody>
      </p:sp>
      <p:sp>
        <p:nvSpPr>
          <p:cNvPr id="4" name="Zástupný symbol pro obsah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13"/>
          <p:cNvSpPr>
            <a:spLocks noGrp="1"/>
          </p:cNvSpPr>
          <p:nvPr>
            <p:ph type="dt" sz="half" idx="10"/>
          </p:nvPr>
        </p:nvSpPr>
        <p:spPr/>
        <p:txBody>
          <a:bodyPr/>
          <a:lstStyle>
            <a:lvl1pPr>
              <a:defRPr/>
            </a:lvl1pPr>
          </a:lstStyle>
          <a:p>
            <a:pPr>
              <a:defRPr/>
            </a:pPr>
            <a:fld id="{4C49A421-6D19-400E-8A05-512A654A5874}" type="datetimeFigureOut">
              <a:rPr lang="cs-CZ"/>
              <a:pPr>
                <a:defRPr/>
              </a:pPr>
              <a:t>22.9.2015</a:t>
            </a:fld>
            <a:endParaRPr lang="cs-CZ"/>
          </a:p>
        </p:txBody>
      </p:sp>
      <p:sp>
        <p:nvSpPr>
          <p:cNvPr id="6" name="Zástupný symbol pro zápatí 2"/>
          <p:cNvSpPr>
            <a:spLocks noGrp="1"/>
          </p:cNvSpPr>
          <p:nvPr>
            <p:ph type="ftr" sz="quarter" idx="11"/>
          </p:nvPr>
        </p:nvSpPr>
        <p:spPr/>
        <p:txBody>
          <a:bodyPr/>
          <a:lstStyle>
            <a:lvl1pPr>
              <a:defRPr/>
            </a:lvl1pPr>
          </a:lstStyle>
          <a:p>
            <a:pPr>
              <a:defRPr/>
            </a:pPr>
            <a:endParaRPr lang="cs-CZ"/>
          </a:p>
        </p:txBody>
      </p:sp>
      <p:sp>
        <p:nvSpPr>
          <p:cNvPr id="7" name="Zástupný symbol pro číslo snímku 22"/>
          <p:cNvSpPr>
            <a:spLocks noGrp="1"/>
          </p:cNvSpPr>
          <p:nvPr>
            <p:ph type="sldNum" sz="quarter" idx="12"/>
          </p:nvPr>
        </p:nvSpPr>
        <p:spPr/>
        <p:txBody>
          <a:bodyPr/>
          <a:lstStyle>
            <a:lvl1pPr>
              <a:defRPr/>
            </a:lvl1pPr>
          </a:lstStyle>
          <a:p>
            <a:pPr>
              <a:defRPr/>
            </a:pPr>
            <a:fld id="{EF36B8E8-FFB0-4BF8-8E69-03B732971340}" type="slidenum">
              <a:rPr lang="cs-CZ"/>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cs-CZ" smtClean="0"/>
              <a:t>Kliknutím lze upravit styl.</a:t>
            </a:r>
            <a:endParaRPr lang="en-US"/>
          </a:p>
        </p:txBody>
      </p:sp>
      <p:sp>
        <p:nvSpPr>
          <p:cNvPr id="3" name="Zástupný symbol pro obrázek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cs-CZ" noProof="0" smtClean="0"/>
              <a:t>Kliknutím na ikonu přidáte obrázek.</a:t>
            </a:r>
            <a:endParaRPr lang="en-US" noProof="0" dirty="0"/>
          </a:p>
        </p:txBody>
      </p:sp>
      <p:sp>
        <p:nvSpPr>
          <p:cNvPr id="4" name="Zástupný symbol pro text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cs-CZ" smtClean="0"/>
              <a:t>Kliknutím lze upravit styly předlohy textu.</a:t>
            </a:r>
          </a:p>
        </p:txBody>
      </p:sp>
      <p:sp>
        <p:nvSpPr>
          <p:cNvPr id="5" name="Zástupný symbol pro datum 13"/>
          <p:cNvSpPr>
            <a:spLocks noGrp="1"/>
          </p:cNvSpPr>
          <p:nvPr>
            <p:ph type="dt" sz="half" idx="10"/>
          </p:nvPr>
        </p:nvSpPr>
        <p:spPr/>
        <p:txBody>
          <a:bodyPr/>
          <a:lstStyle>
            <a:lvl1pPr>
              <a:defRPr/>
            </a:lvl1pPr>
          </a:lstStyle>
          <a:p>
            <a:pPr>
              <a:defRPr/>
            </a:pPr>
            <a:fld id="{DAF226EC-04EA-4BB5-AA44-12416E1E0392}" type="datetimeFigureOut">
              <a:rPr lang="cs-CZ"/>
              <a:pPr>
                <a:defRPr/>
              </a:pPr>
              <a:t>22.9.2015</a:t>
            </a:fld>
            <a:endParaRPr lang="cs-CZ"/>
          </a:p>
        </p:txBody>
      </p:sp>
      <p:sp>
        <p:nvSpPr>
          <p:cNvPr id="6" name="Zástupný symbol pro zápatí 2"/>
          <p:cNvSpPr>
            <a:spLocks noGrp="1"/>
          </p:cNvSpPr>
          <p:nvPr>
            <p:ph type="ftr" sz="quarter" idx="11"/>
          </p:nvPr>
        </p:nvSpPr>
        <p:spPr/>
        <p:txBody>
          <a:bodyPr/>
          <a:lstStyle>
            <a:lvl1pPr>
              <a:defRPr/>
            </a:lvl1pPr>
          </a:lstStyle>
          <a:p>
            <a:pPr>
              <a:defRPr/>
            </a:pPr>
            <a:endParaRPr lang="cs-CZ"/>
          </a:p>
        </p:txBody>
      </p:sp>
      <p:sp>
        <p:nvSpPr>
          <p:cNvPr id="7" name="Zástupný symbol pro číslo snímku 22"/>
          <p:cNvSpPr>
            <a:spLocks noGrp="1"/>
          </p:cNvSpPr>
          <p:nvPr>
            <p:ph type="sldNum" sz="quarter" idx="12"/>
          </p:nvPr>
        </p:nvSpPr>
        <p:spPr/>
        <p:txBody>
          <a:bodyPr/>
          <a:lstStyle>
            <a:lvl1pPr>
              <a:defRPr/>
            </a:lvl1pPr>
          </a:lstStyle>
          <a:p>
            <a:pPr>
              <a:defRPr/>
            </a:pPr>
            <a:fld id="{167EB2B1-3CED-4C24-93D6-2C68AB35FDC6}" type="slidenum">
              <a:rPr lang="cs-CZ"/>
              <a:pPr>
                <a:defRPr/>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Obdélník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9" name="Obdélník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0" name="Obdélník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1" name="Obdélník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2" name="Obdélník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33" name="Zaoblený obdélník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34" name="Zaoblený obdélník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5" name="Obdélník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6" name="Obdélník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7" name="Obdélník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8" name="Obdélník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9" name="Obdélník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0" name="Obdélník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039" name="Zástupný symbol pro nadpis 21"/>
          <p:cNvSpPr>
            <a:spLocks noGrp="1"/>
          </p:cNvSpPr>
          <p:nvPr>
            <p:ph type="title"/>
          </p:nvPr>
        </p:nvSpPr>
        <p:spPr bwMode="auto">
          <a:xfrm>
            <a:off x="457200" y="1143000"/>
            <a:ext cx="82296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cs-CZ" smtClean="0"/>
              <a:t>Kliknutím lze upravit styl.</a:t>
            </a:r>
            <a:endParaRPr lang="en-US" smtClean="0"/>
          </a:p>
        </p:txBody>
      </p:sp>
      <p:sp>
        <p:nvSpPr>
          <p:cNvPr id="1040" name="Zástupný symbol pro text 12"/>
          <p:cNvSpPr>
            <a:spLocks noGrp="1"/>
          </p:cNvSpPr>
          <p:nvPr>
            <p:ph type="body" idx="1"/>
          </p:nvPr>
        </p:nvSpPr>
        <p:spPr bwMode="auto">
          <a:xfrm>
            <a:off x="457200" y="2249488"/>
            <a:ext cx="8229600" cy="4324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14" name="Zástupný symbol pro datum 13"/>
          <p:cNvSpPr>
            <a:spLocks noGrp="1"/>
          </p:cNvSpPr>
          <p:nvPr>
            <p:ph type="dt" sz="half" idx="2"/>
          </p:nvPr>
        </p:nvSpPr>
        <p:spPr>
          <a:xfrm>
            <a:off x="6586538" y="612775"/>
            <a:ext cx="957262" cy="457200"/>
          </a:xfrm>
          <a:prstGeom prst="rect">
            <a:avLst/>
          </a:prstGeom>
        </p:spPr>
        <p:txBody>
          <a:bodyPr vert="horz"/>
          <a:lstStyle>
            <a:lvl1pPr algn="l" eaLnBrk="1" latinLnBrk="0" hangingPunct="1">
              <a:defRPr kumimoji="0" sz="800">
                <a:solidFill>
                  <a:schemeClr val="accent2"/>
                </a:solidFill>
              </a:defRPr>
            </a:lvl1pPr>
          </a:lstStyle>
          <a:p>
            <a:pPr>
              <a:defRPr/>
            </a:pPr>
            <a:fld id="{F3B7AC17-90BE-4490-9FFC-1B0409E198F8}" type="datetimeFigureOut">
              <a:rPr lang="cs-CZ"/>
              <a:pPr>
                <a:defRPr/>
              </a:pPr>
              <a:t>22.9.2015</a:t>
            </a:fld>
            <a:endParaRPr lang="cs-CZ"/>
          </a:p>
        </p:txBody>
      </p:sp>
      <p:sp>
        <p:nvSpPr>
          <p:cNvPr id="3" name="Zástupný symbol pro zápatí 2"/>
          <p:cNvSpPr>
            <a:spLocks noGrp="1"/>
          </p:cNvSpPr>
          <p:nvPr>
            <p:ph type="ftr" sz="quarter" idx="3"/>
          </p:nvPr>
        </p:nvSpPr>
        <p:spPr>
          <a:xfrm>
            <a:off x="5257800" y="612775"/>
            <a:ext cx="1325563" cy="457200"/>
          </a:xfrm>
          <a:prstGeom prst="rect">
            <a:avLst/>
          </a:prstGeom>
        </p:spPr>
        <p:txBody>
          <a:bodyPr vert="horz"/>
          <a:lstStyle>
            <a:lvl1pPr algn="r" eaLnBrk="1" latinLnBrk="0" hangingPunct="1">
              <a:defRPr kumimoji="0" sz="800">
                <a:solidFill>
                  <a:schemeClr val="accent2"/>
                </a:solidFill>
              </a:defRPr>
            </a:lvl1pPr>
          </a:lstStyle>
          <a:p>
            <a:pPr>
              <a:defRPr/>
            </a:pPr>
            <a:endParaRPr lang="cs-CZ"/>
          </a:p>
        </p:txBody>
      </p:sp>
      <p:sp>
        <p:nvSpPr>
          <p:cNvPr id="23" name="Zástupný symbol pro číslo snímku 22"/>
          <p:cNvSpPr>
            <a:spLocks noGrp="1"/>
          </p:cNvSpPr>
          <p:nvPr>
            <p:ph type="sldNum" sz="quarter" idx="4"/>
          </p:nvPr>
        </p:nvSpPr>
        <p:spPr>
          <a:xfrm>
            <a:off x="8174038" y="1588"/>
            <a:ext cx="762000" cy="366712"/>
          </a:xfrm>
          <a:prstGeom prst="rect">
            <a:avLst/>
          </a:prstGeom>
        </p:spPr>
        <p:txBody>
          <a:bodyPr vert="horz" anchor="b"/>
          <a:lstStyle>
            <a:lvl1pPr algn="r" eaLnBrk="1" latinLnBrk="0" hangingPunct="1">
              <a:defRPr kumimoji="0" sz="1800">
                <a:solidFill>
                  <a:srgbClr val="FFFFFF"/>
                </a:solidFill>
              </a:defRPr>
            </a:lvl1pPr>
          </a:lstStyle>
          <a:p>
            <a:pPr>
              <a:defRPr/>
            </a:pPr>
            <a:fld id="{C20EF36C-9504-44E4-B844-3E7E7287A5F4}"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684" r:id="rId1"/>
    <p:sldLayoutId id="2147483683" r:id="rId2"/>
    <p:sldLayoutId id="2147483682" r:id="rId3"/>
    <p:sldLayoutId id="2147483681" r:id="rId4"/>
    <p:sldLayoutId id="2147483685" r:id="rId5"/>
    <p:sldLayoutId id="2147483686" r:id="rId6"/>
    <p:sldLayoutId id="2147483680" r:id="rId7"/>
    <p:sldLayoutId id="2147483679" r:id="rId8"/>
    <p:sldLayoutId id="2147483678" r:id="rId9"/>
    <p:sldLayoutId id="2147483677" r:id="rId10"/>
    <p:sldLayoutId id="2147483676"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98.griffith.edu.au/dspace/bitstream/handle/10072/34316/64789_1.pdf?sequence=1" TargetMode="External"/><Relationship Id="rId2" Type="http://schemas.openxmlformats.org/officeDocument/2006/relationships/hyperlink" Target="http://eric.ed.gov/?id=ED525056" TargetMode="External"/><Relationship Id="rId1" Type="http://schemas.openxmlformats.org/officeDocument/2006/relationships/slideLayout" Target="../slideLayouts/slideLayout2.xml"/><Relationship Id="rId4" Type="http://schemas.openxmlformats.org/officeDocument/2006/relationships/hyperlink" Target="http://www.researchgate.net/publication/264277224_Insects_in_the_human_food_chain_global_status_and_opportuniti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457200" y="2401888"/>
            <a:ext cx="8458200" cy="1470025"/>
          </a:xfrm>
        </p:spPr>
        <p:txBody>
          <a:bodyPr>
            <a:normAutofit fontScale="90000"/>
          </a:bodyPr>
          <a:lstStyle/>
          <a:p>
            <a:pPr eaLnBrk="1" fontAlgn="auto" hangingPunct="1">
              <a:spcAft>
                <a:spcPts val="0"/>
              </a:spcAft>
              <a:defRPr/>
            </a:pPr>
            <a:r>
              <a:rPr lang="cs-CZ" dirty="0"/>
              <a:t>Case </a:t>
            </a:r>
            <a:r>
              <a:rPr lang="cs-CZ" dirty="0" err="1"/>
              <a:t>studies</a:t>
            </a:r>
            <a:r>
              <a:rPr lang="cs-CZ" dirty="0"/>
              <a:t> in marketing </a:t>
            </a:r>
            <a:r>
              <a:rPr lang="cs-CZ" dirty="0" err="1" smtClean="0"/>
              <a:t>research</a:t>
            </a:r>
            <a:r>
              <a:rPr lang="cs-CZ" dirty="0" smtClean="0"/>
              <a:t/>
            </a:r>
            <a:br>
              <a:rPr lang="cs-CZ" dirty="0" smtClean="0"/>
            </a:br>
            <a:r>
              <a:rPr lang="cs-CZ" dirty="0" err="1" smtClean="0"/>
              <a:t>introduction</a:t>
            </a:r>
            <a:r>
              <a:rPr lang="cs-CZ" dirty="0"/>
              <a:t/>
            </a:r>
            <a:br>
              <a:rPr lang="cs-CZ" dirty="0"/>
            </a:br>
            <a:endParaRPr lang="cs-CZ"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Nadpis 1"/>
          <p:cNvSpPr>
            <a:spLocks noGrp="1"/>
          </p:cNvSpPr>
          <p:nvPr>
            <p:ph type="title"/>
          </p:nvPr>
        </p:nvSpPr>
        <p:spPr>
          <a:xfrm>
            <a:off x="395288" y="476250"/>
            <a:ext cx="8229600" cy="1066800"/>
          </a:xfrm>
        </p:spPr>
        <p:txBody>
          <a:bodyPr/>
          <a:lstStyle/>
          <a:p>
            <a:pPr eaLnBrk="1" hangingPunct="1"/>
            <a:r>
              <a:rPr lang="cs-CZ" smtClean="0"/>
              <a:t>Teachers</a:t>
            </a:r>
          </a:p>
        </p:txBody>
      </p:sp>
      <p:graphicFrame>
        <p:nvGraphicFramePr>
          <p:cNvPr id="14364" name="Group 28"/>
          <p:cNvGraphicFramePr>
            <a:graphicFrameLocks noGrp="1"/>
          </p:cNvGraphicFramePr>
          <p:nvPr/>
        </p:nvGraphicFramePr>
        <p:xfrm>
          <a:off x="827088" y="1628775"/>
          <a:ext cx="7345362" cy="2773680"/>
        </p:xfrm>
        <a:graphic>
          <a:graphicData uri="http://schemas.openxmlformats.org/drawingml/2006/table">
            <a:tbl>
              <a:tblPr/>
              <a:tblGrid>
                <a:gridCol w="1689100"/>
                <a:gridCol w="2198687"/>
                <a:gridCol w="1620838"/>
                <a:gridCol w="1836737"/>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Georgia" pitchFamily="18" charset="0"/>
                        </a:rPr>
                        <a:t>Radoslav Škapa</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Georgia" pitchFamily="18" charset="0"/>
                        </a:rPr>
                        <a:t>skapa@econ.muni.cz</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Georgia" pitchFamily="18" charset="0"/>
                        </a:rPr>
                        <a:t>Room 637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Georgia" pitchFamily="18" charset="0"/>
                        </a:rPr>
                        <a:t>Office hours:</a:t>
                      </a:r>
                    </a:p>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Georgia" pitchFamily="18" charset="0"/>
                        </a:rPr>
                        <a:t>Tuesday: 12:00  - 13:30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Georgia" pitchFamily="18" charset="0"/>
                        </a:rPr>
                        <a:t>Alena Klapalová</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Georgia"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Georgia" pitchFamily="18" charset="0"/>
                        </a:rPr>
                        <a:t>albra@seznam.cz</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Georgia" pitchFamily="18" charset="0"/>
                        </a:rPr>
                        <a:t>Room 634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Georgia" pitchFamily="18" charset="0"/>
                        </a:rPr>
                        <a:t>Tuesday</a:t>
                      </a:r>
                      <a:r>
                        <a:rPr kumimoji="0" lang="en-US" sz="1800" b="0" i="0" u="none" strike="noStrike" cap="none" normalizeH="0" baseline="0" smtClean="0">
                          <a:ln>
                            <a:noFill/>
                          </a:ln>
                          <a:solidFill>
                            <a:schemeClr val="tx1"/>
                          </a:solidFill>
                          <a:effectLst/>
                          <a:latin typeface="Georgia" pitchFamily="18" charset="0"/>
                        </a:rPr>
                        <a:t>:</a:t>
                      </a:r>
                      <a:endParaRPr kumimoji="0" lang="cs-CZ" sz="1800" b="0" i="0" u="none" strike="noStrike" cap="none" normalizeH="0" baseline="0" smtClean="0">
                        <a:ln>
                          <a:noFill/>
                        </a:ln>
                        <a:solidFill>
                          <a:schemeClr val="tx1"/>
                        </a:solidFill>
                        <a:effectLst/>
                        <a:latin typeface="Georgia"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Georgia" pitchFamily="18" charset="0"/>
                        </a:rPr>
                        <a:t>1</a:t>
                      </a:r>
                      <a:r>
                        <a:rPr kumimoji="0" lang="en-US" sz="1800" b="0" i="0" u="none" strike="noStrike" cap="none" normalizeH="0" baseline="0" smtClean="0">
                          <a:ln>
                            <a:noFill/>
                          </a:ln>
                          <a:solidFill>
                            <a:schemeClr val="tx1"/>
                          </a:solidFill>
                          <a:effectLst/>
                          <a:latin typeface="Georgia" pitchFamily="18" charset="0"/>
                        </a:rPr>
                        <a:t>.</a:t>
                      </a:r>
                      <a:r>
                        <a:rPr kumimoji="0" lang="cs-CZ" sz="1800" b="0" i="0" u="none" strike="noStrike" cap="none" normalizeH="0" baseline="0" smtClean="0">
                          <a:ln>
                            <a:noFill/>
                          </a:ln>
                          <a:solidFill>
                            <a:schemeClr val="tx1"/>
                          </a:solidFill>
                          <a:effectLst/>
                          <a:latin typeface="Arial" charset="0"/>
                        </a:rPr>
                        <a:t>00</a:t>
                      </a:r>
                      <a:r>
                        <a:rPr kumimoji="0" lang="en-US" sz="1800" b="0" i="0" u="none" strike="noStrike" cap="none" normalizeH="0" baseline="0" smtClean="0">
                          <a:ln>
                            <a:noFill/>
                          </a:ln>
                          <a:solidFill>
                            <a:schemeClr val="tx1"/>
                          </a:solidFill>
                          <a:effectLst/>
                          <a:latin typeface="Georgia" pitchFamily="18" charset="0"/>
                        </a:rPr>
                        <a:t> -</a:t>
                      </a:r>
                      <a:r>
                        <a:rPr kumimoji="0" lang="cs-CZ" sz="1800" b="0" i="0" u="none" strike="noStrike" cap="none" normalizeH="0" baseline="0" smtClean="0">
                          <a:ln>
                            <a:noFill/>
                          </a:ln>
                          <a:solidFill>
                            <a:schemeClr val="tx1"/>
                          </a:solidFill>
                          <a:effectLst/>
                          <a:latin typeface="Arial" charset="0"/>
                        </a:rPr>
                        <a:t>3</a:t>
                      </a:r>
                      <a:r>
                        <a:rPr kumimoji="0" lang="en-US" sz="1800" b="0" i="0" u="none" strike="noStrike" cap="none" normalizeH="0" baseline="0" smtClean="0">
                          <a:ln>
                            <a:noFill/>
                          </a:ln>
                          <a:solidFill>
                            <a:schemeClr val="tx1"/>
                          </a:solidFill>
                          <a:effectLst/>
                          <a:latin typeface="Georgia" pitchFamily="18" charset="0"/>
                        </a:rPr>
                        <a:t>.</a:t>
                      </a:r>
                      <a:r>
                        <a:rPr kumimoji="0" lang="cs-CZ" sz="1800" b="0" i="0" u="none" strike="noStrike" cap="none" normalizeH="0" baseline="0" smtClean="0">
                          <a:ln>
                            <a:noFill/>
                          </a:ln>
                          <a:solidFill>
                            <a:schemeClr val="tx1"/>
                          </a:solidFill>
                          <a:effectLst/>
                          <a:latin typeface="Georgia" pitchFamily="18" charset="0"/>
                        </a:rPr>
                        <a:t>0</a:t>
                      </a:r>
                      <a:r>
                        <a:rPr kumimoji="0" lang="en-US" sz="1800" b="0" i="0" u="none" strike="noStrike" cap="none" normalizeH="0" baseline="0" smtClean="0">
                          <a:ln>
                            <a:noFill/>
                          </a:ln>
                          <a:solidFill>
                            <a:schemeClr val="tx1"/>
                          </a:solidFill>
                          <a:effectLst/>
                          <a:latin typeface="Georgia" pitchFamily="18" charset="0"/>
                        </a:rPr>
                        <a:t>0 </a:t>
                      </a:r>
                      <a:r>
                        <a:rPr kumimoji="0" lang="cs-CZ" sz="1800" b="0" i="0" u="none" strike="noStrike" cap="none" normalizeH="0" baseline="0" smtClean="0">
                          <a:ln>
                            <a:noFill/>
                          </a:ln>
                          <a:solidFill>
                            <a:schemeClr val="tx1"/>
                          </a:solidFill>
                          <a:effectLst/>
                          <a:latin typeface="Georgia" pitchFamily="18" charset="0"/>
                        </a:rPr>
                        <a:t>p</a:t>
                      </a:r>
                      <a:r>
                        <a:rPr kumimoji="0" lang="en-US" sz="1800" b="0" i="0" u="none" strike="noStrike" cap="none" normalizeH="0" baseline="0" smtClean="0">
                          <a:ln>
                            <a:noFill/>
                          </a:ln>
                          <a:solidFill>
                            <a:schemeClr val="tx1"/>
                          </a:solidFill>
                          <a:effectLst/>
                          <a:latin typeface="Georgia" pitchFamily="18" charset="0"/>
                        </a:rPr>
                        <a:t>.m.</a:t>
                      </a:r>
                      <a:endParaRPr kumimoji="0" lang="cs-CZ" sz="1800" b="0" i="0" u="none" strike="noStrike" cap="none" normalizeH="0" baseline="0" smtClean="0">
                        <a:ln>
                          <a:noFill/>
                        </a:ln>
                        <a:solidFill>
                          <a:schemeClr val="tx1"/>
                        </a:solidFill>
                        <a:effectLst/>
                        <a:latin typeface="Georgia"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Georgia"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Georgia" pitchFamily="18" charset="0"/>
                        </a:rPr>
                        <a:t>Klára Kašparová</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cs-CZ" sz="1800" b="0" i="0" u="none" strike="noStrike" cap="none" normalizeH="0" baseline="0" smtClean="0">
                        <a:ln>
                          <a:noFill/>
                        </a:ln>
                        <a:solidFill>
                          <a:schemeClr val="tx1"/>
                        </a:solidFill>
                        <a:effectLst/>
                        <a:latin typeface="Georgia" pitchFamily="18"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Georgia" pitchFamily="18" charset="0"/>
                        </a:rPr>
                        <a:t>16090@mail.muni.cz</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800" b="0" i="0" u="none" strike="noStrike" cap="none" normalizeH="0" baseline="0" smtClean="0">
                          <a:ln>
                            <a:noFill/>
                          </a:ln>
                          <a:solidFill>
                            <a:schemeClr val="tx1"/>
                          </a:solidFill>
                          <a:effectLst/>
                          <a:latin typeface="Georgia" pitchFamily="18" charset="0"/>
                        </a:rPr>
                        <a:t>Room 634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cs-CZ" sz="1400" b="1" i="0" u="none" strike="noStrike" cap="none" normalizeH="0" baseline="0" smtClean="0">
                          <a:ln>
                            <a:noFill/>
                          </a:ln>
                          <a:solidFill>
                            <a:schemeClr val="tx1"/>
                          </a:solidFill>
                          <a:effectLst/>
                          <a:latin typeface="Georgia" pitchFamily="18" charset="0"/>
                        </a:rPr>
                        <a:t>Wednesday 9:30 to 10:30</a:t>
                      </a:r>
                      <a:br>
                        <a:rPr kumimoji="0" lang="cs-CZ" sz="1400" b="1" i="0" u="none" strike="noStrike" cap="none" normalizeH="0" baseline="0" smtClean="0">
                          <a:ln>
                            <a:noFill/>
                          </a:ln>
                          <a:solidFill>
                            <a:schemeClr val="tx1"/>
                          </a:solidFill>
                          <a:effectLst/>
                          <a:latin typeface="Georgia" pitchFamily="18" charset="0"/>
                        </a:rPr>
                      </a:br>
                      <a:r>
                        <a:rPr kumimoji="0" lang="cs-CZ" sz="1400" b="1" i="0" u="none" strike="noStrike" cap="none" normalizeH="0" baseline="0" smtClean="0">
                          <a:ln>
                            <a:noFill/>
                          </a:ln>
                          <a:solidFill>
                            <a:schemeClr val="tx1"/>
                          </a:solidFill>
                          <a:effectLst/>
                          <a:latin typeface="Georgia" pitchFamily="18" charset="0"/>
                        </a:rPr>
                        <a:t>Thursday 1:00 p.m. to 2:00 p.m.</a:t>
                      </a:r>
                      <a:r>
                        <a:rPr kumimoji="0" lang="cs-CZ" sz="1400" b="0" i="0" u="none" strike="noStrike" cap="none" normalizeH="0" baseline="0" smtClean="0">
                          <a:ln>
                            <a:noFill/>
                          </a:ln>
                          <a:solidFill>
                            <a:schemeClr val="tx1"/>
                          </a:solidFill>
                          <a:effectLst/>
                          <a:latin typeface="Georgia" pitchFamily="18" charset="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428" name="Group 68"/>
          <p:cNvGraphicFramePr>
            <a:graphicFrameLocks noGrp="1"/>
          </p:cNvGraphicFramePr>
          <p:nvPr>
            <p:extLst>
              <p:ext uri="{D42A27DB-BD31-4B8C-83A1-F6EECF244321}">
                <p14:modId xmlns:p14="http://schemas.microsoft.com/office/powerpoint/2010/main" val="3770204784"/>
              </p:ext>
            </p:extLst>
          </p:nvPr>
        </p:nvGraphicFramePr>
        <p:xfrm>
          <a:off x="0" y="260350"/>
          <a:ext cx="9144000" cy="7468871"/>
        </p:xfrm>
        <a:graphic>
          <a:graphicData uri="http://schemas.openxmlformats.org/drawingml/2006/table">
            <a:tbl>
              <a:tblPr/>
              <a:tblGrid>
                <a:gridCol w="557213"/>
                <a:gridCol w="702419"/>
                <a:gridCol w="6969968"/>
                <a:gridCol w="914400"/>
              </a:tblGrid>
              <a:tr h="431800">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dirty="0" smtClean="0">
                          <a:ln>
                            <a:noFill/>
                          </a:ln>
                          <a:solidFill>
                            <a:srgbClr val="FFFFFF"/>
                          </a:solidFill>
                          <a:effectLst/>
                          <a:latin typeface="Georgia" pitchFamily="18" charset="0"/>
                        </a:rPr>
                        <a:t>Week</a:t>
                      </a:r>
                      <a:endParaRPr kumimoji="0" lang="en-US" sz="1400" b="1" i="0" u="none" strike="noStrike" cap="none" normalizeH="0" baseline="0" dirty="0" smtClean="0">
                        <a:ln>
                          <a:noFill/>
                        </a:ln>
                        <a:solidFill>
                          <a:srgbClr val="FFFFFF"/>
                        </a:solidFill>
                        <a:effectLst/>
                        <a:latin typeface="Calibri" pitchFamily="34" charset="0"/>
                        <a:ea typeface="Calibri" pitchFamily="34" charset="0"/>
                        <a:cs typeface="Times New Roman" pitchFamily="18" charset="0"/>
                      </a:endParaRPr>
                    </a:p>
                  </a:txBody>
                  <a:tcPr marL="30120" marR="3012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A04DA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Georgia" pitchFamily="18" charset="0"/>
                        </a:rPr>
                        <a:t>Day</a:t>
                      </a:r>
                      <a:endParaRPr kumimoji="0" lang="en-US" sz="1400" b="1" i="0" u="none" strike="noStrike" cap="none" normalizeH="0" baseline="0" smtClean="0">
                        <a:ln>
                          <a:noFill/>
                        </a:ln>
                        <a:solidFill>
                          <a:srgbClr val="FFFFFF"/>
                        </a:solidFill>
                        <a:effectLst/>
                        <a:latin typeface="Calibri" pitchFamily="34" charset="0"/>
                        <a:ea typeface="Calibri" pitchFamily="34" charset="0"/>
                        <a:cs typeface="Times New Roman" pitchFamily="18" charset="0"/>
                      </a:endParaRPr>
                    </a:p>
                  </a:txBody>
                  <a:tcPr marL="30120" marR="3012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A04DA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Georgia" pitchFamily="18" charset="0"/>
                        </a:rPr>
                        <a:t>Lecture overview Wednesday</a:t>
                      </a:r>
                      <a:endParaRPr kumimoji="0" lang="en-US" sz="1400" b="1" i="0" u="none" strike="noStrike" cap="none" normalizeH="0" baseline="0" smtClean="0">
                        <a:ln>
                          <a:noFill/>
                        </a:ln>
                        <a:solidFill>
                          <a:srgbClr val="FFFFFF"/>
                        </a:solidFill>
                        <a:effectLst/>
                        <a:latin typeface="Calibri" pitchFamily="34" charset="0"/>
                        <a:ea typeface="Calibri" pitchFamily="34" charset="0"/>
                        <a:cs typeface="Times New Roman" pitchFamily="18" charset="0"/>
                      </a:endParaRPr>
                    </a:p>
                  </a:txBody>
                  <a:tcPr marL="30120" marR="3012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A04DA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Georgia" pitchFamily="18" charset="0"/>
                        </a:rPr>
                        <a:t>Teacher</a:t>
                      </a:r>
                      <a:endParaRPr kumimoji="0" lang="en-US" sz="1400" b="1" i="0" u="none" strike="noStrike" cap="none" normalizeH="0" baseline="0" smtClean="0">
                        <a:ln>
                          <a:noFill/>
                        </a:ln>
                        <a:solidFill>
                          <a:srgbClr val="FFFFFF"/>
                        </a:solidFill>
                        <a:effectLst/>
                        <a:latin typeface="Calibri" pitchFamily="34" charset="0"/>
                        <a:ea typeface="Calibri" pitchFamily="34" charset="0"/>
                        <a:cs typeface="Times New Roman" pitchFamily="18" charset="0"/>
                      </a:endParaRPr>
                    </a:p>
                  </a:txBody>
                  <a:tcPr marL="30120" marR="30120" marT="0" marB="0" anchor="ctr" horzOverflow="overflow">
                    <a:lnL>
                      <a:noFill/>
                    </a:lnL>
                    <a:lnR>
                      <a:noFill/>
                    </a:lnR>
                    <a:lnT w="25400" cap="flat" cmpd="sng" algn="ctr">
                      <a:solidFill>
                        <a:schemeClr val="tx1"/>
                      </a:solidFill>
                      <a:prstDash val="solid"/>
                      <a:round/>
                      <a:headEnd type="none" w="med" len="med"/>
                      <a:tailEnd type="none" w="med" len="med"/>
                    </a:lnT>
                    <a:lnB w="25400" cap="flat" cmpd="sng" algn="ctr">
                      <a:solidFill>
                        <a:schemeClr val="tx1"/>
                      </a:solidFill>
                      <a:prstDash val="solid"/>
                      <a:round/>
                      <a:headEnd type="none" w="med" len="med"/>
                      <a:tailEnd type="none" w="med" len="med"/>
                    </a:lnB>
                    <a:lnTlToBr>
                      <a:noFill/>
                    </a:lnTlToBr>
                    <a:lnBlToTr>
                      <a:noFill/>
                    </a:lnBlToTr>
                    <a:solidFill>
                      <a:srgbClr val="A04DA3"/>
                    </a:solidFill>
                  </a:tcPr>
                </a:tc>
              </a:tr>
              <a:tr h="6318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Georgia" pitchFamily="18" charset="0"/>
                        </a:rPr>
                        <a:t>1</a:t>
                      </a:r>
                      <a:endParaRPr kumimoji="0" lang="en-US" sz="1400" b="1" i="0" u="none" strike="noStrike" cap="none" normalizeH="0" baseline="0" smtClean="0">
                        <a:ln>
                          <a:noFill/>
                        </a:ln>
                        <a:solidFill>
                          <a:srgbClr val="FFFFFF"/>
                        </a:solidFill>
                        <a:effectLst/>
                        <a:latin typeface="Calibri" pitchFamily="34" charset="0"/>
                        <a:ea typeface="Calibri" pitchFamily="34" charset="0"/>
                        <a:cs typeface="Times New Roman" pitchFamily="18" charset="0"/>
                      </a:endParaRPr>
                    </a:p>
                  </a:txBody>
                  <a:tcPr marL="30120" marR="3012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A04DA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0" i="0" u="none" strike="noStrike" cap="none" normalizeH="0" baseline="0" dirty="0" smtClean="0">
                          <a:ln>
                            <a:noFill/>
                          </a:ln>
                          <a:solidFill>
                            <a:srgbClr val="000000"/>
                          </a:solidFill>
                          <a:effectLst/>
                          <a:latin typeface="Calibri" pitchFamily="34" charset="0"/>
                        </a:rPr>
                        <a:t>22</a:t>
                      </a:r>
                      <a:r>
                        <a:rPr kumimoji="0" lang="en-US" sz="1400" b="0" i="0" u="none" strike="noStrike" cap="none" normalizeH="0" baseline="0" dirty="0" smtClean="0">
                          <a:ln>
                            <a:noFill/>
                          </a:ln>
                          <a:solidFill>
                            <a:srgbClr val="000000"/>
                          </a:solidFill>
                          <a:effectLst/>
                          <a:latin typeface="Calibri" pitchFamily="34" charset="0"/>
                        </a:rPr>
                        <a:t>.</a:t>
                      </a:r>
                      <a:r>
                        <a:rPr kumimoji="0" lang="cs-CZ" sz="1400" b="0" i="0" u="none" strike="noStrike" cap="none" normalizeH="0" baseline="0" dirty="0" smtClean="0">
                          <a:ln>
                            <a:noFill/>
                          </a:ln>
                          <a:solidFill>
                            <a:srgbClr val="000000"/>
                          </a:solidFill>
                          <a:effectLst/>
                          <a:latin typeface="Calibri" pitchFamily="34" charset="0"/>
                        </a:rPr>
                        <a:t>9.</a:t>
                      </a:r>
                      <a:endParaRPr kumimoji="0" lang="en-US" sz="1400" b="0" i="0" u="none" strike="noStrike" cap="none" normalizeH="0" baseline="0" dirty="0" smtClean="0">
                        <a:ln>
                          <a:noFill/>
                        </a:ln>
                        <a:solidFill>
                          <a:srgbClr val="000000"/>
                        </a:solidFill>
                        <a:effectLst/>
                        <a:latin typeface="Calibri" pitchFamily="34" charset="0"/>
                      </a:endParaRPr>
                    </a:p>
                  </a:txBody>
                  <a:tcPr marL="30120" marR="3012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Georgia" pitchFamily="18" charset="0"/>
                        </a:rPr>
                        <a:t>Specification of research project requirements</a:t>
                      </a: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Georgia" pitchFamily="18" charset="0"/>
                        </a:rPr>
                        <a:t>Marketing research as a case of business research: basic terminology of research</a:t>
                      </a:r>
                      <a:r>
                        <a:rPr kumimoji="0" lang="cs-CZ" sz="1400" b="0" i="0" u="none" strike="noStrike" cap="none" normalizeH="0" baseline="0" smtClean="0">
                          <a:ln>
                            <a:noFill/>
                          </a:ln>
                          <a:solidFill>
                            <a:srgbClr val="000000"/>
                          </a:solidFill>
                          <a:effectLst/>
                          <a:latin typeface="Georgia" pitchFamily="18" charset="0"/>
                        </a:rPr>
                        <a:t>. </a:t>
                      </a:r>
                      <a:r>
                        <a:rPr kumimoji="0" lang="en-US" sz="1400" b="0" i="0" u="none" strike="noStrike" cap="none" normalizeH="0" baseline="0" smtClean="0">
                          <a:ln>
                            <a:noFill/>
                          </a:ln>
                          <a:solidFill>
                            <a:srgbClr val="000000"/>
                          </a:solidFill>
                          <a:effectLst/>
                          <a:latin typeface="Georgia" pitchFamily="18" charset="0"/>
                        </a:rPr>
                        <a:t>Functions and types of marketing research; fields of its application</a:t>
                      </a:r>
                      <a:r>
                        <a:rPr kumimoji="0" lang="cs-CZ" sz="1400" b="0" i="0" u="none" strike="noStrike" cap="none" normalizeH="0" baseline="0" smtClean="0">
                          <a:ln>
                            <a:noFill/>
                          </a:ln>
                          <a:solidFill>
                            <a:srgbClr val="000000"/>
                          </a:solidFill>
                          <a:effectLst/>
                          <a:latin typeface="Georgia" pitchFamily="18" charset="0"/>
                        </a:rPr>
                        <a:t>. </a:t>
                      </a:r>
                      <a:endParaRPr kumimoji="0" lang="en-US" sz="1400" b="0" i="0" u="none" strike="noStrike" cap="none" normalizeH="0" baseline="0" smtClean="0">
                        <a:ln>
                          <a:noFill/>
                        </a:ln>
                        <a:solidFill>
                          <a:srgbClr val="000000"/>
                        </a:solidFill>
                        <a:effectLst/>
                        <a:latin typeface="Georgia" pitchFamily="18" charset="0"/>
                      </a:endParaRPr>
                    </a:p>
                  </a:txBody>
                  <a:tcPr marL="30120" marR="3012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0" i="0" u="none" strike="noStrike" cap="none" normalizeH="0" baseline="0" smtClean="0">
                          <a:ln>
                            <a:noFill/>
                          </a:ln>
                          <a:solidFill>
                            <a:srgbClr val="000000"/>
                          </a:solidFill>
                          <a:effectLst/>
                          <a:latin typeface="Georgia" pitchFamily="18" charset="0"/>
                        </a:rPr>
                        <a:t>Klapalová</a:t>
                      </a:r>
                      <a:endParaRPr kumimoji="0" lang="en-US" sz="1400" b="0" i="0" u="none" strike="noStrike" cap="none" normalizeH="0" baseline="0" smtClean="0">
                        <a:ln>
                          <a:noFill/>
                        </a:ln>
                        <a:solidFill>
                          <a:srgbClr val="000000"/>
                        </a:solidFill>
                        <a:effectLst/>
                        <a:latin typeface="Georgia" pitchFamily="18" charset="0"/>
                        <a:ea typeface="Calibri" pitchFamily="34" charset="0"/>
                        <a:cs typeface="Times New Roman" pitchFamily="18" charset="0"/>
                      </a:endParaRPr>
                    </a:p>
                  </a:txBody>
                  <a:tcPr marL="30120" marR="30120" marT="0" marB="0" anchor="ctr" horzOverflow="overflow">
                    <a:lnL>
                      <a:noFill/>
                    </a:lnL>
                    <a:lnR>
                      <a:noFill/>
                    </a:lnR>
                    <a:lnT w="25400" cap="flat" cmpd="sng" algn="ctr">
                      <a:solidFill>
                        <a:schemeClr val="tx1"/>
                      </a:solidFill>
                      <a:prstDash val="solid"/>
                      <a:round/>
                      <a:headEnd type="none" w="med" len="med"/>
                      <a:tailEnd type="none" w="med" len="med"/>
                    </a:lnT>
                    <a:lnB>
                      <a:noFill/>
                    </a:lnB>
                    <a:lnTlToBr>
                      <a:noFill/>
                    </a:lnTlToBr>
                    <a:lnBlToTr>
                      <a:noFill/>
                    </a:lnBlToTr>
                    <a:solidFill>
                      <a:srgbClr val="E7E7E7"/>
                    </a:solidFill>
                  </a:tcPr>
                </a:tc>
              </a:tr>
              <a:tr h="404813">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Georgia" pitchFamily="18" charset="0"/>
                        </a:rPr>
                        <a:t>2</a:t>
                      </a:r>
                      <a:endParaRPr kumimoji="0" lang="en-US" sz="1400" b="1" i="0" u="none" strike="noStrike" cap="none" normalizeH="0" baseline="0" smtClean="0">
                        <a:ln>
                          <a:noFill/>
                        </a:ln>
                        <a:solidFill>
                          <a:srgbClr val="FFFFFF"/>
                        </a:solidFill>
                        <a:effectLst/>
                        <a:latin typeface="Calibri" pitchFamily="34" charset="0"/>
                        <a:ea typeface="Calibri" pitchFamily="34"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rgbClr val="A04DA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0" i="0" u="none" strike="noStrike" cap="none" normalizeH="0" baseline="0" dirty="0" smtClean="0">
                          <a:ln>
                            <a:noFill/>
                          </a:ln>
                          <a:solidFill>
                            <a:srgbClr val="000000"/>
                          </a:solidFill>
                          <a:effectLst/>
                          <a:latin typeface="Calibri" pitchFamily="34" charset="0"/>
                        </a:rPr>
                        <a:t>29</a:t>
                      </a:r>
                      <a:r>
                        <a:rPr kumimoji="0" lang="en-US" sz="1400" b="0" i="0" u="none" strike="noStrike" cap="none" normalizeH="0" baseline="0" dirty="0" smtClean="0">
                          <a:ln>
                            <a:noFill/>
                          </a:ln>
                          <a:solidFill>
                            <a:srgbClr val="000000"/>
                          </a:solidFill>
                          <a:effectLst/>
                          <a:latin typeface="Calibri" pitchFamily="34" charset="0"/>
                        </a:rPr>
                        <a:t>.</a:t>
                      </a:r>
                      <a:r>
                        <a:rPr kumimoji="0" lang="cs-CZ" sz="1400" b="0" i="0" u="none" strike="noStrike" cap="none" normalizeH="0" baseline="0" dirty="0" smtClean="0">
                          <a:ln>
                            <a:noFill/>
                          </a:ln>
                          <a:solidFill>
                            <a:srgbClr val="000000"/>
                          </a:solidFill>
                          <a:effectLst/>
                          <a:latin typeface="Calibri" pitchFamily="34" charset="0"/>
                        </a:rPr>
                        <a:t>9.</a:t>
                      </a:r>
                      <a:endParaRPr kumimoji="0" lang="en-US" sz="1400" b="0" i="0" u="none" strike="noStrike" cap="none" normalizeH="0" baseline="0" dirty="0" smtClean="0">
                        <a:ln>
                          <a:noFill/>
                        </a:ln>
                        <a:solidFill>
                          <a:srgbClr val="000000"/>
                        </a:solidFill>
                        <a:effectLst/>
                        <a:latin typeface="Calibri" pitchFamily="34" charset="0"/>
                      </a:endParaRPr>
                    </a:p>
                  </a:txBody>
                  <a:tcPr marL="30120" marR="3012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Georgia" pitchFamily="18" charset="0"/>
                        </a:rPr>
                        <a:t>Marketing research process. Research design</a:t>
                      </a:r>
                      <a:endParaRPr kumimoji="0" lang="en-US" sz="14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Georgia" pitchFamily="18" charset="0"/>
                        </a:rPr>
                        <a:t>Klapalová</a:t>
                      </a:r>
                      <a:endParaRPr kumimoji="0" lang="en-US" sz="1400" b="0" i="0" u="none" strike="noStrike" cap="none" normalizeH="0" baseline="0" smtClean="0">
                        <a:ln>
                          <a:noFill/>
                        </a:ln>
                        <a:solidFill>
                          <a:srgbClr val="000000"/>
                        </a:solidFill>
                        <a:effectLst/>
                        <a:latin typeface="Georgia" pitchFamily="18" charset="0"/>
                        <a:ea typeface="Calibri" pitchFamily="34"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rgbClr val="E7E7E7"/>
                    </a:solidFill>
                  </a:tcPr>
                </a:tc>
              </a:tr>
              <a:tr h="4794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Georgia" pitchFamily="18" charset="0"/>
                        </a:rPr>
                        <a:t>3</a:t>
                      </a:r>
                      <a:endParaRPr kumimoji="0" lang="en-US" sz="1400" b="1" i="0" u="none" strike="noStrike" cap="none" normalizeH="0" baseline="0" smtClean="0">
                        <a:ln>
                          <a:noFill/>
                        </a:ln>
                        <a:solidFill>
                          <a:srgbClr val="FFFFFF"/>
                        </a:solidFill>
                        <a:effectLst/>
                        <a:latin typeface="Calibri" pitchFamily="34" charset="0"/>
                        <a:ea typeface="Calibri" pitchFamily="34"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rgbClr val="A04DA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0" i="0" u="none" strike="noStrike" cap="none" normalizeH="0" baseline="0" dirty="0" smtClean="0">
                          <a:ln>
                            <a:noFill/>
                          </a:ln>
                          <a:solidFill>
                            <a:srgbClr val="000000"/>
                          </a:solidFill>
                          <a:effectLst/>
                          <a:latin typeface="Calibri" pitchFamily="34" charset="0"/>
                        </a:rPr>
                        <a:t>6</a:t>
                      </a:r>
                      <a:r>
                        <a:rPr kumimoji="0" lang="en-US" sz="1400" b="0" i="0" u="none" strike="noStrike" cap="none" normalizeH="0" baseline="0" dirty="0" smtClean="0">
                          <a:ln>
                            <a:noFill/>
                          </a:ln>
                          <a:solidFill>
                            <a:srgbClr val="000000"/>
                          </a:solidFill>
                          <a:effectLst/>
                          <a:latin typeface="Calibri" pitchFamily="34" charset="0"/>
                        </a:rPr>
                        <a:t>.10</a:t>
                      </a:r>
                      <a:r>
                        <a:rPr kumimoji="0" lang="cs-CZ" sz="1400" b="0" i="0" u="none" strike="noStrike" cap="none" normalizeH="0" baseline="0" dirty="0" smtClean="0">
                          <a:ln>
                            <a:noFill/>
                          </a:ln>
                          <a:solidFill>
                            <a:srgbClr val="000000"/>
                          </a:solidFill>
                          <a:effectLst/>
                          <a:latin typeface="Calibri" pitchFamily="34" charset="0"/>
                        </a:rPr>
                        <a:t>.</a:t>
                      </a:r>
                      <a:endParaRPr kumimoji="0" lang="en-US" sz="1400" b="0" i="0" u="none" strike="noStrike" cap="none" normalizeH="0" baseline="0" dirty="0" smtClean="0">
                        <a:ln>
                          <a:noFill/>
                        </a:ln>
                        <a:solidFill>
                          <a:srgbClr val="000000"/>
                        </a:solidFill>
                        <a:effectLst/>
                        <a:latin typeface="Calibri" pitchFamily="34" charset="0"/>
                      </a:endParaRPr>
                    </a:p>
                  </a:txBody>
                  <a:tcPr marL="30120" marR="3012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0" i="0" u="none" strike="noStrike" cap="none" normalizeH="0" baseline="0" smtClean="0">
                          <a:ln>
                            <a:noFill/>
                          </a:ln>
                          <a:solidFill>
                            <a:srgbClr val="000000"/>
                          </a:solidFill>
                          <a:effectLst/>
                          <a:latin typeface="Georgia" pitchFamily="18" charset="0"/>
                          <a:ea typeface="Calibri" pitchFamily="34" charset="0"/>
                          <a:cs typeface="Times New Roman" pitchFamily="18" charset="0"/>
                        </a:rPr>
                        <a:t>Hypotheses, variables, operationalisation</a:t>
                      </a:r>
                      <a:r>
                        <a:rPr kumimoji="0" lang="en-US" sz="1400" b="0" i="0" u="none" strike="noStrike" cap="none" normalizeH="0" baseline="0" smtClean="0">
                          <a:ln>
                            <a:noFill/>
                          </a:ln>
                          <a:solidFill>
                            <a:srgbClr val="000000"/>
                          </a:solidFill>
                          <a:effectLst/>
                          <a:latin typeface="Georgia" pitchFamily="18" charset="0"/>
                          <a:ea typeface="Calibri" pitchFamily="34" charset="0"/>
                          <a:cs typeface="Times New Roman" pitchFamily="18" charset="0"/>
                        </a:rPr>
                        <a:t>.Secondary data resources</a:t>
                      </a:r>
                      <a:endParaRPr kumimoji="0" lang="en-US" sz="14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Georgia" pitchFamily="18" charset="0"/>
                        </a:rPr>
                        <a:t>Klapalová</a:t>
                      </a:r>
                      <a:endParaRPr kumimoji="0" lang="en-US" sz="1400" b="0" i="0" u="none" strike="noStrike" cap="none" normalizeH="0" baseline="0" smtClean="0">
                        <a:ln>
                          <a:noFill/>
                        </a:ln>
                        <a:solidFill>
                          <a:srgbClr val="000000"/>
                        </a:solidFill>
                        <a:effectLst/>
                        <a:latin typeface="Georgia" pitchFamily="18" charset="0"/>
                        <a:ea typeface="Calibri" pitchFamily="34"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rgbClr val="E7E7E7"/>
                    </a:solidFill>
                  </a:tcPr>
                </a:tc>
              </a:tr>
              <a:tr h="38417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1" i="0" u="none" strike="noStrike" cap="none" normalizeH="0" baseline="0" smtClean="0">
                          <a:ln>
                            <a:noFill/>
                          </a:ln>
                          <a:solidFill>
                            <a:srgbClr val="FFFFFF"/>
                          </a:solidFill>
                          <a:effectLst/>
                          <a:latin typeface="Calibri" pitchFamily="34" charset="0"/>
                          <a:ea typeface="Calibri" pitchFamily="34" charset="0"/>
                          <a:cs typeface="Times New Roman" pitchFamily="18" charset="0"/>
                        </a:rPr>
                        <a:t>4</a:t>
                      </a:r>
                      <a:endParaRPr kumimoji="0" lang="en-US" sz="1400" b="1" i="0" u="none" strike="noStrike" cap="none" normalizeH="0" baseline="0" smtClean="0">
                        <a:ln>
                          <a:noFill/>
                        </a:ln>
                        <a:solidFill>
                          <a:srgbClr val="FFFFFF"/>
                        </a:solidFill>
                        <a:effectLst/>
                        <a:latin typeface="Calibri" pitchFamily="34" charset="0"/>
                        <a:ea typeface="Calibri" pitchFamily="34"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rgbClr val="A04DA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0" i="0" u="none" strike="noStrike" cap="none" normalizeH="0" baseline="0" dirty="0" smtClean="0">
                          <a:ln>
                            <a:noFill/>
                          </a:ln>
                          <a:solidFill>
                            <a:srgbClr val="000000"/>
                          </a:solidFill>
                          <a:effectLst/>
                          <a:latin typeface="Calibri" pitchFamily="34" charset="0"/>
                        </a:rPr>
                        <a:t>13.10.</a:t>
                      </a:r>
                      <a:endParaRPr kumimoji="0" lang="en-US" sz="1400" b="0" i="0" u="none" strike="noStrike" cap="none" normalizeH="0" baseline="0" dirty="0" smtClean="0">
                        <a:ln>
                          <a:noFill/>
                        </a:ln>
                        <a:solidFill>
                          <a:srgbClr val="000000"/>
                        </a:solidFill>
                        <a:effectLst/>
                        <a:latin typeface="Calibri" pitchFamily="34" charset="0"/>
                      </a:endParaRPr>
                    </a:p>
                  </a:txBody>
                  <a:tcPr marL="30120" marR="3012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 </a:t>
                      </a:r>
                      <a:r>
                        <a:rPr kumimoji="0" lang="cs-CZ" sz="1400" b="1" i="0" u="none" strike="noStrike" cap="none" normalizeH="0" baseline="0" dirty="0" err="1" smtClean="0">
                          <a:ln>
                            <a:noFill/>
                          </a:ln>
                          <a:solidFill>
                            <a:srgbClr val="FF0000"/>
                          </a:solidFill>
                          <a:effectLst/>
                          <a:latin typeface="Georgia" pitchFamily="18" charset="0"/>
                          <a:ea typeface="Calibri" pitchFamily="34" charset="0"/>
                          <a:cs typeface="Times New Roman" pitchFamily="18" charset="0"/>
                        </a:rPr>
                        <a:t>Presentation</a:t>
                      </a:r>
                      <a:r>
                        <a:rPr kumimoji="0" lang="cs-CZ" sz="1400" b="1" i="0" u="none" strike="noStrike" cap="none" normalizeH="0" baseline="0" dirty="0" smtClean="0">
                          <a:ln>
                            <a:noFill/>
                          </a:ln>
                          <a:solidFill>
                            <a:srgbClr val="FF0000"/>
                          </a:solidFill>
                          <a:effectLst/>
                          <a:latin typeface="Georgia" pitchFamily="18" charset="0"/>
                          <a:ea typeface="Calibri" pitchFamily="34" charset="0"/>
                          <a:cs typeface="Times New Roman" pitchFamily="18" charset="0"/>
                        </a:rPr>
                        <a:t> </a:t>
                      </a:r>
                      <a:r>
                        <a:rPr kumimoji="0" lang="cs-CZ" sz="1400" b="1" i="0" u="none" strike="noStrike" cap="none" normalizeH="0" baseline="0" dirty="0" err="1" smtClean="0">
                          <a:ln>
                            <a:noFill/>
                          </a:ln>
                          <a:solidFill>
                            <a:srgbClr val="FF0000"/>
                          </a:solidFill>
                          <a:effectLst/>
                          <a:latin typeface="Georgia" pitchFamily="18" charset="0"/>
                          <a:ea typeface="Calibri" pitchFamily="34" charset="0"/>
                          <a:cs typeface="Times New Roman" pitchFamily="18" charset="0"/>
                        </a:rPr>
                        <a:t>of</a:t>
                      </a:r>
                      <a:r>
                        <a:rPr kumimoji="0" lang="cs-CZ" sz="1400" b="1" i="0" u="none" strike="noStrike" cap="none" normalizeH="0" baseline="0" dirty="0" smtClean="0">
                          <a:ln>
                            <a:noFill/>
                          </a:ln>
                          <a:solidFill>
                            <a:srgbClr val="FF0000"/>
                          </a:solidFill>
                          <a:effectLst/>
                          <a:latin typeface="Georgia" pitchFamily="18" charset="0"/>
                          <a:ea typeface="Calibri" pitchFamily="34" charset="0"/>
                          <a:cs typeface="Times New Roman" pitchFamily="18" charset="0"/>
                        </a:rPr>
                        <a:t> </a:t>
                      </a:r>
                      <a:r>
                        <a:rPr kumimoji="0" lang="cs-CZ" sz="1400" b="1" i="0" u="none" strike="noStrike" cap="none" normalizeH="0" baseline="0" dirty="0" err="1" smtClean="0">
                          <a:ln>
                            <a:noFill/>
                          </a:ln>
                          <a:solidFill>
                            <a:srgbClr val="FF0000"/>
                          </a:solidFill>
                          <a:effectLst/>
                          <a:latin typeface="Georgia" pitchFamily="18" charset="0"/>
                          <a:ea typeface="Calibri" pitchFamily="34" charset="0"/>
                          <a:cs typeface="Times New Roman" pitchFamily="18" charset="0"/>
                        </a:rPr>
                        <a:t>proposals</a:t>
                      </a:r>
                      <a:r>
                        <a:rPr kumimoji="0" lang="cs-CZ" sz="1400" b="1" i="0" u="none" strike="noStrike" cap="none" normalizeH="0" baseline="0" dirty="0" smtClean="0">
                          <a:ln>
                            <a:noFill/>
                          </a:ln>
                          <a:solidFill>
                            <a:srgbClr val="FF0000"/>
                          </a:solidFill>
                          <a:effectLst/>
                          <a:latin typeface="Georgia" pitchFamily="18" charset="0"/>
                          <a:ea typeface="Calibri" pitchFamily="34" charset="0"/>
                          <a:cs typeface="Times New Roman" pitchFamily="18" charset="0"/>
                        </a:rPr>
                        <a:t> </a:t>
                      </a:r>
                      <a:r>
                        <a:rPr kumimoji="0" lang="en-US" sz="1400" b="0" i="0" u="none" strike="noStrike" cap="none" normalizeH="0" baseline="0" dirty="0" smtClean="0">
                          <a:ln>
                            <a:noFill/>
                          </a:ln>
                          <a:solidFill>
                            <a:srgbClr val="FF0000"/>
                          </a:solidFill>
                          <a:effectLst/>
                          <a:latin typeface="Georgia" pitchFamily="18" charset="0"/>
                          <a:ea typeface="Calibri" pitchFamily="34" charset="0"/>
                          <a:cs typeface="Times New Roman" pitchFamily="18" charset="0"/>
                        </a:rPr>
                        <a:t>The presence of all team members is necessary!</a:t>
                      </a:r>
                      <a:endParaRPr kumimoji="0" lang="en-US" sz="1400" b="1"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0" i="0" u="none" strike="noStrike" cap="none" normalizeH="0" baseline="0" dirty="0" smtClean="0">
                          <a:ln>
                            <a:noFill/>
                          </a:ln>
                          <a:solidFill>
                            <a:srgbClr val="000000"/>
                          </a:solidFill>
                          <a:effectLst/>
                          <a:latin typeface="Georgia" pitchFamily="18" charset="0"/>
                        </a:rPr>
                        <a:t>Škapa, Klapalová</a:t>
                      </a:r>
                      <a:endParaRPr kumimoji="0" lang="en-US" sz="14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rgbClr val="E7E7E7"/>
                    </a:solidFill>
                  </a:tcPr>
                </a:tc>
              </a:tr>
              <a:tr h="47307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1" i="0" u="none" strike="noStrike" cap="none" normalizeH="0" baseline="0" smtClean="0">
                          <a:ln>
                            <a:noFill/>
                          </a:ln>
                          <a:solidFill>
                            <a:srgbClr val="FFFFFF"/>
                          </a:solidFill>
                          <a:effectLst/>
                          <a:latin typeface="Georgia" pitchFamily="18" charset="0"/>
                        </a:rPr>
                        <a:t>5</a:t>
                      </a:r>
                      <a:endParaRPr kumimoji="0" lang="en-US" sz="1400" b="1" i="0" u="none" strike="noStrike" cap="none" normalizeH="0" baseline="0" smtClean="0">
                        <a:ln>
                          <a:noFill/>
                        </a:ln>
                        <a:solidFill>
                          <a:srgbClr val="FFFFFF"/>
                        </a:solidFill>
                        <a:effectLst/>
                        <a:latin typeface="Calibri" pitchFamily="34" charset="0"/>
                        <a:ea typeface="Calibri" pitchFamily="34"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rgbClr val="A04DA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0" i="0" u="none" strike="noStrike" cap="none" normalizeH="0" baseline="0" dirty="0" smtClean="0">
                          <a:ln>
                            <a:noFill/>
                          </a:ln>
                          <a:solidFill>
                            <a:srgbClr val="000000"/>
                          </a:solidFill>
                          <a:effectLst/>
                          <a:latin typeface="Calibri" pitchFamily="34" charset="0"/>
                        </a:rPr>
                        <a:t>20</a:t>
                      </a:r>
                      <a:r>
                        <a:rPr kumimoji="0" lang="en-US" sz="1400" b="0" i="0" u="none" strike="noStrike" cap="none" normalizeH="0" baseline="0" dirty="0" smtClean="0">
                          <a:ln>
                            <a:noFill/>
                          </a:ln>
                          <a:solidFill>
                            <a:srgbClr val="000000"/>
                          </a:solidFill>
                          <a:effectLst/>
                          <a:latin typeface="Calibri" pitchFamily="34" charset="0"/>
                        </a:rPr>
                        <a:t>.10</a:t>
                      </a:r>
                      <a:r>
                        <a:rPr kumimoji="0" lang="cs-CZ" sz="1400" b="0" i="0" u="none" strike="noStrike" cap="none" normalizeH="0" baseline="0" dirty="0" smtClean="0">
                          <a:ln>
                            <a:noFill/>
                          </a:ln>
                          <a:solidFill>
                            <a:srgbClr val="000000"/>
                          </a:solidFill>
                          <a:effectLst/>
                          <a:latin typeface="Calibri" pitchFamily="34" charset="0"/>
                        </a:rPr>
                        <a:t>.</a:t>
                      </a:r>
                      <a:endParaRPr kumimoji="0" lang="en-US" sz="1400" b="0" i="0" u="none" strike="noStrike" cap="none" normalizeH="0" baseline="0" dirty="0" smtClean="0">
                        <a:ln>
                          <a:noFill/>
                        </a:ln>
                        <a:solidFill>
                          <a:srgbClr val="000000"/>
                        </a:solidFill>
                        <a:effectLst/>
                        <a:latin typeface="Calibri" pitchFamily="34" charset="0"/>
                      </a:endParaRPr>
                    </a:p>
                  </a:txBody>
                  <a:tcPr marL="30120" marR="3012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800" kern="1200" dirty="0" err="1" smtClean="0">
                          <a:solidFill>
                            <a:schemeClr val="tx1"/>
                          </a:solidFill>
                          <a:effectLst/>
                          <a:latin typeface="+mn-lt"/>
                          <a:ea typeface="+mn-ea"/>
                          <a:cs typeface="+mn-cs"/>
                        </a:rPr>
                        <a:t>Survey</a:t>
                      </a:r>
                      <a:r>
                        <a:rPr kumimoji="0" lang="cs-CZ" sz="1800" kern="1200" dirty="0" smtClean="0">
                          <a:solidFill>
                            <a:schemeClr val="tx1"/>
                          </a:solidFill>
                          <a:effectLst/>
                          <a:latin typeface="+mn-lt"/>
                          <a:ea typeface="+mn-ea"/>
                          <a:cs typeface="+mn-cs"/>
                        </a:rPr>
                        <a:t> </a:t>
                      </a:r>
                      <a:r>
                        <a:rPr kumimoji="0" lang="cs-CZ" sz="1800" kern="1200" dirty="0" err="1" smtClean="0">
                          <a:solidFill>
                            <a:schemeClr val="tx1"/>
                          </a:solidFill>
                          <a:effectLst/>
                          <a:latin typeface="+mn-lt"/>
                          <a:ea typeface="+mn-ea"/>
                          <a:cs typeface="+mn-cs"/>
                        </a:rPr>
                        <a:t>methods</a:t>
                      </a:r>
                      <a:r>
                        <a:rPr kumimoji="0" lang="cs-CZ" sz="1800" kern="1200" dirty="0" smtClean="0">
                          <a:solidFill>
                            <a:schemeClr val="tx1"/>
                          </a:solidFill>
                          <a:effectLst/>
                          <a:latin typeface="+mn-lt"/>
                          <a:ea typeface="+mn-ea"/>
                          <a:cs typeface="+mn-cs"/>
                        </a:rPr>
                        <a:t>: </a:t>
                      </a:r>
                      <a:r>
                        <a:rPr kumimoji="0" lang="cs-CZ" sz="1800" kern="1200" dirty="0" err="1" smtClean="0">
                          <a:solidFill>
                            <a:schemeClr val="tx1"/>
                          </a:solidFill>
                          <a:effectLst/>
                          <a:latin typeface="+mn-lt"/>
                          <a:ea typeface="+mn-ea"/>
                          <a:cs typeface="+mn-cs"/>
                        </a:rPr>
                        <a:t>questionnaire</a:t>
                      </a:r>
                      <a:r>
                        <a:rPr kumimoji="0" lang="cs-CZ" sz="1800" kern="1200" dirty="0" smtClean="0">
                          <a:solidFill>
                            <a:schemeClr val="tx1"/>
                          </a:solidFill>
                          <a:effectLst/>
                          <a:latin typeface="+mn-lt"/>
                          <a:ea typeface="+mn-ea"/>
                          <a:cs typeface="+mn-cs"/>
                        </a:rPr>
                        <a:t> </a:t>
                      </a:r>
                      <a:endParaRPr kumimoji="0" lang="en-US" sz="1400" b="1"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Kašparová</a:t>
                      </a:r>
                      <a:endParaRPr kumimoji="0" lang="en-US" sz="14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rgbClr val="E7E7E7"/>
                    </a:solidFill>
                  </a:tcPr>
                </a:tc>
              </a:tr>
              <a:tr h="4794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1" i="0" u="none" strike="noStrike" cap="none" normalizeH="0" baseline="0" smtClean="0">
                          <a:ln>
                            <a:noFill/>
                          </a:ln>
                          <a:solidFill>
                            <a:srgbClr val="FFFFFF"/>
                          </a:solidFill>
                          <a:effectLst/>
                          <a:latin typeface="Georgia" pitchFamily="18" charset="0"/>
                        </a:rPr>
                        <a:t>6</a:t>
                      </a:r>
                      <a:endParaRPr kumimoji="0" lang="en-US" sz="1400" b="1" i="0" u="none" strike="noStrike" cap="none" normalizeH="0" baseline="0" smtClean="0">
                        <a:ln>
                          <a:noFill/>
                        </a:ln>
                        <a:solidFill>
                          <a:srgbClr val="FFFFFF"/>
                        </a:solidFill>
                        <a:effectLst/>
                        <a:latin typeface="Calibri" pitchFamily="34" charset="0"/>
                        <a:ea typeface="Calibri" pitchFamily="34"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rgbClr val="A04DA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0" i="0" u="none" strike="noStrike" cap="none" normalizeH="0" baseline="0" dirty="0" smtClean="0">
                          <a:ln>
                            <a:noFill/>
                          </a:ln>
                          <a:solidFill>
                            <a:srgbClr val="000000"/>
                          </a:solidFill>
                          <a:effectLst/>
                          <a:latin typeface="Calibri" pitchFamily="34" charset="0"/>
                        </a:rPr>
                        <a:t>27</a:t>
                      </a:r>
                      <a:r>
                        <a:rPr kumimoji="0" lang="en-US" sz="1400" b="0" i="0" u="none" strike="noStrike" cap="none" normalizeH="0" baseline="0" dirty="0" smtClean="0">
                          <a:ln>
                            <a:noFill/>
                          </a:ln>
                          <a:solidFill>
                            <a:srgbClr val="000000"/>
                          </a:solidFill>
                          <a:effectLst/>
                          <a:latin typeface="Calibri" pitchFamily="34" charset="0"/>
                        </a:rPr>
                        <a:t>.10</a:t>
                      </a:r>
                      <a:r>
                        <a:rPr kumimoji="0" lang="cs-CZ" sz="1400" b="0" i="0" u="none" strike="noStrike" cap="none" normalizeH="0" baseline="0" dirty="0" smtClean="0">
                          <a:ln>
                            <a:noFill/>
                          </a:ln>
                          <a:solidFill>
                            <a:srgbClr val="000000"/>
                          </a:solidFill>
                          <a:effectLst/>
                          <a:latin typeface="Calibri" pitchFamily="34" charset="0"/>
                        </a:rPr>
                        <a:t>.</a:t>
                      </a:r>
                      <a:endParaRPr kumimoji="0" lang="en-US" sz="1400" b="0" i="0" u="none" strike="noStrike" cap="none" normalizeH="0" baseline="0" dirty="0" smtClean="0">
                        <a:ln>
                          <a:noFill/>
                        </a:ln>
                        <a:solidFill>
                          <a:srgbClr val="000000"/>
                        </a:solidFill>
                        <a:effectLst/>
                        <a:latin typeface="Calibri" pitchFamily="34" charset="0"/>
                      </a:endParaRPr>
                    </a:p>
                  </a:txBody>
                  <a:tcPr marL="30120" marR="3012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Georgia" pitchFamily="18" charset="0"/>
                        </a:rPr>
                        <a:t>Primary data collection and sampling techniques. Preparing the research repor</a:t>
                      </a:r>
                      <a:r>
                        <a:rPr kumimoji="0" lang="cs-CZ" sz="1400" b="0" i="0" u="none" strike="noStrike" cap="none" normalizeH="0" baseline="0" smtClean="0">
                          <a:ln>
                            <a:noFill/>
                          </a:ln>
                          <a:solidFill>
                            <a:srgbClr val="000000"/>
                          </a:solidFill>
                          <a:effectLst/>
                          <a:latin typeface="Georgia" pitchFamily="18" charset="0"/>
                        </a:rPr>
                        <a:t>t</a:t>
                      </a:r>
                      <a:endParaRPr kumimoji="0" lang="en-US" sz="14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0" i="0" u="none" strike="noStrike" cap="none" normalizeH="0" baseline="0" smtClean="0">
                          <a:ln>
                            <a:noFill/>
                          </a:ln>
                          <a:solidFill>
                            <a:srgbClr val="000000"/>
                          </a:solidFill>
                          <a:effectLst/>
                          <a:latin typeface="Georgia" pitchFamily="18" charset="0"/>
                          <a:ea typeface="Calibri" pitchFamily="34" charset="0"/>
                          <a:cs typeface="Times New Roman" pitchFamily="18" charset="0"/>
                        </a:rPr>
                        <a:t>Škapa</a:t>
                      </a:r>
                      <a:endParaRPr kumimoji="0" lang="en-US" sz="1400" b="0" i="0" u="none" strike="noStrike" cap="none" normalizeH="0" baseline="0" smtClean="0">
                        <a:ln>
                          <a:noFill/>
                        </a:ln>
                        <a:solidFill>
                          <a:srgbClr val="000000"/>
                        </a:solidFill>
                        <a:effectLst/>
                        <a:latin typeface="Georgia" pitchFamily="18" charset="0"/>
                        <a:ea typeface="Calibri" pitchFamily="34"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rgbClr val="E7E7E7"/>
                    </a:solidFill>
                  </a:tcPr>
                </a:tc>
              </a:tr>
              <a:tr h="33813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1" i="0" u="none" strike="noStrike" cap="none" normalizeH="0" baseline="0" smtClean="0">
                          <a:ln>
                            <a:noFill/>
                          </a:ln>
                          <a:solidFill>
                            <a:srgbClr val="FFFFFF"/>
                          </a:solidFill>
                          <a:effectLst/>
                          <a:latin typeface="Georgia" pitchFamily="18" charset="0"/>
                        </a:rPr>
                        <a:t>7</a:t>
                      </a:r>
                      <a:endParaRPr kumimoji="0" lang="en-US" sz="1400" b="1" i="0" u="none" strike="noStrike" cap="none" normalizeH="0" baseline="0" smtClean="0">
                        <a:ln>
                          <a:noFill/>
                        </a:ln>
                        <a:solidFill>
                          <a:srgbClr val="FFFFFF"/>
                        </a:solidFill>
                        <a:effectLst/>
                        <a:latin typeface="Calibri" pitchFamily="34" charset="0"/>
                        <a:ea typeface="Calibri" pitchFamily="34"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0" i="0" u="none" strike="noStrike" cap="none" normalizeH="0" baseline="0" dirty="0" smtClean="0">
                          <a:ln>
                            <a:noFill/>
                          </a:ln>
                          <a:solidFill>
                            <a:srgbClr val="000000"/>
                          </a:solidFill>
                          <a:effectLst/>
                          <a:latin typeface="Calibri" pitchFamily="34" charset="0"/>
                        </a:rPr>
                        <a:t>3</a:t>
                      </a:r>
                      <a:r>
                        <a:rPr kumimoji="0" lang="en-US" sz="1400" b="0" i="0" u="none" strike="noStrike" cap="none" normalizeH="0" baseline="0" dirty="0" smtClean="0">
                          <a:ln>
                            <a:noFill/>
                          </a:ln>
                          <a:solidFill>
                            <a:srgbClr val="000000"/>
                          </a:solidFill>
                          <a:effectLst/>
                          <a:latin typeface="Calibri" pitchFamily="34" charset="0"/>
                        </a:rPr>
                        <a:t>.1</a:t>
                      </a:r>
                      <a:r>
                        <a:rPr kumimoji="0" lang="cs-CZ" sz="1400" b="0" i="0" u="none" strike="noStrike" cap="none" normalizeH="0" baseline="0" dirty="0" smtClean="0">
                          <a:ln>
                            <a:noFill/>
                          </a:ln>
                          <a:solidFill>
                            <a:srgbClr val="000000"/>
                          </a:solidFill>
                          <a:effectLst/>
                          <a:latin typeface="Calibri" pitchFamily="34" charset="0"/>
                        </a:rPr>
                        <a:t>1.</a:t>
                      </a:r>
                      <a:endParaRPr kumimoji="0" lang="en-US" sz="1400" b="0" i="0" u="none" strike="noStrike" cap="none" normalizeH="0" baseline="0" dirty="0" smtClean="0">
                        <a:ln>
                          <a:noFill/>
                        </a:ln>
                        <a:solidFill>
                          <a:srgbClr val="000000"/>
                        </a:solidFill>
                        <a:effectLst/>
                        <a:latin typeface="Calibri" pitchFamily="34" charset="0"/>
                      </a:endParaRPr>
                    </a:p>
                  </a:txBody>
                  <a:tcPr marL="30120" marR="30120" marT="0" marB="0" anchor="ctr"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0" i="0" u="none" strike="noStrike" cap="none" normalizeH="0" baseline="0" dirty="0" err="1" smtClean="0">
                          <a:ln>
                            <a:noFill/>
                          </a:ln>
                          <a:solidFill>
                            <a:srgbClr val="000000"/>
                          </a:solidFill>
                          <a:effectLst/>
                          <a:latin typeface="Georgia" pitchFamily="18" charset="0"/>
                        </a:rPr>
                        <a:t>Exam</a:t>
                      </a:r>
                      <a:r>
                        <a:rPr kumimoji="0" lang="cs-CZ" sz="1400" b="0" i="0" u="none" strike="noStrike" cap="none" normalizeH="0" baseline="0" dirty="0" smtClean="0">
                          <a:ln>
                            <a:noFill/>
                          </a:ln>
                          <a:solidFill>
                            <a:srgbClr val="000000"/>
                          </a:solidFill>
                          <a:effectLst/>
                          <a:latin typeface="Georgia" pitchFamily="18" charset="0"/>
                        </a:rPr>
                        <a:t> test</a:t>
                      </a:r>
                      <a:endParaRPr kumimoji="0" lang="en-US" sz="1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rgbClr val="FFFF00"/>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Škapa, Klapalová</a:t>
                      </a:r>
                      <a:endParaRPr kumimoji="0" lang="en-US" sz="14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rgbClr val="FFFF00"/>
                    </a:solidFill>
                  </a:tcPr>
                </a:tc>
              </a:tr>
              <a:tr h="52228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1" i="0" u="none" strike="noStrike" cap="none" normalizeH="0" baseline="0" smtClean="0">
                          <a:ln>
                            <a:noFill/>
                          </a:ln>
                          <a:solidFill>
                            <a:srgbClr val="FFFFFF"/>
                          </a:solidFill>
                          <a:effectLst/>
                          <a:latin typeface="Georgia" pitchFamily="18" charset="0"/>
                        </a:rPr>
                        <a:t>8</a:t>
                      </a:r>
                      <a:endParaRPr kumimoji="0" lang="en-US" sz="1400" b="1" i="0" u="none" strike="noStrike" cap="none" normalizeH="0" baseline="0" smtClean="0">
                        <a:ln>
                          <a:noFill/>
                        </a:ln>
                        <a:solidFill>
                          <a:srgbClr val="FFFFFF"/>
                        </a:solidFill>
                        <a:effectLst/>
                        <a:latin typeface="Calibri" pitchFamily="34" charset="0"/>
                        <a:ea typeface="Calibri" pitchFamily="34"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rgbClr val="A04DA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0" i="0" u="none" strike="noStrike" cap="none" normalizeH="0" baseline="0" dirty="0" smtClean="0">
                          <a:ln>
                            <a:noFill/>
                          </a:ln>
                          <a:solidFill>
                            <a:srgbClr val="000000"/>
                          </a:solidFill>
                          <a:effectLst/>
                          <a:latin typeface="Calibri" pitchFamily="34" charset="0"/>
                        </a:rPr>
                        <a:t>10</a:t>
                      </a:r>
                      <a:r>
                        <a:rPr kumimoji="0" lang="en-US" sz="1400" b="0" i="0" u="none" strike="noStrike" cap="none" normalizeH="0" baseline="0" dirty="0" smtClean="0">
                          <a:ln>
                            <a:noFill/>
                          </a:ln>
                          <a:solidFill>
                            <a:srgbClr val="000000"/>
                          </a:solidFill>
                          <a:effectLst/>
                          <a:latin typeface="Calibri" pitchFamily="34" charset="0"/>
                        </a:rPr>
                        <a:t>.11</a:t>
                      </a:r>
                      <a:r>
                        <a:rPr kumimoji="0" lang="cs-CZ" sz="1400" b="0" i="0" u="none" strike="noStrike" cap="none" normalizeH="0" baseline="0" dirty="0" smtClean="0">
                          <a:ln>
                            <a:noFill/>
                          </a:ln>
                          <a:solidFill>
                            <a:srgbClr val="000000"/>
                          </a:solidFill>
                          <a:effectLst/>
                          <a:latin typeface="Calibri" pitchFamily="34" charset="0"/>
                        </a:rPr>
                        <a:t>.</a:t>
                      </a:r>
                      <a:endParaRPr kumimoji="0" lang="en-US" sz="1400" b="0" i="0" u="none" strike="noStrike" cap="none" normalizeH="0" baseline="0" dirty="0" smtClean="0">
                        <a:ln>
                          <a:noFill/>
                        </a:ln>
                        <a:solidFill>
                          <a:srgbClr val="000000"/>
                        </a:solidFill>
                        <a:effectLst/>
                        <a:latin typeface="Calibri" pitchFamily="34" charset="0"/>
                      </a:endParaRPr>
                    </a:p>
                  </a:txBody>
                  <a:tcPr marL="30120" marR="3012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dirty="0" smtClean="0">
                          <a:ln>
                            <a:noFill/>
                          </a:ln>
                          <a:solidFill>
                            <a:srgbClr val="FF0000"/>
                          </a:solidFill>
                          <a:effectLst/>
                          <a:latin typeface="Georgia" pitchFamily="18" charset="0"/>
                        </a:rPr>
                        <a:t>Presentation no. 1</a:t>
                      </a:r>
                      <a:r>
                        <a:rPr kumimoji="0" lang="en-US" sz="1400" b="0" i="0" u="none" strike="noStrike" cap="none" normalizeH="0" baseline="0" dirty="0" smtClean="0">
                          <a:ln>
                            <a:noFill/>
                          </a:ln>
                          <a:solidFill>
                            <a:srgbClr val="000000"/>
                          </a:solidFill>
                          <a:effectLst/>
                          <a:latin typeface="Georgia" pitchFamily="18" charset="0"/>
                        </a:rPr>
                        <a:t>: (suggested research design, literature review; design of a questionnaire)</a:t>
                      </a:r>
                      <a:endParaRPr kumimoji="0" lang="cs-CZ" sz="1400" b="0" i="0" u="none" strike="noStrike" cap="none" normalizeH="0" baseline="0" dirty="0" smtClean="0">
                        <a:ln>
                          <a:noFill/>
                        </a:ln>
                        <a:solidFill>
                          <a:srgbClr val="000000"/>
                        </a:solidFill>
                        <a:effectLst/>
                        <a:latin typeface="Georgia"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dirty="0" smtClean="0">
                          <a:ln>
                            <a:noFill/>
                          </a:ln>
                          <a:solidFill>
                            <a:srgbClr val="FF0000"/>
                          </a:solidFill>
                          <a:effectLst/>
                          <a:latin typeface="Georgia" pitchFamily="18" charset="0"/>
                        </a:rPr>
                        <a:t>The presence of all team members is necessary!</a:t>
                      </a:r>
                      <a:endParaRPr kumimoji="0" lang="en-US" sz="1400" b="0" i="0" u="none" strike="noStrike" cap="none" normalizeH="0" baseline="0" dirty="0" smtClean="0">
                        <a:ln>
                          <a:noFill/>
                        </a:ln>
                        <a:solidFill>
                          <a:srgbClr val="FF0000"/>
                        </a:solidFill>
                        <a:effectLst/>
                        <a:latin typeface="Calibri" pitchFamily="34" charset="0"/>
                        <a:ea typeface="Calibri" pitchFamily="34"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0" i="0" u="none" strike="noStrike" cap="none" normalizeH="0" baseline="0" smtClean="0">
                          <a:ln>
                            <a:noFill/>
                          </a:ln>
                          <a:solidFill>
                            <a:srgbClr val="000000"/>
                          </a:solidFill>
                          <a:effectLst/>
                          <a:latin typeface="Georgia" pitchFamily="18" charset="0"/>
                        </a:rPr>
                        <a:t>Škapa, Klapalová</a:t>
                      </a:r>
                      <a:endParaRPr kumimoji="0" lang="en-US" sz="1400" b="0" i="0" u="none" strike="noStrike" cap="none" normalizeH="0" baseline="0" smtClean="0">
                        <a:ln>
                          <a:noFill/>
                        </a:ln>
                        <a:solidFill>
                          <a:srgbClr val="000000"/>
                        </a:solidFill>
                        <a:effectLst/>
                        <a:latin typeface="Georgia" pitchFamily="18" charset="0"/>
                        <a:ea typeface="Calibri" pitchFamily="34"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rgbClr val="E7E7E7"/>
                    </a:solidFill>
                  </a:tcPr>
                </a:tc>
              </a:tr>
              <a:tr h="4794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1" i="0" u="none" strike="noStrike" cap="none" normalizeH="0" baseline="0" smtClean="0">
                          <a:ln>
                            <a:noFill/>
                          </a:ln>
                          <a:solidFill>
                            <a:srgbClr val="FFFFFF"/>
                          </a:solidFill>
                          <a:effectLst/>
                          <a:latin typeface="Georgia" pitchFamily="18" charset="0"/>
                        </a:rPr>
                        <a:t>9</a:t>
                      </a:r>
                      <a:endParaRPr kumimoji="0" lang="en-US" sz="1400" b="1" i="0" u="none" strike="noStrike" cap="none" normalizeH="0" baseline="0" smtClean="0">
                        <a:ln>
                          <a:noFill/>
                        </a:ln>
                        <a:solidFill>
                          <a:srgbClr val="FFFFFF"/>
                        </a:solidFill>
                        <a:effectLst/>
                        <a:latin typeface="Calibri" pitchFamily="34" charset="0"/>
                        <a:ea typeface="Calibri" pitchFamily="34"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rgbClr val="A04DA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rPr>
                        <a:t>1</a:t>
                      </a:r>
                      <a:r>
                        <a:rPr kumimoji="0" lang="cs-CZ" sz="1400" b="0" i="0" u="none" strike="noStrike" cap="none" normalizeH="0" baseline="0" dirty="0" smtClean="0">
                          <a:ln>
                            <a:noFill/>
                          </a:ln>
                          <a:solidFill>
                            <a:srgbClr val="000000"/>
                          </a:solidFill>
                          <a:effectLst/>
                          <a:latin typeface="Calibri" pitchFamily="34" charset="0"/>
                        </a:rPr>
                        <a:t>7</a:t>
                      </a:r>
                      <a:r>
                        <a:rPr kumimoji="0" lang="en-US" sz="1400" b="0" i="0" u="none" strike="noStrike" cap="none" normalizeH="0" baseline="0" dirty="0" smtClean="0">
                          <a:ln>
                            <a:noFill/>
                          </a:ln>
                          <a:solidFill>
                            <a:srgbClr val="000000"/>
                          </a:solidFill>
                          <a:effectLst/>
                          <a:latin typeface="Calibri" pitchFamily="34" charset="0"/>
                        </a:rPr>
                        <a:t>.11</a:t>
                      </a:r>
                      <a:r>
                        <a:rPr kumimoji="0" lang="cs-CZ" sz="1400" b="0" i="0" u="none" strike="noStrike" cap="none" normalizeH="0" baseline="0" dirty="0" smtClean="0">
                          <a:ln>
                            <a:noFill/>
                          </a:ln>
                          <a:solidFill>
                            <a:srgbClr val="000000"/>
                          </a:solidFill>
                          <a:effectLst/>
                          <a:latin typeface="Calibri" pitchFamily="34" charset="0"/>
                        </a:rPr>
                        <a:t>.</a:t>
                      </a:r>
                      <a:endParaRPr kumimoji="0" lang="en-US" sz="1400" b="0" i="0" u="none" strike="noStrike" cap="none" normalizeH="0" baseline="0" dirty="0" smtClean="0">
                        <a:ln>
                          <a:noFill/>
                        </a:ln>
                        <a:solidFill>
                          <a:srgbClr val="000000"/>
                        </a:solidFill>
                        <a:effectLst/>
                        <a:latin typeface="Calibri" pitchFamily="34" charset="0"/>
                      </a:endParaRPr>
                    </a:p>
                  </a:txBody>
                  <a:tcPr marL="30120" marR="3012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0" i="0" u="none" strike="noStrike" cap="none" normalizeH="0" baseline="0" dirty="0" err="1" smtClean="0">
                          <a:ln>
                            <a:noFill/>
                          </a:ln>
                          <a:solidFill>
                            <a:srgbClr val="000000"/>
                          </a:solidFill>
                          <a:effectLst/>
                          <a:latin typeface="Georgia" panose="02040502050405020303" pitchFamily="18" charset="0"/>
                          <a:cs typeface="Times New Roman" pitchFamily="18" charset="0"/>
                        </a:rPr>
                        <a:t>National</a:t>
                      </a:r>
                      <a:r>
                        <a:rPr kumimoji="0" lang="cs-CZ" sz="1400" b="0" i="0" u="none" strike="noStrike" cap="none" normalizeH="0" baseline="0" dirty="0" smtClean="0">
                          <a:ln>
                            <a:noFill/>
                          </a:ln>
                          <a:solidFill>
                            <a:srgbClr val="000000"/>
                          </a:solidFill>
                          <a:effectLst/>
                          <a:latin typeface="Georgia" panose="02040502050405020303" pitchFamily="18" charset="0"/>
                          <a:cs typeface="Times New Roman" pitchFamily="18" charset="0"/>
                        </a:rPr>
                        <a:t> </a:t>
                      </a:r>
                      <a:r>
                        <a:rPr kumimoji="0" lang="cs-CZ" sz="1400" b="0" i="0" u="none" strike="noStrike" cap="none" normalizeH="0" baseline="0" dirty="0" err="1" smtClean="0">
                          <a:ln>
                            <a:noFill/>
                          </a:ln>
                          <a:solidFill>
                            <a:srgbClr val="000000"/>
                          </a:solidFill>
                          <a:effectLst/>
                          <a:latin typeface="Georgia" panose="02040502050405020303" pitchFamily="18" charset="0"/>
                          <a:cs typeface="Times New Roman" pitchFamily="18" charset="0"/>
                        </a:rPr>
                        <a:t>holiday</a:t>
                      </a:r>
                      <a:r>
                        <a:rPr kumimoji="0" lang="cs-CZ" sz="1400" b="0" i="0" u="none" strike="noStrike" cap="none" normalizeH="0" baseline="0" dirty="0" smtClean="0">
                          <a:ln>
                            <a:noFill/>
                          </a:ln>
                          <a:solidFill>
                            <a:srgbClr val="000000"/>
                          </a:solidFill>
                          <a:effectLst/>
                          <a:latin typeface="Georgia" panose="02040502050405020303" pitchFamily="18" charset="0"/>
                          <a:cs typeface="Times New Roman" pitchFamily="18" charset="0"/>
                        </a:rPr>
                        <a:t> – no </a:t>
                      </a:r>
                      <a:r>
                        <a:rPr kumimoji="0" lang="cs-CZ" sz="1400" b="0" i="0" u="none" strike="noStrike" cap="none" normalizeH="0" baseline="0" dirty="0" err="1" smtClean="0">
                          <a:ln>
                            <a:noFill/>
                          </a:ln>
                          <a:solidFill>
                            <a:srgbClr val="000000"/>
                          </a:solidFill>
                          <a:effectLst/>
                          <a:latin typeface="Georgia" panose="02040502050405020303" pitchFamily="18" charset="0"/>
                          <a:cs typeface="Times New Roman" pitchFamily="18" charset="0"/>
                        </a:rPr>
                        <a:t>lecture</a:t>
                      </a:r>
                      <a:endParaRPr kumimoji="0" lang="en-US" sz="1400" b="0" i="0" u="none" strike="noStrike" cap="none" normalizeH="0" baseline="0" dirty="0" smtClean="0">
                        <a:ln>
                          <a:noFill/>
                        </a:ln>
                        <a:solidFill>
                          <a:srgbClr val="000000"/>
                        </a:solidFill>
                        <a:effectLst/>
                        <a:latin typeface="Georgia" panose="02040502050405020303" pitchFamily="18"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0" i="0" u="none" strike="noStrike" cap="none" normalizeH="0" baseline="0" smtClean="0">
                          <a:ln>
                            <a:noFill/>
                          </a:ln>
                          <a:solidFill>
                            <a:srgbClr val="000000"/>
                          </a:solidFill>
                          <a:effectLst/>
                          <a:latin typeface="Georgia" pitchFamily="18" charset="0"/>
                        </a:rPr>
                        <a:t>Škapa, Klapalová</a:t>
                      </a:r>
                      <a:endParaRPr kumimoji="0" lang="en-US" sz="1400" b="0" i="0" u="none" strike="noStrike" cap="none" normalizeH="0" baseline="0" smtClean="0">
                        <a:ln>
                          <a:noFill/>
                        </a:ln>
                        <a:solidFill>
                          <a:srgbClr val="000000"/>
                        </a:solidFill>
                        <a:effectLst/>
                        <a:latin typeface="Georgia" pitchFamily="18" charset="0"/>
                        <a:ea typeface="Calibri" pitchFamily="34"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rgbClr val="E7E7E7"/>
                    </a:solidFill>
                  </a:tcPr>
                </a:tc>
              </a:tr>
              <a:tr h="4794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1" i="0" u="none" strike="noStrike" cap="none" normalizeH="0" baseline="0" smtClean="0">
                          <a:ln>
                            <a:noFill/>
                          </a:ln>
                          <a:solidFill>
                            <a:srgbClr val="FFFFFF"/>
                          </a:solidFill>
                          <a:effectLst/>
                          <a:latin typeface="Georgia" pitchFamily="18" charset="0"/>
                        </a:rPr>
                        <a:t>10</a:t>
                      </a:r>
                      <a:endParaRPr kumimoji="0" lang="en-US" sz="1400" b="1" i="0" u="none" strike="noStrike" cap="none" normalizeH="0" baseline="0" smtClean="0">
                        <a:ln>
                          <a:noFill/>
                        </a:ln>
                        <a:solidFill>
                          <a:srgbClr val="FFFFFF"/>
                        </a:solidFill>
                        <a:effectLst/>
                        <a:latin typeface="Calibri" pitchFamily="34" charset="0"/>
                        <a:ea typeface="Calibri" pitchFamily="34"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rgbClr val="A04DA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0" i="0" u="none" strike="noStrike" cap="none" normalizeH="0" baseline="0" dirty="0" smtClean="0">
                          <a:ln>
                            <a:noFill/>
                          </a:ln>
                          <a:solidFill>
                            <a:srgbClr val="000000"/>
                          </a:solidFill>
                          <a:effectLst/>
                          <a:latin typeface="Calibri" pitchFamily="34" charset="0"/>
                        </a:rPr>
                        <a:t>24</a:t>
                      </a:r>
                      <a:r>
                        <a:rPr kumimoji="0" lang="en-US" sz="1400" b="0" i="0" u="none" strike="noStrike" cap="none" normalizeH="0" baseline="0" dirty="0" smtClean="0">
                          <a:ln>
                            <a:noFill/>
                          </a:ln>
                          <a:solidFill>
                            <a:srgbClr val="000000"/>
                          </a:solidFill>
                          <a:effectLst/>
                          <a:latin typeface="Calibri" pitchFamily="34" charset="0"/>
                        </a:rPr>
                        <a:t>.11</a:t>
                      </a:r>
                      <a:r>
                        <a:rPr kumimoji="0" lang="cs-CZ" sz="1400" b="0" i="0" u="none" strike="noStrike" cap="none" normalizeH="0" baseline="0" dirty="0" smtClean="0">
                          <a:ln>
                            <a:noFill/>
                          </a:ln>
                          <a:solidFill>
                            <a:srgbClr val="000000"/>
                          </a:solidFill>
                          <a:effectLst/>
                          <a:latin typeface="Calibri" pitchFamily="34" charset="0"/>
                        </a:rPr>
                        <a:t>.</a:t>
                      </a:r>
                      <a:endParaRPr kumimoji="0" lang="en-US" sz="1400" b="0" i="0" u="none" strike="noStrike" cap="none" normalizeH="0" baseline="0" dirty="0" smtClean="0">
                        <a:ln>
                          <a:noFill/>
                        </a:ln>
                        <a:solidFill>
                          <a:srgbClr val="000000"/>
                        </a:solidFill>
                        <a:effectLst/>
                        <a:latin typeface="Calibri" pitchFamily="34" charset="0"/>
                      </a:endParaRPr>
                    </a:p>
                  </a:txBody>
                  <a:tcPr marL="30120" marR="3012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Georgia" pitchFamily="18" charset="0"/>
                        </a:rPr>
                        <a:t>Data editing and coding. Elementary statistical processing and data representation</a:t>
                      </a:r>
                      <a:endParaRPr kumimoji="0" lang="en-US" sz="14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Georgia" pitchFamily="18" charset="0"/>
                        </a:rPr>
                        <a:t>Škapa</a:t>
                      </a:r>
                      <a:endParaRPr kumimoji="0" lang="en-US" sz="1400" b="0" i="0" u="none" strike="noStrike" cap="none" normalizeH="0" baseline="0" smtClean="0">
                        <a:ln>
                          <a:noFill/>
                        </a:ln>
                        <a:solidFill>
                          <a:srgbClr val="000000"/>
                        </a:solidFill>
                        <a:effectLst/>
                        <a:latin typeface="Georgia" pitchFamily="18" charset="0"/>
                        <a:ea typeface="Calibri" pitchFamily="34"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rgbClr val="E7E7E7"/>
                    </a:solidFill>
                  </a:tcPr>
                </a:tc>
              </a:tr>
              <a:tr h="479425">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1" i="0" u="none" strike="noStrike" cap="none" normalizeH="0" baseline="0" smtClean="0">
                          <a:ln>
                            <a:noFill/>
                          </a:ln>
                          <a:solidFill>
                            <a:srgbClr val="FFFFFF"/>
                          </a:solidFill>
                          <a:effectLst/>
                          <a:latin typeface="Calibri" pitchFamily="34" charset="0"/>
                          <a:ea typeface="Calibri" pitchFamily="34" charset="0"/>
                          <a:cs typeface="Times New Roman" pitchFamily="18" charset="0"/>
                        </a:rPr>
                        <a:t>11</a:t>
                      </a:r>
                      <a:endParaRPr kumimoji="0" lang="en-US" sz="1400" b="1" i="0" u="none" strike="noStrike" cap="none" normalizeH="0" baseline="0" smtClean="0">
                        <a:ln>
                          <a:noFill/>
                        </a:ln>
                        <a:solidFill>
                          <a:srgbClr val="FFFFFF"/>
                        </a:solidFill>
                        <a:effectLst/>
                        <a:latin typeface="Calibri" pitchFamily="34" charset="0"/>
                        <a:ea typeface="Calibri" pitchFamily="34"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rgbClr val="A04DA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1" i="0" u="none" strike="noStrike" cap="none" normalizeH="0" baseline="0" dirty="0" smtClean="0">
                          <a:ln>
                            <a:noFill/>
                          </a:ln>
                          <a:solidFill>
                            <a:schemeClr val="tx1"/>
                          </a:solidFill>
                          <a:effectLst/>
                          <a:latin typeface="Calibri" pitchFamily="34" charset="0"/>
                        </a:rPr>
                        <a:t>1.12</a:t>
                      </a:r>
                      <a:r>
                        <a:rPr kumimoji="0" lang="cs-CZ" sz="1400" b="0" i="0" u="none" strike="noStrike" cap="none" normalizeH="0" baseline="0" dirty="0" smtClean="0">
                          <a:ln>
                            <a:noFill/>
                          </a:ln>
                          <a:solidFill>
                            <a:srgbClr val="000000"/>
                          </a:solidFill>
                          <a:effectLst/>
                          <a:latin typeface="Calibri" pitchFamily="34" charset="0"/>
                        </a:rPr>
                        <a:t>.</a:t>
                      </a:r>
                      <a:endParaRPr kumimoji="0" lang="en-US" sz="1400" b="0" i="0" u="none" strike="noStrike" cap="none" normalizeH="0" baseline="0" dirty="0" smtClean="0">
                        <a:ln>
                          <a:noFill/>
                        </a:ln>
                        <a:solidFill>
                          <a:srgbClr val="000000"/>
                        </a:solidFill>
                        <a:effectLst/>
                        <a:latin typeface="Calibri" pitchFamily="34" charset="0"/>
                      </a:endParaRPr>
                    </a:p>
                  </a:txBody>
                  <a:tcPr marL="30120" marR="3012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kern="1200" dirty="0" smtClean="0">
                          <a:solidFill>
                            <a:schemeClr val="tx1"/>
                          </a:solidFill>
                          <a:effectLst/>
                          <a:latin typeface="+mn-lt"/>
                          <a:ea typeface="+mn-ea"/>
                          <a:cs typeface="+mn-cs"/>
                        </a:rPr>
                        <a:t>Elementary statistical processing and data representation II </a:t>
                      </a:r>
                      <a:endParaRPr kumimoji="0" lang="en-US" sz="1400" b="1" i="0" u="none" strike="noStrike" cap="none" normalizeH="0" baseline="0" dirty="0" smtClean="0">
                        <a:ln>
                          <a:noFill/>
                        </a:ln>
                        <a:solidFill>
                          <a:srgbClr val="0070C0"/>
                        </a:solidFill>
                        <a:effectLst/>
                        <a:latin typeface="Arial"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rPr>
                        <a:t>Škapa</a:t>
                      </a:r>
                      <a:endParaRPr kumimoji="0" lang="en-US" sz="14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rgbClr val="E7E7E7"/>
                    </a:solidFill>
                  </a:tcPr>
                </a:tc>
              </a:tr>
              <a:tr h="52228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Georgia" pitchFamily="18" charset="0"/>
                        </a:rPr>
                        <a:t>1</a:t>
                      </a:r>
                      <a:r>
                        <a:rPr kumimoji="0" lang="cs-CZ" sz="1400" b="1" i="0" u="none" strike="noStrike" cap="none" normalizeH="0" baseline="0" smtClean="0">
                          <a:ln>
                            <a:noFill/>
                          </a:ln>
                          <a:solidFill>
                            <a:srgbClr val="FFFFFF"/>
                          </a:solidFill>
                          <a:effectLst/>
                          <a:latin typeface="Georgia" pitchFamily="18" charset="0"/>
                        </a:rPr>
                        <a:t>2</a:t>
                      </a:r>
                      <a:endParaRPr kumimoji="0" lang="en-US" sz="1400" b="1" i="0" u="none" strike="noStrike" cap="none" normalizeH="0" baseline="0" smtClean="0">
                        <a:ln>
                          <a:noFill/>
                        </a:ln>
                        <a:solidFill>
                          <a:srgbClr val="FFFFFF"/>
                        </a:solidFill>
                        <a:effectLst/>
                        <a:latin typeface="Calibri" pitchFamily="34" charset="0"/>
                        <a:ea typeface="Calibri" pitchFamily="34"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rgbClr val="A04DA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0" i="0" u="none" strike="noStrike" cap="none" normalizeH="0" baseline="0" dirty="0" smtClean="0">
                          <a:ln>
                            <a:noFill/>
                          </a:ln>
                          <a:solidFill>
                            <a:srgbClr val="000000"/>
                          </a:solidFill>
                          <a:effectLst/>
                          <a:latin typeface="Calibri" pitchFamily="34" charset="0"/>
                        </a:rPr>
                        <a:t>8</a:t>
                      </a:r>
                      <a:r>
                        <a:rPr kumimoji="0" lang="en-US" sz="1400" b="0" i="0" u="none" strike="noStrike" cap="none" normalizeH="0" baseline="0" dirty="0" smtClean="0">
                          <a:ln>
                            <a:noFill/>
                          </a:ln>
                          <a:solidFill>
                            <a:srgbClr val="000000"/>
                          </a:solidFill>
                          <a:effectLst/>
                          <a:latin typeface="Calibri" pitchFamily="34" charset="0"/>
                        </a:rPr>
                        <a:t>.12</a:t>
                      </a:r>
                      <a:endParaRPr kumimoji="0" lang="en-US" sz="1400" b="0" i="0" u="none" strike="noStrike" cap="none" normalizeH="0" baseline="0" dirty="0" smtClean="0">
                        <a:ln>
                          <a:noFill/>
                        </a:ln>
                        <a:solidFill>
                          <a:srgbClr val="000000"/>
                        </a:solidFill>
                        <a:effectLst/>
                        <a:latin typeface="Calibri" pitchFamily="34" charset="0"/>
                      </a:endParaRPr>
                    </a:p>
                  </a:txBody>
                  <a:tcPr marL="30120" marR="30120" marT="0" marB="0" anchor="ctr" horzOverflow="overflow">
                    <a:lnL>
                      <a:noFill/>
                    </a:lnL>
                    <a:lnR>
                      <a:noFill/>
                    </a:lnR>
                    <a:lnT>
                      <a:noFill/>
                    </a:lnT>
                    <a:lnB>
                      <a:noFill/>
                    </a:lnB>
                    <a:lnTlToBr>
                      <a:noFill/>
                    </a:lnTlToBr>
                    <a:lnBlToTr>
                      <a:noFill/>
                    </a:lnBlToTr>
                    <a:solidFill>
                      <a:srgbClr val="E7E7E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GB" sz="1400" kern="1200" dirty="0" smtClean="0">
                          <a:solidFill>
                            <a:schemeClr val="tx1"/>
                          </a:solidFill>
                          <a:effectLst/>
                          <a:latin typeface="+mn-lt"/>
                          <a:ea typeface="+mn-ea"/>
                          <a:cs typeface="+mn-cs"/>
                        </a:rPr>
                        <a:t>Individual consultancy (data processing, research report</a:t>
                      </a:r>
                      <a:r>
                        <a:rPr kumimoji="0" lang="cs-CZ" sz="1400" kern="1200" dirty="0" smtClean="0">
                          <a:solidFill>
                            <a:schemeClr val="tx1"/>
                          </a:solidFill>
                          <a:effectLst/>
                          <a:latin typeface="+mn-lt"/>
                          <a:ea typeface="+mn-ea"/>
                          <a:cs typeface="+mn-cs"/>
                        </a:rPr>
                        <a:t>)</a:t>
                      </a:r>
                      <a:endParaRPr kumimoji="0" lang="en-US" sz="1400" b="0" i="0" u="none" strike="noStrike" cap="none" normalizeH="0" baseline="0" dirty="0" smtClean="0">
                        <a:ln>
                          <a:noFill/>
                        </a:ln>
                        <a:solidFill>
                          <a:srgbClr val="FF0000"/>
                        </a:solidFill>
                        <a:effectLst/>
                        <a:latin typeface="Georgia" pitchFamily="18" charset="0"/>
                        <a:ea typeface="Calibri" pitchFamily="34"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chemeClr val="bg1"/>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0" i="0" u="none" strike="noStrike" cap="none" normalizeH="0" baseline="0" dirty="0" smtClean="0">
                          <a:ln>
                            <a:noFill/>
                          </a:ln>
                          <a:solidFill>
                            <a:srgbClr val="000000"/>
                          </a:solidFill>
                          <a:effectLst/>
                          <a:latin typeface="Georgia" pitchFamily="18" charset="0"/>
                        </a:rPr>
                        <a:t>Škapa, </a:t>
                      </a:r>
                      <a:r>
                        <a:rPr kumimoji="0" lang="cs-CZ" sz="1400" b="0" i="0" u="none" strike="noStrike" cap="none" normalizeH="0" baseline="0" dirty="0" smtClean="0">
                          <a:ln>
                            <a:noFill/>
                          </a:ln>
                          <a:solidFill>
                            <a:srgbClr val="000000"/>
                          </a:solidFill>
                          <a:effectLst/>
                          <a:latin typeface="Georgia" pitchFamily="18" charset="0"/>
                        </a:rPr>
                        <a:t> Klapalová</a:t>
                      </a:r>
                      <a:endParaRPr kumimoji="0" lang="en-US" sz="1400" b="0" i="0" u="none" strike="noStrike" cap="none" normalizeH="0" baseline="0" dirty="0" smtClean="0">
                        <a:ln>
                          <a:noFill/>
                        </a:ln>
                        <a:solidFill>
                          <a:srgbClr val="000000"/>
                        </a:solidFill>
                        <a:effectLst/>
                        <a:latin typeface="Georgia" pitchFamily="18" charset="0"/>
                        <a:ea typeface="Calibri" pitchFamily="34" charset="0"/>
                        <a:cs typeface="Times New Roman" pitchFamily="18" charset="0"/>
                      </a:endParaRPr>
                    </a:p>
                  </a:txBody>
                  <a:tcPr marL="30120" marR="30120" marT="0" marB="0" anchor="ctr" horzOverflow="overflow">
                    <a:lnL>
                      <a:noFill/>
                    </a:lnL>
                    <a:lnR>
                      <a:noFill/>
                    </a:lnR>
                    <a:lnT>
                      <a:noFill/>
                    </a:lnT>
                    <a:lnB>
                      <a:noFill/>
                    </a:lnB>
                    <a:lnTlToBr>
                      <a:noFill/>
                    </a:lnTlToBr>
                    <a:lnBlToTr>
                      <a:noFill/>
                    </a:lnBlToTr>
                    <a:solidFill>
                      <a:srgbClr val="E7E7E7"/>
                    </a:solidFill>
                  </a:tcPr>
                </a:tc>
              </a:tr>
              <a:tr h="522288">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smtClean="0">
                          <a:ln>
                            <a:noFill/>
                          </a:ln>
                          <a:solidFill>
                            <a:srgbClr val="FFFFFF"/>
                          </a:solidFill>
                          <a:effectLst/>
                          <a:latin typeface="Georgia" pitchFamily="18" charset="0"/>
                        </a:rPr>
                        <a:t>1</a:t>
                      </a:r>
                      <a:r>
                        <a:rPr kumimoji="0" lang="cs-CZ" sz="1400" b="1" i="0" u="none" strike="noStrike" cap="none" normalizeH="0" baseline="0" smtClean="0">
                          <a:ln>
                            <a:noFill/>
                          </a:ln>
                          <a:solidFill>
                            <a:srgbClr val="FFFFFF"/>
                          </a:solidFill>
                          <a:effectLst/>
                          <a:latin typeface="Georgia" pitchFamily="18" charset="0"/>
                        </a:rPr>
                        <a:t>3</a:t>
                      </a:r>
                      <a:endParaRPr kumimoji="0" lang="en-US" sz="1400" b="1" i="0" u="none" strike="noStrike" cap="none" normalizeH="0" baseline="0" smtClean="0">
                        <a:ln>
                          <a:noFill/>
                        </a:ln>
                        <a:solidFill>
                          <a:srgbClr val="FFFFFF"/>
                        </a:solidFill>
                        <a:effectLst/>
                        <a:latin typeface="Calibri" pitchFamily="34" charset="0"/>
                        <a:ea typeface="Calibri" pitchFamily="34" charset="0"/>
                        <a:cs typeface="Times New Roman" pitchFamily="18" charset="0"/>
                      </a:endParaRPr>
                    </a:p>
                  </a:txBody>
                  <a:tcPr marL="30120" marR="3012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rgbClr val="A04DA3"/>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0" i="0" u="none" strike="noStrike" cap="none" normalizeH="0" baseline="0" dirty="0" smtClean="0">
                          <a:ln>
                            <a:noFill/>
                          </a:ln>
                          <a:solidFill>
                            <a:srgbClr val="000000"/>
                          </a:solidFill>
                          <a:effectLst/>
                          <a:latin typeface="Calibri" pitchFamily="34" charset="0"/>
                        </a:rPr>
                        <a:t>15</a:t>
                      </a:r>
                      <a:r>
                        <a:rPr kumimoji="0" lang="en-US" sz="1400" b="0" i="0" u="none" strike="noStrike" cap="none" normalizeH="0" baseline="0" dirty="0" smtClean="0">
                          <a:ln>
                            <a:noFill/>
                          </a:ln>
                          <a:solidFill>
                            <a:srgbClr val="000000"/>
                          </a:solidFill>
                          <a:effectLst/>
                          <a:latin typeface="Calibri" pitchFamily="34" charset="0"/>
                        </a:rPr>
                        <a:t>.12</a:t>
                      </a:r>
                      <a:endParaRPr kumimoji="0" lang="en-US" sz="1400" b="0" i="0" u="none" strike="noStrike" cap="none" normalizeH="0" baseline="0" dirty="0" smtClean="0">
                        <a:ln>
                          <a:noFill/>
                        </a:ln>
                        <a:solidFill>
                          <a:srgbClr val="000000"/>
                        </a:solidFill>
                        <a:effectLst/>
                        <a:latin typeface="Calibri" pitchFamily="34" charset="0"/>
                      </a:endParaRPr>
                    </a:p>
                  </a:txBody>
                  <a:tcPr marL="30120" marR="3012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en-US" sz="1400" b="1" i="0" u="none" strike="noStrike" cap="none" normalizeH="0" baseline="0" smtClean="0">
                          <a:ln>
                            <a:noFill/>
                          </a:ln>
                          <a:solidFill>
                            <a:srgbClr val="FF0000"/>
                          </a:solidFill>
                          <a:effectLst/>
                          <a:latin typeface="Georgia" pitchFamily="18" charset="0"/>
                        </a:rPr>
                        <a:t>Presentation no. </a:t>
                      </a:r>
                      <a:r>
                        <a:rPr kumimoji="0" lang="cs-CZ" sz="1400" b="1" i="0" u="none" strike="noStrike" cap="none" normalizeH="0" baseline="0" smtClean="0">
                          <a:ln>
                            <a:noFill/>
                          </a:ln>
                          <a:solidFill>
                            <a:srgbClr val="FF0000"/>
                          </a:solidFill>
                          <a:effectLst/>
                          <a:latin typeface="Georgia" pitchFamily="18" charset="0"/>
                        </a:rPr>
                        <a:t>2</a:t>
                      </a:r>
                      <a:r>
                        <a:rPr kumimoji="0" lang="en-US" sz="1400" b="0" i="0" u="none" strike="noStrike" cap="none" normalizeH="0" baseline="0" smtClean="0">
                          <a:ln>
                            <a:noFill/>
                          </a:ln>
                          <a:solidFill>
                            <a:srgbClr val="000000"/>
                          </a:solidFill>
                          <a:effectLst/>
                          <a:latin typeface="Georgia" pitchFamily="18" charset="0"/>
                        </a:rPr>
                        <a:t>:  research sample description, findings and the interpretation, managerial recommendations</a:t>
                      </a:r>
                      <a:r>
                        <a:rPr kumimoji="0" lang="cs-CZ" sz="1400" b="0" i="0" u="none" strike="noStrike" cap="none" normalizeH="0" baseline="0" smtClean="0">
                          <a:ln>
                            <a:noFill/>
                          </a:ln>
                          <a:solidFill>
                            <a:srgbClr val="000000"/>
                          </a:solidFill>
                          <a:effectLst/>
                          <a:latin typeface="Georgia" pitchFamily="18" charset="0"/>
                        </a:rPr>
                        <a:t>. </a:t>
                      </a:r>
                      <a:r>
                        <a:rPr kumimoji="0" lang="en-US" sz="1400" b="0" i="0" u="none" strike="noStrike" cap="none" normalizeH="0" baseline="0" smtClean="0">
                          <a:ln>
                            <a:noFill/>
                          </a:ln>
                          <a:solidFill>
                            <a:srgbClr val="FF0000"/>
                          </a:solidFill>
                          <a:effectLst/>
                          <a:latin typeface="Georgia" pitchFamily="18" charset="0"/>
                        </a:rPr>
                        <a:t>The presence of all team members is necessary!</a:t>
                      </a:r>
                      <a:endParaRPr kumimoji="0" lang="en-US" sz="1400" b="0" i="0" u="none" strike="noStrike" cap="none" normalizeH="0" baseline="0" smtClean="0">
                        <a:ln>
                          <a:noFill/>
                        </a:ln>
                        <a:solidFill>
                          <a:srgbClr val="FF0000"/>
                        </a:solidFill>
                        <a:effectLst/>
                        <a:latin typeface="Georgia" pitchFamily="18" charset="0"/>
                        <a:ea typeface="Calibri" pitchFamily="34" charset="0"/>
                        <a:cs typeface="Times New Roman" pitchFamily="18" charset="0"/>
                      </a:endParaRPr>
                    </a:p>
                    <a:p>
                      <a:pPr marL="0" marR="0" lvl="0" indent="0" algn="ctr" defTabSz="914400" rtl="0" eaLnBrk="1" fontAlgn="base" latinLnBrk="0" hangingPunct="1">
                        <a:lnSpc>
                          <a:spcPct val="115000"/>
                        </a:lnSpc>
                        <a:spcBef>
                          <a:spcPct val="0"/>
                        </a:spcBef>
                        <a:spcAft>
                          <a:spcPct val="0"/>
                        </a:spcAft>
                        <a:buClrTx/>
                        <a:buSzTx/>
                        <a:buFontTx/>
                        <a:buNone/>
                        <a:tabLst/>
                      </a:pPr>
                      <a:endParaRPr kumimoji="0" lang="cs-CZ" sz="1400" b="0" i="0" u="none" strike="noStrike" cap="none" normalizeH="0" baseline="0" smtClean="0">
                        <a:ln>
                          <a:noFill/>
                        </a:ln>
                        <a:solidFill>
                          <a:srgbClr val="000000"/>
                        </a:solidFill>
                        <a:effectLst/>
                        <a:latin typeface="Georgia" pitchFamily="18" charset="0"/>
                      </a:endParaRPr>
                    </a:p>
                  </a:txBody>
                  <a:tcPr marL="30120" marR="3012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rgbClr val="E7E7E7"/>
                    </a:solid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400" b="0" i="0" u="none" strike="noStrike" cap="none" normalizeH="0" baseline="0" smtClean="0">
                          <a:ln>
                            <a:noFill/>
                          </a:ln>
                          <a:solidFill>
                            <a:srgbClr val="000000"/>
                          </a:solidFill>
                          <a:effectLst/>
                          <a:latin typeface="Georgia" pitchFamily="18" charset="0"/>
                        </a:rPr>
                        <a:t>Škapa, Klapalová</a:t>
                      </a:r>
                      <a:endParaRPr kumimoji="0" lang="en-US" sz="1400" b="0" i="0" u="none" strike="noStrike" cap="none" normalizeH="0" baseline="0" smtClean="0">
                        <a:ln>
                          <a:noFill/>
                        </a:ln>
                        <a:solidFill>
                          <a:srgbClr val="000000"/>
                        </a:solidFill>
                        <a:effectLst/>
                        <a:latin typeface="Calibri" pitchFamily="34" charset="0"/>
                        <a:ea typeface="Calibri" pitchFamily="34" charset="0"/>
                        <a:cs typeface="Times New Roman" pitchFamily="18" charset="0"/>
                      </a:endParaRPr>
                    </a:p>
                  </a:txBody>
                  <a:tcPr marL="30120" marR="30120" marT="0" marB="0" anchor="ctr" horzOverflow="overflow">
                    <a:lnL>
                      <a:noFill/>
                    </a:lnL>
                    <a:lnR>
                      <a:noFill/>
                    </a:lnR>
                    <a:lnT>
                      <a:noFill/>
                    </a:lnT>
                    <a:lnB w="25400" cap="flat" cmpd="sng" algn="ctr">
                      <a:solidFill>
                        <a:schemeClr val="tx1"/>
                      </a:solidFill>
                      <a:prstDash val="solid"/>
                      <a:round/>
                      <a:headEnd type="none" w="med" len="med"/>
                      <a:tailEnd type="none" w="med" len="med"/>
                    </a:lnB>
                    <a:lnTlToBr>
                      <a:noFill/>
                    </a:lnTlToBr>
                    <a:lnBlToTr>
                      <a:noFill/>
                    </a:lnBlToTr>
                    <a:solidFill>
                      <a:srgbClr val="E7E7E7"/>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Nadpis 1"/>
          <p:cNvSpPr>
            <a:spLocks noGrp="1"/>
          </p:cNvSpPr>
          <p:nvPr>
            <p:ph type="title"/>
          </p:nvPr>
        </p:nvSpPr>
        <p:spPr>
          <a:xfrm>
            <a:off x="468313" y="692150"/>
            <a:ext cx="8229600" cy="1066800"/>
          </a:xfrm>
        </p:spPr>
        <p:txBody>
          <a:bodyPr/>
          <a:lstStyle/>
          <a:p>
            <a:pPr eaLnBrk="1" hangingPunct="1"/>
            <a:r>
              <a:rPr lang="cs-CZ" smtClean="0"/>
              <a:t>Important deadlines</a:t>
            </a:r>
          </a:p>
        </p:txBody>
      </p:sp>
      <p:sp>
        <p:nvSpPr>
          <p:cNvPr id="16386" name="Zástupný symbol pro obsah 2"/>
          <p:cNvSpPr>
            <a:spLocks noGrp="1"/>
          </p:cNvSpPr>
          <p:nvPr>
            <p:ph idx="1"/>
          </p:nvPr>
        </p:nvSpPr>
        <p:spPr>
          <a:xfrm>
            <a:off x="468313" y="1700213"/>
            <a:ext cx="8229600" cy="4324350"/>
          </a:xfrm>
        </p:spPr>
        <p:txBody>
          <a:bodyPr/>
          <a:lstStyle/>
          <a:p>
            <a:pPr marL="0" indent="0" eaLnBrk="1" hangingPunct="1">
              <a:buFont typeface="Arial" charset="0"/>
              <a:buNone/>
            </a:pPr>
            <a:r>
              <a:rPr lang="en-US" sz="2400" dirty="0" smtClean="0">
                <a:solidFill>
                  <a:srgbClr val="FF0000"/>
                </a:solidFill>
              </a:rPr>
              <a:t>1</a:t>
            </a:r>
            <a:r>
              <a:rPr lang="cs-CZ" sz="2400" dirty="0">
                <a:solidFill>
                  <a:srgbClr val="FF0000"/>
                </a:solidFill>
              </a:rPr>
              <a:t>1</a:t>
            </a:r>
            <a:r>
              <a:rPr lang="en-US" sz="2400" dirty="0" smtClean="0">
                <a:solidFill>
                  <a:srgbClr val="FF0000"/>
                </a:solidFill>
              </a:rPr>
              <a:t>.10.201</a:t>
            </a:r>
            <a:r>
              <a:rPr lang="cs-CZ" sz="2400" dirty="0">
                <a:solidFill>
                  <a:srgbClr val="FF0000"/>
                </a:solidFill>
              </a:rPr>
              <a:t>5</a:t>
            </a:r>
            <a:r>
              <a:rPr lang="en-US" sz="2400" dirty="0" smtClean="0"/>
              <a:t> </a:t>
            </a:r>
            <a:r>
              <a:rPr lang="en-US" sz="2400" dirty="0" smtClean="0"/>
              <a:t>– </a:t>
            </a:r>
            <a:r>
              <a:rPr lang="en-US" sz="2400" dirty="0" err="1" smtClean="0"/>
              <a:t>bri</a:t>
            </a:r>
            <a:r>
              <a:rPr lang="cs-CZ" sz="2400" dirty="0" smtClean="0"/>
              <a:t>e</a:t>
            </a:r>
            <a:r>
              <a:rPr lang="en-US" sz="2400" dirty="0" smtClean="0"/>
              <a:t>f </a:t>
            </a:r>
            <a:r>
              <a:rPr lang="cs-CZ" sz="2400" dirty="0" smtClean="0"/>
              <a:t>marketing </a:t>
            </a:r>
            <a:r>
              <a:rPr lang="en-US" sz="2400" dirty="0" smtClean="0"/>
              <a:t>research proposal (research aims</a:t>
            </a:r>
            <a:r>
              <a:rPr lang="cs-CZ" sz="2400" dirty="0" smtClean="0"/>
              <a:t>, </a:t>
            </a:r>
            <a:r>
              <a:rPr lang="en-US" sz="2400" dirty="0" smtClean="0"/>
              <a:t>‘</a:t>
            </a:r>
            <a:r>
              <a:rPr lang="cs-CZ" sz="2400" dirty="0" err="1" smtClean="0"/>
              <a:t>why</a:t>
            </a:r>
            <a:r>
              <a:rPr lang="cs-CZ" sz="2400" dirty="0" smtClean="0"/>
              <a:t> </a:t>
            </a:r>
            <a:r>
              <a:rPr lang="cs-CZ" sz="2400" dirty="0" err="1" smtClean="0"/>
              <a:t>should</a:t>
            </a:r>
            <a:r>
              <a:rPr lang="cs-CZ" sz="2400" dirty="0" smtClean="0"/>
              <a:t> </a:t>
            </a:r>
            <a:r>
              <a:rPr lang="cs-CZ" sz="2400" dirty="0" err="1" smtClean="0"/>
              <a:t>it</a:t>
            </a:r>
            <a:r>
              <a:rPr lang="cs-CZ" sz="2400" dirty="0" smtClean="0"/>
              <a:t> </a:t>
            </a:r>
            <a:r>
              <a:rPr lang="cs-CZ" sz="2400" dirty="0" err="1" smtClean="0"/>
              <a:t>matter</a:t>
            </a:r>
            <a:r>
              <a:rPr lang="cs-CZ" sz="2400" dirty="0" smtClean="0"/>
              <a:t> to </a:t>
            </a:r>
            <a:r>
              <a:rPr lang="cs-CZ" sz="2400" dirty="0" err="1" smtClean="0"/>
              <a:t>managers</a:t>
            </a:r>
            <a:r>
              <a:rPr lang="en-US" sz="2400" dirty="0" smtClean="0"/>
              <a:t>’</a:t>
            </a:r>
            <a:r>
              <a:rPr lang="cs-CZ" sz="2400" dirty="0" smtClean="0"/>
              <a:t>,</a:t>
            </a:r>
            <a:r>
              <a:rPr lang="en-US" sz="2400" dirty="0" smtClean="0"/>
              <a:t> and rough research </a:t>
            </a:r>
            <a:r>
              <a:rPr lang="en-US" sz="2400" dirty="0" err="1" smtClean="0"/>
              <a:t>desig</a:t>
            </a:r>
            <a:r>
              <a:rPr lang="cs-CZ" sz="2400" dirty="0" smtClean="0"/>
              <a:t>n</a:t>
            </a:r>
            <a:r>
              <a:rPr lang="en-US" sz="2400" dirty="0" smtClean="0"/>
              <a:t>) presented to teacher</a:t>
            </a:r>
            <a:r>
              <a:rPr lang="cs-CZ" sz="2400" dirty="0" smtClean="0"/>
              <a:t>s</a:t>
            </a:r>
            <a:r>
              <a:rPr lang="en-US" sz="2400" dirty="0" smtClean="0"/>
              <a:t> during the lecture</a:t>
            </a:r>
            <a:r>
              <a:rPr lang="cs-CZ" sz="2400" dirty="0" smtClean="0"/>
              <a:t> </a:t>
            </a:r>
            <a:r>
              <a:rPr lang="cs-CZ" sz="2400" dirty="0" err="1" smtClean="0"/>
              <a:t>with</a:t>
            </a:r>
            <a:r>
              <a:rPr lang="cs-CZ" sz="2400" dirty="0" smtClean="0"/>
              <a:t> </a:t>
            </a:r>
            <a:r>
              <a:rPr lang="cs-CZ" sz="2400" dirty="0" err="1" smtClean="0"/>
              <a:t>help</a:t>
            </a:r>
            <a:r>
              <a:rPr lang="cs-CZ" sz="2400" dirty="0" smtClean="0"/>
              <a:t> </a:t>
            </a:r>
            <a:r>
              <a:rPr lang="cs-CZ" sz="2400" dirty="0" err="1" smtClean="0"/>
              <a:t>of</a:t>
            </a:r>
            <a:r>
              <a:rPr lang="cs-CZ" sz="2400" dirty="0" smtClean="0"/>
              <a:t> </a:t>
            </a:r>
            <a:r>
              <a:rPr lang="cs-CZ" sz="2400" dirty="0" err="1" smtClean="0"/>
              <a:t>Powerpoint</a:t>
            </a:r>
            <a:r>
              <a:rPr lang="en-US" sz="2400" dirty="0" smtClean="0"/>
              <a:t>; the formation of teams</a:t>
            </a:r>
          </a:p>
          <a:p>
            <a:pPr marL="0" indent="0" eaLnBrk="1" hangingPunct="1">
              <a:buFont typeface="Arial" charset="0"/>
              <a:buNone/>
            </a:pPr>
            <a:r>
              <a:rPr lang="en-US" sz="2400" dirty="0" smtClean="0"/>
              <a:t>Until </a:t>
            </a:r>
            <a:r>
              <a:rPr lang="cs-CZ" sz="2400" dirty="0" smtClean="0">
                <a:solidFill>
                  <a:srgbClr val="FF0000"/>
                </a:solidFill>
              </a:rPr>
              <a:t>11</a:t>
            </a:r>
            <a:r>
              <a:rPr lang="en-US" sz="2400" dirty="0" smtClean="0">
                <a:solidFill>
                  <a:srgbClr val="FF0000"/>
                </a:solidFill>
              </a:rPr>
              <a:t>.1</a:t>
            </a:r>
            <a:r>
              <a:rPr lang="cs-CZ" sz="2400" dirty="0" smtClean="0">
                <a:solidFill>
                  <a:srgbClr val="FF0000"/>
                </a:solidFill>
              </a:rPr>
              <a:t>0</a:t>
            </a:r>
            <a:r>
              <a:rPr lang="en-US" sz="2400" dirty="0" smtClean="0">
                <a:solidFill>
                  <a:srgbClr val="FF0000"/>
                </a:solidFill>
              </a:rPr>
              <a:t>.201</a:t>
            </a:r>
            <a:r>
              <a:rPr lang="cs-CZ" sz="2400" dirty="0">
                <a:solidFill>
                  <a:srgbClr val="FF0000"/>
                </a:solidFill>
              </a:rPr>
              <a:t>5</a:t>
            </a:r>
            <a:r>
              <a:rPr lang="cs-CZ" sz="2400" dirty="0" smtClean="0">
                <a:solidFill>
                  <a:srgbClr val="FF0000"/>
                </a:solidFill>
              </a:rPr>
              <a:t> </a:t>
            </a:r>
            <a:r>
              <a:rPr lang="cs-CZ" sz="2400" dirty="0" smtClean="0">
                <a:solidFill>
                  <a:srgbClr val="FF0000"/>
                </a:solidFill>
              </a:rPr>
              <a:t>(</a:t>
            </a:r>
            <a:r>
              <a:rPr lang="cs-CZ" sz="2400" dirty="0" err="1" smtClean="0">
                <a:solidFill>
                  <a:srgbClr val="FF0000"/>
                </a:solidFill>
              </a:rPr>
              <a:t>midnight</a:t>
            </a:r>
            <a:r>
              <a:rPr lang="cs-CZ" sz="2400" dirty="0" smtClean="0">
                <a:solidFill>
                  <a:srgbClr val="FF0000"/>
                </a:solidFill>
              </a:rPr>
              <a:t>)</a:t>
            </a:r>
            <a:r>
              <a:rPr lang="en-US" sz="2400" dirty="0" smtClean="0"/>
              <a:t> you upload the textual version of </a:t>
            </a:r>
            <a:r>
              <a:rPr lang="cs-CZ" sz="2400" dirty="0" err="1" smtClean="0">
                <a:latin typeface="Arial" charset="0"/>
              </a:rPr>
              <a:t>yo</a:t>
            </a:r>
            <a:r>
              <a:rPr lang="en-US" sz="2400" dirty="0" err="1" smtClean="0"/>
              <a:t>ur</a:t>
            </a:r>
            <a:r>
              <a:rPr lang="en-US" sz="2400" dirty="0" smtClean="0"/>
              <a:t> presentation to is.muni.cz (Homework Vaults - directory)</a:t>
            </a:r>
          </a:p>
          <a:p>
            <a:pPr marL="0" indent="0" eaLnBrk="1" hangingPunct="1">
              <a:buFont typeface="Arial" charset="0"/>
              <a:buNone/>
            </a:pPr>
            <a:r>
              <a:rPr lang="cs-CZ" sz="2400" dirty="0">
                <a:solidFill>
                  <a:srgbClr val="FF0000"/>
                </a:solidFill>
              </a:rPr>
              <a:t>9</a:t>
            </a:r>
            <a:r>
              <a:rPr lang="en-US" sz="2400" dirty="0" smtClean="0">
                <a:solidFill>
                  <a:srgbClr val="FF0000"/>
                </a:solidFill>
              </a:rPr>
              <a:t>.1</a:t>
            </a:r>
            <a:r>
              <a:rPr lang="cs-CZ" sz="2400" dirty="0" smtClean="0">
                <a:solidFill>
                  <a:srgbClr val="FF0000"/>
                </a:solidFill>
              </a:rPr>
              <a:t>1</a:t>
            </a:r>
            <a:r>
              <a:rPr lang="en-US" sz="2400" dirty="0" smtClean="0">
                <a:solidFill>
                  <a:srgbClr val="FF0000"/>
                </a:solidFill>
              </a:rPr>
              <a:t>.201</a:t>
            </a:r>
            <a:r>
              <a:rPr lang="cs-CZ" sz="2400" dirty="0">
                <a:solidFill>
                  <a:srgbClr val="FF0000"/>
                </a:solidFill>
              </a:rPr>
              <a:t>5</a:t>
            </a:r>
            <a:r>
              <a:rPr lang="cs-CZ" sz="2400" dirty="0" smtClean="0">
                <a:solidFill>
                  <a:srgbClr val="FF0000"/>
                </a:solidFill>
              </a:rPr>
              <a:t> </a:t>
            </a:r>
            <a:r>
              <a:rPr lang="cs-CZ" sz="2400" dirty="0" smtClean="0">
                <a:solidFill>
                  <a:srgbClr val="FF0000"/>
                </a:solidFill>
              </a:rPr>
              <a:t>(</a:t>
            </a:r>
            <a:r>
              <a:rPr lang="cs-CZ" sz="2400" dirty="0" err="1" smtClean="0">
                <a:solidFill>
                  <a:srgbClr val="FF0000"/>
                </a:solidFill>
              </a:rPr>
              <a:t>midnight</a:t>
            </a:r>
            <a:r>
              <a:rPr lang="cs-CZ" sz="2400" dirty="0" smtClean="0">
                <a:solidFill>
                  <a:srgbClr val="FF0000"/>
                </a:solidFill>
              </a:rPr>
              <a:t>)</a:t>
            </a:r>
            <a:r>
              <a:rPr lang="en-US" sz="2400" dirty="0" smtClean="0"/>
              <a:t> – Deadline for </a:t>
            </a:r>
            <a:r>
              <a:rPr lang="cs-CZ" sz="2400" dirty="0" err="1" smtClean="0"/>
              <a:t>presentation</a:t>
            </a:r>
            <a:r>
              <a:rPr lang="cs-CZ" sz="2400" dirty="0" smtClean="0"/>
              <a:t> No 1 </a:t>
            </a:r>
            <a:r>
              <a:rPr lang="en-US" sz="2400" dirty="0" smtClean="0"/>
              <a:t>submission to is.muni.cz </a:t>
            </a:r>
            <a:endParaRPr lang="cs-CZ" sz="2400" dirty="0" smtClean="0"/>
          </a:p>
          <a:p>
            <a:pPr marL="0" indent="0" eaLnBrk="1" hangingPunct="1">
              <a:buFont typeface="Arial" charset="0"/>
              <a:buNone/>
            </a:pPr>
            <a:r>
              <a:rPr lang="cs-CZ" sz="2400" dirty="0" smtClean="0">
                <a:latin typeface="Arial" charset="0"/>
              </a:rPr>
              <a:t>13</a:t>
            </a:r>
            <a:r>
              <a:rPr lang="cs-CZ" sz="2400" dirty="0" smtClean="0"/>
              <a:t>. </a:t>
            </a:r>
            <a:r>
              <a:rPr lang="cs-CZ" sz="2400" dirty="0" smtClean="0"/>
              <a:t>1</a:t>
            </a:r>
            <a:r>
              <a:rPr lang="cs-CZ" sz="2400" dirty="0" smtClean="0">
                <a:latin typeface="Arial" charset="0"/>
              </a:rPr>
              <a:t>2</a:t>
            </a:r>
            <a:r>
              <a:rPr lang="cs-CZ" sz="2400" dirty="0" smtClean="0"/>
              <a:t>. </a:t>
            </a:r>
            <a:r>
              <a:rPr lang="cs-CZ" sz="2400" dirty="0" smtClean="0"/>
              <a:t>2015 </a:t>
            </a:r>
            <a:r>
              <a:rPr lang="cs-CZ" sz="2400" dirty="0" smtClean="0">
                <a:solidFill>
                  <a:srgbClr val="FF0000"/>
                </a:solidFill>
              </a:rPr>
              <a:t>(</a:t>
            </a:r>
            <a:r>
              <a:rPr lang="cs-CZ" sz="2400" dirty="0" err="1" smtClean="0">
                <a:solidFill>
                  <a:srgbClr val="FF0000"/>
                </a:solidFill>
              </a:rPr>
              <a:t>midnight</a:t>
            </a:r>
            <a:r>
              <a:rPr lang="cs-CZ" sz="2400" dirty="0" smtClean="0">
                <a:solidFill>
                  <a:srgbClr val="FF0000"/>
                </a:solidFill>
              </a:rPr>
              <a:t>) </a:t>
            </a:r>
            <a:r>
              <a:rPr lang="cs-CZ" sz="2400" dirty="0" smtClean="0"/>
              <a:t>- </a:t>
            </a:r>
            <a:r>
              <a:rPr lang="cs-CZ" sz="2400" dirty="0" err="1" smtClean="0"/>
              <a:t>Deadline</a:t>
            </a:r>
            <a:r>
              <a:rPr lang="cs-CZ" sz="2400" dirty="0" smtClean="0"/>
              <a:t> </a:t>
            </a:r>
            <a:r>
              <a:rPr lang="cs-CZ" sz="2400" dirty="0" err="1" smtClean="0"/>
              <a:t>for</a:t>
            </a:r>
            <a:r>
              <a:rPr lang="cs-CZ" sz="2400" dirty="0" smtClean="0"/>
              <a:t> </a:t>
            </a:r>
            <a:r>
              <a:rPr lang="en-US" sz="2400" dirty="0" smtClean="0"/>
              <a:t>final project submission to is.muni.cz</a:t>
            </a:r>
          </a:p>
          <a:p>
            <a:pPr marL="0" indent="0" eaLnBrk="1" hangingPunct="1">
              <a:buFont typeface="Arial" charset="0"/>
              <a:buNone/>
            </a:pP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Nadpis 1"/>
          <p:cNvSpPr>
            <a:spLocks noGrp="1"/>
          </p:cNvSpPr>
          <p:nvPr>
            <p:ph type="title"/>
          </p:nvPr>
        </p:nvSpPr>
        <p:spPr>
          <a:xfrm>
            <a:off x="468313" y="836613"/>
            <a:ext cx="8229600" cy="1066800"/>
          </a:xfrm>
        </p:spPr>
        <p:txBody>
          <a:bodyPr/>
          <a:lstStyle/>
          <a:p>
            <a:pPr eaLnBrk="1" hangingPunct="1"/>
            <a:r>
              <a:rPr lang="cs-CZ" sz="3600" smtClean="0"/>
              <a:t>Requirements on presentation no. I</a:t>
            </a:r>
          </a:p>
        </p:txBody>
      </p:sp>
      <p:sp>
        <p:nvSpPr>
          <p:cNvPr id="17410" name="Zástupný symbol pro obsah 2"/>
          <p:cNvSpPr>
            <a:spLocks noGrp="1"/>
          </p:cNvSpPr>
          <p:nvPr>
            <p:ph idx="1"/>
          </p:nvPr>
        </p:nvSpPr>
        <p:spPr/>
        <p:txBody>
          <a:bodyPr/>
          <a:lstStyle/>
          <a:p>
            <a:pPr marL="0" indent="0" eaLnBrk="1" hangingPunct="1">
              <a:lnSpc>
                <a:spcPct val="80000"/>
              </a:lnSpc>
              <a:buFont typeface="Arial" charset="0"/>
              <a:buNone/>
            </a:pPr>
            <a:r>
              <a:rPr lang="en-US" sz="2400" smtClean="0"/>
              <a:t>You deliver textual version (20 to 30 pages) and PPT.</a:t>
            </a:r>
          </a:p>
          <a:p>
            <a:pPr marL="0" indent="0" eaLnBrk="1" hangingPunct="1">
              <a:lnSpc>
                <a:spcPct val="80000"/>
              </a:lnSpc>
              <a:buFont typeface="Arial" charset="0"/>
              <a:buNone/>
            </a:pPr>
            <a:r>
              <a:rPr lang="en-US" sz="2400" smtClean="0"/>
              <a:t>The presentation will last approx. 20 minutes; the discussion will start thereafter.</a:t>
            </a:r>
          </a:p>
          <a:p>
            <a:pPr marL="0" indent="0" eaLnBrk="1" hangingPunct="1">
              <a:lnSpc>
                <a:spcPct val="80000"/>
              </a:lnSpc>
              <a:buFont typeface="Arial" charset="0"/>
              <a:buNone/>
            </a:pPr>
            <a:r>
              <a:rPr lang="en-US" sz="2400" smtClean="0"/>
              <a:t>The content of your work-in-progress file:</a:t>
            </a:r>
          </a:p>
          <a:p>
            <a:pPr marL="0" indent="0" eaLnBrk="1" hangingPunct="1">
              <a:lnSpc>
                <a:spcPct val="80000"/>
              </a:lnSpc>
              <a:buFont typeface="Arial" charset="0"/>
              <a:buChar char="•"/>
            </a:pPr>
            <a:r>
              <a:rPr lang="en-US" sz="2400" smtClean="0"/>
              <a:t>The precise research goal definition and substantiation (why it should matter to managers?).</a:t>
            </a:r>
          </a:p>
          <a:p>
            <a:pPr marL="0" indent="0" eaLnBrk="1" hangingPunct="1">
              <a:lnSpc>
                <a:spcPct val="80000"/>
              </a:lnSpc>
              <a:buFont typeface="Arial" charset="0"/>
              <a:buChar char="•"/>
            </a:pPr>
            <a:r>
              <a:rPr lang="en-US" sz="2400" smtClean="0"/>
              <a:t>Profound literature review and secondary data analysis.</a:t>
            </a:r>
          </a:p>
          <a:p>
            <a:pPr marL="0" indent="0" eaLnBrk="1" hangingPunct="1">
              <a:lnSpc>
                <a:spcPct val="80000"/>
              </a:lnSpc>
              <a:buFont typeface="Arial" charset="0"/>
              <a:buChar char="•"/>
            </a:pPr>
            <a:r>
              <a:rPr lang="en-US" sz="2400" smtClean="0"/>
              <a:t>Pilot study (optional)</a:t>
            </a:r>
          </a:p>
          <a:p>
            <a:pPr marL="0" indent="0" eaLnBrk="1" hangingPunct="1">
              <a:lnSpc>
                <a:spcPct val="80000"/>
              </a:lnSpc>
              <a:buFont typeface="Arial" charset="0"/>
              <a:buChar char="•"/>
            </a:pPr>
            <a:r>
              <a:rPr lang="en-US" sz="2400" smtClean="0"/>
              <a:t>Formulation of research questions</a:t>
            </a:r>
            <a:r>
              <a:rPr lang="cs-CZ" sz="2400" smtClean="0">
                <a:latin typeface="Arial" charset="0"/>
              </a:rPr>
              <a:t> and </a:t>
            </a:r>
            <a:r>
              <a:rPr lang="en-US" sz="2400" smtClean="0"/>
              <a:t>hypothesis (optional)</a:t>
            </a:r>
          </a:p>
          <a:p>
            <a:pPr marL="0" indent="0" eaLnBrk="1" hangingPunct="1">
              <a:lnSpc>
                <a:spcPct val="80000"/>
              </a:lnSpc>
              <a:buFont typeface="Arial" charset="0"/>
              <a:buChar char="•"/>
            </a:pPr>
            <a:r>
              <a:rPr lang="en-US" sz="2400" smtClean="0"/>
              <a:t>Description of planned quantitative survey (population definition, sampling technique)</a:t>
            </a:r>
          </a:p>
          <a:p>
            <a:pPr marL="0" indent="0" eaLnBrk="1" hangingPunct="1">
              <a:lnSpc>
                <a:spcPct val="80000"/>
              </a:lnSpc>
              <a:buFont typeface="Arial" charset="0"/>
              <a:buChar char="•"/>
            </a:pPr>
            <a:r>
              <a:rPr lang="en-US" sz="2400" smtClean="0"/>
              <a:t>Proposed questionnaire</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normAutofit fontScale="90000"/>
          </a:bodyPr>
          <a:lstStyle/>
          <a:p>
            <a:pPr eaLnBrk="1" fontAlgn="auto" hangingPunct="1">
              <a:spcAft>
                <a:spcPts val="0"/>
              </a:spcAft>
              <a:defRPr/>
            </a:pPr>
            <a:r>
              <a:rPr lang="cs-CZ" dirty="0" err="1" smtClean="0"/>
              <a:t>Requirements</a:t>
            </a:r>
            <a:r>
              <a:rPr lang="cs-CZ" dirty="0" smtClean="0"/>
              <a:t> on </a:t>
            </a:r>
            <a:r>
              <a:rPr lang="cs-CZ" dirty="0" err="1" smtClean="0"/>
              <a:t>presentation</a:t>
            </a:r>
            <a:r>
              <a:rPr lang="cs-CZ" dirty="0" smtClean="0"/>
              <a:t> no. II</a:t>
            </a:r>
            <a:endParaRPr lang="cs-CZ" dirty="0"/>
          </a:p>
        </p:txBody>
      </p:sp>
      <p:sp>
        <p:nvSpPr>
          <p:cNvPr id="3" name="Zástupný symbol pro obsah 2"/>
          <p:cNvSpPr>
            <a:spLocks noGrp="1"/>
          </p:cNvSpPr>
          <p:nvPr>
            <p:ph idx="1"/>
          </p:nvPr>
        </p:nvSpPr>
        <p:spPr/>
        <p:txBody>
          <a:bodyPr rtlCol="0">
            <a:normAutofit fontScale="77500" lnSpcReduction="20000"/>
          </a:bodyPr>
          <a:lstStyle/>
          <a:p>
            <a:pPr marL="0" indent="0" eaLnBrk="1" fontAlgn="auto" hangingPunct="1">
              <a:spcAft>
                <a:spcPts val="0"/>
              </a:spcAft>
              <a:buClr>
                <a:schemeClr val="accent3"/>
              </a:buClr>
              <a:buFont typeface="Arial" pitchFamily="34" charset="0"/>
              <a:buNone/>
              <a:defRPr/>
            </a:pPr>
            <a:r>
              <a:rPr lang="en-US" dirty="0" smtClean="0"/>
              <a:t>You deliver research report (35 to 50 pages) and PPT.</a:t>
            </a:r>
          </a:p>
          <a:p>
            <a:pPr marL="0" indent="0" eaLnBrk="1" fontAlgn="auto" hangingPunct="1">
              <a:spcAft>
                <a:spcPts val="0"/>
              </a:spcAft>
              <a:buClr>
                <a:schemeClr val="accent3"/>
              </a:buClr>
              <a:buFont typeface="Arial" pitchFamily="34" charset="0"/>
              <a:buNone/>
              <a:defRPr/>
            </a:pPr>
            <a:r>
              <a:rPr lang="en-US" dirty="0" smtClean="0"/>
              <a:t>The presentation will last approx. 25 minutes; the project defense will start thereafter.</a:t>
            </a:r>
          </a:p>
          <a:p>
            <a:pPr marL="0" indent="0" eaLnBrk="1" fontAlgn="auto" hangingPunct="1">
              <a:spcAft>
                <a:spcPts val="0"/>
              </a:spcAft>
              <a:buClr>
                <a:schemeClr val="accent3"/>
              </a:buClr>
              <a:buFont typeface="Arial" pitchFamily="34" charset="0"/>
              <a:buNone/>
              <a:defRPr/>
            </a:pPr>
            <a:r>
              <a:rPr lang="en-US" dirty="0" smtClean="0"/>
              <a:t>The content of your presentation II:</a:t>
            </a:r>
          </a:p>
          <a:p>
            <a:pPr marL="365760" indent="-256032" eaLnBrk="1" fontAlgn="auto" hangingPunct="1">
              <a:spcAft>
                <a:spcPts val="0"/>
              </a:spcAft>
              <a:buClr>
                <a:schemeClr val="accent3"/>
              </a:buClr>
              <a:buFont typeface="Arial" pitchFamily="34" charset="0"/>
              <a:buChar char="•"/>
              <a:defRPr/>
            </a:pPr>
            <a:r>
              <a:rPr lang="en-US" dirty="0" smtClean="0"/>
              <a:t>Information about data collection and the structure of the final research sample</a:t>
            </a:r>
          </a:p>
          <a:p>
            <a:pPr marL="365760" indent="-256032" eaLnBrk="1" fontAlgn="auto" hangingPunct="1">
              <a:spcAft>
                <a:spcPts val="0"/>
              </a:spcAft>
              <a:buClr>
                <a:schemeClr val="accent3"/>
              </a:buClr>
              <a:buFont typeface="Arial" pitchFamily="34" charset="0"/>
              <a:buChar char="•"/>
              <a:defRPr/>
            </a:pPr>
            <a:r>
              <a:rPr lang="en-US" dirty="0" smtClean="0"/>
              <a:t>Descriptive analysis of data (</a:t>
            </a:r>
            <a:r>
              <a:rPr lang="en-US" dirty="0" err="1" smtClean="0"/>
              <a:t>uni</a:t>
            </a:r>
            <a:r>
              <a:rPr lang="en-US" dirty="0" smtClean="0"/>
              <a:t>- and bivariate statistical analysis).</a:t>
            </a:r>
          </a:p>
          <a:p>
            <a:pPr marL="365760" indent="-256032" eaLnBrk="1" fontAlgn="auto" hangingPunct="1">
              <a:spcAft>
                <a:spcPts val="0"/>
              </a:spcAft>
              <a:buClr>
                <a:schemeClr val="accent3"/>
              </a:buClr>
              <a:buFont typeface="Arial" pitchFamily="34" charset="0"/>
              <a:buChar char="•"/>
              <a:defRPr/>
            </a:pPr>
            <a:r>
              <a:rPr lang="en-US" dirty="0" smtClean="0"/>
              <a:t>Interpretation of the findings in relations to research aims and hypothesis</a:t>
            </a:r>
          </a:p>
          <a:p>
            <a:pPr marL="365760" indent="-256032" eaLnBrk="1" fontAlgn="auto" hangingPunct="1">
              <a:spcAft>
                <a:spcPts val="0"/>
              </a:spcAft>
              <a:buClr>
                <a:schemeClr val="accent3"/>
              </a:buClr>
              <a:buFont typeface="Arial" pitchFamily="34" charset="0"/>
              <a:buChar char="•"/>
              <a:defRPr/>
            </a:pPr>
            <a:r>
              <a:rPr lang="en-US" dirty="0" smtClean="0"/>
              <a:t>Implications for managers</a:t>
            </a:r>
          </a:p>
          <a:p>
            <a:pPr marL="365760" indent="-256032" eaLnBrk="1" fontAlgn="auto" hangingPunct="1">
              <a:spcAft>
                <a:spcPts val="0"/>
              </a:spcAft>
              <a:buClr>
                <a:schemeClr val="accent3"/>
              </a:buClr>
              <a:buFont typeface="Arial" pitchFamily="34" charset="0"/>
              <a:buChar char="•"/>
              <a:defRPr/>
            </a:pPr>
            <a:r>
              <a:rPr lang="en-US" dirty="0" smtClean="0"/>
              <a:t>limitations of research and further recommendations.</a:t>
            </a:r>
            <a:endParaRPr lang="cs-CZ" dirty="0" smtClean="0"/>
          </a:p>
          <a:p>
            <a:pPr marL="365760" indent="-256032" eaLnBrk="1" fontAlgn="auto" hangingPunct="1">
              <a:spcAft>
                <a:spcPts val="0"/>
              </a:spcAft>
              <a:buClr>
                <a:schemeClr val="accent3"/>
              </a:buClr>
              <a:buFont typeface="Arial" pitchFamily="34" charset="0"/>
              <a:buChar char="•"/>
              <a:defRPr/>
            </a:pPr>
            <a:r>
              <a:rPr lang="cs-CZ" dirty="0" err="1" smtClean="0"/>
              <a:t>Autorship</a:t>
            </a:r>
            <a:r>
              <a:rPr lang="cs-CZ" dirty="0" smtClean="0"/>
              <a:t> – </a:t>
            </a:r>
            <a:r>
              <a:rPr lang="cs-CZ" dirty="0" err="1" smtClean="0"/>
              <a:t>description</a:t>
            </a:r>
            <a:r>
              <a:rPr lang="cs-CZ" dirty="0" smtClean="0"/>
              <a:t> </a:t>
            </a:r>
            <a:r>
              <a:rPr lang="cs-CZ" dirty="0" err="1" smtClean="0"/>
              <a:t>of</a:t>
            </a:r>
            <a:r>
              <a:rPr lang="cs-CZ" dirty="0" smtClean="0"/>
              <a:t> </a:t>
            </a:r>
            <a:r>
              <a:rPr lang="cs-CZ" dirty="0" err="1" smtClean="0"/>
              <a:t>each</a:t>
            </a:r>
            <a:r>
              <a:rPr lang="cs-CZ" dirty="0" smtClean="0"/>
              <a:t> </a:t>
            </a:r>
            <a:r>
              <a:rPr lang="cs-CZ" dirty="0" err="1" smtClean="0"/>
              <a:t>member</a:t>
            </a:r>
            <a:r>
              <a:rPr lang="cs-CZ" dirty="0" smtClean="0"/>
              <a:t> </a:t>
            </a:r>
            <a:r>
              <a:rPr lang="cs-CZ" dirty="0" err="1" smtClean="0"/>
              <a:t>roles</a:t>
            </a:r>
            <a:r>
              <a:rPr lang="cs-CZ" dirty="0" smtClean="0"/>
              <a:t> and </a:t>
            </a:r>
            <a:r>
              <a:rPr lang="cs-CZ" dirty="0" err="1" smtClean="0"/>
              <a:t>contributions</a:t>
            </a:r>
            <a:endParaRPr lang="en-US" dirty="0" smtClean="0"/>
          </a:p>
          <a:p>
            <a:pPr marL="365760" indent="-256032" eaLnBrk="1" fontAlgn="auto" hangingPunct="1">
              <a:spcAft>
                <a:spcPts val="0"/>
              </a:spcAft>
              <a:buClr>
                <a:schemeClr val="accent3"/>
              </a:buClr>
              <a:buFont typeface="Arial" pitchFamily="34" charset="0"/>
              <a:buChar char="•"/>
              <a:defRPr/>
            </a:pP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76250"/>
            <a:ext cx="8229600" cy="5649913"/>
          </a:xfrm>
        </p:spPr>
        <p:txBody>
          <a:bodyPr rtlCol="0">
            <a:normAutofit fontScale="85000" lnSpcReduction="10000"/>
          </a:bodyPr>
          <a:lstStyle/>
          <a:p>
            <a:pPr marL="0" indent="0" eaLnBrk="1" fontAlgn="auto" hangingPunct="1">
              <a:spcAft>
                <a:spcPts val="0"/>
              </a:spcAft>
              <a:buClr>
                <a:schemeClr val="accent3"/>
              </a:buClr>
              <a:buFont typeface="Arial" pitchFamily="34" charset="0"/>
              <a:buNone/>
              <a:defRPr/>
            </a:pPr>
            <a:r>
              <a:rPr lang="cs-CZ" b="1" dirty="0" smtClean="0"/>
              <a:t>Study </a:t>
            </a:r>
            <a:r>
              <a:rPr lang="cs-CZ" b="1" dirty="0" err="1" smtClean="0"/>
              <a:t>materials</a:t>
            </a:r>
            <a:endParaRPr lang="en-US" b="1" dirty="0" smtClean="0"/>
          </a:p>
          <a:p>
            <a:pPr marL="0" indent="0" eaLnBrk="1" fontAlgn="auto" hangingPunct="1">
              <a:spcAft>
                <a:spcPts val="0"/>
              </a:spcAft>
              <a:buClr>
                <a:schemeClr val="accent3"/>
              </a:buClr>
              <a:buFont typeface="Arial" pitchFamily="34" charset="0"/>
              <a:buNone/>
              <a:defRPr/>
            </a:pPr>
            <a:r>
              <a:rPr lang="en-US" dirty="0" smtClean="0"/>
              <a:t>All the necessary materials will be uploaded in is.muni.cz (Learning Materials for MPH_CSMR)</a:t>
            </a:r>
          </a:p>
          <a:p>
            <a:pPr marL="0" indent="0" eaLnBrk="1" fontAlgn="auto" hangingPunct="1">
              <a:spcAft>
                <a:spcPts val="0"/>
              </a:spcAft>
              <a:buClr>
                <a:schemeClr val="accent3"/>
              </a:buClr>
              <a:buFont typeface="Arial" pitchFamily="34" charset="0"/>
              <a:buNone/>
              <a:defRPr/>
            </a:pPr>
            <a:endParaRPr lang="en-US" dirty="0" smtClean="0"/>
          </a:p>
          <a:p>
            <a:pPr marL="0" indent="0" eaLnBrk="1" fontAlgn="auto" hangingPunct="1">
              <a:spcAft>
                <a:spcPts val="0"/>
              </a:spcAft>
              <a:buClr>
                <a:schemeClr val="accent3"/>
              </a:buClr>
              <a:buFont typeface="Arial" pitchFamily="34" charset="0"/>
              <a:buNone/>
              <a:defRPr/>
            </a:pPr>
            <a:r>
              <a:rPr lang="en-US" b="1" dirty="0" smtClean="0"/>
              <a:t>Assessment methods</a:t>
            </a:r>
            <a:r>
              <a:rPr lang="en-US" dirty="0" smtClean="0"/>
              <a:t> </a:t>
            </a:r>
          </a:p>
          <a:p>
            <a:pPr marL="365760" indent="-256032" eaLnBrk="1" fontAlgn="auto" hangingPunct="1">
              <a:spcAft>
                <a:spcPts val="0"/>
              </a:spcAft>
              <a:buClr>
                <a:schemeClr val="accent3"/>
              </a:buClr>
              <a:buFont typeface="Arial" pitchFamily="34" charset="0"/>
              <a:buChar char="•"/>
              <a:defRPr/>
            </a:pPr>
            <a:r>
              <a:rPr lang="en-US" dirty="0" smtClean="0"/>
              <a:t>You need to gain at least 60% of points in the test covering the theory of marketing research and </a:t>
            </a:r>
          </a:p>
          <a:p>
            <a:pPr marL="365760" indent="-256032" eaLnBrk="1" fontAlgn="auto" hangingPunct="1">
              <a:spcAft>
                <a:spcPts val="0"/>
              </a:spcAft>
              <a:buClr>
                <a:schemeClr val="accent3"/>
              </a:buClr>
              <a:buFont typeface="Arial" pitchFamily="34" charset="0"/>
              <a:buChar char="•"/>
              <a:defRPr/>
            </a:pPr>
            <a:r>
              <a:rPr lang="en-US" dirty="0" smtClean="0"/>
              <a:t>to </a:t>
            </a:r>
            <a:r>
              <a:rPr lang="en-US" dirty="0" err="1" smtClean="0"/>
              <a:t>defence</a:t>
            </a:r>
            <a:r>
              <a:rPr lang="en-US" dirty="0" smtClean="0"/>
              <a:t> the marketing research project successfully.</a:t>
            </a:r>
          </a:p>
          <a:p>
            <a:pPr marL="0" indent="0" eaLnBrk="1" fontAlgn="auto" hangingPunct="1">
              <a:spcAft>
                <a:spcPts val="0"/>
              </a:spcAft>
              <a:buClr>
                <a:schemeClr val="accent3"/>
              </a:buClr>
              <a:buFont typeface="Arial" pitchFamily="34" charset="0"/>
              <a:buNone/>
              <a:defRPr/>
            </a:pPr>
            <a:endParaRPr lang="en-US" dirty="0" smtClean="0"/>
          </a:p>
          <a:p>
            <a:pPr marL="0" indent="0" eaLnBrk="1" fontAlgn="auto" hangingPunct="1">
              <a:spcAft>
                <a:spcPts val="0"/>
              </a:spcAft>
              <a:buClr>
                <a:schemeClr val="accent3"/>
              </a:buClr>
              <a:buFont typeface="Arial" pitchFamily="34" charset="0"/>
              <a:buNone/>
              <a:defRPr/>
            </a:pPr>
            <a:r>
              <a:rPr lang="en-US" sz="2400" dirty="0" smtClean="0"/>
              <a:t>Any copying, recording or leaking tests, use of unauthorized tools, aids and communication devices, or other disruptions of objectivity of exams (credit tests) will be considered non-compliance with the conditions for course completion as well as a severe violation of the study rules. Consequently, the teacher will finish the exam (credit test) by awarding grade "F" in the Information System, and the Dean will initiate disciplinary proceedings that may result in study termination.</a:t>
            </a:r>
            <a:endParaRPr lang="en-US" sz="24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Our</a:t>
            </a:r>
            <a:r>
              <a:rPr lang="cs-CZ" dirty="0" smtClean="0"/>
              <a:t> </a:t>
            </a:r>
            <a:r>
              <a:rPr lang="cs-CZ" dirty="0" err="1" smtClean="0"/>
              <a:t>suggestions</a:t>
            </a:r>
            <a:r>
              <a:rPr lang="cs-CZ" dirty="0" smtClean="0"/>
              <a:t> </a:t>
            </a:r>
            <a:r>
              <a:rPr lang="cs-CZ" dirty="0" err="1" smtClean="0"/>
              <a:t>of</a:t>
            </a:r>
            <a:r>
              <a:rPr lang="cs-CZ" dirty="0" smtClean="0"/>
              <a:t> </a:t>
            </a:r>
            <a:r>
              <a:rPr lang="cs-CZ" dirty="0" err="1" smtClean="0"/>
              <a:t>topics</a:t>
            </a:r>
            <a:r>
              <a:rPr lang="cs-CZ" dirty="0" smtClean="0"/>
              <a:t> </a:t>
            </a:r>
            <a:r>
              <a:rPr lang="cs-CZ" dirty="0" err="1" smtClean="0"/>
              <a:t>for</a:t>
            </a:r>
            <a:r>
              <a:rPr lang="cs-CZ" dirty="0" smtClean="0"/>
              <a:t> </a:t>
            </a:r>
            <a:r>
              <a:rPr lang="cs-CZ" dirty="0" err="1" smtClean="0"/>
              <a:t>research</a:t>
            </a:r>
            <a:r>
              <a:rPr lang="cs-CZ" dirty="0"/>
              <a:t>:</a:t>
            </a:r>
          </a:p>
        </p:txBody>
      </p:sp>
      <p:sp>
        <p:nvSpPr>
          <p:cNvPr id="3" name="Zástupný symbol pro obsah 2"/>
          <p:cNvSpPr>
            <a:spLocks noGrp="1"/>
          </p:cNvSpPr>
          <p:nvPr>
            <p:ph idx="1"/>
          </p:nvPr>
        </p:nvSpPr>
        <p:spPr>
          <a:xfrm>
            <a:off x="467544" y="2533650"/>
            <a:ext cx="8229600" cy="4324350"/>
          </a:xfrm>
        </p:spPr>
        <p:txBody>
          <a:bodyPr/>
          <a:lstStyle/>
          <a:p>
            <a:r>
              <a:rPr lang="en-US" sz="2000" dirty="0"/>
              <a:t>Social Media &amp; Mobile Internet Use among Teens and Young Adults. </a:t>
            </a:r>
            <a:r>
              <a:rPr lang="en-US" sz="2000" dirty="0" smtClean="0"/>
              <a:t>Millennials</a:t>
            </a:r>
            <a:r>
              <a:rPr lang="cs-CZ" sz="2000" dirty="0" smtClean="0"/>
              <a:t>. </a:t>
            </a:r>
            <a:r>
              <a:rPr lang="cs-CZ" sz="2000" dirty="0"/>
              <a:t>(base on: </a:t>
            </a:r>
            <a:r>
              <a:rPr lang="cs-CZ" sz="2000" dirty="0">
                <a:hlinkClick r:id="rId2"/>
              </a:rPr>
              <a:t>http://eric.ed.gov/?</a:t>
            </a:r>
            <a:r>
              <a:rPr lang="cs-CZ" sz="2000" dirty="0" smtClean="0">
                <a:hlinkClick r:id="rId2"/>
              </a:rPr>
              <a:t>id=ED525056</a:t>
            </a:r>
            <a:r>
              <a:rPr lang="cs-CZ" sz="2000" dirty="0" smtClean="0"/>
              <a:t>)</a:t>
            </a:r>
          </a:p>
          <a:p>
            <a:r>
              <a:rPr lang="cs-CZ" sz="2000" dirty="0" err="1" smtClean="0"/>
              <a:t>Getting</a:t>
            </a:r>
            <a:r>
              <a:rPr lang="cs-CZ" sz="2000" dirty="0" smtClean="0"/>
              <a:t> </a:t>
            </a:r>
            <a:r>
              <a:rPr lang="cs-CZ" sz="2000" dirty="0" err="1" smtClean="0"/>
              <a:t>rid</a:t>
            </a:r>
            <a:r>
              <a:rPr lang="cs-CZ" sz="2000" dirty="0" smtClean="0"/>
              <a:t> </a:t>
            </a:r>
            <a:r>
              <a:rPr lang="cs-CZ" sz="2000" dirty="0" err="1" smtClean="0"/>
              <a:t>of</a:t>
            </a:r>
            <a:r>
              <a:rPr lang="cs-CZ" sz="2000" dirty="0" smtClean="0"/>
              <a:t> </a:t>
            </a:r>
            <a:r>
              <a:rPr lang="cs-CZ" sz="2000" dirty="0" err="1" smtClean="0"/>
              <a:t>products</a:t>
            </a:r>
            <a:r>
              <a:rPr lang="cs-CZ" sz="2000" dirty="0" smtClean="0"/>
              <a:t> – </a:t>
            </a:r>
            <a:r>
              <a:rPr lang="cs-CZ" sz="2000" dirty="0" err="1" smtClean="0"/>
              <a:t>throw-away</a:t>
            </a:r>
            <a:r>
              <a:rPr lang="cs-CZ" sz="2000" dirty="0" smtClean="0"/>
              <a:t> society and </a:t>
            </a:r>
            <a:r>
              <a:rPr lang="cs-CZ" sz="2000" dirty="0" err="1" smtClean="0"/>
              <a:t>young</a:t>
            </a:r>
            <a:r>
              <a:rPr lang="cs-CZ" sz="2000" dirty="0" smtClean="0"/>
              <a:t> </a:t>
            </a:r>
            <a:r>
              <a:rPr lang="cs-CZ" sz="2000" dirty="0" err="1" smtClean="0"/>
              <a:t>generation</a:t>
            </a:r>
            <a:r>
              <a:rPr lang="cs-CZ" sz="2000" dirty="0" smtClean="0"/>
              <a:t> (</a:t>
            </a:r>
            <a:r>
              <a:rPr lang="cs-CZ" sz="2000" dirty="0" err="1" smtClean="0"/>
              <a:t>based</a:t>
            </a:r>
            <a:r>
              <a:rPr lang="cs-CZ" sz="2000" dirty="0"/>
              <a:t> on: </a:t>
            </a:r>
            <a:r>
              <a:rPr lang="cs-CZ" sz="2000" dirty="0">
                <a:hlinkClick r:id="rId3"/>
              </a:rPr>
              <a:t>http://</a:t>
            </a:r>
            <a:r>
              <a:rPr lang="cs-CZ" sz="2000" dirty="0" smtClean="0">
                <a:hlinkClick r:id="rId3"/>
              </a:rPr>
              <a:t>www98.griffith.edu.au/</a:t>
            </a:r>
            <a:r>
              <a:rPr lang="cs-CZ" sz="2000" dirty="0" err="1" smtClean="0">
                <a:hlinkClick r:id="rId3"/>
              </a:rPr>
              <a:t>dspace</a:t>
            </a:r>
            <a:r>
              <a:rPr lang="cs-CZ" sz="2000" dirty="0" smtClean="0">
                <a:hlinkClick r:id="rId3"/>
              </a:rPr>
              <a:t>/</a:t>
            </a:r>
            <a:r>
              <a:rPr lang="cs-CZ" sz="2000" dirty="0" err="1" smtClean="0">
                <a:hlinkClick r:id="rId3"/>
              </a:rPr>
              <a:t>bitstream</a:t>
            </a:r>
            <a:r>
              <a:rPr lang="cs-CZ" sz="2000" dirty="0" smtClean="0">
                <a:hlinkClick r:id="rId3"/>
              </a:rPr>
              <a:t>/handle/10072/34316/64789_1.pdf?sequence=1</a:t>
            </a:r>
            <a:r>
              <a:rPr lang="cs-CZ" sz="2000" dirty="0" smtClean="0"/>
              <a:t>)</a:t>
            </a:r>
          </a:p>
          <a:p>
            <a:r>
              <a:rPr lang="cs-CZ" sz="2000" dirty="0" err="1" smtClean="0"/>
              <a:t>Insect</a:t>
            </a:r>
            <a:r>
              <a:rPr lang="cs-CZ" sz="2000" dirty="0" smtClean="0"/>
              <a:t> </a:t>
            </a:r>
            <a:r>
              <a:rPr lang="cs-CZ" sz="2000" dirty="0" err="1" smtClean="0"/>
              <a:t>is</a:t>
            </a:r>
            <a:r>
              <a:rPr lang="cs-CZ" sz="2000" dirty="0" smtClean="0"/>
              <a:t> </a:t>
            </a:r>
            <a:r>
              <a:rPr lang="cs-CZ" sz="2000" dirty="0" err="1" smtClean="0"/>
              <a:t>soooo</a:t>
            </a:r>
            <a:r>
              <a:rPr lang="cs-CZ" sz="2000" dirty="0" smtClean="0"/>
              <a:t> </a:t>
            </a:r>
            <a:r>
              <a:rPr lang="cs-CZ" sz="2000" dirty="0" err="1" smtClean="0"/>
              <a:t>delicios</a:t>
            </a:r>
            <a:r>
              <a:rPr lang="cs-CZ" sz="2000" dirty="0" smtClean="0"/>
              <a:t>! (</a:t>
            </a:r>
            <a:r>
              <a:rPr lang="cs-CZ" sz="2000" dirty="0" err="1" smtClean="0"/>
              <a:t>based</a:t>
            </a:r>
            <a:r>
              <a:rPr lang="cs-CZ" sz="2000" dirty="0"/>
              <a:t> on: </a:t>
            </a:r>
            <a:r>
              <a:rPr lang="cs-CZ" sz="2000" dirty="0">
                <a:hlinkClick r:id="rId4"/>
              </a:rPr>
              <a:t>http://</a:t>
            </a:r>
            <a:r>
              <a:rPr lang="cs-CZ" sz="2000" dirty="0" smtClean="0">
                <a:hlinkClick r:id="rId4"/>
              </a:rPr>
              <a:t>www.researchgate.net/</a:t>
            </a:r>
            <a:r>
              <a:rPr lang="cs-CZ" sz="2000" dirty="0" err="1" smtClean="0">
                <a:hlinkClick r:id="rId4"/>
              </a:rPr>
              <a:t>publication</a:t>
            </a:r>
            <a:r>
              <a:rPr lang="cs-CZ" sz="2000" dirty="0" smtClean="0">
                <a:hlinkClick r:id="rId4"/>
              </a:rPr>
              <a:t>/264277224_Insects_in_the_human_food_chain_global_status_and_opportunities</a:t>
            </a:r>
            <a:r>
              <a:rPr lang="cs-CZ" sz="2000" dirty="0" smtClean="0"/>
              <a:t>)</a:t>
            </a:r>
          </a:p>
          <a:p>
            <a:endParaRPr lang="cs-CZ" sz="2000" dirty="0"/>
          </a:p>
        </p:txBody>
      </p:sp>
    </p:spTree>
    <p:extLst>
      <p:ext uri="{BB962C8B-B14F-4D97-AF65-F5344CB8AC3E}">
        <p14:creationId xmlns:p14="http://schemas.microsoft.com/office/powerpoint/2010/main" val="36725221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istický">
  <a:themeElements>
    <a:clrScheme name="Urbanistický">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istický">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istický">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256</TotalTime>
  <Words>663</Words>
  <Application>Microsoft Office PowerPoint</Application>
  <PresentationFormat>Předvádění na obrazovce (4:3)</PresentationFormat>
  <Paragraphs>111</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Urbanistický</vt:lpstr>
      <vt:lpstr>Case studies in marketing research introduction </vt:lpstr>
      <vt:lpstr>Teachers</vt:lpstr>
      <vt:lpstr>Prezentace aplikace PowerPoint</vt:lpstr>
      <vt:lpstr>Important deadlines</vt:lpstr>
      <vt:lpstr>Requirements on presentation no. I</vt:lpstr>
      <vt:lpstr>Requirements on presentation no. II</vt:lpstr>
      <vt:lpstr>Prezentace aplikace PowerPoint</vt:lpstr>
      <vt:lpstr>Our suggestions of topics for research:</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user_skapa</dc:creator>
  <cp:lastModifiedBy>Klapalova Alena</cp:lastModifiedBy>
  <cp:revision>32</cp:revision>
  <dcterms:created xsi:type="dcterms:W3CDTF">2012-10-02T13:15:53Z</dcterms:created>
  <dcterms:modified xsi:type="dcterms:W3CDTF">2015-09-22T12:47:27Z</dcterms:modified>
</cp:coreProperties>
</file>