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notesMasterIdLst>
    <p:notesMasterId r:id="rId50"/>
  </p:notesMasterIdLst>
  <p:sldIdLst>
    <p:sldId id="256" r:id="rId2"/>
    <p:sldId id="353" r:id="rId3"/>
    <p:sldId id="354" r:id="rId4"/>
    <p:sldId id="350" r:id="rId5"/>
    <p:sldId id="355" r:id="rId6"/>
    <p:sldId id="356" r:id="rId7"/>
    <p:sldId id="357" r:id="rId8"/>
    <p:sldId id="358" r:id="rId9"/>
    <p:sldId id="359" r:id="rId10"/>
    <p:sldId id="360" r:id="rId11"/>
    <p:sldId id="257" r:id="rId12"/>
    <p:sldId id="259" r:id="rId13"/>
    <p:sldId id="266" r:id="rId14"/>
    <p:sldId id="269" r:id="rId15"/>
    <p:sldId id="362" r:id="rId16"/>
    <p:sldId id="267" r:id="rId17"/>
    <p:sldId id="268" r:id="rId18"/>
    <p:sldId id="270" r:id="rId19"/>
    <p:sldId id="271" r:id="rId20"/>
    <p:sldId id="272" r:id="rId21"/>
    <p:sldId id="273" r:id="rId22"/>
    <p:sldId id="274" r:id="rId23"/>
    <p:sldId id="275" r:id="rId24"/>
    <p:sldId id="258" r:id="rId25"/>
    <p:sldId id="265" r:id="rId26"/>
    <p:sldId id="276" r:id="rId27"/>
    <p:sldId id="277" r:id="rId28"/>
    <p:sldId id="278" r:id="rId29"/>
    <p:sldId id="260" r:id="rId30"/>
    <p:sldId id="280" r:id="rId31"/>
    <p:sldId id="261" r:id="rId32"/>
    <p:sldId id="279" r:id="rId33"/>
    <p:sldId id="282" r:id="rId34"/>
    <p:sldId id="283" r:id="rId35"/>
    <p:sldId id="262" r:id="rId36"/>
    <p:sldId id="284" r:id="rId37"/>
    <p:sldId id="281" r:id="rId38"/>
    <p:sldId id="285" r:id="rId39"/>
    <p:sldId id="263" r:id="rId40"/>
    <p:sldId id="286" r:id="rId41"/>
    <p:sldId id="287" r:id="rId42"/>
    <p:sldId id="288" r:id="rId43"/>
    <p:sldId id="289" r:id="rId44"/>
    <p:sldId id="264" r:id="rId45"/>
    <p:sldId id="290" r:id="rId46"/>
    <p:sldId id="291" r:id="rId47"/>
    <p:sldId id="292" r:id="rId48"/>
    <p:sldId id="351" r:id="rId4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F84470-D0FE-47BB-98A9-C5C975591A43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3A9EB-6568-4EE9-949F-0D665D3336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66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3A9EB-6568-4EE9-949F-0D665D333644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047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B717-0A00-4988-9ACE-8B57C7D348D3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810E-C319-4C91-9A8A-3F9EF51034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84902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B717-0A00-4988-9ACE-8B57C7D348D3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810E-C319-4C91-9A8A-3F9EF51034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7108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B717-0A00-4988-9ACE-8B57C7D348D3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810E-C319-4C91-9A8A-3F9EF51034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793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B717-0A00-4988-9ACE-8B57C7D348D3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810E-C319-4C91-9A8A-3F9EF51034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403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B717-0A00-4988-9ACE-8B57C7D348D3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810E-C319-4C91-9A8A-3F9EF51034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0079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B717-0A00-4988-9ACE-8B57C7D348D3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810E-C319-4C91-9A8A-3F9EF51034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0292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B717-0A00-4988-9ACE-8B57C7D348D3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810E-C319-4C91-9A8A-3F9EF51034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5434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B717-0A00-4988-9ACE-8B57C7D348D3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810E-C319-4C91-9A8A-3F9EF51034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9404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B717-0A00-4988-9ACE-8B57C7D348D3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810E-C319-4C91-9A8A-3F9EF51034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82952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B717-0A00-4988-9ACE-8B57C7D348D3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810E-C319-4C91-9A8A-3F9EF51034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9329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B717-0A00-4988-9ACE-8B57C7D348D3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810E-C319-4C91-9A8A-3F9EF51034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8801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1B717-0A00-4988-9ACE-8B57C7D348D3}" type="datetimeFigureOut">
              <a:rPr lang="cs-CZ" smtClean="0"/>
              <a:pPr/>
              <a:t>29.9.2016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D810E-C319-4C91-9A8A-3F9EF51034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16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Fyzické osoby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 doc. JUDr. Kateřina Ronovská, Ph.D.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smtClean="0"/>
              <a:t>OSOBY FYZICKÉ – OSOBY PŘIROZENÉ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800" b="1" dirty="0" smtClean="0"/>
              <a:t>Inspirace: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800" b="1" dirty="0" smtClean="0"/>
              <a:t>§ 16 ABGB (OZO): Každý člověk má přirozená, již samým rozumem  </a:t>
            </a:r>
            <a:r>
              <a:rPr lang="cs-CZ" sz="2800" b="1" dirty="0" err="1" smtClean="0"/>
              <a:t>seznatelná</a:t>
            </a:r>
            <a:r>
              <a:rPr lang="cs-CZ" sz="2800" b="1" dirty="0" smtClean="0"/>
              <a:t> práva, a jest ho tudíž považovati za osobu</a:t>
            </a:r>
            <a:r>
              <a:rPr lang="cs-CZ" sz="2800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800" b="1" dirty="0" smtClean="0"/>
              <a:t>Znění v OZ: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800" b="1" dirty="0" smtClean="0"/>
              <a:t>§ 19 OZ: Každý člověk má vrozená, již samotným rozumem a citem poznatelná přirozená práva, a tudíž se považuje za osobu. Zákon stanoví jen meze uplatňování přirozených práv člověka a způsob jejich ochrany.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osobnost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32656"/>
            <a:ext cx="7886700" cy="1325563"/>
          </a:xfrm>
        </p:spPr>
        <p:txBody>
          <a:bodyPr/>
          <a:lstStyle/>
          <a:p>
            <a:r>
              <a:rPr lang="cs-CZ" b="1" dirty="0" smtClean="0"/>
              <a:t>Pojem právní osobnosti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Právní osobnost</a:t>
            </a:r>
          </a:p>
          <a:p>
            <a:pPr lvl="1"/>
            <a:r>
              <a:rPr lang="cs-CZ" sz="2400" dirty="0" smtClean="0"/>
              <a:t>způsobilost mít v mezích právního řádu práva a povinnosti, tj. právní subjektivita</a:t>
            </a:r>
          </a:p>
          <a:p>
            <a:pPr lvl="1"/>
            <a:r>
              <a:rPr lang="cs-CZ" sz="2400" dirty="0" smtClean="0"/>
              <a:t>nelze se jí vzdát</a:t>
            </a:r>
          </a:p>
          <a:p>
            <a:pPr lvl="1">
              <a:buNone/>
            </a:pPr>
            <a:endParaRPr lang="cs-CZ" sz="2400" dirty="0" smtClean="0"/>
          </a:p>
          <a:p>
            <a:r>
              <a:rPr lang="cs-CZ" sz="2400" dirty="0" smtClean="0"/>
              <a:t>Práva a povinnosti může mít a vykonávat </a:t>
            </a:r>
            <a:r>
              <a:rPr lang="cs-CZ" sz="2400" b="1" dirty="0" smtClean="0"/>
              <a:t>jen osoba </a:t>
            </a:r>
            <a:r>
              <a:rPr lang="cs-CZ" sz="2400" dirty="0" smtClean="0"/>
              <a:t>(FO, PO)</a:t>
            </a:r>
          </a:p>
          <a:p>
            <a:pPr lvl="1"/>
            <a:r>
              <a:rPr lang="cs-CZ" sz="2400" dirty="0" smtClean="0"/>
              <a:t>práva a povinnosti zřízené (uložené) něčemu, co není osobou, se osobám přičítají, např.:</a:t>
            </a:r>
          </a:p>
          <a:p>
            <a:pPr lvl="2"/>
            <a:r>
              <a:rPr lang="cs-CZ" sz="2400" dirty="0" smtClean="0"/>
              <a:t>darování zvířeti</a:t>
            </a:r>
          </a:p>
          <a:p>
            <a:pPr lvl="2"/>
            <a:r>
              <a:rPr lang="cs-CZ" sz="2400" dirty="0" smtClean="0"/>
              <a:t>uložení pokuty firmě</a:t>
            </a:r>
            <a:endParaRPr lang="cs-CZ" sz="24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Počátek právní osobnosti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800" dirty="0" smtClean="0"/>
          </a:p>
          <a:p>
            <a:r>
              <a:rPr lang="cs-CZ" sz="2800" dirty="0" smtClean="0"/>
              <a:t>Od </a:t>
            </a:r>
            <a:r>
              <a:rPr lang="cs-CZ" sz="2800" b="1" dirty="0" smtClean="0"/>
              <a:t>narození</a:t>
            </a:r>
          </a:p>
          <a:p>
            <a:pPr>
              <a:buNone/>
            </a:pPr>
            <a:endParaRPr lang="cs-CZ" sz="2800" b="1" dirty="0" smtClean="0"/>
          </a:p>
          <a:p>
            <a:pPr lvl="1"/>
            <a:r>
              <a:rPr lang="cs-CZ" sz="2400" dirty="0" smtClean="0"/>
              <a:t>vypuzení (vynětí) plodu z těla matčina</a:t>
            </a:r>
          </a:p>
          <a:p>
            <a:pPr lvl="1"/>
            <a:r>
              <a:rPr lang="cs-CZ" sz="2400" dirty="0" smtClean="0"/>
              <a:t>dítě musí být </a:t>
            </a:r>
            <a:r>
              <a:rPr lang="cs-CZ" sz="2400" b="1" dirty="0" smtClean="0"/>
              <a:t>živé</a:t>
            </a:r>
            <a:r>
              <a:rPr lang="cs-CZ" sz="2400" dirty="0" smtClean="0"/>
              <a:t>: po narození dýchá nebo projevuje jednu ze známek života (např. srdeční činnost)</a:t>
            </a:r>
          </a:p>
          <a:p>
            <a:pPr lvl="1"/>
            <a:r>
              <a:rPr lang="cs-CZ" sz="2400" dirty="0" smtClean="0"/>
              <a:t>v. č. 297/2012 Sb. již neoperuje s váhou ani s dobou života po porodu (dříve viz § 2 v. č. 11/1988 Sb.)</a:t>
            </a:r>
            <a:endParaRPr lang="cs-CZ" sz="24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Nasciturus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2" indent="-342900"/>
            <a:r>
              <a:rPr lang="cs-CZ" sz="3100" dirty="0"/>
              <a:t>Právní osobnost n. začíná </a:t>
            </a:r>
            <a:r>
              <a:rPr lang="cs-CZ" sz="3100" b="1" dirty="0"/>
              <a:t>od jeho početí</a:t>
            </a:r>
          </a:p>
          <a:p>
            <a:pPr lvl="1"/>
            <a:r>
              <a:rPr lang="cs-CZ" sz="2900" dirty="0"/>
              <a:t>u </a:t>
            </a:r>
            <a:r>
              <a:rPr lang="cs-CZ" sz="2900" b="1" dirty="0"/>
              <a:t>asistované reprodukce </a:t>
            </a:r>
            <a:r>
              <a:rPr lang="cs-CZ" sz="2900" dirty="0"/>
              <a:t>2 různá pojetí</a:t>
            </a:r>
          </a:p>
          <a:p>
            <a:pPr marL="1371600" lvl="2" indent="-514350">
              <a:buFont typeface="+mj-lt"/>
              <a:buAutoNum type="alphaLcParenR"/>
            </a:pPr>
            <a:r>
              <a:rPr lang="cs-CZ" sz="2000" dirty="0" smtClean="0"/>
              <a:t>okamžik uhnízdění oplodněného vajíčka v děloze</a:t>
            </a:r>
          </a:p>
          <a:p>
            <a:pPr marL="1371600" lvl="2" indent="-514350">
              <a:buFont typeface="+mj-lt"/>
              <a:buAutoNum type="alphaLcParenR"/>
            </a:pPr>
            <a:r>
              <a:rPr lang="cs-CZ" sz="2000" dirty="0" smtClean="0"/>
              <a:t>již okamžik spojení buněčného jádra vajíčka a spermie</a:t>
            </a:r>
          </a:p>
          <a:p>
            <a:pPr marL="342900" lvl="2" indent="-342900"/>
            <a:r>
              <a:rPr lang="cs-CZ" sz="3200" dirty="0" smtClean="0"/>
              <a:t>Subjektivita je </a:t>
            </a:r>
            <a:r>
              <a:rPr lang="cs-CZ" sz="3200" b="1" dirty="0" smtClean="0"/>
              <a:t>podmíněna narozením živého dítěte</a:t>
            </a:r>
          </a:p>
          <a:p>
            <a:pPr marL="800100" lvl="3" indent="-342900"/>
            <a:r>
              <a:rPr lang="cs-CZ" sz="2800" dirty="0" smtClean="0"/>
              <a:t>domněnka narození živého dítěte</a:t>
            </a:r>
          </a:p>
          <a:p>
            <a:pPr marL="342900" lvl="2" indent="-342900"/>
            <a:r>
              <a:rPr lang="cs-CZ" sz="3200" dirty="0" smtClean="0"/>
              <a:t>PO se </a:t>
            </a:r>
            <a:r>
              <a:rPr lang="cs-CZ" sz="3200" dirty="0" err="1" smtClean="0"/>
              <a:t>nasciturovi</a:t>
            </a:r>
            <a:r>
              <a:rPr lang="cs-CZ" sz="3200" dirty="0" smtClean="0"/>
              <a:t> přiznává, </a:t>
            </a:r>
            <a:r>
              <a:rPr lang="cs-CZ" sz="3200" b="1" dirty="0" smtClean="0"/>
              <a:t>vyhovuje-li</a:t>
            </a:r>
            <a:r>
              <a:rPr lang="cs-CZ" sz="3200" dirty="0" smtClean="0"/>
              <a:t> to jeho zájmům, tj. jde-li zejména o nabývání práv</a:t>
            </a:r>
          </a:p>
          <a:p>
            <a:pPr marL="800100" lvl="3" indent="-342900"/>
            <a:r>
              <a:rPr lang="cs-CZ" sz="2800" dirty="0" smtClean="0"/>
              <a:t>osobnostní práva (6/1 LPS)</a:t>
            </a:r>
          </a:p>
          <a:p>
            <a:pPr marL="800100" lvl="3" indent="-342900"/>
            <a:r>
              <a:rPr lang="cs-CZ" sz="2800" dirty="0" smtClean="0"/>
              <a:t>majetková práva (zejm. dědické právo)</a:t>
            </a:r>
            <a:endParaRPr lang="cs-CZ" sz="2800" dirty="0"/>
          </a:p>
          <a:p>
            <a:pPr lvl="1">
              <a:buNone/>
            </a:pPr>
            <a:endParaRPr lang="cs-CZ" sz="32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smtClean="0"/>
              <a:t>PRÁVNÍ</a:t>
            </a:r>
            <a:r>
              <a:rPr lang="cs-CZ" sz="3600" smtClean="0"/>
              <a:t> </a:t>
            </a:r>
            <a:r>
              <a:rPr lang="cs-CZ" sz="3600" b="1" smtClean="0"/>
              <a:t>STATUS NASCITURA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395288" y="1341438"/>
            <a:ext cx="8229600" cy="4525962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b="1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800" b="1" dirty="0" smtClean="0"/>
              <a:t>LZPS Čl. 6: </a:t>
            </a:r>
            <a:r>
              <a:rPr lang="cs-CZ" sz="2800" dirty="0" smtClean="0"/>
              <a:t>„(1)Každý má právo na život. Lidský život </a:t>
            </a:r>
            <a:r>
              <a:rPr lang="cs-CZ" sz="2800" b="1" dirty="0" smtClean="0"/>
              <a:t>je hoden ochrany </a:t>
            </a:r>
            <a:r>
              <a:rPr lang="cs-CZ" sz="2800" dirty="0" smtClean="0"/>
              <a:t>již před narozením.(2) Nikdo nesmí být zbaven života…….(4) Porušením práv podle tohoto článku není, jestliže byl někdo zbaven života v souvislosti s jednáním, které podle zákona není trestné“.</a:t>
            </a: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 smtClean="0"/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800" b="1" dirty="0" smtClean="0"/>
              <a:t>NOZ:</a:t>
            </a:r>
            <a:r>
              <a:rPr lang="cs-CZ" sz="2800" dirty="0" smtClean="0"/>
              <a:t>  § 25 „Na počaté dítě se </a:t>
            </a:r>
            <a:r>
              <a:rPr lang="cs-CZ" sz="2800" u="sng" dirty="0" smtClean="0"/>
              <a:t>hledí jako na již narozené</a:t>
            </a:r>
            <a:r>
              <a:rPr lang="cs-CZ" sz="2800" dirty="0" smtClean="0"/>
              <a:t>, pokud to vyhovuje jeho </a:t>
            </a:r>
            <a:r>
              <a:rPr lang="cs-CZ" sz="2800" b="1" dirty="0" smtClean="0"/>
              <a:t>zájmům</a:t>
            </a:r>
            <a:r>
              <a:rPr lang="cs-CZ" sz="2800" dirty="0" smtClean="0"/>
              <a:t>. </a:t>
            </a:r>
            <a:r>
              <a:rPr lang="cs-CZ" sz="2800" u="sng" dirty="0" smtClean="0"/>
              <a:t>Má se za to</a:t>
            </a:r>
            <a:r>
              <a:rPr lang="cs-CZ" sz="2800" dirty="0" smtClean="0"/>
              <a:t>, že se dítě narodilo živé. Nenarodí-li se však živé, </a:t>
            </a:r>
            <a:r>
              <a:rPr lang="cs-CZ" sz="2800" u="sng" dirty="0" smtClean="0"/>
              <a:t>hledí se na ně</a:t>
            </a:r>
            <a:r>
              <a:rPr lang="cs-CZ" sz="2800" dirty="0" smtClean="0"/>
              <a:t>, jako by nikdy nebylo.„</a:t>
            </a: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 smtClean="0"/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/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1800" i="1" dirty="0" smtClean="0"/>
              <a:t>(zvláštní zákony ZOR: rodičovská zodpovědnost, </a:t>
            </a:r>
            <a:r>
              <a:rPr lang="cs-CZ" sz="1800" b="1" i="1" dirty="0" smtClean="0"/>
              <a:t>veřejnoprávní režim </a:t>
            </a:r>
            <a:r>
              <a:rPr lang="cs-CZ" sz="1800" i="1" dirty="0" smtClean="0"/>
              <a:t>– zákon o umělém přerušení těhotenství, trestní zákoník, azylový zákon)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Konec právní osobnosti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Smrtí</a:t>
            </a:r>
            <a:r>
              <a:rPr lang="cs-CZ" sz="2800" dirty="0" smtClean="0"/>
              <a:t> člověka:</a:t>
            </a:r>
          </a:p>
          <a:p>
            <a:pPr>
              <a:buNone/>
            </a:pPr>
            <a:endParaRPr lang="cs-CZ" sz="2800" dirty="0" smtClean="0"/>
          </a:p>
          <a:p>
            <a:pPr lvl="1"/>
            <a:r>
              <a:rPr lang="cs-CZ" sz="2800" dirty="0" smtClean="0"/>
              <a:t>tradičně tzv. </a:t>
            </a:r>
            <a:r>
              <a:rPr lang="cs-CZ" sz="2800" b="1" dirty="0" smtClean="0"/>
              <a:t>mozková smrt</a:t>
            </a:r>
            <a:r>
              <a:rPr lang="cs-CZ" sz="2800" dirty="0" smtClean="0"/>
              <a:t>, tj. nezvratné změny mozku, v důsledku nichž nastává selhávání </a:t>
            </a:r>
            <a:r>
              <a:rPr lang="cs-CZ" sz="2800" dirty="0" err="1" smtClean="0"/>
              <a:t>fce</a:t>
            </a:r>
            <a:r>
              <a:rPr lang="cs-CZ" sz="2800" dirty="0" smtClean="0"/>
              <a:t> a zánik center řídících krevní oběh a dýchání</a:t>
            </a:r>
          </a:p>
          <a:p>
            <a:pPr lvl="1"/>
            <a:r>
              <a:rPr lang="cs-CZ" sz="2800" dirty="0" smtClean="0"/>
              <a:t>problém: v jakém stavu je žena, u níž nastala mozková smrt, ale jejíž těhotenství je medicínsky prodlužováno?</a:t>
            </a:r>
          </a:p>
          <a:p>
            <a:pPr lvl="1"/>
            <a:r>
              <a:rPr lang="cs-CZ" sz="2800" dirty="0" smtClean="0"/>
              <a:t>nový přístup: </a:t>
            </a:r>
            <a:r>
              <a:rPr lang="cs-CZ" sz="2800" b="1" dirty="0" smtClean="0"/>
              <a:t>musí selhat funkce srdeční, dýchací i mozkové</a:t>
            </a:r>
            <a:endParaRPr lang="cs-CZ" sz="2800" b="1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Konstatování smrti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800" b="1" dirty="0" smtClean="0"/>
              <a:t>Lékařem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Soudním </a:t>
            </a:r>
            <a:r>
              <a:rPr lang="cs-CZ" sz="2800" b="1" dirty="0" smtClean="0"/>
              <a:t>prohlášením za mrtvého</a:t>
            </a:r>
          </a:p>
          <a:p>
            <a:pPr marL="914400" lvl="1" indent="-514350">
              <a:buFont typeface="+mj-lt"/>
              <a:buAutoNum type="alphaLcPeriod"/>
            </a:pPr>
            <a:r>
              <a:rPr lang="cs-CZ" sz="2400" dirty="0" smtClean="0"/>
              <a:t>na základě tzv. </a:t>
            </a:r>
            <a:r>
              <a:rPr lang="cs-CZ" sz="2400" b="1" dirty="0" smtClean="0"/>
              <a:t>důkazu smrti</a:t>
            </a:r>
          </a:p>
          <a:p>
            <a:pPr marL="914400" lvl="1" indent="-514350">
              <a:buFont typeface="+mj-lt"/>
              <a:buAutoNum type="alphaLcPeriod"/>
            </a:pPr>
            <a:r>
              <a:rPr lang="cs-CZ" sz="2400" dirty="0" smtClean="0"/>
              <a:t>na základě tzv. </a:t>
            </a:r>
            <a:r>
              <a:rPr lang="cs-CZ" sz="2400" b="1" dirty="0" smtClean="0"/>
              <a:t>domněnky smrti</a:t>
            </a:r>
            <a:endParaRPr lang="cs-CZ" sz="2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Konstatování smrti lékařem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Lékař </a:t>
            </a:r>
          </a:p>
          <a:p>
            <a:pPr lvl="1"/>
            <a:r>
              <a:rPr lang="cs-CZ" sz="2400" dirty="0" smtClean="0"/>
              <a:t>prohlédne mrtvolu</a:t>
            </a:r>
          </a:p>
          <a:p>
            <a:pPr lvl="1"/>
            <a:r>
              <a:rPr lang="cs-CZ" sz="2400" dirty="0" smtClean="0"/>
              <a:t>sepíše list o prohlídce mrtvého</a:t>
            </a:r>
          </a:p>
          <a:p>
            <a:pPr lvl="1"/>
            <a:r>
              <a:rPr lang="cs-CZ" sz="2400" dirty="0" smtClean="0"/>
              <a:t>oznámí úmrtí matrice</a:t>
            </a:r>
          </a:p>
          <a:p>
            <a:r>
              <a:rPr lang="cs-CZ" sz="2800" dirty="0" smtClean="0"/>
              <a:t>Průkazem smrti je </a:t>
            </a:r>
            <a:r>
              <a:rPr lang="cs-CZ" sz="2800" b="1" dirty="0" smtClean="0"/>
              <a:t>úmrtní list</a:t>
            </a:r>
            <a:endParaRPr lang="cs-CZ" sz="2800" b="1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Důkaz smrti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b="1" dirty="0" smtClean="0"/>
              <a:t>Předpoklady</a:t>
            </a:r>
          </a:p>
          <a:p>
            <a:pPr lvl="1"/>
            <a:r>
              <a:rPr lang="cs-CZ" sz="2800" dirty="0" smtClean="0"/>
              <a:t>tělo mrtvého nelze stanoveným způsobem prohlédnout</a:t>
            </a:r>
          </a:p>
          <a:p>
            <a:pPr lvl="1"/>
            <a:r>
              <a:rPr lang="cs-CZ" sz="2800" dirty="0" smtClean="0"/>
              <a:t>člověk byl účasten takové události, že se </a:t>
            </a:r>
            <a:r>
              <a:rPr lang="cs-CZ" sz="2800" b="1" dirty="0" smtClean="0"/>
              <a:t>smrt jeví jako jistá</a:t>
            </a:r>
          </a:p>
          <a:p>
            <a:pPr lvl="2"/>
            <a:r>
              <a:rPr lang="cs-CZ" sz="2800" dirty="0" smtClean="0"/>
              <a:t>sežrání krotitele šelmou před zraky obecenstva</a:t>
            </a:r>
          </a:p>
          <a:p>
            <a:pPr lvl="2"/>
            <a:r>
              <a:rPr lang="cs-CZ" sz="2800" dirty="0" smtClean="0"/>
              <a:t>od narození uplynula doba delší než možný lidský věk</a:t>
            </a:r>
          </a:p>
          <a:p>
            <a:r>
              <a:rPr lang="cs-CZ" sz="2800" b="1" dirty="0" smtClean="0"/>
              <a:t>Řízení</a:t>
            </a:r>
          </a:p>
          <a:p>
            <a:pPr lvl="1"/>
            <a:r>
              <a:rPr lang="cs-CZ" sz="2800" dirty="0" smtClean="0"/>
              <a:t>lze zahájit i </a:t>
            </a:r>
            <a:r>
              <a:rPr lang="cs-CZ" sz="2800" i="1" dirty="0" smtClean="0"/>
              <a:t>ex offo</a:t>
            </a:r>
          </a:p>
          <a:p>
            <a:pPr lvl="1"/>
            <a:r>
              <a:rPr lang="cs-CZ" sz="2800" dirty="0" smtClean="0"/>
              <a:t>v rozsudku se určí den, který platí za den smrti</a:t>
            </a:r>
            <a:endParaRPr lang="cs-CZ" sz="28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OSOBA (PERSONA)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323850" y="1628775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sz="2400" dirty="0" smtClean="0"/>
              <a:t>PŘEKLAD Z LATINSKÉHO PEROSNA (divadelní původ – škraboška)</a:t>
            </a:r>
          </a:p>
          <a:p>
            <a:pPr eaLnBrk="1" hangingPunct="1"/>
            <a:r>
              <a:rPr lang="cs-CZ" sz="2400" dirty="0" smtClean="0"/>
              <a:t>Historicky </a:t>
            </a:r>
            <a:r>
              <a:rPr lang="cs-CZ" sz="2400" u="sng" dirty="0" smtClean="0"/>
              <a:t>nebyl člověk vždy subjektem </a:t>
            </a:r>
            <a:r>
              <a:rPr lang="cs-CZ" sz="2400" dirty="0" smtClean="0"/>
              <a:t>práva (otroci), jedinec splýval s vyšším celkem (</a:t>
            </a:r>
            <a:r>
              <a:rPr lang="cs-CZ" sz="2400" dirty="0" err="1" smtClean="0"/>
              <a:t>civitas</a:t>
            </a:r>
            <a:r>
              <a:rPr lang="cs-CZ" sz="2400" dirty="0" smtClean="0"/>
              <a:t>) – sehrával různé role</a:t>
            </a:r>
          </a:p>
          <a:p>
            <a:pPr eaLnBrk="1" hangingPunct="1"/>
            <a:r>
              <a:rPr lang="cs-CZ" sz="2400" dirty="0" smtClean="0"/>
              <a:t>AŽ VLIVEM KŘESŤANSTVÍ UŽÍVÁN POJEM VE SMYSLU OSOBNOSTI, TJ. OSOBY SEBEVĚDOMÉ, ROZUMNÉ, SVOBODNÉ, odlišený od společnosti</a:t>
            </a:r>
          </a:p>
          <a:p>
            <a:pPr eaLnBrk="1" hangingPunct="1"/>
            <a:r>
              <a:rPr lang="cs-CZ" sz="2400" u="sng" dirty="0" err="1" smtClean="0"/>
              <a:t>Přirozenoprávní</a:t>
            </a:r>
            <a:r>
              <a:rPr lang="cs-CZ" sz="2400" u="sng" dirty="0" smtClean="0"/>
              <a:t> koncept v OZO </a:t>
            </a:r>
            <a:r>
              <a:rPr lang="cs-CZ" sz="2400" dirty="0" smtClean="0"/>
              <a:t>a dalších kodexech</a:t>
            </a:r>
          </a:p>
          <a:p>
            <a:r>
              <a:rPr lang="cs-CZ" sz="2400" u="sng" dirty="0" smtClean="0"/>
              <a:t>Od člověka odlišné entity</a:t>
            </a:r>
            <a:r>
              <a:rPr lang="cs-CZ" sz="2400" dirty="0" smtClean="0"/>
              <a:t>/osoby až mnohem později - v průběhu 18. století  v souvislosti s rozvojem obchodu a průmyslovou revolucí</a:t>
            </a:r>
          </a:p>
          <a:p>
            <a:pPr eaLnBrk="1" hangingPunct="1"/>
            <a:r>
              <a:rPr lang="cs-CZ" sz="2400" dirty="0" smtClean="0"/>
              <a:t>Odlišení „přirozené osoby“ a  „morální osoby“ (</a:t>
            </a:r>
            <a:r>
              <a:rPr lang="cs-CZ" sz="2400" dirty="0" err="1" smtClean="0"/>
              <a:t>pův</a:t>
            </a:r>
            <a:r>
              <a:rPr lang="cs-CZ" sz="2400" dirty="0" smtClean="0"/>
              <a:t>. sdružení osob bez právní subjektivity), později „právnické osoby“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Domněnka smrti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40768"/>
            <a:ext cx="7886700" cy="4836195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>Byl-li člověk prohlášen za nezvěstného</a:t>
            </a:r>
          </a:p>
          <a:p>
            <a:pPr lvl="1"/>
            <a:r>
              <a:rPr lang="cs-CZ" sz="2800" dirty="0" smtClean="0"/>
              <a:t>návrh toho, kdo má na prohlášení právní zájem</a:t>
            </a:r>
          </a:p>
          <a:p>
            <a:pPr lvl="1"/>
            <a:r>
              <a:rPr lang="cs-CZ" sz="2800" dirty="0" smtClean="0"/>
              <a:t>vážné pochybnosti, zda je naživu, ačkoli smrt není nepochybná</a:t>
            </a:r>
          </a:p>
          <a:p>
            <a:pPr lvl="1"/>
            <a:r>
              <a:rPr lang="cs-CZ" sz="2800" dirty="0" smtClean="0"/>
              <a:t>5 let od konce roku, v němž byl prohlášen za nezvěstného</a:t>
            </a:r>
          </a:p>
          <a:p>
            <a:r>
              <a:rPr lang="cs-CZ" sz="2800" b="1" dirty="0" smtClean="0"/>
              <a:t>Nebyl-li člověk prohlášen za nezvěstného</a:t>
            </a:r>
          </a:p>
          <a:p>
            <a:pPr lvl="1"/>
            <a:r>
              <a:rPr lang="cs-CZ" sz="2800" dirty="0" smtClean="0"/>
              <a:t>opustil bydliště, nedal o sobě zprávu, není známo, kde se zdržuje</a:t>
            </a:r>
          </a:p>
          <a:p>
            <a:pPr lvl="1"/>
            <a:r>
              <a:rPr lang="cs-CZ" sz="2800" dirty="0" smtClean="0"/>
              <a:t>lze mít důvodně za to, že zemřel</a:t>
            </a:r>
          </a:p>
          <a:p>
            <a:pPr lvl="1"/>
            <a:r>
              <a:rPr lang="cs-CZ" sz="2800" dirty="0" smtClean="0"/>
              <a:t>7 let od konce roku, z nějž je poslední zpráva</a:t>
            </a:r>
          </a:p>
          <a:p>
            <a:r>
              <a:rPr lang="cs-CZ" sz="2800" dirty="0" smtClean="0"/>
              <a:t>Speciální lhůty § 74/2, § 75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Prohlášení za nezvěstného </a:t>
            </a:r>
            <a:r>
              <a:rPr lang="cs-CZ" dirty="0" smtClean="0"/>
              <a:t>- předpoklady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J</a:t>
            </a:r>
            <a:r>
              <a:rPr lang="cs-CZ" sz="2800" dirty="0" smtClean="0"/>
              <a:t>de o plně svéprávného člověka</a:t>
            </a:r>
          </a:p>
          <a:p>
            <a:r>
              <a:rPr lang="cs-CZ" sz="2800" dirty="0"/>
              <a:t>O</a:t>
            </a:r>
            <a:r>
              <a:rPr lang="cs-CZ" sz="2800" dirty="0" smtClean="0"/>
              <a:t>pustil bydliště</a:t>
            </a:r>
          </a:p>
          <a:p>
            <a:r>
              <a:rPr lang="cs-CZ" sz="2800" dirty="0"/>
              <a:t>N</a:t>
            </a:r>
            <a:r>
              <a:rPr lang="cs-CZ" sz="2800" dirty="0" smtClean="0"/>
              <a:t>epodal o sobě zprávu</a:t>
            </a:r>
          </a:p>
          <a:p>
            <a:r>
              <a:rPr lang="cs-CZ" sz="2800" dirty="0"/>
              <a:t>N</a:t>
            </a:r>
            <a:r>
              <a:rPr lang="cs-CZ" sz="2800" dirty="0" smtClean="0"/>
              <a:t>ení známo, kde se zdržuje</a:t>
            </a:r>
          </a:p>
          <a:p>
            <a:r>
              <a:rPr lang="cs-CZ" sz="2800" dirty="0"/>
              <a:t>N</a:t>
            </a:r>
            <a:r>
              <a:rPr lang="cs-CZ" sz="2800" dirty="0" smtClean="0"/>
              <a:t>ávrh osoby, která na tom má právní zájem</a:t>
            </a:r>
          </a:p>
          <a:p>
            <a:r>
              <a:rPr lang="cs-CZ" sz="2800" dirty="0" smtClean="0"/>
              <a:t>Marné uplynutí tříměsíční vyhláškové lhůty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Prohlášení za nezvěstného </a:t>
            </a:r>
            <a:r>
              <a:rPr lang="cs-CZ" dirty="0" smtClean="0"/>
              <a:t>- následky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U</a:t>
            </a:r>
            <a:r>
              <a:rPr lang="cs-CZ" sz="2800" dirty="0" smtClean="0"/>
              <a:t> právního jednání 3. osob (např. rozhodování spoluvlastníků, manželů či korporace) se krom </a:t>
            </a:r>
            <a:r>
              <a:rPr lang="cs-CZ" sz="2800" dirty="0" err="1" smtClean="0"/>
              <a:t>statusových</a:t>
            </a:r>
            <a:r>
              <a:rPr lang="cs-CZ" sz="2800" dirty="0" smtClean="0"/>
              <a:t> věcí nepřihlíží k jinak potřebnému projevu vůle nezvěstného (fikce jeho neexistence)</a:t>
            </a:r>
          </a:p>
          <a:p>
            <a:r>
              <a:rPr lang="cs-CZ" sz="2800" dirty="0" smtClean="0"/>
              <a:t>3. osoby musí přihlédnout k zájmům nezvěstného</a:t>
            </a:r>
          </a:p>
          <a:p>
            <a:pPr lvl="1"/>
            <a:r>
              <a:rPr lang="cs-CZ" sz="2800" dirty="0" smtClean="0"/>
              <a:t>sporné následky porušení této povinnosti: buď jenom náhrada škody, nebo též možnost dovolat se neplatnosti právního jednání</a:t>
            </a:r>
          </a:p>
          <a:p>
            <a:r>
              <a:rPr lang="cs-CZ" sz="2800" dirty="0"/>
              <a:t>V</a:t>
            </a:r>
            <a:r>
              <a:rPr lang="cs-CZ" sz="2800" dirty="0" smtClean="0"/>
              <a:t>lastní právní jednání nezvěstného však činí opatrovník</a:t>
            </a:r>
          </a:p>
          <a:p>
            <a:endParaRPr lang="cs-CZ" sz="28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Domněnka současné smrti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Skutková báze domněnky</a:t>
            </a:r>
          </a:p>
          <a:p>
            <a:pPr lvl="1"/>
            <a:r>
              <a:rPr lang="cs-CZ" sz="2800" dirty="0" smtClean="0"/>
              <a:t>smrt několika osob (např. při dopravní nehodě)</a:t>
            </a:r>
          </a:p>
          <a:p>
            <a:pPr lvl="1"/>
            <a:r>
              <a:rPr lang="cs-CZ" sz="2800" dirty="0" smtClean="0"/>
              <a:t>nelze zjistit, která zemřela dříve</a:t>
            </a:r>
          </a:p>
          <a:p>
            <a:r>
              <a:rPr lang="cs-CZ" sz="2800" dirty="0" smtClean="0"/>
              <a:t>Obsah domněnky</a:t>
            </a:r>
          </a:p>
          <a:p>
            <a:pPr lvl="1"/>
            <a:r>
              <a:rPr lang="cs-CZ" sz="2800" dirty="0" smtClean="0"/>
              <a:t>má se za to, že všechny zemřely současně</a:t>
            </a:r>
          </a:p>
          <a:p>
            <a:r>
              <a:rPr lang="cs-CZ" sz="2800" dirty="0" smtClean="0"/>
              <a:t>Dopady</a:t>
            </a:r>
          </a:p>
          <a:p>
            <a:pPr lvl="1"/>
            <a:r>
              <a:rPr lang="cs-CZ" sz="2800" dirty="0" smtClean="0"/>
              <a:t>zejm. v dědickém právu (tyto osoby po sobě nedědí)</a:t>
            </a:r>
          </a:p>
          <a:p>
            <a:pPr lvl="1"/>
            <a:endParaRPr lang="cs-CZ" sz="28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Svéprávnost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svéprávnosti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Svéprávnost</a:t>
            </a:r>
          </a:p>
          <a:p>
            <a:pPr lvl="1"/>
            <a:r>
              <a:rPr lang="cs-CZ" sz="2800" dirty="0" smtClean="0"/>
              <a:t>způsobilost nabývat pro sebe vlastním právním jednáním práva a zavazovat se k povinnostem</a:t>
            </a:r>
          </a:p>
          <a:p>
            <a:pPr lvl="1"/>
            <a:r>
              <a:rPr lang="cs-CZ" sz="2800" dirty="0" smtClean="0"/>
              <a:t>týká se pouze FO</a:t>
            </a:r>
          </a:p>
          <a:p>
            <a:pPr lvl="1"/>
            <a:r>
              <a:rPr lang="cs-CZ" sz="2800" dirty="0" smtClean="0"/>
              <a:t>má 2 složky</a:t>
            </a:r>
          </a:p>
          <a:p>
            <a:pPr lvl="2"/>
            <a:r>
              <a:rPr lang="cs-CZ" sz="2800" dirty="0" smtClean="0"/>
              <a:t>rozumovou (schopnost posoudit následky jednání)</a:t>
            </a:r>
          </a:p>
          <a:p>
            <a:pPr lvl="2"/>
            <a:r>
              <a:rPr lang="cs-CZ" sz="2800" dirty="0" smtClean="0"/>
              <a:t>volní (schopnost ovládnout své jednání)</a:t>
            </a:r>
            <a:endParaRPr lang="cs-CZ" sz="28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Rozsah svéprávnosti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Plně svéprávní</a:t>
            </a:r>
          </a:p>
          <a:p>
            <a:pPr lvl="1"/>
            <a:r>
              <a:rPr lang="cs-CZ" sz="2800" dirty="0" smtClean="0"/>
              <a:t>zletilí</a:t>
            </a:r>
          </a:p>
          <a:p>
            <a:pPr lvl="1"/>
            <a:r>
              <a:rPr lang="cs-CZ" sz="2800" dirty="0" smtClean="0"/>
              <a:t>nezletilí starší 16 let, kterým byla přiznána svéprávnost</a:t>
            </a:r>
          </a:p>
          <a:p>
            <a:pPr lvl="1"/>
            <a:r>
              <a:rPr lang="cs-CZ" sz="2800" dirty="0" smtClean="0"/>
              <a:t>nezletilí starší 16 let, kteří uzavřeli manželství</a:t>
            </a:r>
          </a:p>
          <a:p>
            <a:r>
              <a:rPr lang="cs-CZ" sz="2800" dirty="0" smtClean="0"/>
              <a:t>Částečně svéprávní</a:t>
            </a:r>
          </a:p>
          <a:p>
            <a:pPr lvl="1"/>
            <a:r>
              <a:rPr lang="cs-CZ" sz="2800" dirty="0" smtClean="0"/>
              <a:t>nezletilí (vyjma případů § 30/2) od určitého věku výše</a:t>
            </a:r>
          </a:p>
          <a:p>
            <a:pPr lvl="1"/>
            <a:r>
              <a:rPr lang="cs-CZ" sz="2800" dirty="0" smtClean="0"/>
              <a:t>osoby s omezenou svéprávností</a:t>
            </a:r>
          </a:p>
          <a:p>
            <a:r>
              <a:rPr lang="cs-CZ" sz="2800" dirty="0" smtClean="0"/>
              <a:t>Nesvéprávní</a:t>
            </a:r>
          </a:p>
          <a:p>
            <a:pPr lvl="1"/>
            <a:r>
              <a:rPr lang="cs-CZ" sz="2800" dirty="0" smtClean="0"/>
              <a:t>nezletilí mladší určitého věku</a:t>
            </a:r>
            <a:endParaRPr lang="cs-CZ" sz="28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Svéprávnost nezletilých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Nabývání svéprávnosti</a:t>
            </a:r>
          </a:p>
          <a:p>
            <a:pPr lvl="1"/>
            <a:r>
              <a:rPr lang="cs-CZ" sz="2800" dirty="0" smtClean="0"/>
              <a:t>postupně, v závislosti na rozumové a volní (R a V) vyspělosti</a:t>
            </a:r>
          </a:p>
          <a:p>
            <a:pPr lvl="1"/>
            <a:r>
              <a:rPr lang="cs-CZ" sz="2800" dirty="0" smtClean="0"/>
              <a:t>objektivní měřítko: vychází se z typové R a V vyspělosti, kterou má nezletilý určitého věku</a:t>
            </a:r>
          </a:p>
          <a:p>
            <a:pPr lvl="2"/>
            <a:r>
              <a:rPr lang="cs-CZ" sz="2800" dirty="0" smtClean="0"/>
              <a:t>přesné věkové hranice stanoveny nejsou</a:t>
            </a:r>
          </a:p>
          <a:p>
            <a:pPr lvl="1"/>
            <a:r>
              <a:rPr lang="cs-CZ" sz="2800" dirty="0" smtClean="0"/>
              <a:t>presumuje se, že nezletilý je R a V vyspělý tak, jak to odpovídá jeho věku</a:t>
            </a:r>
          </a:p>
          <a:p>
            <a:pPr lvl="2"/>
            <a:r>
              <a:rPr lang="cs-CZ" sz="2800" dirty="0" smtClean="0"/>
              <a:t>lze vyvrátit důkazem opaku</a:t>
            </a:r>
          </a:p>
          <a:p>
            <a:r>
              <a:rPr lang="cs-CZ" sz="2800" dirty="0" smtClean="0"/>
              <a:t>Nezletilý nikdy není způsobilý k jednání, k nimž by i jeho zákonný zástupce potřeboval souhlas soudu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Jednání, k nimž není nezletilý způsobilý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844824"/>
            <a:ext cx="7886700" cy="4351338"/>
          </a:xfrm>
        </p:spPr>
        <p:txBody>
          <a:bodyPr>
            <a:noAutofit/>
          </a:bodyPr>
          <a:lstStyle/>
          <a:p>
            <a:r>
              <a:rPr lang="cs-CZ" sz="2800" dirty="0" smtClean="0"/>
              <a:t>Za nezletilého jedná zákonný zástupce</a:t>
            </a:r>
          </a:p>
          <a:p>
            <a:pPr lvl="1"/>
            <a:r>
              <a:rPr lang="cs-CZ" sz="2800" dirty="0"/>
              <a:t>r</a:t>
            </a:r>
            <a:r>
              <a:rPr lang="cs-CZ" sz="2800" dirty="0" smtClean="0"/>
              <a:t>odiče zastupují společně; jednat může každý z nich (§ 892)</a:t>
            </a:r>
          </a:p>
          <a:p>
            <a:pPr lvl="1"/>
            <a:r>
              <a:rPr lang="cs-CZ" sz="2800" dirty="0" smtClean="0"/>
              <a:t>presumpce souhlasu 2. rodiče (§ 876/3)</a:t>
            </a:r>
          </a:p>
          <a:p>
            <a:pPr lvl="1"/>
            <a:r>
              <a:rPr lang="cs-CZ" sz="2800" dirty="0"/>
              <a:t>p</a:t>
            </a:r>
            <a:r>
              <a:rPr lang="cs-CZ" sz="2800" dirty="0" smtClean="0"/>
              <a:t>ři neshodě rozhodne soud</a:t>
            </a:r>
          </a:p>
          <a:p>
            <a:pPr lvl="1"/>
            <a:r>
              <a:rPr lang="cs-CZ" sz="2800" dirty="0"/>
              <a:t>j</a:t>
            </a:r>
            <a:r>
              <a:rPr lang="cs-CZ" sz="2800" dirty="0" smtClean="0"/>
              <a:t>ednání podmíněné souhlasem soudu viz § 898</a:t>
            </a:r>
          </a:p>
          <a:p>
            <a:r>
              <a:rPr lang="cs-CZ" sz="2800" dirty="0" smtClean="0"/>
              <a:t>Jedná sám nezletilý se souhlasem zákonného zástupce (§32)</a:t>
            </a:r>
          </a:p>
          <a:p>
            <a:pPr lvl="1"/>
            <a:r>
              <a:rPr lang="cs-CZ" sz="2800" dirty="0" smtClean="0"/>
              <a:t>jednotlivé jednání nebo komplex jednání</a:t>
            </a:r>
          </a:p>
          <a:p>
            <a:pPr lvl="1"/>
            <a:r>
              <a:rPr lang="cs-CZ" sz="2800" dirty="0" smtClean="0"/>
              <a:t>Jednání bez souhlasu by bylo neplatné; může však </a:t>
            </a:r>
            <a:r>
              <a:rPr lang="cs-CZ" sz="2800" dirty="0" err="1" smtClean="0"/>
              <a:t>konvalidovat</a:t>
            </a:r>
            <a:r>
              <a:rPr lang="cs-CZ" sz="2800" dirty="0" smtClean="0"/>
              <a:t> dodatečným souhlasem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287076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Podpůrná opatření při narušení svéprávnosti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OSOBY V PRÁVNÍM SMYSLU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 rtlCol="0">
            <a:normAutofit fontScale="92500"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5100" dirty="0" smtClean="0"/>
              <a:t>Vyskytují se ve dvou základních formách: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5100" dirty="0" smtClean="0"/>
              <a:t> OSOBY FYZICKÉ 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5100" dirty="0" smtClean="0"/>
              <a:t>OSOBY PRÁVNICKÉ 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b="1" dirty="0"/>
              <a:t> </a:t>
            </a:r>
            <a:r>
              <a:rPr lang="cs-CZ" b="1" dirty="0" smtClean="0"/>
              <a:t>OSOBA V PRÁVNÍM SMYSLU JE  „SUBJEKTEM PRÁV A POVINNOSTÍ“</a:t>
            </a:r>
            <a:endParaRPr lang="cs-CZ" b="1" u="sng" dirty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b="1" dirty="0" smtClean="0"/>
              <a:t>			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b="1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Přehled podpůrných opatření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2800" dirty="0" smtClean="0"/>
              <a:t>Předběžné prohlášení</a:t>
            </a:r>
          </a:p>
          <a:p>
            <a:endParaRPr lang="cs-CZ" sz="2800" dirty="0" smtClean="0"/>
          </a:p>
          <a:p>
            <a:r>
              <a:rPr lang="cs-CZ" sz="2800" dirty="0" smtClean="0"/>
              <a:t>Nápomoc při rozhodování</a:t>
            </a:r>
          </a:p>
          <a:p>
            <a:endParaRPr lang="cs-CZ" sz="2800" dirty="0" smtClean="0"/>
          </a:p>
          <a:p>
            <a:r>
              <a:rPr lang="cs-CZ" sz="2800" dirty="0" smtClean="0"/>
              <a:t>Zastoupení členem domácnosti</a:t>
            </a:r>
          </a:p>
          <a:p>
            <a:endParaRPr lang="cs-CZ" sz="2800" dirty="0" smtClean="0"/>
          </a:p>
          <a:p>
            <a:r>
              <a:rPr lang="cs-CZ" sz="2800" dirty="0" smtClean="0"/>
              <a:t>Omezení svéprávnosti</a:t>
            </a:r>
          </a:p>
          <a:p>
            <a:pPr lvl="1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833811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Předběžné prohlášení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Předběžné prohlášení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Preventivní opatření pro případ, že člověk očekává ztrátu vlastní způsobilosti jednat</a:t>
            </a:r>
          </a:p>
          <a:p>
            <a:r>
              <a:rPr lang="cs-CZ" sz="2800" dirty="0" smtClean="0"/>
              <a:t>Obsah</a:t>
            </a:r>
          </a:p>
          <a:p>
            <a:pPr lvl="1"/>
            <a:r>
              <a:rPr lang="cs-CZ" sz="2800" dirty="0" smtClean="0"/>
              <a:t>jak mají být spravovány jeho záležitosti</a:t>
            </a:r>
          </a:p>
          <a:p>
            <a:pPr lvl="2"/>
            <a:r>
              <a:rPr lang="cs-CZ" sz="2800" dirty="0"/>
              <a:t>j</a:t>
            </a:r>
            <a:r>
              <a:rPr lang="cs-CZ" sz="2800" dirty="0" smtClean="0"/>
              <a:t>ak má být naloženo s jeho majetkem</a:t>
            </a:r>
          </a:p>
          <a:p>
            <a:pPr lvl="2"/>
            <a:r>
              <a:rPr lang="cs-CZ" sz="2800" dirty="0"/>
              <a:t>k</a:t>
            </a:r>
            <a:r>
              <a:rPr lang="cs-CZ" sz="2800" dirty="0" smtClean="0"/>
              <a:t>de má být místo bydliště</a:t>
            </a:r>
          </a:p>
          <a:p>
            <a:pPr lvl="2"/>
            <a:r>
              <a:rPr lang="cs-CZ" sz="2800" dirty="0"/>
              <a:t>d</a:t>
            </a:r>
            <a:r>
              <a:rPr lang="cs-CZ" sz="2800" dirty="0" smtClean="0"/>
              <a:t>o kterého ústavu má být umístěn</a:t>
            </a:r>
          </a:p>
          <a:p>
            <a:pPr lvl="1"/>
            <a:r>
              <a:rPr lang="cs-CZ" sz="2800" dirty="0" smtClean="0"/>
              <a:t>kdo má spravovat jeho záležitosti</a:t>
            </a:r>
          </a:p>
          <a:p>
            <a:pPr lvl="2"/>
            <a:r>
              <a:rPr lang="cs-CZ" sz="2800" dirty="0"/>
              <a:t>v</a:t>
            </a:r>
            <a:r>
              <a:rPr lang="cs-CZ" sz="2800" dirty="0" smtClean="0"/>
              <a:t>četně správy jmění</a:t>
            </a:r>
          </a:p>
          <a:p>
            <a:pPr lvl="1"/>
            <a:r>
              <a:rPr lang="cs-CZ" sz="2800" dirty="0"/>
              <a:t>k</a:t>
            </a:r>
            <a:r>
              <a:rPr lang="cs-CZ" sz="2800" dirty="0" smtClean="0"/>
              <a:t>do má být jmenován opatrovníkem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681110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 prohlášení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Soukromá listina</a:t>
            </a:r>
          </a:p>
          <a:p>
            <a:pPr lvl="1"/>
            <a:r>
              <a:rPr lang="cs-CZ" sz="2800" dirty="0" smtClean="0"/>
              <a:t>2 svědci</a:t>
            </a:r>
          </a:p>
          <a:p>
            <a:pPr lvl="1"/>
            <a:r>
              <a:rPr lang="cs-CZ" sz="2800" dirty="0" smtClean="0"/>
              <a:t>ke svědkům § 39/2</a:t>
            </a:r>
          </a:p>
          <a:p>
            <a:pPr lvl="1"/>
            <a:r>
              <a:rPr lang="cs-CZ" sz="2800" dirty="0" smtClean="0"/>
              <a:t>speciální případy § 40</a:t>
            </a:r>
          </a:p>
          <a:p>
            <a:r>
              <a:rPr lang="cs-CZ" sz="2800" dirty="0" smtClean="0"/>
              <a:t>Veřejná listina (notářský zápis)</a:t>
            </a:r>
          </a:p>
          <a:p>
            <a:pPr lvl="1"/>
            <a:r>
              <a:rPr lang="cs-CZ" sz="2800" dirty="0" smtClean="0"/>
              <a:t> je-li obsahem určení opatrovníka, zapíše se do seznamu opatrovníků [§ 35/1a) NŘ]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691882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Účinky prohlášení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Mohou nastat až dojde ke ztrátě způsobilosti právně jednat</a:t>
            </a:r>
          </a:p>
          <a:p>
            <a:r>
              <a:rPr lang="cs-CZ" sz="2800" dirty="0" smtClean="0"/>
              <a:t>Je-li obsahem</a:t>
            </a:r>
          </a:p>
          <a:p>
            <a:pPr lvl="1"/>
            <a:r>
              <a:rPr lang="cs-CZ" sz="2800" dirty="0" smtClean="0"/>
              <a:t>určení opatrovníka, musí jej jmenovat soud</a:t>
            </a:r>
          </a:p>
          <a:p>
            <a:pPr lvl="1"/>
            <a:r>
              <a:rPr lang="cs-CZ" sz="2800" dirty="0" smtClean="0"/>
              <a:t>určení, jak mají být záležitosti spravovány a osoba správce, je sporné, zda</a:t>
            </a:r>
          </a:p>
          <a:p>
            <a:pPr lvl="2"/>
            <a:r>
              <a:rPr lang="cs-CZ" sz="2800" dirty="0" smtClean="0"/>
              <a:t>vždy rozhoduje soud dle § 42 nebo</a:t>
            </a:r>
          </a:p>
          <a:p>
            <a:pPr lvl="2"/>
            <a:r>
              <a:rPr lang="cs-CZ" sz="2800" dirty="0" smtClean="0"/>
              <a:t>účinky nastanou již samotnou ztrátou způsobilosti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432559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Nápomoc při rozhodování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Č</a:t>
            </a:r>
            <a:r>
              <a:rPr lang="cs-CZ" sz="2800" dirty="0" smtClean="0"/>
              <a:t>lověku působí duševní porucha potíže při rozhodování</a:t>
            </a:r>
          </a:p>
          <a:p>
            <a:r>
              <a:rPr lang="cs-CZ" sz="2800" dirty="0" smtClean="0"/>
              <a:t>Místo konceptu náhradního rozhodování se uplatní podporované rozhodování</a:t>
            </a:r>
          </a:p>
          <a:p>
            <a:r>
              <a:rPr lang="cs-CZ" sz="2800" dirty="0" smtClean="0"/>
              <a:t>Stačí-li, aby člověk měl podpůrce jednajícího společně s ním, není nutno jej omezovat ve svéprávnosti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5529615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smlouvou</a:t>
            </a:r>
          </a:p>
          <a:p>
            <a:r>
              <a:rPr lang="cs-CZ" sz="2800" dirty="0" smtClean="0"/>
              <a:t>k účinnosti smlouvy je nutné schválení soudu</a:t>
            </a:r>
          </a:p>
          <a:p>
            <a:pPr lvl="1"/>
            <a:r>
              <a:rPr lang="cs-CZ" sz="2800" dirty="0" smtClean="0"/>
              <a:t>soud zváží, zda</a:t>
            </a:r>
          </a:p>
          <a:p>
            <a:pPr lvl="2"/>
            <a:r>
              <a:rPr lang="cs-CZ" sz="2800" dirty="0" smtClean="0"/>
              <a:t>nápomoc postačí</a:t>
            </a:r>
          </a:p>
          <a:p>
            <a:pPr lvl="2"/>
            <a:r>
              <a:rPr lang="cs-CZ" sz="2800" dirty="0" smtClean="0"/>
              <a:t>není kolize zájm</a:t>
            </a:r>
            <a:r>
              <a:rPr lang="cs-CZ" sz="2800" dirty="0"/>
              <a:t>ů</a:t>
            </a:r>
          </a:p>
        </p:txBody>
      </p:sp>
    </p:spTree>
    <p:extLst>
      <p:ext uri="{BB962C8B-B14F-4D97-AF65-F5344CB8AC3E}">
        <p14:creationId xmlns:p14="http://schemas.microsoft.com/office/powerpoint/2010/main" val="14027366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Účast při právních jednáních podporovaného</a:t>
            </a:r>
          </a:p>
          <a:p>
            <a:pPr lvl="1"/>
            <a:r>
              <a:rPr lang="cs-CZ" sz="2800" dirty="0" smtClean="0"/>
              <a:t>informace, rady a další asistence</a:t>
            </a:r>
          </a:p>
          <a:p>
            <a:r>
              <a:rPr lang="cs-CZ" sz="2800" dirty="0" smtClean="0"/>
              <a:t>Právo namítat neplatnost právního jednání podporovaného</a:t>
            </a:r>
          </a:p>
          <a:p>
            <a:r>
              <a:rPr lang="cs-CZ" sz="2800" dirty="0" smtClean="0"/>
              <a:t>Právo na konzultace </a:t>
            </a:r>
          </a:p>
          <a:p>
            <a:pPr lvl="1"/>
            <a:r>
              <a:rPr lang="cs-CZ" sz="2800" dirty="0" smtClean="0"/>
              <a:t>v soudním řízení (§ 116a/1 OSŘ)</a:t>
            </a:r>
          </a:p>
          <a:p>
            <a:pPr lvl="1"/>
            <a:r>
              <a:rPr lang="cs-CZ" sz="2800" dirty="0" smtClean="0"/>
              <a:t>ve správním řízení (§ 36/4 SŘ)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670201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Zastoupení členem domácnosti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Člověk/Fyzická osoba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7810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Duševní porucha bránící člověku samostatně právně jednat</a:t>
            </a:r>
          </a:p>
          <a:p>
            <a:r>
              <a:rPr lang="cs-CZ" sz="2800" dirty="0" smtClean="0"/>
              <a:t>Omezení svéprávnosti není nutné</a:t>
            </a:r>
          </a:p>
          <a:p>
            <a:r>
              <a:rPr lang="cs-CZ" sz="2800" dirty="0" smtClean="0"/>
              <a:t>Absence jiného zástupce</a:t>
            </a:r>
          </a:p>
          <a:p>
            <a:r>
              <a:rPr lang="cs-CZ" sz="2800" dirty="0" smtClean="0"/>
              <a:t>Existence člena domácnosti ochotného k zastupování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203739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Vyrozumění zastoupeného</a:t>
            </a:r>
          </a:p>
          <a:p>
            <a:pPr lvl="1"/>
            <a:r>
              <a:rPr lang="cs-CZ" sz="2800" dirty="0" smtClean="0"/>
              <a:t>o záměru jej zastupovat</a:t>
            </a:r>
          </a:p>
          <a:p>
            <a:pPr lvl="1"/>
            <a:r>
              <a:rPr lang="cs-CZ" sz="2800" dirty="0" smtClean="0"/>
              <a:t>o povaze a následcích zastoupení</a:t>
            </a:r>
          </a:p>
          <a:p>
            <a:endParaRPr lang="cs-CZ" sz="2800" dirty="0" smtClean="0"/>
          </a:p>
          <a:p>
            <a:r>
              <a:rPr lang="cs-CZ" sz="2800" dirty="0" smtClean="0"/>
              <a:t>Zastoupený neodmítne zastupování</a:t>
            </a:r>
          </a:p>
          <a:p>
            <a:endParaRPr lang="cs-CZ" sz="2800" dirty="0" smtClean="0"/>
          </a:p>
          <a:p>
            <a:r>
              <a:rPr lang="cs-CZ" sz="2800" dirty="0" smtClean="0"/>
              <a:t>Schválení soudem</a:t>
            </a:r>
          </a:p>
        </p:txBody>
      </p:sp>
    </p:spTree>
    <p:extLst>
      <p:ext uri="{BB962C8B-B14F-4D97-AF65-F5344CB8AC3E}">
        <p14:creationId xmlns:p14="http://schemas.microsoft.com/office/powerpoint/2010/main" val="7795645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Zastupování při obvyklých záležitostech</a:t>
            </a:r>
          </a:p>
          <a:p>
            <a:pPr lvl="1"/>
            <a:r>
              <a:rPr lang="cs-CZ" sz="2800" dirty="0" smtClean="0"/>
              <a:t>posoudí se individuálně</a:t>
            </a:r>
          </a:p>
          <a:p>
            <a:r>
              <a:rPr lang="cs-CZ" sz="2800" dirty="0" smtClean="0"/>
              <a:t>V běžných záležitostech každodenního života jedná člověk vždy sám (§ 64 a </a:t>
            </a:r>
            <a:r>
              <a:rPr lang="cs-CZ" sz="2800" dirty="0" err="1" smtClean="0"/>
              <a:t>fortiori</a:t>
            </a:r>
            <a:r>
              <a:rPr lang="cs-CZ" sz="2800" dirty="0" smtClean="0"/>
              <a:t>)</a:t>
            </a:r>
          </a:p>
          <a:p>
            <a:r>
              <a:rPr lang="cs-CZ" sz="2800" dirty="0" smtClean="0"/>
              <a:t>Nejde-li o obvyklou záležitost</a:t>
            </a:r>
          </a:p>
          <a:p>
            <a:pPr lvl="1"/>
            <a:r>
              <a:rPr lang="cs-CZ" sz="2800" dirty="0" smtClean="0"/>
              <a:t>člen domácnosti nemůže zastupovat</a:t>
            </a:r>
          </a:p>
          <a:p>
            <a:pPr lvl="1"/>
            <a:r>
              <a:rPr lang="cs-CZ" sz="2800" dirty="0" smtClean="0"/>
              <a:t>je nutno jmenovat pro tuto záležitost opatrovníka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745348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 příjmy nakládá zástupce v rozsahu potřebném pro obstarávání obvyklých záležitostí</a:t>
            </a:r>
          </a:p>
          <a:p>
            <a:r>
              <a:rPr lang="cs-CZ" sz="2800" dirty="0" smtClean="0"/>
              <a:t>S penězi na účtu zástupce disponuje jen v rozsahu nepřekračujícím měsíčně životní minimum jednotlivce (3410 Kč)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852941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Omezení svéprávnosti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Nikoliv přechodná duševní porucha</a:t>
            </a:r>
          </a:p>
          <a:p>
            <a:r>
              <a:rPr lang="cs-CZ" sz="2800" dirty="0" smtClean="0"/>
              <a:t>Narušení  schopnosti právně jednat (postarat se o vlastní záležitosti)</a:t>
            </a:r>
          </a:p>
          <a:p>
            <a:r>
              <a:rPr lang="cs-CZ" sz="2800" dirty="0" smtClean="0"/>
              <a:t>Omezení je v zájmu člověka</a:t>
            </a:r>
          </a:p>
          <a:p>
            <a:pPr lvl="1"/>
            <a:r>
              <a:rPr lang="cs-CZ" sz="2800" dirty="0" smtClean="0"/>
              <a:t>hrozí mu závažná újma</a:t>
            </a:r>
          </a:p>
          <a:p>
            <a:pPr lvl="1"/>
            <a:r>
              <a:rPr lang="cs-CZ" sz="2800" dirty="0" smtClean="0"/>
              <a:t>nestačí nebo není možno přijmout mírnější prostředky</a:t>
            </a:r>
          </a:p>
          <a:p>
            <a:pPr lvl="2"/>
            <a:r>
              <a:rPr lang="cs-CZ" sz="2800" dirty="0" smtClean="0"/>
              <a:t>schválení smlouvy o nápomoci</a:t>
            </a:r>
          </a:p>
          <a:p>
            <a:pPr lvl="2"/>
            <a:r>
              <a:rPr lang="cs-CZ" sz="2800" dirty="0" smtClean="0"/>
              <a:t>schválení zastoupení členem domácnosti</a:t>
            </a:r>
          </a:p>
          <a:p>
            <a:pPr lvl="2"/>
            <a:r>
              <a:rPr lang="cs-CZ" sz="2800" dirty="0" smtClean="0"/>
              <a:t>jmenování opatrovníka bez omezení svéprávnosti</a:t>
            </a:r>
            <a:endParaRPr lang="cs-CZ" sz="28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Rozhodnutí o omezení svéprávnosti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692179"/>
          </a:xfrm>
        </p:spPr>
        <p:txBody>
          <a:bodyPr>
            <a:noAutofit/>
          </a:bodyPr>
          <a:lstStyle/>
          <a:p>
            <a:r>
              <a:rPr lang="cs-CZ" sz="2800" dirty="0" smtClean="0"/>
              <a:t>V rozsudku soud</a:t>
            </a:r>
          </a:p>
          <a:p>
            <a:pPr lvl="1"/>
            <a:r>
              <a:rPr lang="cs-CZ" sz="2800" dirty="0" smtClean="0"/>
              <a:t>vymezí rozsah omezení svéprávnosti</a:t>
            </a:r>
          </a:p>
          <a:p>
            <a:pPr lvl="2"/>
            <a:r>
              <a:rPr lang="cs-CZ" sz="2800" dirty="0" smtClean="0"/>
              <a:t>nelze omezit </a:t>
            </a:r>
          </a:p>
          <a:p>
            <a:pPr lvl="3"/>
            <a:r>
              <a:rPr lang="cs-CZ" sz="2800" dirty="0" smtClean="0"/>
              <a:t>právní jednání v běžných záležitostech každodenního života</a:t>
            </a:r>
          </a:p>
          <a:p>
            <a:pPr lvl="3"/>
            <a:r>
              <a:rPr lang="cs-CZ" sz="2800" dirty="0" smtClean="0"/>
              <a:t>poskytování a přijímání malých nebo obvyklých darů </a:t>
            </a:r>
          </a:p>
          <a:p>
            <a:pPr lvl="1"/>
            <a:r>
              <a:rPr lang="cs-CZ" sz="2800" dirty="0" smtClean="0"/>
              <a:t>určí dobu omezení</a:t>
            </a:r>
          </a:p>
          <a:p>
            <a:pPr lvl="2"/>
            <a:r>
              <a:rPr lang="cs-CZ" sz="2800" dirty="0" smtClean="0"/>
              <a:t>doba nutná k vyřízení určité záležitosti</a:t>
            </a:r>
          </a:p>
          <a:p>
            <a:pPr lvl="2"/>
            <a:r>
              <a:rPr lang="cs-CZ" sz="2800" dirty="0" smtClean="0"/>
              <a:t>jinak určená doba (nejvýše 3 roky)</a:t>
            </a:r>
          </a:p>
          <a:p>
            <a:pPr lvl="1"/>
            <a:r>
              <a:rPr lang="cs-CZ" sz="2800" dirty="0" smtClean="0"/>
              <a:t>jmenuje opatrovníka</a:t>
            </a:r>
          </a:p>
          <a:p>
            <a:r>
              <a:rPr lang="cs-CZ" sz="2800" dirty="0" smtClean="0"/>
              <a:t>Prodloužení doby omezení (§ 59 i. </a:t>
            </a:r>
            <a:r>
              <a:rPr lang="cs-CZ" sz="2800" dirty="0" err="1" smtClean="0"/>
              <a:t>f</a:t>
            </a:r>
            <a:r>
              <a:rPr lang="cs-CZ" sz="2800" dirty="0" smtClean="0"/>
              <a:t>.)</a:t>
            </a:r>
            <a:endParaRPr lang="cs-CZ" sz="28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Neplatnost právního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Právní jednání, k němuž je FO nezpůsobilá, je neplatné (§ 581)</a:t>
            </a:r>
          </a:p>
          <a:p>
            <a:pPr lvl="1"/>
            <a:r>
              <a:rPr lang="cs-CZ" sz="2800" dirty="0" smtClean="0"/>
              <a:t>jen pokud působí FO újmu (§ 65/1)</a:t>
            </a:r>
          </a:p>
          <a:p>
            <a:r>
              <a:rPr lang="cs-CZ" sz="2800" dirty="0" err="1" smtClean="0"/>
              <a:t>Konvalidace</a:t>
            </a:r>
            <a:endParaRPr lang="cs-CZ" sz="2800" dirty="0" smtClean="0"/>
          </a:p>
          <a:p>
            <a:pPr lvl="1"/>
            <a:r>
              <a:rPr lang="cs-CZ" sz="2800" dirty="0" smtClean="0"/>
              <a:t>dodatečné schválení (</a:t>
            </a:r>
            <a:r>
              <a:rPr lang="cs-CZ" sz="2800" dirty="0" err="1" smtClean="0"/>
              <a:t>ratihabice</a:t>
            </a:r>
            <a:r>
              <a:rPr lang="cs-CZ" sz="2800" dirty="0" smtClean="0"/>
              <a:t>) opatrovníkem</a:t>
            </a:r>
          </a:p>
          <a:p>
            <a:pPr lvl="1"/>
            <a:r>
              <a:rPr lang="cs-CZ" sz="2800" dirty="0" smtClean="0"/>
              <a:t>dodatečné schválení FO poté, co opět nabyla svéprávnost</a:t>
            </a:r>
            <a:endParaRPr lang="cs-CZ" sz="28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 to je vše…..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					děkuji Vám za pozornost </a:t>
            </a:r>
            <a:r>
              <a:rPr lang="cs-CZ" dirty="0" smtClean="0">
                <a:sym typeface="Wingdings" pitchFamily="2" charset="2"/>
              </a:rPr>
              <a:t></a:t>
            </a:r>
          </a:p>
          <a:p>
            <a:pPr>
              <a:buNone/>
            </a:pPr>
            <a:r>
              <a:rPr lang="cs-CZ" dirty="0" smtClean="0"/>
              <a:t>						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					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/>
              <a:t>KONCEPČNÍ PŘÍSTUP  V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800" dirty="0"/>
              <a:t>Inspirace OZO a dalšími zahraničními právními </a:t>
            </a:r>
            <a:r>
              <a:rPr lang="cs-CZ" sz="2800" dirty="0" smtClean="0"/>
              <a:t>úpravami: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2800" dirty="0" err="1" smtClean="0"/>
              <a:t>Přirozenoprávní</a:t>
            </a:r>
            <a:r>
              <a:rPr lang="cs-CZ" sz="2800" dirty="0" smtClean="0"/>
              <a:t> koncept 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2800" dirty="0" smtClean="0"/>
              <a:t>Systematické </a:t>
            </a:r>
            <a:r>
              <a:rPr lang="cs-CZ" sz="2800" dirty="0"/>
              <a:t>zařazení osoby- fyzické osoby- právnické osoby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2800" dirty="0" smtClean="0"/>
              <a:t>Podrobnější </a:t>
            </a:r>
            <a:r>
              <a:rPr lang="cs-CZ" sz="2800" dirty="0"/>
              <a:t>úprava, </a:t>
            </a:r>
            <a:r>
              <a:rPr lang="cs-CZ" sz="2800" dirty="0" smtClean="0"/>
              <a:t>zpřesnění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2800" dirty="0" smtClean="0"/>
              <a:t>Promítnutí </a:t>
            </a:r>
            <a:r>
              <a:rPr lang="cs-CZ" sz="2800" dirty="0"/>
              <a:t>judikatury do textu </a:t>
            </a:r>
            <a:r>
              <a:rPr lang="cs-CZ" sz="2800" dirty="0" smtClean="0"/>
              <a:t>zákona</a:t>
            </a:r>
            <a:endParaRPr lang="cs-CZ" sz="2800" dirty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>
              <a:solidFill>
                <a:srgbClr val="C00000"/>
              </a:solidFill>
            </a:endParaRP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ČLOVĚK X FYZICKÁ OSOBA v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charset="0"/>
              <a:buNone/>
              <a:defRPr/>
            </a:pPr>
            <a:r>
              <a:rPr lang="cs-CZ" sz="2800" dirty="0" smtClean="0"/>
              <a:t>Odlišuje se:</a:t>
            </a:r>
          </a:p>
          <a:p>
            <a:pPr marL="0" indent="0">
              <a:buFont typeface="Arial" charset="0"/>
              <a:buNone/>
              <a:defRPr/>
            </a:pPr>
            <a:endParaRPr lang="cs-CZ" sz="2800" dirty="0" smtClean="0"/>
          </a:p>
          <a:p>
            <a:pPr>
              <a:defRPr/>
            </a:pPr>
            <a:r>
              <a:rPr lang="cs-CZ" sz="2800" dirty="0" smtClean="0"/>
              <a:t>ČLOVĚK – REÁLNĚ EXISTUJÍCÍ (z masa a kostí) </a:t>
            </a:r>
          </a:p>
          <a:p>
            <a:pPr lvl="4">
              <a:defRPr/>
            </a:pPr>
            <a:endParaRPr lang="cs-CZ" sz="2800" dirty="0"/>
          </a:p>
          <a:p>
            <a:pPr marL="1828800" lvl="4" indent="0">
              <a:buFont typeface="Arial" charset="0"/>
              <a:buNone/>
              <a:defRPr/>
            </a:pPr>
            <a:r>
              <a:rPr lang="cs-CZ" sz="2800" dirty="0" smtClean="0"/>
              <a:t>X</a:t>
            </a:r>
          </a:p>
          <a:p>
            <a:pPr marL="1828800" lvl="4" indent="0">
              <a:buFont typeface="Arial" charset="0"/>
              <a:buNone/>
              <a:defRPr/>
            </a:pPr>
            <a:endParaRPr lang="cs-CZ" sz="2800" dirty="0"/>
          </a:p>
          <a:p>
            <a:pPr>
              <a:defRPr/>
            </a:pPr>
            <a:r>
              <a:rPr lang="cs-CZ" sz="2800" dirty="0" smtClean="0"/>
              <a:t>FYZICKÁ OSOBA – NOSITEL OSOBNOSTI, PROJEKCE ČLOVĚKA DO PRÁVA, SOUBOR VLASTNOSTÍ</a:t>
            </a:r>
          </a:p>
          <a:p>
            <a:pPr marL="0" indent="0">
              <a:buFont typeface="Arial" charset="0"/>
              <a:buNone/>
              <a:defRPr/>
            </a:pPr>
            <a:r>
              <a:rPr lang="cs-CZ" sz="2800" dirty="0" smtClean="0"/>
              <a:t> </a:t>
            </a:r>
            <a:endParaRPr lang="cs-CZ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AKTUÁLNÍ ZAKOTVENÍ</a:t>
            </a:r>
            <a:br>
              <a:rPr lang="cs-CZ" smtClean="0"/>
            </a:br>
            <a:r>
              <a:rPr lang="cs-CZ" smtClean="0"/>
              <a:t>PRAMENY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250825" y="1412875"/>
            <a:ext cx="8302625" cy="5111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400" b="1" smtClean="0"/>
              <a:t>MEZINÁRODNÍ ÚMLUVY</a:t>
            </a:r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r>
              <a:rPr lang="cs-CZ" sz="2400" smtClean="0"/>
              <a:t>1) ÚMLUVA O OCHRANĚ  LIDSKÝCH PRÁV A ZÁKLADNÍCH SVOBOD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    (č. 209/1992 Sb., čl. 8)</a:t>
            </a:r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r>
              <a:rPr lang="cs-CZ" sz="2400" smtClean="0"/>
              <a:t>2) EVROPSKÁ ÚMLUVA O LIDSKÝCH PRÁVECH A BIOMEDICÍNĚ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    (č. 96/2001 Sb. m. s.)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r>
              <a:rPr lang="cs-CZ" sz="2400" smtClean="0"/>
              <a:t>3) ÚMLUVA O PRÁVECH DÍTĚTE (č. 104/1991 Sb.)</a:t>
            </a:r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r>
              <a:rPr lang="cs-CZ" sz="2400" smtClean="0"/>
              <a:t>4) EVROPSKÁ DOHODA O OCHRANĚ ZVÍŘAT V ZÁJMOVÉM CHOVU (č. 19/2000 Sb. m. s.)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400" b="1" smtClean="0"/>
              <a:t>ÚSTAVNÍ ZÁKONY</a:t>
            </a:r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r>
              <a:rPr lang="cs-CZ" sz="2400" smtClean="0"/>
              <a:t>ÚSTAVA ČESKÉ REPUBLIKY</a:t>
            </a:r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r>
              <a:rPr lang="cs-CZ" sz="2400" smtClean="0"/>
              <a:t>LISTINA ZÁKLADNÍCH PRÁV A SVOBOD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Čl. 5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„Každý je způsobilý mít práva“.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600" b="1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ZÁKONNÁ ÚPRAVA VNITROSTÁTNÍ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b="1" dirty="0" smtClean="0"/>
              <a:t>Především: 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b="1" dirty="0" smtClean="0"/>
              <a:t>ZÁKON Č. 89/2012 Sb., občanský zákoník 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b="1" dirty="0" smtClean="0"/>
              <a:t>§ 7 a násl.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b="1" dirty="0" smtClean="0"/>
              <a:t>§ 81 NOZ a § 11 a  násl. ochrana osobnosti (bude pojednáno v samostatné přednášce v příštím semestru)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400" b="1" dirty="0" smtClean="0"/>
              <a:t>Dále: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400" b="1" dirty="0" smtClean="0"/>
              <a:t>Zákon č. 94/1963 Sb., zákon o rodině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400" b="1" dirty="0" smtClean="0"/>
              <a:t>Zákon č. 115/2006 Sb. , o registrovaném partnerství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400" b="1" dirty="0" smtClean="0"/>
              <a:t>Zákon č. 262/2006 Sb., zákoník práce – pracovně právní způsobilost</a:t>
            </a:r>
            <a:endParaRPr lang="cs-CZ" sz="2400" dirty="0" smtClean="0"/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b="1" dirty="0" smtClean="0"/>
              <a:t>Zákon č. 99/1963 Sb., občanský soudní řád 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b="1" dirty="0" smtClean="0"/>
              <a:t>Zákon č. 292/2013 Sb., o zvláštních řízeních soudních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cs-CZ" sz="2800" b="1" dirty="0" smtClean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smtClean="0"/>
              <a:t>ZÁKONNÁ ÚPRAVA VNITROSTÁTNÍ II.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b="1" smtClean="0"/>
              <a:t>zákon č. 101/2000 Sb., o ochraně osobních údajů 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2000" b="1" smtClean="0"/>
          </a:p>
          <a:p>
            <a:pPr eaLnBrk="1" hangingPunct="1">
              <a:lnSpc>
                <a:spcPct val="80000"/>
              </a:lnSpc>
            </a:pPr>
            <a:r>
              <a:rPr lang="cs-CZ" sz="2000" b="1" smtClean="0"/>
              <a:t> zákon č. 285/2002 Sb.,  o darování, odběrech a transplantacích tkání a orgánů a změněně kterých zákonů (transplantační zákon)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2000" b="1" smtClean="0"/>
          </a:p>
          <a:p>
            <a:pPr eaLnBrk="1" hangingPunct="1">
              <a:lnSpc>
                <a:spcPct val="80000"/>
              </a:lnSpc>
            </a:pPr>
            <a:r>
              <a:rPr lang="cs-CZ" sz="2000" b="1" smtClean="0"/>
              <a:t> zákon č. 301/2000 Sb., o matrikách, jménu a příjmení a o změně některých souvisejících zákonů</a:t>
            </a:r>
          </a:p>
          <a:p>
            <a:pPr eaLnBrk="1" hangingPunct="1">
              <a:lnSpc>
                <a:spcPct val="80000"/>
              </a:lnSpc>
            </a:pPr>
            <a:endParaRPr lang="cs-CZ" sz="2000" b="1" smtClean="0"/>
          </a:p>
          <a:p>
            <a:pPr eaLnBrk="1" hangingPunct="1">
              <a:lnSpc>
                <a:spcPct val="80000"/>
              </a:lnSpc>
            </a:pPr>
            <a:r>
              <a:rPr lang="cs-CZ" sz="2000" b="1" smtClean="0"/>
              <a:t>zákon č. 372/2011 Sb., o zdravotních službách a podmínkách jejich poskytování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000" smtClean="0"/>
              <a:t> § 28 a násl. – práva pacienta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000" smtClean="0"/>
              <a:t> § 35 – práva nezletilého pacienta</a:t>
            </a:r>
          </a:p>
          <a:p>
            <a:pPr eaLnBrk="1" hangingPunct="1">
              <a:lnSpc>
                <a:spcPct val="80000"/>
              </a:lnSpc>
            </a:pPr>
            <a:endParaRPr lang="cs-CZ" sz="2800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1561</TotalTime>
  <Words>2009</Words>
  <Application>Microsoft Office PowerPoint</Application>
  <PresentationFormat>Předvádění na obrazovce (4:3)</PresentationFormat>
  <Paragraphs>317</Paragraphs>
  <Slides>48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53" baseType="lpstr">
      <vt:lpstr>Arial</vt:lpstr>
      <vt:lpstr>Calibri</vt:lpstr>
      <vt:lpstr>Calibri Light</vt:lpstr>
      <vt:lpstr>Wingdings</vt:lpstr>
      <vt:lpstr>Motiv Office</vt:lpstr>
      <vt:lpstr>Fyzické osoby</vt:lpstr>
      <vt:lpstr>OSOBA (PERSONA)</vt:lpstr>
      <vt:lpstr>OSOBY V PRÁVNÍM SMYSLU</vt:lpstr>
      <vt:lpstr>Člověk/Fyzická osoba</vt:lpstr>
      <vt:lpstr>KONCEPČNÍ PŘÍSTUP  V OZ</vt:lpstr>
      <vt:lpstr>ČLOVĚK X FYZICKÁ OSOBA v OZ</vt:lpstr>
      <vt:lpstr>AKTUÁLNÍ ZAKOTVENÍ PRAMENY</vt:lpstr>
      <vt:lpstr>ZÁKONNÁ ÚPRAVA VNITROSTÁTNÍ</vt:lpstr>
      <vt:lpstr>ZÁKONNÁ ÚPRAVA VNITROSTÁTNÍ II.</vt:lpstr>
      <vt:lpstr>OSOBY FYZICKÉ – OSOBY PŘIROZENÉ</vt:lpstr>
      <vt:lpstr>Právní osobnost</vt:lpstr>
      <vt:lpstr>Pojem právní osobnosti</vt:lpstr>
      <vt:lpstr>Počátek právní osobnosti</vt:lpstr>
      <vt:lpstr>Nasciturus</vt:lpstr>
      <vt:lpstr>PRÁVNÍ STATUS NASCITURA</vt:lpstr>
      <vt:lpstr>Konec právní osobnosti</vt:lpstr>
      <vt:lpstr>Konstatování smrti</vt:lpstr>
      <vt:lpstr>Konstatování smrti lékařem</vt:lpstr>
      <vt:lpstr>Důkaz smrti</vt:lpstr>
      <vt:lpstr>Domněnka smrti</vt:lpstr>
      <vt:lpstr>Prohlášení za nezvěstného - předpoklady</vt:lpstr>
      <vt:lpstr>Prohlášení za nezvěstného - následky</vt:lpstr>
      <vt:lpstr>Domněnka současné smrti</vt:lpstr>
      <vt:lpstr>Svéprávnost</vt:lpstr>
      <vt:lpstr>Pojem svéprávnosti</vt:lpstr>
      <vt:lpstr>Rozsah svéprávnosti</vt:lpstr>
      <vt:lpstr>Svéprávnost nezletilých</vt:lpstr>
      <vt:lpstr>Jednání, k nimž není nezletilý způsobilý</vt:lpstr>
      <vt:lpstr>Podpůrná opatření při narušení svéprávnosti</vt:lpstr>
      <vt:lpstr>Přehled podpůrných opatření</vt:lpstr>
      <vt:lpstr>Předběžné prohlášení</vt:lpstr>
      <vt:lpstr>Předběžné prohlášení</vt:lpstr>
      <vt:lpstr>Forma prohlášení</vt:lpstr>
      <vt:lpstr>Účinky prohlášení</vt:lpstr>
      <vt:lpstr>Nápomoc při rozhodování</vt:lpstr>
      <vt:lpstr>Účel</vt:lpstr>
      <vt:lpstr>Vznik</vt:lpstr>
      <vt:lpstr>Obsah</vt:lpstr>
      <vt:lpstr>Zastoupení členem domácnosti</vt:lpstr>
      <vt:lpstr>Předpoklady</vt:lpstr>
      <vt:lpstr>Vznik</vt:lpstr>
      <vt:lpstr>Rozsah</vt:lpstr>
      <vt:lpstr>Finance</vt:lpstr>
      <vt:lpstr>Omezení svéprávnosti</vt:lpstr>
      <vt:lpstr>Předpoklady</vt:lpstr>
      <vt:lpstr>Rozhodnutí o omezení svéprávnosti</vt:lpstr>
      <vt:lpstr>Neplatnost právního jednání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Fyzické osoby</dc:title>
  <dc:creator>Petr Lavický</dc:creator>
  <cp:lastModifiedBy>Kateřina Ronovská</cp:lastModifiedBy>
  <cp:revision>118</cp:revision>
  <dcterms:created xsi:type="dcterms:W3CDTF">2014-09-09T08:28:26Z</dcterms:created>
  <dcterms:modified xsi:type="dcterms:W3CDTF">2016-09-29T08:03:59Z</dcterms:modified>
</cp:coreProperties>
</file>