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61"/>
  </p:notesMasterIdLst>
  <p:sldIdLst>
    <p:sldId id="270" r:id="rId2"/>
    <p:sldId id="271" r:id="rId3"/>
    <p:sldId id="390" r:id="rId4"/>
    <p:sldId id="307" r:id="rId5"/>
    <p:sldId id="361" r:id="rId6"/>
    <p:sldId id="306" r:id="rId7"/>
    <p:sldId id="302" r:id="rId8"/>
    <p:sldId id="301" r:id="rId9"/>
    <p:sldId id="275" r:id="rId10"/>
    <p:sldId id="276" r:id="rId11"/>
    <p:sldId id="309" r:id="rId12"/>
    <p:sldId id="311" r:id="rId13"/>
    <p:sldId id="346" r:id="rId14"/>
    <p:sldId id="358" r:id="rId15"/>
    <p:sldId id="364" r:id="rId16"/>
    <p:sldId id="372" r:id="rId17"/>
    <p:sldId id="362" r:id="rId18"/>
    <p:sldId id="391" r:id="rId19"/>
    <p:sldId id="392" r:id="rId20"/>
    <p:sldId id="367" r:id="rId21"/>
    <p:sldId id="395" r:id="rId22"/>
    <p:sldId id="351" r:id="rId23"/>
    <p:sldId id="280" r:id="rId24"/>
    <p:sldId id="385" r:id="rId25"/>
    <p:sldId id="403" r:id="rId26"/>
    <p:sldId id="370" r:id="rId27"/>
    <p:sldId id="371" r:id="rId28"/>
    <p:sldId id="373" r:id="rId29"/>
    <p:sldId id="323" r:id="rId30"/>
    <p:sldId id="368" r:id="rId31"/>
    <p:sldId id="389" r:id="rId32"/>
    <p:sldId id="369" r:id="rId33"/>
    <p:sldId id="399" r:id="rId34"/>
    <p:sldId id="375" r:id="rId35"/>
    <p:sldId id="386" r:id="rId36"/>
    <p:sldId id="292" r:id="rId37"/>
    <p:sldId id="396" r:id="rId38"/>
    <p:sldId id="379" r:id="rId39"/>
    <p:sldId id="380" r:id="rId40"/>
    <p:sldId id="397" r:id="rId41"/>
    <p:sldId id="381" r:id="rId42"/>
    <p:sldId id="400" r:id="rId43"/>
    <p:sldId id="382" r:id="rId44"/>
    <p:sldId id="402" r:id="rId45"/>
    <p:sldId id="401" r:id="rId46"/>
    <p:sldId id="383" r:id="rId47"/>
    <p:sldId id="384" r:id="rId48"/>
    <p:sldId id="398" r:id="rId49"/>
    <p:sldId id="353" r:id="rId50"/>
    <p:sldId id="286" r:id="rId51"/>
    <p:sldId id="287" r:id="rId52"/>
    <p:sldId id="288" r:id="rId53"/>
    <p:sldId id="290" r:id="rId54"/>
    <p:sldId id="291" r:id="rId55"/>
    <p:sldId id="340" r:id="rId56"/>
    <p:sldId id="377" r:id="rId57"/>
    <p:sldId id="378" r:id="rId58"/>
    <p:sldId id="269" r:id="rId59"/>
    <p:sldId id="315" r:id="rId6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1" autoAdjust="0"/>
    <p:restoredTop sz="86439" autoAdjust="0"/>
  </p:normalViewPr>
  <p:slideViewPr>
    <p:cSldViewPr>
      <p:cViewPr varScale="1">
        <p:scale>
          <a:sx n="84" d="100"/>
          <a:sy n="84" d="100"/>
        </p:scale>
        <p:origin x="96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021BD0-F08E-4425-BD23-099F782822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629E55-9D51-4E42-9231-2AE2A6EE8142}" type="slidenum">
              <a:rPr lang="cs-CZ" altLang="cs-CZ" smtClean="0"/>
              <a:pPr/>
              <a:t>1</a:t>
            </a:fld>
            <a:endParaRPr lang="cs-CZ" altLang="cs-CZ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4240409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altLang="cs-CZ" dirty="0" smtClean="0"/>
              <a:t>ABGB ROZLIŠOVAL  (V DUCHU OSVÍCENSKÉHO RACIONALISMU A LIBERALISMU) MEZI PRÁVY VROZENÝMI (NEZADATELNÝMI, PRIROZENÝMI) A PRÁVY NABYVATELNÝMI (ZÁKONODÁRCEM PŘIZNANÝMI)</a:t>
            </a:r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34B969-8DFC-4030-912B-C9D46EC95DAE}" type="slidenum">
              <a:rPr lang="cs-CZ" altLang="cs-CZ" smtClean="0"/>
              <a:pPr/>
              <a:t>7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30108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DAEBE2-D17C-4567-8A8F-9EBFFC028060}" type="slidenum">
              <a:rPr lang="cs-CZ" altLang="cs-CZ" smtClean="0"/>
              <a:pPr/>
              <a:t>9</a:t>
            </a:fld>
            <a:endParaRPr lang="cs-CZ" altLang="cs-CZ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1563" y="774700"/>
            <a:ext cx="4570412" cy="3427413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hu-HU" altLang="cs-CZ" sz="400" smtClean="0"/>
              <a:t>Čl. 8 Právo na respektování rodinného a soukromého života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 smtClean="0"/>
              <a:t>Čl. 8(1): Každý  má  právo   na  respektování  svého  soukromého  a rodinného života, obydlí a korespondence.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cs-CZ" sz="400" smtClean="0"/>
              <a:t>Čl. 10 Svoboda projevu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 smtClean="0"/>
              <a:t>Čl. 10(1): Každý má  právo na  svobodu projevu.  Toto právo zahrnuje svobodu  zastávat názory  a přijímat  a rozšiřovat  informace nebo myšlenky bez  zasahování státních orgánů a  bez ohledu na hranice. Tento  článek nebrání  státům, aby  vyžadovaly udělování  povolení rozhlasovým, televizním nebo filmovým společnostem.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 smtClean="0"/>
              <a:t>Čl. 10(2): Výkon  těchto  svobod,  protože  zahrnuje  i povinnosti i odpovědnost, může podléhat takovým formalitám, podmínkám, omezením nebo  sankcím,  které  stanoví  zákon  a  které  jsou  nezbytné  v demokratické  společnosti  v  zájmu  (...)  </a:t>
            </a:r>
            <a:r>
              <a:rPr lang="hu-HU" altLang="cs-CZ" sz="500" b="1" u="sng" smtClean="0"/>
              <a:t>ochrany pověsti  nebo práv  jiných</a:t>
            </a:r>
            <a:r>
              <a:rPr lang="hu-HU" altLang="cs-CZ" sz="500" smtClean="0"/>
              <a:t> (...)</a:t>
            </a:r>
          </a:p>
          <a:p>
            <a:pPr eaLnBrk="1" hangingPunct="1"/>
            <a:endParaRPr lang="hu-HU" altLang="cs-CZ" smtClean="0"/>
          </a:p>
        </p:txBody>
      </p:sp>
    </p:spTree>
    <p:extLst>
      <p:ext uri="{BB962C8B-B14F-4D97-AF65-F5344CB8AC3E}">
        <p14:creationId xmlns:p14="http://schemas.microsoft.com/office/powerpoint/2010/main" val="1084354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7F31271-7CA5-4042-A124-C045EB2B183A}" type="slidenum">
              <a:rPr lang="cs-CZ" altLang="cs-CZ" smtClean="0"/>
              <a:pPr/>
              <a:t>28</a:t>
            </a:fld>
            <a:endParaRPr lang="cs-CZ" altLang="cs-CZ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1000" b="1" dirty="0" smtClean="0"/>
              <a:t>Předpoklady uplatnění práva na ochranu osobnosti</a:t>
            </a:r>
            <a:r>
              <a:rPr lang="cs-CZ" altLang="cs-CZ" sz="1000" dirty="0" smtClean="0"/>
              <a:t> (</a:t>
            </a:r>
            <a:r>
              <a:rPr lang="cs-CZ" altLang="cs-CZ" sz="1000" dirty="0" err="1" smtClean="0"/>
              <a:t>rozh</a:t>
            </a:r>
            <a:r>
              <a:rPr lang="cs-CZ" altLang="cs-CZ" sz="1000" dirty="0" smtClean="0"/>
              <a:t>. </a:t>
            </a:r>
            <a:r>
              <a:rPr lang="cs-CZ" altLang="cs-CZ" sz="1000" dirty="0" err="1" smtClean="0"/>
              <a:t>Sp</a:t>
            </a:r>
            <a:r>
              <a:rPr lang="cs-CZ" altLang="cs-CZ" sz="1000" dirty="0" smtClean="0"/>
              <a:t>. Zn. 28 </a:t>
            </a:r>
            <a:r>
              <a:rPr lang="cs-CZ" altLang="cs-CZ" sz="1000" dirty="0" err="1" smtClean="0"/>
              <a:t>Cdo</a:t>
            </a:r>
            <a:r>
              <a:rPr lang="cs-CZ" altLang="cs-CZ" sz="1000" dirty="0" smtClean="0"/>
              <a:t> 1524/2002)</a:t>
            </a:r>
          </a:p>
          <a:p>
            <a:pPr eaLnBrk="1" hangingPunct="1"/>
            <a:r>
              <a:rPr lang="cs-CZ" altLang="cs-CZ" sz="1000" dirty="0" smtClean="0"/>
              <a:t>Předpokladem úspěšného uplatnění práva na ochranu osobnosti je jednak to, že došlo k neoprávněnému zásahu, a jednak to, že tento zásah byl </a:t>
            </a:r>
            <a:r>
              <a:rPr lang="cs-CZ" altLang="cs-CZ" sz="1000" b="1" dirty="0" smtClean="0"/>
              <a:t>objektivně  způsobilý přivodit újmu na právech</a:t>
            </a:r>
            <a:r>
              <a:rPr lang="cs-CZ" altLang="cs-CZ" sz="1000" dirty="0" smtClean="0"/>
              <a:t> chráněných § 11 OZ.</a:t>
            </a:r>
          </a:p>
          <a:p>
            <a:pPr eaLnBrk="1" hangingPunct="1"/>
            <a:endParaRPr lang="cs-CZ" altLang="cs-CZ" sz="1000" dirty="0" smtClean="0"/>
          </a:p>
          <a:p>
            <a:pPr eaLnBrk="1" hangingPunct="1"/>
            <a:r>
              <a:rPr lang="cs-CZ" altLang="cs-CZ" sz="1000" b="1" dirty="0" smtClean="0"/>
              <a:t>Neoprávněnost zásahu do osobnostních práv</a:t>
            </a:r>
          </a:p>
          <a:p>
            <a:pPr eaLnBrk="1" hangingPunct="1"/>
            <a:r>
              <a:rPr lang="cs-CZ" altLang="cs-CZ" sz="1000" dirty="0" smtClean="0"/>
              <a:t>Neoprávněným zásahem do práva na ochranu osobnosti je jednání, které zasahuje  do práv chráněných  § 11 OZ a které je v rozporu s právy a povinnostmi původce zásahu stanovenými právním řádem.</a:t>
            </a:r>
          </a:p>
          <a:p>
            <a:pPr eaLnBrk="1" hangingPunct="1"/>
            <a:endParaRPr lang="cs-CZ" altLang="cs-CZ" sz="1000" dirty="0" smtClean="0"/>
          </a:p>
          <a:p>
            <a:pPr eaLnBrk="1" hangingPunct="1"/>
            <a:r>
              <a:rPr lang="cs-CZ" altLang="cs-CZ" sz="1000" dirty="0" smtClean="0"/>
              <a:t>Důkaz pravdy</a:t>
            </a:r>
          </a:p>
          <a:p>
            <a:pPr eaLnBrk="1" hangingPunct="1"/>
            <a:r>
              <a:rPr lang="cs-CZ" altLang="cs-CZ" sz="1000" dirty="0" smtClean="0"/>
              <a:t>Bylo-li do osobnostních práv zasaženo tvrzením nebo obviněním, nešlo o neoprávněný  zásah, odpovídal-li jeho obsah pravdě; ve věcech ochrany osobnosti je třeba zásadně připustit možnost důkazu pravdy.</a:t>
            </a:r>
          </a:p>
          <a:p>
            <a:pPr eaLnBrk="1" hangingPunct="1"/>
            <a:endParaRPr lang="cs-CZ" altLang="cs-CZ" sz="1000" dirty="0" smtClean="0"/>
          </a:p>
          <a:p>
            <a:pPr eaLnBrk="1" hangingPunct="1"/>
            <a:r>
              <a:rPr lang="cs-CZ" altLang="cs-CZ" sz="1000" b="1" dirty="0" smtClean="0"/>
              <a:t>Oprávněnost kritiky</a:t>
            </a:r>
          </a:p>
          <a:p>
            <a:pPr eaLnBrk="1" hangingPunct="1"/>
            <a:r>
              <a:rPr lang="cs-CZ" altLang="cs-CZ" sz="1000" dirty="0" smtClean="0"/>
              <a:t>Rozdíl mezi neoprávněným zásahem do práva na ochranu osobnosti  a kritikou je nutno spatřovat v pravdivosti (objektivnosti) projevu a v cíli, který sleduje.</a:t>
            </a:r>
          </a:p>
          <a:p>
            <a:pPr eaLnBrk="1" hangingPunct="1"/>
            <a:r>
              <a:rPr lang="cs-CZ" altLang="cs-CZ" sz="1000" dirty="0" smtClean="0"/>
              <a:t>Kritiku počínání fyzické osoba, opírající se o okolnosti, o nichž je sdělován pravdivý údaj, nelze zpravidla pokládat za odporující ustanovení § 11 OZ.</a:t>
            </a:r>
          </a:p>
          <a:p>
            <a:pPr eaLnBrk="1" hangingPunct="1"/>
            <a:endParaRPr lang="cs-CZ" altLang="cs-CZ" sz="1000" dirty="0" smtClean="0"/>
          </a:p>
          <a:p>
            <a:pPr eaLnBrk="1" hangingPunct="1"/>
            <a:endParaRPr lang="cs-CZ" altLang="cs-CZ" sz="1000" dirty="0" smtClean="0"/>
          </a:p>
          <a:p>
            <a:pPr eaLnBrk="1" hangingPunct="1"/>
            <a:endParaRPr lang="cs-CZ" altLang="cs-CZ" sz="1000" dirty="0" smtClean="0"/>
          </a:p>
        </p:txBody>
      </p:sp>
    </p:spTree>
    <p:extLst>
      <p:ext uri="{BB962C8B-B14F-4D97-AF65-F5344CB8AC3E}">
        <p14:creationId xmlns:p14="http://schemas.microsoft.com/office/powerpoint/2010/main" val="3130923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D560F84-04A1-46D6-AD8A-A51EF4D53EFA}" type="slidenum">
              <a:rPr lang="cs-CZ" altLang="cs-CZ" smtClean="0"/>
              <a:pPr/>
              <a:t>51</a:t>
            </a:fld>
            <a:endParaRPr lang="cs-CZ" altLang="cs-CZ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40542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952DFF4-0D3E-4DAC-93BF-F6A0F3DE6E9D}" type="slidenum">
              <a:rPr lang="cs-CZ" altLang="cs-CZ" smtClean="0"/>
              <a:pPr/>
              <a:t>57</a:t>
            </a:fld>
            <a:endParaRPr lang="cs-CZ" altLang="cs-CZ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40199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E63E-7EE4-4928-9485-3F353E765E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47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09E31-1925-42BB-9CEC-6323E0B6C7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321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B7045-0705-4539-9A0C-79CFB4D4BF8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28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37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B9615F-F50C-4B03-A1E1-E39DA33876A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35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B6885-E77C-4348-8955-7D6E7D3A54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3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C81AD-F3E5-4C7B-978B-F04E08411CC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35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62B135-D460-4A31-A2D9-D00C9EBF1AE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79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B0B44-CBD7-4388-8EE4-3B97D9C1EE7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76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BB782-E730-477C-9241-3C37D46FBDB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21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0BAD9-F66C-486D-8370-F1CA5EEC9F1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488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354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781300"/>
            <a:ext cx="7915275" cy="1409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6000" dirty="0" smtClean="0"/>
              <a:t>Ochrana osobnosti</a:t>
            </a:r>
            <a:br>
              <a:rPr lang="cs-CZ" altLang="cs-CZ" sz="6000" dirty="0" smtClean="0"/>
            </a:br>
            <a:r>
              <a:rPr lang="cs-CZ" altLang="cs-CZ" sz="6000" dirty="0" smtClean="0"/>
              <a:t/>
            </a:r>
            <a:br>
              <a:rPr lang="cs-CZ" altLang="cs-CZ" sz="6000" dirty="0" smtClean="0"/>
            </a:br>
            <a:endParaRPr lang="cs-CZ" altLang="cs-CZ" sz="6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57356" y="3857628"/>
            <a:ext cx="6329363" cy="3167062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doc. JUDr. Kateřina Ronovská, Ph.D.		Právnická fakulta MU, Brno				2016				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ÚSTAVNĚ PRÁVNÍ ZAKOTVENÍ PRÁVA NA OCHRANU OSOBNOSTI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773238"/>
            <a:ext cx="8007350" cy="41910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 smtClean="0"/>
              <a:t>Ústava: </a:t>
            </a:r>
            <a:r>
              <a:rPr lang="cs-CZ" altLang="cs-CZ" sz="2800" dirty="0" smtClean="0"/>
              <a:t>zejména v preambuli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 smtClean="0"/>
              <a:t>LZPS: </a:t>
            </a:r>
            <a:r>
              <a:rPr lang="cs-CZ" altLang="cs-CZ" sz="2800" dirty="0" smtClean="0"/>
              <a:t>zejm. čl. 1,6,7,8,10,11, 12,13, 15, 16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dirty="0" smtClean="0"/>
              <a:t>…podle čl. 10 odst. 1 LZPS "každý má právo, aby byla zachována jeho lidská důstojnost, osobní čest, dobrá pověst a chráněno jeho jméno".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ZÁKONNÉ ZAKOTVENÍ PRÁVA NA OCHRANU OSOBNOSTI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00213"/>
            <a:ext cx="8229600" cy="4525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>
                <a:solidFill>
                  <a:srgbClr val="00B050"/>
                </a:solidFill>
              </a:rPr>
              <a:t> </a:t>
            </a:r>
            <a:r>
              <a:rPr lang="cs-CZ" sz="4000" b="1" dirty="0" smtClean="0"/>
              <a:t>§ 3, § </a:t>
            </a:r>
            <a:r>
              <a:rPr lang="cs-CZ" sz="4000" b="1" dirty="0"/>
              <a:t>81 a násl. </a:t>
            </a:r>
            <a:r>
              <a:rPr lang="cs-CZ" sz="4000" b="1" dirty="0" smtClean="0"/>
              <a:t>OZ</a:t>
            </a:r>
            <a:r>
              <a:rPr lang="cs-CZ" sz="4000" b="1" dirty="0"/>
              <a:t>, a též § 2956, 2957 </a:t>
            </a:r>
            <a:r>
              <a:rPr lang="cs-CZ" sz="4000" b="1" dirty="0" smtClean="0"/>
              <a:t>OZ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4000" b="1" dirty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/>
              <a:t>a další předpisy: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§ 21 a násl., zákona č. 101/2000 Sb., o ochraně osobních údajů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 smtClean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u-HU" dirty="0" smtClean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Další související předpisy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94360" y="1844824"/>
            <a:ext cx="7886700" cy="4351338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č. 198/2009 Sb., antidiskriminační zákon, od. 1. 9. 2009 účinnost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č. 285/2002 Sb.,  o darování, odběrech a transplantacích tkání a orgánů a změněně kterých zákonů (transplantační zákon)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 zákon č. 301/2000 Sb., o matrikách, jménu a příjmení a o změně některých souvisejících zákonů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 § 10, §11 zákona č. 46/2000 Sb., o právech a povinnostech při vydávání periodického tisku a o změně některých dalších zákonů (tiskový zákon)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§ 35, §36 zákona č. 231/2001 Sb., o provozování rozhlasového a televizního vysílání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č. 121/2000 Sb., o právu autorském, právech souvisejících s právem autorským a o změně některých zákonů (autorský zákon),</a:t>
            </a:r>
            <a:r>
              <a:rPr lang="cs-CZ" sz="1600" b="1" dirty="0" smtClean="0"/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č. 218/2003 Sb., o soudnictví ve věcech mládeže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č. 227/2006 Sb. , o výzkumu na lidských embryonálních kmenových buňkách a souvisejících činnostech a o změně některých souvisejících zákonů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 zákon č. 262/2006 Sb., zákoník práce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111/2009 Sb., o základních registrech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č. 106/1999 Sb., o svobodném přístupu k informacím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Trestní zákoník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49 zákona č. 200/1990 Sb., o přestupcích – přestupky proti občanskému soužití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§ 28 a § 35 zákona č. 372/2011 Sb., o zdravotních službách a podmínkách jejich poskytování </a:t>
            </a:r>
          </a:p>
          <a:p>
            <a:pPr>
              <a:lnSpc>
                <a:spcPct val="80000"/>
              </a:lnSpc>
              <a:defRPr/>
            </a:pPr>
            <a:r>
              <a:rPr lang="cs-CZ" sz="1600" dirty="0"/>
              <a:t>OSŘ-§ 133a občanského soudního řádu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ZZŘS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u-HU" sz="1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u-HU" sz="16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sz="1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DŮLEŽITÝ PRAMEN POZNÁNÍ: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JUDIKATURA ČESKÝ SOUDŮ</a:t>
            </a:r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JUDIKATURA EVROPSKÉHO SOUDU PRO LIDSKÁ PRÁVA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4000" dirty="0" smtClean="0"/>
              <a:t>JMÉNO ČLOVĚKA A JEHO OCHRANA</a:t>
            </a:r>
            <a:br>
              <a:rPr lang="cs-CZ" altLang="cs-CZ" sz="4000" dirty="0" smtClean="0"/>
            </a:br>
            <a:r>
              <a:rPr lang="cs-CZ" altLang="cs-CZ" sz="4000" dirty="0" smtClean="0"/>
              <a:t>(právo na ochranu jména – zvláštní 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u="sng" dirty="0" smtClean="0"/>
              <a:t>Statusový význam </a:t>
            </a:r>
            <a:r>
              <a:rPr lang="cs-CZ" altLang="cs-CZ" sz="2800" dirty="0" smtClean="0"/>
              <a:t>pro člověka, tradiční způsob identifikace/specifikum (člověk se s ním nerodí) – </a:t>
            </a:r>
            <a:r>
              <a:rPr lang="cs-CZ" altLang="cs-CZ" sz="2800" u="sng" dirty="0" smtClean="0"/>
              <a:t>není vrozené, tj. přirozené</a:t>
            </a:r>
          </a:p>
          <a:p>
            <a:pPr eaLnBrk="1" hangingPunct="1"/>
            <a:r>
              <a:rPr lang="cs-CZ" altLang="cs-CZ" sz="2800" u="sng" dirty="0" smtClean="0"/>
              <a:t>Svoboda člověka zvolit si pro </a:t>
            </a:r>
            <a:r>
              <a:rPr lang="cs-CZ" altLang="cs-CZ" sz="2800" i="1" u="sng" dirty="0" smtClean="0"/>
              <a:t>soukromý styk </a:t>
            </a:r>
            <a:r>
              <a:rPr lang="cs-CZ" altLang="cs-CZ" sz="2800" u="sng" dirty="0" smtClean="0"/>
              <a:t>vlastní označen</a:t>
            </a:r>
            <a:r>
              <a:rPr lang="cs-CZ" altLang="cs-CZ" sz="2800" dirty="0" smtClean="0"/>
              <a:t>í (jméno a příjmení) a nebýt jej zbaven (čl. 7 ÚP dítěte) – </a:t>
            </a:r>
            <a:r>
              <a:rPr lang="cs-CZ" altLang="cs-CZ" sz="2800" i="1" dirty="0" smtClean="0"/>
              <a:t>přirozené </a:t>
            </a:r>
            <a:r>
              <a:rPr lang="cs-CZ" altLang="cs-CZ" sz="2800" u="sng" dirty="0" smtClean="0"/>
              <a:t>právo na pojmenování</a:t>
            </a:r>
          </a:p>
          <a:p>
            <a:pPr eaLnBrk="1" hangingPunct="1"/>
            <a:r>
              <a:rPr lang="cs-CZ" altLang="cs-CZ" sz="2800" u="sng" dirty="0" smtClean="0"/>
              <a:t>Prolínání práva soukromého a veřejného </a:t>
            </a:r>
            <a:r>
              <a:rPr lang="cs-CZ" altLang="cs-CZ" sz="2800" dirty="0" smtClean="0"/>
              <a:t>(veřejný zájem na evidenci obyvatelstva, matriční pořádek , používání v </a:t>
            </a:r>
            <a:r>
              <a:rPr lang="cs-CZ" altLang="cs-CZ" sz="2800" u="sng" dirty="0" smtClean="0"/>
              <a:t>úředním </a:t>
            </a:r>
            <a:r>
              <a:rPr lang="cs-CZ" altLang="cs-CZ" sz="2800" dirty="0" smtClean="0"/>
              <a:t>styku)</a:t>
            </a:r>
          </a:p>
          <a:p>
            <a:pPr eaLnBrk="1" hangingPunct="1">
              <a:buFontTx/>
              <a:buNone/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600" dirty="0" smtClean="0"/>
              <a:t>Aktivní legitimace k ochraně jména – </a:t>
            </a:r>
            <a:br>
              <a:rPr lang="cs-CZ" altLang="cs-CZ" sz="3600" dirty="0" smtClean="0"/>
            </a:br>
            <a:r>
              <a:rPr lang="cs-CZ" altLang="cs-CZ" sz="3600" dirty="0" smtClean="0"/>
              <a:t>§78 NOZ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u="sng" dirty="0" smtClean="0"/>
              <a:t>Dotčený člověk</a:t>
            </a:r>
          </a:p>
          <a:p>
            <a:pPr>
              <a:defRPr/>
            </a:pPr>
            <a:endParaRPr lang="cs-CZ" sz="2400" u="sng" dirty="0" smtClean="0"/>
          </a:p>
          <a:p>
            <a:pPr>
              <a:defRPr/>
            </a:pPr>
            <a:r>
              <a:rPr lang="cs-CZ" sz="2400" u="sng" dirty="0" smtClean="0"/>
              <a:t>Manžel, potomek, předek, partner (tax.)</a:t>
            </a:r>
            <a:r>
              <a:rPr lang="cs-CZ" sz="2400" dirty="0" smtClean="0"/>
              <a:t> - vlastním jménem – (výjimka!)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u="sng" dirty="0" smtClean="0"/>
              <a:t>Pokud kumulativně splněny 2 podmínky: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 smtClean="0"/>
              <a:t> a) </a:t>
            </a:r>
            <a:r>
              <a:rPr lang="cs-CZ" sz="2400" u="sng" dirty="0" smtClean="0"/>
              <a:t>v případě ztráty schopnosti/možnosti člověka samostatně chránit své právo</a:t>
            </a:r>
            <a:r>
              <a:rPr lang="cs-CZ" sz="2400" dirty="0" smtClean="0"/>
              <a:t> (zvláštní „žalobní právo“ dle DZ) a zároveň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 smtClean="0"/>
              <a:t> b) nedal najevo (svéprávný), </a:t>
            </a:r>
            <a:r>
              <a:rPr lang="cs-CZ" sz="2400" u="sng" dirty="0" smtClean="0"/>
              <a:t>že si nepřeje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OCHRANA PŘÍJMENÍ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u="sng" dirty="0"/>
              <a:t>Zvláštní aktivní legitimace k ochraně příjmení § 78/3 </a:t>
            </a:r>
            <a:r>
              <a:rPr lang="cs-CZ" u="sng" dirty="0" smtClean="0"/>
              <a:t>(dědičné </a:t>
            </a:r>
            <a:r>
              <a:rPr lang="cs-CZ" u="sng" dirty="0"/>
              <a:t>příjmení § 860 a násl</a:t>
            </a:r>
            <a:r>
              <a:rPr lang="cs-CZ" u="sng" dirty="0" smtClean="0"/>
              <a:t>.):</a:t>
            </a:r>
          </a:p>
          <a:p>
            <a:pPr marL="0" indent="0">
              <a:buFont typeface="Arial" charset="0"/>
              <a:buNone/>
              <a:defRPr/>
            </a:pPr>
            <a:endParaRPr lang="cs-CZ" u="sng" dirty="0"/>
          </a:p>
          <a:p>
            <a:pPr>
              <a:buFontTx/>
              <a:buChar char="-"/>
              <a:defRPr/>
            </a:pPr>
            <a:r>
              <a:rPr lang="cs-CZ" u="sng" dirty="0" smtClean="0"/>
              <a:t>manžel</a:t>
            </a:r>
            <a:r>
              <a:rPr lang="cs-CZ" u="sng" dirty="0"/>
              <a:t>, osoba blízká (§ 22)</a:t>
            </a:r>
            <a:r>
              <a:rPr lang="cs-CZ" dirty="0"/>
              <a:t>, byť nebylo do jejich právo ke jménu přímo zasaženo</a:t>
            </a:r>
          </a:p>
          <a:p>
            <a:pPr>
              <a:buFontTx/>
              <a:buChar char="-"/>
              <a:defRPr/>
            </a:pPr>
            <a:r>
              <a:rPr lang="cs-CZ" u="sng" dirty="0"/>
              <a:t>– důležitý zájem </a:t>
            </a:r>
            <a:r>
              <a:rPr lang="cs-CZ" u="sng" dirty="0" smtClean="0"/>
              <a:t>rodiny (ochrana rodového jména)</a:t>
            </a:r>
            <a:endParaRPr lang="cs-CZ" u="sng" dirty="0"/>
          </a:p>
          <a:p>
            <a:pPr>
              <a:buFontTx/>
              <a:buChar char="-"/>
              <a:defRPr/>
            </a:pPr>
            <a:r>
              <a:rPr lang="cs-CZ" dirty="0"/>
              <a:t>i </a:t>
            </a:r>
            <a:r>
              <a:rPr lang="cs-CZ" u="sng" dirty="0"/>
              <a:t>proti vůli </a:t>
            </a:r>
            <a:r>
              <a:rPr lang="cs-CZ" dirty="0"/>
              <a:t>dotčeného </a:t>
            </a:r>
            <a:r>
              <a:rPr lang="cs-CZ" dirty="0" smtClean="0"/>
              <a:t>člověka</a:t>
            </a:r>
          </a:p>
          <a:p>
            <a:pPr>
              <a:buFontTx/>
              <a:buChar char="-"/>
              <a:defRPr/>
            </a:pPr>
            <a:r>
              <a:rPr lang="cs-CZ" dirty="0" smtClean="0"/>
              <a:t>i když </a:t>
            </a:r>
            <a:r>
              <a:rPr lang="cs-CZ" u="sng" dirty="0" smtClean="0"/>
              <a:t>nenese</a:t>
            </a:r>
            <a:r>
              <a:rPr lang="cs-CZ" dirty="0" smtClean="0"/>
              <a:t> stejné příjmení</a:t>
            </a: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PSEUDONYM (§ 79)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altLang="cs-CZ" sz="1800" u="sng" dirty="0" smtClean="0"/>
              <a:t>Přirozené právo zvolit si  vlastní  „jiné“ soukromé označe</a:t>
            </a:r>
            <a:r>
              <a:rPr lang="cs-CZ" altLang="cs-CZ" sz="1800" dirty="0" smtClean="0"/>
              <a:t>ní -  pro určitý obor i pro </a:t>
            </a:r>
            <a:r>
              <a:rPr lang="cs-CZ" altLang="cs-CZ" sz="1800" u="sng" dirty="0" smtClean="0"/>
              <a:t>soukromý styk vůbec (již i v ABGB)</a:t>
            </a:r>
          </a:p>
          <a:p>
            <a:pPr>
              <a:defRPr/>
            </a:pPr>
            <a:r>
              <a:rPr lang="cs-CZ" altLang="cs-CZ" sz="1800" u="sng" dirty="0" smtClean="0"/>
              <a:t>Není legální definice v NOZ</a:t>
            </a:r>
            <a:r>
              <a:rPr lang="cs-CZ" altLang="cs-CZ" sz="1800" dirty="0" smtClean="0"/>
              <a:t> ani v jiném zákoně (</a:t>
            </a:r>
            <a:r>
              <a:rPr lang="cs-CZ" altLang="cs-CZ" sz="1800" u="sng" dirty="0" smtClean="0"/>
              <a:t>jakékoli označení </a:t>
            </a:r>
            <a:r>
              <a:rPr lang="cs-CZ" altLang="cs-CZ" sz="1800" dirty="0" smtClean="0"/>
              <a:t>v soukromém styku, odlišné od jména, nesmí být v rozporu s dobrými mravy, veřejným pořádkem)</a:t>
            </a:r>
          </a:p>
          <a:p>
            <a:pPr>
              <a:defRPr/>
            </a:pPr>
            <a:r>
              <a:rPr lang="cs-CZ" altLang="cs-CZ" sz="1800" u="sng" dirty="0" smtClean="0"/>
              <a:t>Právní jednání  pod pseudonymem </a:t>
            </a:r>
            <a:r>
              <a:rPr lang="cs-CZ" altLang="cs-CZ" sz="1800" dirty="0" smtClean="0"/>
              <a:t>může být platné (kumulativně):</a:t>
            </a:r>
          </a:p>
          <a:p>
            <a:pPr>
              <a:buFontTx/>
              <a:buChar char="-"/>
              <a:defRPr/>
            </a:pPr>
            <a:r>
              <a:rPr lang="cs-CZ" altLang="cs-CZ" sz="1800" dirty="0" smtClean="0"/>
              <a:t>je-li zřejmé, kdo jednal</a:t>
            </a:r>
          </a:p>
          <a:p>
            <a:pPr>
              <a:buFontTx/>
              <a:buChar char="-"/>
              <a:defRPr/>
            </a:pPr>
            <a:r>
              <a:rPr lang="cs-CZ" altLang="cs-CZ" sz="1800" dirty="0" smtClean="0"/>
              <a:t>Nemůže-li mít druhá strana pochybnost o osobě jednajícího</a:t>
            </a:r>
          </a:p>
          <a:p>
            <a:pPr marL="0" indent="0">
              <a:buFont typeface="Arial" charset="0"/>
              <a:buNone/>
              <a:defRPr/>
            </a:pPr>
            <a:endParaRPr lang="cs-CZ" altLang="cs-CZ" sz="1800" dirty="0" smtClean="0"/>
          </a:p>
          <a:p>
            <a:pPr>
              <a:defRPr/>
            </a:pPr>
            <a:r>
              <a:rPr lang="cs-CZ" altLang="cs-CZ" sz="1800" dirty="0" smtClean="0"/>
              <a:t>Vždy nutno respektovat </a:t>
            </a:r>
            <a:r>
              <a:rPr lang="cs-CZ" altLang="cs-CZ" sz="1800" u="sng" dirty="0" smtClean="0"/>
              <a:t>ochranu práv 3 osob </a:t>
            </a:r>
          </a:p>
          <a:p>
            <a:pPr>
              <a:defRPr/>
            </a:pPr>
            <a:r>
              <a:rPr lang="cs-CZ" altLang="cs-CZ" sz="1800" u="sng" dirty="0" smtClean="0"/>
              <a:t>následky  omylu (§ 583) nese kdo jedná pod pseudonymem</a:t>
            </a:r>
            <a:r>
              <a:rPr lang="cs-CZ" altLang="cs-CZ" sz="1800" dirty="0" smtClean="0"/>
              <a:t>, odpovědnost za výsledek, neřeší se zavinění</a:t>
            </a:r>
          </a:p>
          <a:p>
            <a:pPr>
              <a:defRPr/>
            </a:pPr>
            <a:r>
              <a:rPr lang="cs-CZ" altLang="cs-CZ" sz="1800" dirty="0" smtClean="0"/>
              <a:t>Osobnostní ochrana pseudonymu (chráněný statek osobnostní), zvláštní úprava </a:t>
            </a:r>
            <a:r>
              <a:rPr lang="cs-CZ" altLang="cs-CZ" sz="1800" dirty="0" err="1" smtClean="0"/>
              <a:t>AutZ</a:t>
            </a:r>
            <a:r>
              <a:rPr lang="cs-CZ" altLang="cs-CZ" sz="1800" dirty="0" smtClean="0"/>
              <a:t> - souběh</a:t>
            </a:r>
          </a:p>
          <a:p>
            <a:pPr>
              <a:defRPr/>
            </a:pP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4800" dirty="0" smtClean="0"/>
          </a:p>
          <a:p>
            <a:pPr>
              <a:buNone/>
            </a:pPr>
            <a:endParaRPr lang="cs-CZ" sz="4800" dirty="0" smtClean="0"/>
          </a:p>
          <a:p>
            <a:pPr algn="ctr">
              <a:buNone/>
            </a:pPr>
            <a:r>
              <a:rPr lang="cs-CZ" sz="4800" dirty="0" smtClean="0"/>
              <a:t>OCHRANA OSOBNOSTI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>
                <a:latin typeface="+mn-lt"/>
              </a:rPr>
              <a:t>PRINCIPY EXPLICITNĚ V OZ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>
            <a:normAutofit/>
          </a:bodyPr>
          <a:lstStyle/>
          <a:p>
            <a:pPr marL="109728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§ </a:t>
            </a:r>
            <a:r>
              <a:rPr lang="cs-CZ" sz="2000" b="1" dirty="0"/>
              <a:t>3 odst. 1 </a:t>
            </a:r>
            <a:r>
              <a:rPr lang="cs-CZ" sz="2000" b="1" dirty="0" smtClean="0"/>
              <a:t>OZ</a:t>
            </a:r>
            <a:r>
              <a:rPr lang="cs-CZ" sz="2000" b="1" dirty="0"/>
              <a:t>: „Soukromé právo chrání důstojnost a svobodu člověka </a:t>
            </a:r>
            <a:r>
              <a:rPr lang="cs-CZ" sz="2000" b="1" u="sng" dirty="0"/>
              <a:t>i jeho přirozené právo brát se o vlastní štěstí</a:t>
            </a:r>
            <a:r>
              <a:rPr lang="cs-CZ" sz="2000" b="1" dirty="0"/>
              <a:t> a štěstí jeho rodiny nebo lidí jemu blízkých takovým způsobem, jenž nepůsobí bezdůvodně újmu druhým.“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§ </a:t>
            </a:r>
            <a:r>
              <a:rPr lang="cs-CZ" sz="2000" b="1" dirty="0"/>
              <a:t>3 odst. 2 </a:t>
            </a:r>
            <a:r>
              <a:rPr lang="cs-CZ" sz="2000" b="1" dirty="0" smtClean="0"/>
              <a:t>OZ</a:t>
            </a:r>
            <a:r>
              <a:rPr lang="cs-CZ" sz="2000" b="1" dirty="0"/>
              <a:t>:…. „</a:t>
            </a:r>
            <a:r>
              <a:rPr lang="cs-CZ" sz="2000" b="1" u="sng" dirty="0"/>
              <a:t>každý má právo na ochranu svého života a zdraví, jakož i svobody, cti, důstojnosti a soukrom</a:t>
            </a:r>
            <a:r>
              <a:rPr lang="cs-CZ" sz="2000" b="1" dirty="0"/>
              <a:t>í“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	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§ </a:t>
            </a:r>
            <a:r>
              <a:rPr lang="cs-CZ" sz="2000" b="1" dirty="0"/>
              <a:t>81 </a:t>
            </a:r>
            <a:r>
              <a:rPr lang="cs-CZ" sz="2000" b="1" dirty="0" smtClean="0"/>
              <a:t>OZ</a:t>
            </a:r>
            <a:r>
              <a:rPr lang="cs-CZ" sz="2000" b="1" dirty="0"/>
              <a:t>: „Chráněna je osobnost člověka včetně </a:t>
            </a:r>
            <a:r>
              <a:rPr lang="cs-CZ" sz="2000" b="1" u="sng" dirty="0"/>
              <a:t>všech jeho přirozených práv</a:t>
            </a:r>
            <a:r>
              <a:rPr lang="cs-CZ" sz="2000" b="1" dirty="0"/>
              <a:t>. Každý je povinen ctít svobodné rozhodnutí člověka </a:t>
            </a:r>
            <a:r>
              <a:rPr lang="cs-CZ" sz="2000" b="1" u="sng" dirty="0"/>
              <a:t>žít podle svého</a:t>
            </a:r>
            <a:r>
              <a:rPr lang="cs-CZ" sz="2000" b="1" dirty="0"/>
              <a:t>“.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u="sng" dirty="0" smtClean="0"/>
              <a:t>OSNOVA:</a:t>
            </a:r>
            <a:r>
              <a:rPr lang="cs-CZ" sz="4000" u="sng" dirty="0" smtClean="0"/>
              <a:t/>
            </a:r>
            <a:br>
              <a:rPr lang="cs-CZ" sz="4000" u="sng" dirty="0" smtClean="0"/>
            </a:br>
            <a:endParaRPr lang="cs-CZ" sz="36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8218487" cy="5000625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Obecný výklad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Právní zakotvení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Člověk a jeho  právo na ochranu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Jméno, příjmení, pseudonym – zvláštní a ucelenější úprava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Chráněné statky osobností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Omezení práva na ochranu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Prostředky ochrany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Právo na soukromí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Právo na duševní a tělesnou integritu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Práva člověka převzatého do zdravotnického zařízení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Nakládání s částmi lidského těla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Ochrana lidského těla po smrti člověka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Zvláštní osobností práva tvůrčí (základní charakteristika)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Ochrana názvu, pověsti a soukromí právnické osoby – tzv. quasi-osobnostní práva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Soukromoprávní prostředky ochrany osobních údajů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OCHRANA OSOBNOSTI (aktivní legitimace)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b="1" dirty="0" smtClean="0"/>
              <a:t>Kdo se může domáhat ochrany?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altLang="cs-CZ" sz="2800" dirty="0" smtClean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dirty="0" smtClean="0"/>
              <a:t>- </a:t>
            </a:r>
            <a:r>
              <a:rPr lang="cs-CZ" altLang="cs-CZ" sz="2800" u="sng" dirty="0" smtClean="0"/>
              <a:t>dotčený člověk  (každý samostatně)</a:t>
            </a:r>
            <a:br>
              <a:rPr lang="cs-CZ" altLang="cs-CZ" sz="2800" u="sng" dirty="0" smtClean="0"/>
            </a:br>
            <a:endParaRPr lang="cs-CZ" altLang="cs-CZ" sz="2800" u="sng" dirty="0" smtClean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dirty="0" smtClean="0"/>
              <a:t>– </a:t>
            </a:r>
            <a:r>
              <a:rPr lang="cs-CZ" altLang="cs-CZ" sz="2800" u="sng" dirty="0" smtClean="0"/>
              <a:t>osoby blízké </a:t>
            </a:r>
            <a:r>
              <a:rPr lang="cs-CZ" altLang="cs-CZ" sz="2800" dirty="0" smtClean="0"/>
              <a:t>(postmortální ochrana § 82 odst. 2 NOZ),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altLang="cs-CZ" sz="2800" u="sng" dirty="0" smtClean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u="sng" dirty="0" smtClean="0"/>
              <a:t>- právnická osoba</a:t>
            </a:r>
            <a:r>
              <a:rPr lang="cs-CZ" altLang="cs-CZ" sz="2800" dirty="0" smtClean="0"/>
              <a:t>, týká-li se nedovolený zásah činnosti člověka v právnické osobě, § 83 odst. 2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sz="28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800" dirty="0" smtClean="0"/>
              <a:t>u </a:t>
            </a:r>
            <a:r>
              <a:rPr lang="cs-CZ" altLang="cs-CZ" sz="2800" u="sng" dirty="0" smtClean="0"/>
              <a:t>jména je okruh takto vymezených osob </a:t>
            </a:r>
            <a:r>
              <a:rPr lang="cs-CZ" altLang="cs-CZ" sz="2800" dirty="0" smtClean="0"/>
              <a:t>odlišně (§ 78 OZ), viz výše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OCHRANA OSOBNOSTI V OZ</a:t>
            </a:r>
            <a:br>
              <a:rPr lang="cs-CZ" dirty="0" smtClean="0"/>
            </a:br>
            <a:r>
              <a:rPr lang="cs-CZ" dirty="0" smtClean="0"/>
              <a:t>(pasivní legitimace)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b="1" dirty="0" smtClean="0"/>
              <a:t> Kdo může zasáhnout?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b="1" dirty="0" smtClean="0"/>
              <a:t>- </a:t>
            </a:r>
            <a:r>
              <a:rPr lang="cs-CZ" sz="2800" dirty="0" smtClean="0"/>
              <a:t>„KAŽDÝ“  - člověk, právnická osoba, stát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dirty="0" smtClean="0"/>
              <a:t> </a:t>
            </a:r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r>
              <a:rPr lang="cs-CZ" sz="2800" dirty="0" smtClean="0"/>
              <a:t>více osob společně – společná odpovědnost za zásah do osobnostní sféry (vydavatel, novinář na volné noze apod.)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cs-CZ" sz="2800" dirty="0" smtClean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sz="2800" dirty="0" smtClean="0"/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cs-CZ" sz="2800" dirty="0" smtClean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sz="2800" dirty="0" smtClean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CHRÁNĚNÉ STATKY OSOBNOSTNÍ DLE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 smtClean="0"/>
              <a:t>§ 81 odst. 1 OZ: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i="1" dirty="0" smtClean="0"/>
              <a:t>„ Chráněna je osobnost člověka včetně všech jeho přirozených práv. Každý je povinen ctít svobodné rozhodnutí člověka žít podle svého</a:t>
            </a:r>
            <a:r>
              <a:rPr lang="cs-CZ" dirty="0" smtClean="0"/>
              <a:t>.“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 smtClean="0"/>
              <a:t>§ 81 odst. 2 OZ: demonstrativní výčet: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Život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Důstojnost člověka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Zdraví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Právo žít v příznivém prostředí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Vážnost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Čest ve společnosti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Soukromí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Jeho projevy osobní povahy </a:t>
            </a:r>
            <a:r>
              <a:rPr lang="cs-CZ" dirty="0" err="1" smtClean="0"/>
              <a:t>atd</a:t>
            </a:r>
            <a:r>
              <a:rPr lang="cs-CZ" dirty="0" smtClean="0"/>
              <a:t>…..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74638"/>
            <a:ext cx="8329642" cy="108266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 smtClean="0"/>
              <a:t>OMEZENÍ PRÁVA NA OCHRANU OSOBNOSTI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57298"/>
            <a:ext cx="8229600" cy="464347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7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 smtClean="0"/>
              <a:t>Zásah se </a:t>
            </a:r>
            <a:r>
              <a:rPr lang="cs-CZ" sz="2800" b="1" u="sng" dirty="0" smtClean="0"/>
              <a:t>svolením</a:t>
            </a:r>
            <a:r>
              <a:rPr lang="cs-CZ" sz="2800" dirty="0" smtClean="0"/>
              <a:t> člověka (se </a:t>
            </a:r>
            <a:r>
              <a:rPr lang="cs-CZ" sz="2800" b="1" dirty="0" smtClean="0"/>
              <a:t>souhlasem</a:t>
            </a:r>
            <a:r>
              <a:rPr lang="cs-CZ" sz="2800" dirty="0" smtClean="0"/>
              <a:t>) – jednostranné právní jednání člověka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u="sng" dirty="0" smtClean="0"/>
              <a:t>určitost</a:t>
            </a:r>
            <a:r>
              <a:rPr lang="cs-CZ" sz="2800" dirty="0" smtClean="0"/>
              <a:t> – jakého chráněného statku se týká, rozsah, způsob zásahu,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 § 84 zachycení, § 85 OZ rozšiřování podoby (zásahy do soukromí)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kdo svolil - může </a:t>
            </a:r>
            <a:r>
              <a:rPr lang="cs-CZ" sz="2800" u="sng" dirty="0" smtClean="0"/>
              <a:t>odvolat souhlas (limity)</a:t>
            </a:r>
            <a:endParaRPr lang="cs-CZ" sz="2800" dirty="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Zákonné licence (bez souhlasu)</a:t>
            </a:r>
            <a:br>
              <a:rPr lang="cs-CZ" b="1" dirty="0" smtClean="0"/>
            </a:br>
            <a:r>
              <a:rPr lang="cs-CZ" dirty="0" smtClean="0"/>
              <a:t> (podoba a soukromí)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None/>
              <a:defRPr/>
            </a:pPr>
            <a:endParaRPr lang="cs-CZ" sz="2800" dirty="0"/>
          </a:p>
          <a:p>
            <a:pPr>
              <a:lnSpc>
                <a:spcPct val="80000"/>
              </a:lnSpc>
              <a:buNone/>
              <a:defRPr/>
            </a:pPr>
            <a:r>
              <a:rPr lang="cs-CZ" sz="3100" dirty="0"/>
              <a:t>tzv. </a:t>
            </a:r>
            <a:r>
              <a:rPr lang="cs-CZ" sz="3100" b="1" dirty="0"/>
              <a:t>bezúplatné zákonné </a:t>
            </a:r>
            <a:r>
              <a:rPr lang="cs-CZ" sz="3100" b="1" dirty="0" smtClean="0"/>
              <a:t>licence (rozšíření)</a:t>
            </a:r>
            <a:r>
              <a:rPr lang="cs-CZ" sz="3100" dirty="0" smtClean="0"/>
              <a:t>: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31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 smtClean="0"/>
              <a:t>Zákonná licence k ochraně práva nebo jiných chráněných zájmů třetích osob </a:t>
            </a:r>
            <a:r>
              <a:rPr lang="cs-CZ" sz="3100" dirty="0" smtClean="0"/>
              <a:t>§ 88/1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900" b="1" dirty="0" smtClean="0"/>
              <a:t>zákonná úřední licence § </a:t>
            </a:r>
            <a:r>
              <a:rPr lang="cs-CZ" sz="2900" dirty="0" smtClean="0"/>
              <a:t>88/2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 smtClean="0"/>
              <a:t>Zákonná licence vystoupí-li někdo veřejně v záležitosti veřejného zájmu § 88 odst. 2 OZ</a:t>
            </a:r>
            <a:endParaRPr lang="cs-CZ" sz="31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vědecká a umělecká </a:t>
            </a:r>
            <a:r>
              <a:rPr lang="cs-CZ" sz="3100" dirty="0"/>
              <a:t>§ 89 NOZ</a:t>
            </a:r>
            <a:endParaRPr lang="cs-CZ" sz="31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zpravodajská (reportážní</a:t>
            </a:r>
            <a:r>
              <a:rPr lang="cs-CZ" sz="3100" dirty="0"/>
              <a:t>) 89 NOZ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sz="3100" dirty="0"/>
              <a:t> </a:t>
            </a:r>
          </a:p>
          <a:p>
            <a:pPr>
              <a:buFont typeface="Arial" pitchFamily="34" charset="0"/>
              <a:buChar char="•"/>
              <a:defRPr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997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Zákonné licence - §90 OZ – limity: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defRPr/>
            </a:pPr>
            <a:r>
              <a:rPr lang="cs-CZ" sz="2400" dirty="0" smtClean="0"/>
              <a:t>Použití </a:t>
            </a:r>
            <a:r>
              <a:rPr lang="cs-CZ" sz="2400" dirty="0"/>
              <a:t>(pořízení) těchto chráněných </a:t>
            </a:r>
            <a:r>
              <a:rPr lang="cs-CZ" sz="2400" dirty="0" smtClean="0"/>
              <a:t>hodnot (pevné limity):</a:t>
            </a:r>
            <a:endParaRPr lang="cs-CZ" sz="2400" dirty="0"/>
          </a:p>
          <a:p>
            <a:pPr>
              <a:lnSpc>
                <a:spcPct val="80000"/>
              </a:lnSpc>
              <a:defRPr/>
            </a:pPr>
            <a:endParaRPr lang="cs-CZ" sz="2400" b="1" dirty="0" smtClean="0"/>
          </a:p>
          <a:p>
            <a:pPr>
              <a:lnSpc>
                <a:spcPct val="80000"/>
              </a:lnSpc>
              <a:defRPr/>
            </a:pPr>
            <a:r>
              <a:rPr lang="cs-CZ" sz="2400" b="1" dirty="0" smtClean="0"/>
              <a:t>nesmí </a:t>
            </a:r>
            <a:r>
              <a:rPr lang="cs-CZ" sz="2400" b="1" dirty="0"/>
              <a:t>být nepřiměřeným způsobem a v rozporu s</a:t>
            </a:r>
            <a:r>
              <a:rPr lang="cs-CZ" sz="2400" dirty="0"/>
              <a:t>  </a:t>
            </a:r>
            <a:r>
              <a:rPr lang="cs-CZ" sz="2400" b="1" dirty="0"/>
              <a:t>oprávněnými zájmy člověka</a:t>
            </a:r>
          </a:p>
          <a:p>
            <a:pPr>
              <a:lnSpc>
                <a:spcPct val="80000"/>
              </a:lnSpc>
              <a:defRPr/>
            </a:pPr>
            <a:endParaRPr lang="cs-CZ" sz="2400" b="1" dirty="0" smtClean="0"/>
          </a:p>
          <a:p>
            <a:pPr>
              <a:lnSpc>
                <a:spcPct val="80000"/>
              </a:lnSpc>
              <a:defRPr/>
            </a:pPr>
            <a:r>
              <a:rPr lang="cs-CZ" sz="2400" b="1" dirty="0" smtClean="0"/>
              <a:t>v</a:t>
            </a:r>
            <a:r>
              <a:rPr lang="cs-CZ" sz="2400" b="1" dirty="0"/>
              <a:t> případě pochybností vykládat restriktivně</a:t>
            </a:r>
            <a:r>
              <a:rPr lang="cs-CZ" sz="24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defRPr/>
            </a:pPr>
            <a:r>
              <a:rPr lang="cs-CZ" sz="2400" dirty="0" smtClean="0"/>
              <a:t>musí </a:t>
            </a:r>
            <a:r>
              <a:rPr lang="cs-CZ" sz="2400" dirty="0"/>
              <a:t>být vždy zaručena základní ochrana důstojné existence člověka</a:t>
            </a:r>
          </a:p>
          <a:p>
            <a:pPr marL="109728" indent="0">
              <a:lnSpc>
                <a:spcPct val="80000"/>
              </a:lnSpc>
              <a:buNone/>
              <a:defRPr/>
            </a:pP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68712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/>
              <a:t>ZÁKONNÉ LICENCE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125538"/>
            <a:ext cx="8362950" cy="500062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rgbClr val="00B050"/>
                </a:solidFill>
              </a:rPr>
              <a:t>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K OCHRANĚ PRÁVA NEBO JINÝCH CHRÁNĚNÝCH ZÁJMŮ TŘETÍCH OSOB: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88 odst. 1 NOZ: PODOBIZNA</a:t>
            </a:r>
            <a:r>
              <a:rPr lang="cs-CZ" dirty="0"/>
              <a:t>, ZVUKOVÝ A OBRAZOVÝ ZÁZNAM (NE PÍSEMNOST OSOBNÍ </a:t>
            </a:r>
            <a:r>
              <a:rPr lang="cs-CZ" dirty="0" smtClean="0"/>
              <a:t>POVAHY) “</a:t>
            </a:r>
            <a:r>
              <a:rPr lang="cs-CZ" i="1" dirty="0"/>
              <a:t>Svolení není třeba, pokud se podobizna nebo zvukový a obrazový záznam pořídí nebo použijí k výkonu nebo ochraně práv jiných nebo právem chráněných zájmů jiných osob</a:t>
            </a:r>
            <a:r>
              <a:rPr lang="cs-CZ" i="1" dirty="0" smtClean="0"/>
              <a:t>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ÚŘEDNÍ a V PŘÍPADĚ, ŽE NĚKDO VYSTOUÍ V ZÁLEŽITOSTI VEŘEJNÉHO ZÁJMU</a:t>
            </a:r>
            <a:endParaRPr lang="cs-CZ" b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88 odst. 2 NOZ </a:t>
            </a:r>
            <a:r>
              <a:rPr lang="cs-CZ" dirty="0" smtClean="0"/>
              <a:t> PODOBIZNA, ZVUKOVÝ A OBRAZOVÝ ZÁZNAM( I </a:t>
            </a:r>
            <a:r>
              <a:rPr lang="cs-CZ" dirty="0"/>
              <a:t>PÍSEMNOST OSOBNÍ </a:t>
            </a:r>
            <a:r>
              <a:rPr lang="cs-CZ" dirty="0" smtClean="0"/>
              <a:t>POVAHY)… </a:t>
            </a:r>
            <a:r>
              <a:rPr lang="cs-CZ" dirty="0"/>
              <a:t>„</a:t>
            </a:r>
            <a:r>
              <a:rPr lang="cs-CZ" i="1" dirty="0"/>
              <a:t>na základě zákona k úřednímu účelu nebo v případě, že někdo veřejně vystoupí v záležitosti veřejného </a:t>
            </a:r>
            <a:r>
              <a:rPr lang="cs-CZ" i="1" dirty="0" smtClean="0"/>
              <a:t>zájmu.“</a:t>
            </a:r>
            <a:endParaRPr lang="cs-CZ" i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229600" cy="1143000"/>
          </a:xfrm>
        </p:spPr>
        <p:txBody>
          <a:bodyPr/>
          <a:lstStyle/>
          <a:p>
            <a:r>
              <a:rPr lang="cs-CZ" altLang="cs-CZ" smtClean="0"/>
              <a:t>ZÁKONNÉ LICENCE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/>
              <a:t>VĚDECKÁ A UMĚLECKÁ, ZPRAVODAJSKÁ</a:t>
            </a:r>
            <a:r>
              <a:rPr lang="cs-CZ" sz="2400" i="1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§ </a:t>
            </a:r>
            <a:r>
              <a:rPr lang="cs-CZ" sz="2400" dirty="0"/>
              <a:t>89 NOZ: vědecká a umělecká licence  zpravodajská </a:t>
            </a:r>
            <a:r>
              <a:rPr lang="cs-CZ" sz="2400" i="1" dirty="0" smtClean="0"/>
              <a:t>- </a:t>
            </a:r>
            <a:r>
              <a:rPr lang="cs-CZ" sz="2400" dirty="0"/>
              <a:t>(</a:t>
            </a:r>
            <a:r>
              <a:rPr lang="cs-CZ" sz="2400" dirty="0" smtClean="0"/>
              <a:t>NE POUŽITÍ PÍSEMNOSTÍ </a:t>
            </a:r>
            <a:r>
              <a:rPr lang="cs-CZ" sz="2400" dirty="0"/>
              <a:t>OSOBNÍ POVAHY)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DŮLEŽITÉ! ZÁKONNÝ DŮVOD NESMÍ BÝT VYUŽIT NEPŘIMĚŘENĚ A V ROZPORU S OPRÁVNĚNÝMI ZÁJMY ČLOVĚKA (§ 90 NOZ )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X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PRÁVO </a:t>
            </a:r>
            <a:r>
              <a:rPr lang="cs-CZ" sz="2400" dirty="0"/>
              <a:t>NA INFORMACE, SVOBODA PROJEVU, OCHRANA VEŘEJNÉHO POŘÁDKU, </a:t>
            </a:r>
            <a:r>
              <a:rPr lang="cs-CZ" sz="2400" dirty="0" smtClean="0"/>
              <a:t>VŽDY NUTNÝ  </a:t>
            </a:r>
            <a:r>
              <a:rPr lang="cs-CZ" sz="2400" dirty="0"/>
              <a:t>TEST PROPORCIONALITY </a:t>
            </a:r>
            <a:r>
              <a:rPr lang="cs-CZ" sz="2400" dirty="0" smtClean="0"/>
              <a:t>(VIZ NÍŽE)</a:t>
            </a:r>
            <a:endParaRPr lang="cs-CZ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 smtClean="0"/>
              <a:t> PROSTŘEDKY OCHRANY PRÁVA NA OCHRANU OSOBNOSTI (NÁROKY ZE ZÁSAHŮ)</a:t>
            </a:r>
            <a:br>
              <a:rPr lang="cs-CZ" sz="2800" b="1" dirty="0" smtClean="0"/>
            </a:br>
            <a:endParaRPr lang="cs-CZ" sz="2800" b="1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PRÁVO NA OCHRANU OSOBNOSTI JE </a:t>
            </a:r>
            <a:r>
              <a:rPr lang="cs-CZ" sz="2400" b="1" u="sng" dirty="0" smtClean="0"/>
              <a:t>SUBJEKTIVNÍ ABSOLUTNÍ SOUKROMÉ PRÁVO </a:t>
            </a:r>
            <a:r>
              <a:rPr lang="cs-CZ" sz="2400" b="1" dirty="0" smtClean="0"/>
              <a:t>- JE VYBAVENO </a:t>
            </a:r>
            <a:r>
              <a:rPr lang="cs-CZ" sz="2400" b="1" u="sng" dirty="0" smtClean="0"/>
              <a:t>NÁROKEM</a:t>
            </a:r>
            <a:r>
              <a:rPr lang="cs-CZ" sz="2400" b="1" dirty="0" smtClean="0"/>
              <a:t> (VYMAHATELNÉ)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Prostředky ochrany jsou zakotveny v </a:t>
            </a:r>
            <a:r>
              <a:rPr lang="cs-CZ" sz="2400" b="1" u="sng" dirty="0" smtClean="0"/>
              <a:t>nejrůznějších soukromoprávních i veřejnoprávních právních předpisech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Ochrana se týká </a:t>
            </a:r>
            <a:r>
              <a:rPr lang="cs-CZ" sz="2400" b="1" u="sng" dirty="0" smtClean="0"/>
              <a:t>porušení i ohrožení práva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Rozmanitost skutkových podstat – zásahy do složek osobnosti a projevů osobní povahy</a:t>
            </a:r>
            <a:endParaRPr lang="cs-CZ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Občanský zákoník zakotvuje </a:t>
            </a:r>
            <a:r>
              <a:rPr lang="cs-CZ" sz="2400" b="1" u="sng" dirty="0" smtClean="0"/>
              <a:t>obecné i zvláštní právní prostředky </a:t>
            </a:r>
            <a:r>
              <a:rPr lang="cs-CZ" sz="2400" b="1" dirty="0" smtClean="0"/>
              <a:t>ochrany osobnosti</a:t>
            </a:r>
            <a:r>
              <a:rPr lang="cs-CZ" sz="2400" dirty="0" smtClean="0"/>
              <a:t>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u="sng" dirty="0" smtClean="0"/>
              <a:t>Předpoklad</a:t>
            </a:r>
            <a:r>
              <a:rPr lang="cs-CZ" sz="2400" dirty="0" smtClean="0"/>
              <a:t>: neoprávněný zásah, objektivně způsobilý přivodit nemajetkovou újmu na právech chráněných § 81 a násl. NOZ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581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 smtClean="0"/>
              <a:t>OBJEKTIVNÍ ODPOVĚDNOST ZA ZÁSAH DO OSOBNOSTNÍ SFÉRY 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eaLnBrk="1" hangingPunct="1">
              <a:lnSpc>
                <a:spcPct val="80000"/>
              </a:lnSpc>
              <a:buNone/>
            </a:pPr>
            <a:r>
              <a:rPr lang="cs-CZ" altLang="cs-CZ" sz="2800" dirty="0" smtClean="0"/>
              <a:t>Obecné hmotně právní předpoklady :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existence </a:t>
            </a:r>
            <a:r>
              <a:rPr lang="cs-CZ" altLang="cs-CZ" sz="2800" u="sng" dirty="0" smtClean="0"/>
              <a:t>zásahu objektivně způsobiléh</a:t>
            </a:r>
            <a:r>
              <a:rPr lang="cs-CZ" altLang="cs-CZ" sz="2800" dirty="0" smtClean="0"/>
              <a:t>o porušit, popř. ohrozit osobnostní právo (chráněné statky) a tím způsobit nemajetkovou újmu</a:t>
            </a:r>
          </a:p>
          <a:p>
            <a:pPr marL="109728" indent="0" eaLnBrk="1" hangingPunct="1">
              <a:lnSpc>
                <a:spcPct val="80000"/>
              </a:lnSpc>
              <a:buNone/>
            </a:pPr>
            <a:endParaRPr lang="cs-CZ" alt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Neoprávněnost zásahu, resp. </a:t>
            </a:r>
            <a:r>
              <a:rPr lang="cs-CZ" altLang="cs-CZ" sz="2800" u="sng" dirty="0" smtClean="0"/>
              <a:t>protiprávnost</a:t>
            </a:r>
          </a:p>
          <a:p>
            <a:pPr marL="109728" indent="0" eaLnBrk="1" hangingPunct="1">
              <a:lnSpc>
                <a:spcPct val="80000"/>
              </a:lnSpc>
              <a:buNone/>
            </a:pPr>
            <a:endParaRPr lang="cs-CZ" alt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u="sng" dirty="0" smtClean="0"/>
              <a:t>příčinná souvislost </a:t>
            </a:r>
            <a:r>
              <a:rPr lang="cs-CZ" altLang="cs-CZ" sz="2800" dirty="0" smtClean="0"/>
              <a:t>mezi zásahem a jeho neoprávněností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dirty="0" smtClean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východisko: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endParaRPr lang="cs-CZ" altLang="cs-CZ" dirty="0" smtClean="0"/>
          </a:p>
          <a:p>
            <a:pPr>
              <a:lnSpc>
                <a:spcPct val="90000"/>
              </a:lnSpc>
              <a:buNone/>
            </a:pPr>
            <a:r>
              <a:rPr lang="cs-CZ" altLang="cs-CZ" dirty="0" smtClean="0"/>
              <a:t>poskytování právní ochrany  </a:t>
            </a:r>
            <a:r>
              <a:rPr lang="cs-CZ" altLang="cs-CZ" sz="4800" b="1" dirty="0" smtClean="0"/>
              <a:t>člověku</a:t>
            </a:r>
            <a:r>
              <a:rPr lang="cs-CZ" altLang="cs-CZ" sz="4800" dirty="0" smtClean="0"/>
              <a:t>, </a:t>
            </a:r>
          </a:p>
          <a:p>
            <a:pPr>
              <a:lnSpc>
                <a:spcPct val="90000"/>
              </a:lnSpc>
              <a:buNone/>
            </a:pPr>
            <a:endParaRPr lang="cs-CZ" altLang="cs-CZ" dirty="0" smtClean="0"/>
          </a:p>
          <a:p>
            <a:pPr algn="ctr">
              <a:lnSpc>
                <a:spcPct val="90000"/>
              </a:lnSpc>
              <a:buNone/>
            </a:pPr>
            <a:r>
              <a:rPr lang="cs-CZ" altLang="cs-CZ" dirty="0" smtClean="0"/>
              <a:t>jako lidské osobnosti, jeho rodině a jeho osobnímu stavu patří mezi pilíře obecného soukromého (občanského) práva</a:t>
            </a:r>
          </a:p>
          <a:p>
            <a:pPr algn="ctr">
              <a:lnSpc>
                <a:spcPct val="90000"/>
              </a:lnSpc>
              <a:buNone/>
            </a:pPr>
            <a:endParaRPr lang="cs-CZ" alt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b="1" dirty="0" smtClean="0"/>
              <a:t>PROSTŘEDKY OCHRANY OSOBNOSTI I.</a:t>
            </a:r>
            <a:br>
              <a:rPr lang="cs-CZ" altLang="cs-CZ" sz="3600" b="1" dirty="0" smtClean="0"/>
            </a:br>
            <a:r>
              <a:rPr lang="cs-CZ" altLang="cs-CZ" sz="3600" dirty="0" smtClean="0"/>
              <a:t>ZVLÁŠTNÍ ŽALOBNÍ NÁROKY</a:t>
            </a:r>
            <a:endParaRPr lang="cs-CZ" altLang="cs-CZ" sz="3600" b="1" dirty="0" smtClean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 smtClean="0"/>
              <a:t>NOVĚ! taxativní výčet: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 </a:t>
            </a:r>
            <a:r>
              <a:rPr lang="cs-CZ" b="1" u="sng" dirty="0" smtClean="0"/>
              <a:t>zdržení se </a:t>
            </a:r>
            <a:r>
              <a:rPr lang="cs-CZ" b="1" dirty="0" smtClean="0"/>
              <a:t>(upuštění </a:t>
            </a:r>
            <a:r>
              <a:rPr lang="cs-CZ" dirty="0" smtClean="0"/>
              <a:t>od neoprávněného zásahu – </a:t>
            </a:r>
            <a:r>
              <a:rPr lang="cs-CZ" dirty="0" err="1" smtClean="0"/>
              <a:t>negatorní</a:t>
            </a:r>
            <a:r>
              <a:rPr lang="cs-CZ" dirty="0" smtClean="0"/>
              <a:t> – zápůrčí žalobou) - § 82 odst. 1NOZ  (ochrana před jednorázovým – pokud stále trvá i trvalým zásahem)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u="sng" dirty="0" smtClean="0"/>
              <a:t>odstranění škodlivého následku (restituční</a:t>
            </a:r>
            <a:r>
              <a:rPr lang="cs-CZ" u="sng" dirty="0" smtClean="0"/>
              <a:t>) </a:t>
            </a:r>
            <a:r>
              <a:rPr lang="cs-CZ" dirty="0" smtClean="0"/>
              <a:t>– 82 odst. 1NOZ – obnovit původní stav (např. stažení difamujících informací z internetu)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 smtClean="0"/>
              <a:t>---------------------------------</a:t>
            </a:r>
          </a:p>
          <a:p>
            <a:pPr marL="457200" indent="-457200">
              <a:buFontTx/>
              <a:buChar char="-"/>
              <a:defRPr/>
            </a:pPr>
            <a:r>
              <a:rPr lang="cs-CZ" b="1" u="sng" dirty="0" smtClean="0"/>
              <a:t>náhrady </a:t>
            </a:r>
            <a:r>
              <a:rPr lang="cs-CZ" b="1" u="sng" dirty="0"/>
              <a:t>nemajetkové újmy společná úprava s náhradou újmy majetkové</a:t>
            </a:r>
            <a:r>
              <a:rPr lang="cs-CZ" dirty="0"/>
              <a:t>, </a:t>
            </a:r>
            <a:r>
              <a:rPr lang="cs-CZ" u="sng" dirty="0"/>
              <a:t>nelze považovat za zvláštní nárok </a:t>
            </a:r>
            <a:r>
              <a:rPr lang="cs-CZ" dirty="0"/>
              <a:t>z (absolutní) ochrany osobnosti, ale pro vznik závazku k náhradě újmy je </a:t>
            </a:r>
            <a:r>
              <a:rPr lang="cs-CZ" u="sng" dirty="0"/>
              <a:t>vyžadováno zavinění (subjektivní odpovědnost)</a:t>
            </a:r>
          </a:p>
          <a:p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89744" y="335039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PROSTŘEDKY OCHRANY OSOBNOSTI II.  - OBECNÉ SOUKROMOPRÁVNÍ NÁROKY</a:t>
            </a:r>
            <a:endParaRPr lang="cs-CZ" sz="28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62613" y="1478039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Nárok na náhradu vzniklé nemajetkové újmy (přiměřené zadostiučinění) - § 2956</a:t>
            </a:r>
          </a:p>
          <a:p>
            <a:endParaRPr lang="cs-CZ" dirty="0" smtClean="0"/>
          </a:p>
          <a:p>
            <a:r>
              <a:rPr lang="cs-CZ" dirty="0" smtClean="0"/>
              <a:t>Nelze předem vyloučit nebo omezit povinnost k náhradě újmy a přirozených právech - § 2989</a:t>
            </a:r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Nárok na náhradu vzniklé majetkové újmy (skutečné škody, ušlého zisku) – 2910 a násl. </a:t>
            </a:r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Nárok na vydání bezdůvodného obohacení (§ 2875 a násl. NOZ)</a:t>
            </a:r>
            <a:endParaRPr lang="cs-CZ" altLang="cs-CZ" sz="2800" b="1" dirty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3289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464695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NÁHRADA NEMAJEKTOVÉ i MAJETKOVÉ ÚJMY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37095" cy="5174035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PŘI ZÁSAHU DO PRÁVA NA OCHRANU OSOBNOSTI LZE I POŽADOVAT NÁHRADU MAJETKOVÉ A NEMAJTEKOVÉ ÚJMY (§ 2956 NOZ)</a:t>
            </a:r>
          </a:p>
          <a:p>
            <a:pPr marL="109728" indent="0" algn="just" eaLnBrk="1" fontAlgn="auto" hangingPunct="1">
              <a:spcAft>
                <a:spcPts val="0"/>
              </a:spcAft>
              <a:buNone/>
              <a:defRPr/>
            </a:pPr>
            <a:endParaRPr lang="cs-CZ" sz="20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u="sng" dirty="0" smtClean="0"/>
              <a:t>VYŽADOVÁNO ZAVINĚNÍ  RUŠITELE</a:t>
            </a:r>
            <a:r>
              <a:rPr lang="cs-CZ" sz="2000" dirty="0" smtClean="0"/>
              <a:t>– SUBJEKTIVNÍ ODPOVĚDNOST (§ 2910 A NÁSL.)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u="sng" dirty="0" smtClean="0"/>
              <a:t>Zvláštní </a:t>
            </a:r>
            <a:r>
              <a:rPr lang="cs-CZ" sz="2000" u="sng" dirty="0"/>
              <a:t>skutková podstata § 2956 NOZ:„ </a:t>
            </a:r>
            <a:r>
              <a:rPr lang="cs-CZ" sz="2000" i="1" dirty="0"/>
              <a:t>Vznikne-li škůdci povinnost odčinit člověku újmu na jeho přirozeném právu chráněném ustanoveními první části tohoto zákona (NOZ), nahradí škodu majetkovou i nemajetkovou, kterou tím způsobil; jako nemajetkovou újmu odčiní i způsobené duševní útrapy.“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smtClean="0"/>
              <a:t>„</a:t>
            </a:r>
            <a:r>
              <a:rPr lang="cs-CZ" sz="2000" i="1" dirty="0"/>
              <a:t>Nemajetková újma se odčiní </a:t>
            </a:r>
            <a:r>
              <a:rPr lang="cs-CZ" sz="2000" i="1" u="sng" dirty="0"/>
              <a:t>přiměřeným zadostiučiněním</a:t>
            </a:r>
            <a:r>
              <a:rPr lang="cs-CZ" sz="2000" i="1" dirty="0"/>
              <a:t>. Zadostiučinění musí být poskytnuto v penězích……</a:t>
            </a:r>
            <a:r>
              <a:rPr lang="cs-CZ" sz="2000" dirty="0"/>
              <a:t>“(§ 2951) – preferována peněžitá </a:t>
            </a:r>
            <a:r>
              <a:rPr lang="cs-CZ" sz="2000" dirty="0" smtClean="0"/>
              <a:t>satisfakce (změna oproti OZ)</a:t>
            </a:r>
            <a:endParaRPr lang="cs-CZ" sz="2000" dirty="0"/>
          </a:p>
          <a:p>
            <a:pPr>
              <a:defRPr/>
            </a:pPr>
            <a:endParaRPr lang="cs-CZ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nemajetkové újmy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  <a:defRPr/>
            </a:pPr>
            <a:r>
              <a:rPr lang="cs-CZ" sz="2800" u="sng" dirty="0" smtClean="0"/>
              <a:t>Interpretační pravidlo </a:t>
            </a:r>
            <a:r>
              <a:rPr lang="cs-CZ" sz="2800" dirty="0" smtClean="0"/>
              <a:t>pro určování výše náhrady nemajetkové újmy (2957 NOZ) výslovně </a:t>
            </a:r>
            <a:r>
              <a:rPr lang="cs-CZ" sz="2800" u="sng" dirty="0" smtClean="0"/>
              <a:t>v zákoně</a:t>
            </a:r>
            <a:r>
              <a:rPr lang="cs-CZ" sz="2800" dirty="0" smtClean="0"/>
              <a:t>, co dovodila judikatura dříve</a:t>
            </a:r>
          </a:p>
          <a:p>
            <a:pPr algn="just">
              <a:buFont typeface="Arial" pitchFamily="34" charset="0"/>
              <a:buChar char="•"/>
              <a:defRPr/>
            </a:pPr>
            <a:endParaRPr lang="cs-CZ" sz="2800" dirty="0" smtClean="0"/>
          </a:p>
          <a:p>
            <a:pPr algn="just">
              <a:buFont typeface="Arial" pitchFamily="34" charset="0"/>
              <a:buChar char="•"/>
              <a:defRPr/>
            </a:pPr>
            <a:r>
              <a:rPr lang="cs-CZ" sz="2800" dirty="0" smtClean="0"/>
              <a:t>Náhrada nemajetkové </a:t>
            </a:r>
            <a:r>
              <a:rPr lang="cs-CZ" sz="2800" u="sng" dirty="0" smtClean="0"/>
              <a:t>újmy i dalším osobám (2971 NOZ) –zvláštní žalobní nároky těchto osob</a:t>
            </a:r>
          </a:p>
          <a:p>
            <a:pPr marL="0" indent="0" algn="just">
              <a:buNone/>
              <a:defRPr/>
            </a:pPr>
            <a:endParaRPr lang="cs-CZ" sz="2800" u="sng" dirty="0" smtClean="0"/>
          </a:p>
          <a:p>
            <a:pPr algn="just">
              <a:buFont typeface="Arial" pitchFamily="34" charset="0"/>
              <a:buChar char="•"/>
              <a:defRPr/>
            </a:pPr>
            <a:r>
              <a:rPr lang="cs-CZ" sz="2800" dirty="0" smtClean="0"/>
              <a:t>„neoficiální“ tabulky NS + metodika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dirty="0" smtClean="0"/>
              <a:t>OTÁZKA PROMLČENÍ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30167"/>
            <a:ext cx="8218487" cy="5000625"/>
          </a:xfrm>
        </p:spPr>
        <p:txBody>
          <a:bodyPr rtlCol="0">
            <a:normAutofit fontScale="55000" lnSpcReduction="20000"/>
          </a:bodyPr>
          <a:lstStyle/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4500" b="1" dirty="0" smtClean="0"/>
              <a:t>nepromlčitelnost absolutního práva na ochranu osobnosti</a:t>
            </a:r>
          </a:p>
          <a:p>
            <a:pPr marL="0" indent="0">
              <a:buNone/>
              <a:defRPr/>
            </a:pPr>
            <a:endParaRPr lang="cs-CZ" sz="4500" b="1" dirty="0" smtClean="0"/>
          </a:p>
          <a:p>
            <a:pPr marL="0" indent="0">
              <a:buNone/>
              <a:defRPr/>
            </a:pPr>
            <a:r>
              <a:rPr lang="cs-CZ" sz="4500" b="1" dirty="0"/>
              <a:t> </a:t>
            </a:r>
            <a:r>
              <a:rPr lang="cs-CZ" sz="4500" b="1" dirty="0" smtClean="0"/>
              <a:t>ale!</a:t>
            </a:r>
          </a:p>
          <a:p>
            <a:pPr marL="0" indent="0">
              <a:buNone/>
              <a:defRPr/>
            </a:pPr>
            <a:endParaRPr lang="cs-CZ" sz="4500" b="1" dirty="0" smtClean="0"/>
          </a:p>
          <a:p>
            <a:pPr marL="0" indent="0">
              <a:buNone/>
              <a:defRPr/>
            </a:pPr>
            <a:r>
              <a:rPr lang="cs-CZ" sz="4500" b="1" dirty="0" smtClean="0"/>
              <a:t>Promlčení práva na odčinění újmy (i práva na vydání BO)</a:t>
            </a:r>
            <a:endParaRPr lang="cs-CZ" sz="2400" u="sng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5100" dirty="0"/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5100" dirty="0" smtClean="0"/>
              <a:t> </a:t>
            </a:r>
            <a:r>
              <a:rPr lang="cs-CZ" sz="5100" b="1" dirty="0" smtClean="0"/>
              <a:t>§ </a:t>
            </a:r>
            <a:r>
              <a:rPr lang="cs-CZ" sz="5100" b="1" dirty="0"/>
              <a:t>612 NOZ: „</a:t>
            </a:r>
            <a:r>
              <a:rPr lang="cs-CZ" sz="5100" b="1" i="1" dirty="0"/>
              <a:t>V případě práva na život, důstojnost, jméno, zdraví, vážnost, čest, soukromí nebo obdobného osobního práva se promlčují jen práva na odčinění újmy způsobené na těchto právech.“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5100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51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i="1" smtClean="0"/>
              <a:t/>
            </a:r>
            <a:br>
              <a:rPr lang="cs-CZ" altLang="cs-CZ" sz="3200" b="1" i="1" smtClean="0"/>
            </a:br>
            <a:endParaRPr lang="cs-CZ" altLang="cs-CZ" sz="32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357298"/>
            <a:ext cx="8229600" cy="4525962"/>
          </a:xfrm>
        </p:spPr>
        <p:txBody>
          <a:bodyPr>
            <a:normAutofit fontScale="92500"/>
          </a:bodyPr>
          <a:lstStyle/>
          <a:p>
            <a:pPr lvl="1" algn="ctr" eaLnBrk="1" hangingPunct="1">
              <a:buFontTx/>
              <a:buNone/>
            </a:pPr>
            <a:endParaRPr lang="cs-CZ" altLang="cs-CZ" dirty="0" smtClean="0"/>
          </a:p>
          <a:p>
            <a:pPr lvl="1" algn="ctr" eaLnBrk="1" hangingPunct="1">
              <a:buFontTx/>
              <a:buNone/>
            </a:pPr>
            <a:endParaRPr lang="cs-CZ" altLang="cs-CZ" dirty="0"/>
          </a:p>
          <a:p>
            <a:pPr lvl="1" algn="ctr" eaLnBrk="1" hangingPunct="1">
              <a:buFontTx/>
              <a:buNone/>
            </a:pPr>
            <a:endParaRPr lang="cs-CZ" altLang="cs-CZ" dirty="0" smtClean="0"/>
          </a:p>
          <a:p>
            <a:pPr lvl="1" algn="ctr" eaLnBrk="1" hangingPunct="1">
              <a:buFontTx/>
              <a:buNone/>
            </a:pPr>
            <a:r>
              <a:rPr lang="cs-CZ" altLang="cs-CZ" sz="3200" dirty="0" smtClean="0"/>
              <a:t>K ROZHODOVÁNÍ SPORŮ Z OCHRANY OSOBNOSTI </a:t>
            </a:r>
          </a:p>
          <a:p>
            <a:pPr lvl="1" algn="ctr" eaLnBrk="1" hangingPunct="1">
              <a:buFontTx/>
              <a:buNone/>
            </a:pPr>
            <a:r>
              <a:rPr lang="cs-CZ" altLang="cs-CZ" sz="3200" dirty="0" smtClean="0"/>
              <a:t>V I. STUPNI </a:t>
            </a:r>
            <a:endParaRPr lang="cs-CZ" altLang="cs-CZ" sz="3200" dirty="0"/>
          </a:p>
          <a:p>
            <a:pPr lvl="1" algn="ctr" eaLnBrk="1" hangingPunct="1">
              <a:buFontTx/>
              <a:buNone/>
            </a:pPr>
            <a:r>
              <a:rPr lang="cs-CZ" altLang="cs-CZ" sz="3200" dirty="0" smtClean="0"/>
              <a:t>JE PŘÍSLUŠNÝ OBECNÝ (OKRESNÍ SOUD) ŽALOVANÉHO</a:t>
            </a:r>
          </a:p>
          <a:p>
            <a:pPr lvl="1" algn="ctr" eaLnBrk="1" hangingPunct="1">
              <a:buFontTx/>
              <a:buNone/>
            </a:pPr>
            <a:endParaRPr lang="cs-CZ" altLang="cs-CZ" sz="3200" dirty="0" smtClean="0"/>
          </a:p>
          <a:p>
            <a:pPr lvl="1" algn="ctr" eaLnBrk="1" hangingPunct="1">
              <a:buFontTx/>
              <a:buNone/>
            </a:pPr>
            <a:endParaRPr lang="cs-CZ" altLang="cs-CZ" sz="3200" dirty="0" smtClean="0"/>
          </a:p>
          <a:p>
            <a:pPr lvl="1" algn="ctr" eaLnBrk="1" hangingPunct="1">
              <a:buFontTx/>
              <a:buNone/>
            </a:pPr>
            <a:r>
              <a:rPr lang="cs-CZ" altLang="cs-CZ" sz="3200" dirty="0" smtClean="0"/>
              <a:t>(změna oproti dosavadní úpravě, kdy krajské soudy)</a:t>
            </a:r>
          </a:p>
          <a:p>
            <a:pPr lvl="1" eaLnBrk="1" hangingPunct="1">
              <a:buFontTx/>
              <a:buNone/>
            </a:pPr>
            <a:endParaRPr lang="cs-CZ" altLang="cs-CZ" sz="3200" b="1" dirty="0" smtClean="0"/>
          </a:p>
          <a:p>
            <a:pPr lvl="1" eaLnBrk="1" hangingPunct="1">
              <a:buFontTx/>
              <a:buNone/>
            </a:pPr>
            <a:endParaRPr lang="cs-CZ" altLang="cs-CZ" sz="3200" b="1" dirty="0" smtClean="0"/>
          </a:p>
          <a:p>
            <a:pPr lvl="1"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45732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DALŠÍ PROSTŘEDKY OCHRANY OSOBNOSTNÍCH PRÁV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84313"/>
            <a:ext cx="8301037" cy="52292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endParaRPr lang="cs-CZ" altLang="cs-CZ" sz="2000" b="1" u="sng" dirty="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cs-CZ" altLang="cs-CZ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V MEDIÁLNÍM PRÁVU </a:t>
            </a:r>
            <a:r>
              <a:rPr lang="cs-CZ" altLang="cs-CZ" sz="2000" b="1" dirty="0" smtClean="0"/>
              <a:t>– právo na odpověď a dodatečné sdělení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OSOBNOSTI ZAMĚSTNANCE </a:t>
            </a:r>
            <a:r>
              <a:rPr lang="cs-CZ" altLang="cs-CZ" sz="2000" b="1" dirty="0" smtClean="0"/>
              <a:t>§ 13, § 16 rovné zacházení (rovněž 133a OSŘ – žalovaný musí prokázat opak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OSOBNOSTI V ANTIDISKRIMINAČNÍM ZÁKONĚ </a:t>
            </a:r>
            <a:r>
              <a:rPr lang="cs-CZ" altLang="cs-CZ" sz="2000" b="1" dirty="0" smtClean="0"/>
              <a:t>§ 10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OSOBNOSTI V OBLASTI SVOBODNÉHO PŘÍSTUPU K INFORMACÍM </a:t>
            </a:r>
            <a:r>
              <a:rPr lang="cs-CZ" altLang="cs-CZ" sz="2000" b="1" dirty="0" smtClean="0"/>
              <a:t>(řeší kolizi)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TRESTNĚPRÁVNÍ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SPRÁVNĚ PRÁVNÍ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VYBRANÉ CHRÁNĚNÉ STATKY OSOBNOSTNÍ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tx1"/>
                </a:solidFill>
              </a:rPr>
              <a:t>PODOBA A SOUKROMÍ V NOZ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Zachytit a rozšiřovat podobu člověka je možné jen s jeho svolením (§ 84 a 85 NOZ, </a:t>
            </a:r>
            <a:r>
              <a:rPr lang="cs-CZ" dirty="0" err="1" smtClean="0"/>
              <a:t>výj</a:t>
            </a:r>
            <a:r>
              <a:rPr lang="cs-CZ" dirty="0" smtClean="0"/>
              <a:t>.), </a:t>
            </a:r>
            <a:r>
              <a:rPr lang="cs-CZ" dirty="0"/>
              <a:t>s</a:t>
            </a:r>
            <a:r>
              <a:rPr lang="cs-CZ" dirty="0" smtClean="0"/>
              <a:t>volení možno odvolat, náhrada újmy, pokud podstatná změna okolností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u="sng" dirty="0" smtClean="0"/>
              <a:t>Limit</a:t>
            </a:r>
            <a:r>
              <a:rPr lang="cs-CZ" dirty="0" smtClean="0"/>
              <a:t>: Nikdo nesmí zasáhnout do soukromí jiného, nemá-li k tomu zákonný důvod (§ 86 NOZ), totéž platí o písemnostech osobní povahy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Zákonné licence: – vykládat restriktivně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Test proporcionality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 judikatury: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Rozsudek ESLP ze 16. 12. 1992, ve věci </a:t>
            </a:r>
            <a:r>
              <a:rPr lang="cs-CZ" sz="2000" i="1" dirty="0" err="1" smtClean="0"/>
              <a:t>Niemitz</a:t>
            </a:r>
            <a:r>
              <a:rPr lang="cs-CZ" sz="2000" i="1" dirty="0" smtClean="0"/>
              <a:t> vs. </a:t>
            </a:r>
            <a:r>
              <a:rPr lang="cs-CZ" sz="2000" i="1" dirty="0" err="1" smtClean="0"/>
              <a:t>Němcko</a:t>
            </a:r>
            <a:r>
              <a:rPr lang="cs-CZ" sz="2000" i="1" dirty="0" smtClean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„……..</a:t>
            </a:r>
            <a:r>
              <a:rPr lang="cs-CZ" sz="2000" i="1" u="sng" dirty="0" smtClean="0"/>
              <a:t>soud nepokládá za možné ani nutné pokusit se o vyčerpávající definici pojmu "soukromý život"</a:t>
            </a:r>
            <a:r>
              <a:rPr lang="cs-CZ" sz="2000" i="1" dirty="0" smtClean="0"/>
              <a:t>. Bylo by příliš restriktivní limitovat tento pojem na "vnitřní kruh", v němž může jedinec žít svůj vlastní osobní život podle svých představ, a úplně z něho vyloučit svět nezahrnutý do tohoto kruhu. Respektování soukromého života musí rovněž zahrnovat do určité míry i právo vytvářet a rozvíjet vztahy s ostatními lidskými bytostmi…..“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Rozsudek ESLP z 6.2. 2001, ve věci </a:t>
            </a:r>
            <a:r>
              <a:rPr lang="cs-CZ" sz="2000" i="1" dirty="0" err="1" smtClean="0"/>
              <a:t>Bensaid</a:t>
            </a:r>
            <a:r>
              <a:rPr lang="cs-CZ" sz="2000" i="1" dirty="0" smtClean="0"/>
              <a:t> vs. Spojené království Velké Británie a Severního Irska: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„……</a:t>
            </a:r>
            <a:r>
              <a:rPr lang="cs-CZ" sz="2000" i="1" u="sng" dirty="0" smtClean="0"/>
              <a:t>soukromý život je široký pojem, který se nehodí k vyčerpávající definici</a:t>
            </a:r>
            <a:r>
              <a:rPr lang="cs-CZ" sz="2000" i="1" dirty="0" smtClean="0"/>
              <a:t>……“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Rozsudek ESLP z 19.2. 1998, ve věci </a:t>
            </a:r>
            <a:r>
              <a:rPr lang="cs-CZ" sz="2000" i="1" dirty="0" err="1" smtClean="0"/>
              <a:t>Guerrová</a:t>
            </a:r>
            <a:r>
              <a:rPr lang="cs-CZ" sz="2000" i="1" dirty="0" smtClean="0"/>
              <a:t> a další vs. Itálie: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„Vážné zásahy do </a:t>
            </a:r>
            <a:r>
              <a:rPr lang="cs-CZ" sz="2000" i="1" u="sng" dirty="0" smtClean="0"/>
              <a:t>životního prostředí </a:t>
            </a:r>
            <a:r>
              <a:rPr lang="cs-CZ" sz="2000" i="1" dirty="0" smtClean="0"/>
              <a:t>mohou mít dopad na blaho osob a mohou je zbavit možnosti pokojného užívání obydlí, čímž poškozují </a:t>
            </a:r>
            <a:r>
              <a:rPr lang="cs-CZ" sz="2000" dirty="0" smtClean="0"/>
              <a:t>jejich </a:t>
            </a:r>
            <a:r>
              <a:rPr lang="cs-CZ" sz="2000" u="sng" dirty="0" smtClean="0"/>
              <a:t>rodinný a soukromý život</a:t>
            </a:r>
            <a:r>
              <a:rPr lang="cs-CZ" sz="2000" dirty="0" smtClean="0"/>
              <a:t>.„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dirty="0" smtClean="0"/>
              <a:t> SOUKROMÁ OSOBNÍ PRÁVA NEMAJETKOVÉ POVAHY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844675"/>
            <a:ext cx="8007350" cy="4191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 smtClean="0"/>
              <a:t>OSOBNÍ PRÁVA RODINNÁ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 smtClean="0"/>
              <a:t>OSOBNÍ PRÁVA STATUSOVÁ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 smtClean="0"/>
              <a:t>OSOBNÍ PRÁVA OSOBNOSTNÍ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 </a:t>
            </a:r>
            <a:br>
              <a:rPr lang="cs-CZ" altLang="cs-CZ" dirty="0" smtClean="0"/>
            </a:b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Zásad do soukromí - příklad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 err="1" smtClean="0"/>
              <a:t>Von</a:t>
            </a:r>
            <a:r>
              <a:rPr lang="cs-CZ" sz="2000" b="1" i="1" dirty="0" smtClean="0"/>
              <a:t> Hannover v. Německo 2004,(59320/00), ECHR 294, Ochrana soukromého života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Monacká princezna – snaha ochránit soukromí své a své rodiny, německý ústavní soud dal přednost právu na informace a svobodě projevu, ale ESLP právu na soukromí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dirty="0" smtClean="0"/>
              <a:t> Vlastní chování určuje meze ochrany osobnosti (soukromí)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 smtClean="0"/>
              <a:t>Blíže k tomu též </a:t>
            </a:r>
            <a:r>
              <a:rPr lang="cs-CZ" sz="2000" b="1" i="1" dirty="0" err="1" smtClean="0"/>
              <a:t>Herzog</a:t>
            </a:r>
            <a:r>
              <a:rPr lang="cs-CZ" sz="2000" b="1" i="1" dirty="0" smtClean="0"/>
              <a:t>, J,: </a:t>
            </a:r>
            <a:r>
              <a:rPr lang="cs-CZ" sz="2000" dirty="0" smtClean="0"/>
              <a:t>Případ </a:t>
            </a:r>
            <a:r>
              <a:rPr lang="cs-CZ" sz="2000" dirty="0" err="1" smtClean="0"/>
              <a:t>Caroline</a:t>
            </a:r>
            <a:r>
              <a:rPr lang="cs-CZ" sz="2000" dirty="0" smtClean="0"/>
              <a:t> von Hannover – zveřejnění fotografií ze soukromí prominentů, Právní rozhledy 23/2004, str. 877- 880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 smtClean="0"/>
              <a:t>(blíže na seminářích)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 smtClean="0"/>
              <a:t>PRÁVO NA TĚLESNOU INTEGRITU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PODROBNĚJŠÍ ÚPRAVA, ČASTO ODLIŠNÝ REŽIM VEŘEJNOPRÁVNÍCH PŘEDPISŮ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Poučovací povinnost při zákroku (zásahu)- vědomí o povaze a jeho možných následcích §94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Zákonný zástupce souhlas se zásahem, pokud k „přímému prospěchu“ zastoupeného §93 odst. 2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Informovaný souhlas §94 a násl., možnost odvolání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Písemný souhlas – pokusy, zákrok, který zdravotní stav nevyžaduje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Zásahy do tělesné integrity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cs-CZ" sz="2400" dirty="0" smtClean="0"/>
              <a:t>Souhlasy nezletilců se zásahem (§ 95)</a:t>
            </a:r>
          </a:p>
          <a:p>
            <a:pPr>
              <a:buNone/>
              <a:defRPr/>
            </a:pPr>
            <a:endParaRPr lang="cs-CZ" sz="24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 smtClean="0"/>
              <a:t>Presumpce souhlasu se zásahem do integrity (§ 97) – pokud není vyžadován písemný</a:t>
            </a:r>
          </a:p>
          <a:p>
            <a:pPr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 smtClean="0"/>
              <a:t>Souhlas dalších osob se zásahem (§98), není-li člověk schopen projevit vůli, stav nouze</a:t>
            </a:r>
          </a:p>
          <a:p>
            <a:pPr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 smtClean="0"/>
              <a:t>KDY SOUHLAS SOUDU: Konflikt zákonného zástupce a nezletilce staršího 14 let (§100), osoby neschopné úsudku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PRÁVA ČLOVĚKA PŘEVZATÉHO DO ZDRAVOTNICKÉHO ZAŘÍZENÍ BEZ JEHO SOUHLASU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 smtClean="0"/>
              <a:t>Převzetí  a držení člověka bez souhlasu – ultima ratio: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2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 smtClean="0"/>
              <a:t>Pouze ze zákonem stanovených důvodů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cs-CZ" sz="32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 smtClean="0"/>
              <a:t>Pokud nelze zajistit jinak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cs-CZ" sz="32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 smtClean="0"/>
              <a:t>Zvláštní řízení v ZZŘS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32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9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858218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Ke stažení: Praktické dopady NOZ na provozování lékařské praxe (</a:t>
            </a:r>
            <a:r>
              <a:rPr lang="cs-CZ" sz="3200" dirty="0" err="1" smtClean="0"/>
              <a:t>Doležal</a:t>
            </a:r>
            <a:r>
              <a:rPr lang="cs-CZ" sz="3200" dirty="0" smtClean="0"/>
              <a:t>/Doležal)</a:t>
            </a:r>
            <a:endParaRPr lang="cs-CZ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http://zdravotnickepravo.info/wp-content/uploads/2014/05/Praktick%C3%A9-dopady-NOZ-na-provozov%C3%A1n%C3%AD-l%C3%A9ka%C5%99sk%C3%A9-praxe_ebook.pdf</a:t>
            </a: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 smtClean="0"/>
              <a:t>PRÁVA ČLOVĚKA PŘEVZATÉHO DO ZDRAVOTNICKÉHO ZAŘÍZENÍ BEZ JEHO SOUHLASU</a:t>
            </a:r>
            <a:endParaRPr lang="cs-CZ" sz="2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dirty="0" smtClean="0"/>
              <a:t>Podání návrhu na omezení svéprávnosti není samo o sobě důvodem, aby byl člověk bez svého souhlasu do zařízení převzat a držen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dirty="0" smtClean="0"/>
              <a:t>Převzetí oznámit do 24 h soudu – soud do 7 dnů rozhodne o přípustnosti opatření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dirty="0" smtClean="0"/>
              <a:t>Informační povinnost zdravotnického zařízení ( o právním postavení, zákonném důvodu opatření, následcích) vůči drženému, příp. zákonnému zástupci, podpůrci, důvěrníku, zmocněnci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dirty="0" smtClean="0"/>
              <a:t>Ochrana soukromí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dirty="0" smtClean="0"/>
              <a:t>Možnost přezkumu nezávislým lékařem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dirty="0" smtClean="0"/>
              <a:t>Možnost odmítnout určitý zákrok či léčebný úkon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NAKLÁDÁNÍ S ČÁSTMI LIDSKÉHO TĚLA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Člověk, jemuž byla odňata část těla má právo dozvědět se, jak s ní bylo naloženo.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Zákaz nakládání způsobem nedůstojným a ohrožujícím veřejné zdraví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Souhlas i konkludentní s použitím části těla k zdravotnickým, výzkumným, vědeckým účelům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Výslovný souhlas s použitím neobvyklým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Co má původ v lidském těle, platní obdobně co o částech lidského těla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PŘENECHÁNÍ ČÁSTI TĚLA JINÉMU, POKUD TAK STANOVÍ ZVLÁŠTNÍ PŘEDPIS  (NAPŘ. ZÁKON O TRANSPLATACÍCH)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VLASY, PODOBNÉ ČÁSTI LIDSKÉHO TĚLA – I ODMĚNA – VĚC MOVITÁ (§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OCHRANA LIDSKÉHO TĚLA PO SMRTI ČLOVĚKA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PRÁVO ROZHODNOUT, JAK BUDE NALOŽENO S JEHO TĚLEM, i jaký má mít pohřeb (x zákon o pohřebnictví) (§ 113, § 114)</a:t>
            </a:r>
          </a:p>
          <a:p>
            <a:pPr eaLnBrk="1" hangingPunct="1"/>
            <a:r>
              <a:rPr lang="cs-CZ" altLang="cs-CZ" dirty="0" smtClean="0"/>
              <a:t>Presumpce nesouhlasu s pitvou (§ 116)</a:t>
            </a:r>
          </a:p>
          <a:p>
            <a:pPr eaLnBrk="1" hangingPunct="1"/>
            <a:r>
              <a:rPr lang="cs-CZ" altLang="cs-CZ" dirty="0" smtClean="0"/>
              <a:t>Provést pitvu lze bez souhlasu, pokud tak stanoví zvláštní zákon, rejstřík souhlasu s pitvou nebo formou veřejné listiny, lze odvolat – písemná forma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/>
              <a:t> ZVLÁŠTNÍ OSOBNOSTNÍ PRÁVA TVŮRČÍ – EXKURS </a:t>
            </a:r>
            <a:br>
              <a:rPr lang="cs-CZ" altLang="cs-CZ" sz="2800" b="1" dirty="0" smtClean="0"/>
            </a:br>
            <a:r>
              <a:rPr lang="cs-CZ" altLang="cs-CZ" sz="2800" b="1" dirty="0" smtClean="0"/>
              <a:t>(blíže samostatný  kurs právo duševního vlastnictví)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náleží pouze člověku – </a:t>
            </a:r>
            <a:r>
              <a:rPr lang="cs-CZ" altLang="cs-CZ" sz="2400" b="1" dirty="0" smtClean="0"/>
              <a:t>tvůrci (původci)</a:t>
            </a:r>
            <a:r>
              <a:rPr lang="cs-CZ" altLang="cs-CZ" sz="2400" dirty="0" smtClean="0"/>
              <a:t>, kterým může být pouze fyzická osoba, což vyplývá z povahy tvůrčí činnosti (tvorby) samé.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vztahují se k tvůrčím duševním plodům osobnosti fyzické osoby.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Mezi tato práva patří: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1) </a:t>
            </a:r>
            <a:r>
              <a:rPr lang="cs-CZ" altLang="cs-CZ" sz="2400" b="1" dirty="0" smtClean="0"/>
              <a:t>osobní právo na ochranu autorství</a:t>
            </a:r>
            <a:r>
              <a:rPr lang="cs-CZ" altLang="cs-CZ" sz="2400" dirty="0" smtClean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2) </a:t>
            </a:r>
            <a:r>
              <a:rPr lang="cs-CZ" altLang="cs-CZ" sz="2400" b="1" dirty="0" smtClean="0"/>
              <a:t>osobní právo na ochranu původcovství výkonu výkonného umělce</a:t>
            </a: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3) </a:t>
            </a:r>
            <a:r>
              <a:rPr lang="cs-CZ" altLang="cs-CZ" sz="2400" b="1" dirty="0" smtClean="0"/>
              <a:t>osobní právo na ochranu původcovství ideálních předmětů průmyslových práv</a:t>
            </a:r>
            <a:r>
              <a:rPr lang="cs-CZ" altLang="cs-CZ" sz="2400" dirty="0" smtClean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možný  souběh zvláštní ochrany autorskoprávní nebo průmyslově právní a obecné občanskoprávní</a:t>
            </a:r>
          </a:p>
        </p:txBody>
      </p:sp>
    </p:spTree>
    <p:extLst>
      <p:ext uri="{BB962C8B-B14F-4D97-AF65-F5344CB8AC3E}">
        <p14:creationId xmlns:p14="http://schemas.microsoft.com/office/powerpoint/2010/main" val="171057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cs-CZ" altLang="cs-CZ" sz="3600" b="1" cap="all" dirty="0" smtClean="0"/>
              <a:t>„</a:t>
            </a:r>
            <a:r>
              <a:rPr lang="cs-CZ" altLang="cs-CZ" sz="3200" b="1" cap="all" dirty="0" smtClean="0"/>
              <a:t>quasi osobnostní práva“ právnických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 smtClean="0"/>
              <a:t>- </a:t>
            </a:r>
            <a:r>
              <a:rPr lang="cs-CZ" sz="2400" b="1" dirty="0" smtClean="0"/>
              <a:t>právnické osoby nemají </a:t>
            </a:r>
            <a:r>
              <a:rPr lang="cs-CZ" sz="2400" b="1" dirty="0"/>
              <a:t>„osobnost“ </a:t>
            </a:r>
            <a:r>
              <a:rPr lang="cs-CZ" sz="2400" b="1" dirty="0" smtClean="0"/>
              <a:t>, nejsou nadány přirozenými právy !!!!!!!!!!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 smtClean="0"/>
              <a:t>Proto: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 smtClean="0"/>
              <a:t>- „quasi </a:t>
            </a:r>
            <a:r>
              <a:rPr lang="cs-CZ" sz="2400" dirty="0"/>
              <a:t>osobnostní“ chráněné </a:t>
            </a:r>
            <a:r>
              <a:rPr lang="cs-CZ" sz="2400" dirty="0" smtClean="0"/>
              <a:t>statky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- § </a:t>
            </a:r>
            <a:r>
              <a:rPr lang="cs-CZ" sz="2400" dirty="0"/>
              <a:t>135 </a:t>
            </a:r>
            <a:r>
              <a:rPr lang="cs-CZ" sz="2400" dirty="0" smtClean="0"/>
              <a:t>OZ</a:t>
            </a:r>
            <a:r>
              <a:rPr lang="cs-CZ" sz="2400" dirty="0"/>
              <a:t>: rozšíření a  drobné zpřesnění – název, pověst, soukromí </a:t>
            </a:r>
            <a:endParaRPr lang="cs-CZ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Povinnost zdržet se zásahů, odstranit vadný stav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err="1" smtClean="0"/>
              <a:t>Nekalosoutěžní</a:t>
            </a:r>
            <a:r>
              <a:rPr lang="cs-CZ" sz="2400" dirty="0" smtClean="0"/>
              <a:t> ochrana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Právo na odpověď a dodatečné sdělení (tiskový zákon/ zákon o rozhlasovém a televizním vysílání)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Trestní zákoník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cap="all" dirty="0" smtClean="0"/>
              <a:t> </a:t>
            </a:r>
            <a:br>
              <a:rPr lang="cs-CZ" sz="3200" cap="all" dirty="0" smtClean="0"/>
            </a:br>
            <a:r>
              <a:rPr lang="cs-CZ" sz="3200" cap="all" dirty="0" smtClean="0"/>
              <a:t>právo na ochranu osobnosti </a:t>
            </a:r>
            <a:br>
              <a:rPr lang="cs-CZ" sz="3200" cap="all" dirty="0" smtClean="0"/>
            </a:br>
            <a:endParaRPr lang="cs-CZ" altLang="cs-CZ" sz="3200" cap="all" dirty="0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u="sng" dirty="0" smtClean="0"/>
              <a:t/>
            </a:r>
            <a:br>
              <a:rPr lang="cs-CZ" u="sng" dirty="0" smtClean="0"/>
            </a:br>
            <a:endParaRPr lang="cs-CZ" u="sng" dirty="0" smtClean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 smtClean="0"/>
              <a:t>přirozenoprávní koncept - </a:t>
            </a:r>
            <a:r>
              <a:rPr lang="cs-CZ" sz="6000" u="sng" dirty="0" smtClean="0"/>
              <a:t>právní osobnost</a:t>
            </a:r>
            <a:r>
              <a:rPr lang="cs-CZ" sz="6000" dirty="0" smtClean="0"/>
              <a:t> (subjektivita) je </a:t>
            </a:r>
            <a:r>
              <a:rPr lang="cs-CZ" sz="6000" u="sng" dirty="0" smtClean="0"/>
              <a:t>důsledek </a:t>
            </a:r>
            <a:r>
              <a:rPr lang="cs-CZ" sz="6000" dirty="0" smtClean="0"/>
              <a:t>osobnosti člověka jako takového (nikoli naopak)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6000" dirty="0" smtClean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 smtClean="0"/>
              <a:t>stát </a:t>
            </a:r>
            <a:r>
              <a:rPr lang="cs-CZ" sz="6000" dirty="0"/>
              <a:t>člověku osobnost </a:t>
            </a:r>
            <a:r>
              <a:rPr lang="cs-CZ" sz="6000" u="sng" dirty="0"/>
              <a:t>neposkytuje</a:t>
            </a:r>
            <a:r>
              <a:rPr lang="cs-CZ" sz="6000" dirty="0"/>
              <a:t>, </a:t>
            </a:r>
            <a:r>
              <a:rPr lang="cs-CZ" sz="6000" dirty="0" smtClean="0"/>
              <a:t>ale</a:t>
            </a:r>
            <a:r>
              <a:rPr lang="cs-CZ" sz="6000" u="sng" dirty="0" smtClean="0"/>
              <a:t> garantuje</a:t>
            </a:r>
            <a:r>
              <a:rPr lang="cs-CZ" sz="6000" u="sng" dirty="0"/>
              <a:t> </a:t>
            </a:r>
            <a:r>
              <a:rPr lang="cs-CZ" sz="6000" u="sng" dirty="0" smtClean="0"/>
              <a:t>(zaručuje) </a:t>
            </a:r>
            <a:r>
              <a:rPr lang="cs-CZ" sz="6000" u="sng" dirty="0"/>
              <a:t>jí ochranu </a:t>
            </a:r>
            <a:r>
              <a:rPr lang="cs-CZ" sz="6000" dirty="0"/>
              <a:t>a upravuje způsoby jejího </a:t>
            </a:r>
            <a:r>
              <a:rPr lang="cs-CZ" sz="6000" dirty="0" smtClean="0"/>
              <a:t>uplatnění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6000" dirty="0" smtClean="0"/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r>
              <a:rPr lang="cs-CZ" sz="6000" dirty="0" smtClean="0"/>
              <a:t>STÁT UPRAVUJE: 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 smtClean="0"/>
              <a:t>ZPŮSOB VÝKONU PŘIROZENÉHO OSOBNOSTNÍHO PRÁVA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 smtClean="0"/>
              <a:t>ZPŮSOB OCHRANY TOHOTO PRÁVA (teritorialita)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6000" dirty="0" smtClean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2800" b="1" dirty="0" smtClean="0"/>
              <a:t>OCHRANA OSOBNÍCH ÚDAJŮ </a:t>
            </a:r>
            <a:br>
              <a:rPr lang="cs-CZ" altLang="cs-CZ" sz="2800" b="1" dirty="0" smtClean="0"/>
            </a:br>
            <a:r>
              <a:rPr lang="cs-CZ" altLang="cs-CZ" sz="2800" b="1" dirty="0" smtClean="0"/>
              <a:t> SOUKROMOPRÁVNÍ PROSTŘEDKY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95288" y="1628775"/>
            <a:ext cx="8208962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altLang="cs-CZ" dirty="0"/>
          </a:p>
          <a:p>
            <a:pPr algn="ctr"/>
            <a:r>
              <a:rPr lang="cs-CZ" altLang="cs-CZ" sz="2800" dirty="0" smtClean="0"/>
              <a:t>Zvláštní </a:t>
            </a:r>
            <a:r>
              <a:rPr lang="cs-CZ" altLang="cs-CZ" sz="2800" dirty="0"/>
              <a:t>soukromoprávní režim je v případě osobních údajů stanoven na </a:t>
            </a:r>
            <a:r>
              <a:rPr lang="cs-CZ" altLang="cs-CZ" sz="2800" i="1" dirty="0"/>
              <a:t>základě </a:t>
            </a:r>
            <a:endParaRPr lang="cs-CZ" altLang="cs-CZ" sz="2800" i="1" dirty="0" smtClean="0"/>
          </a:p>
          <a:p>
            <a:pPr algn="ctr"/>
            <a:r>
              <a:rPr lang="cs-CZ" altLang="cs-CZ" sz="2800" i="1" dirty="0" smtClean="0"/>
              <a:t>zák</a:t>
            </a:r>
            <a:r>
              <a:rPr lang="cs-CZ" altLang="cs-CZ" sz="2800" i="1" dirty="0"/>
              <a:t>. č. </a:t>
            </a:r>
            <a:r>
              <a:rPr lang="cs-CZ" altLang="cs-CZ" sz="2800" b="1" i="1" dirty="0"/>
              <a:t>101/2000 Sb., o ochraně osobních údajů a o změně některých zákonů</a:t>
            </a:r>
            <a:r>
              <a:rPr lang="cs-CZ" altLang="cs-CZ" sz="2800" dirty="0"/>
              <a:t> </a:t>
            </a:r>
          </a:p>
          <a:p>
            <a:pPr algn="ctr"/>
            <a:endParaRPr lang="cs-CZ" altLang="cs-CZ" sz="2800" dirty="0"/>
          </a:p>
          <a:p>
            <a:pPr algn="ctr"/>
            <a:r>
              <a:rPr lang="cs-CZ" altLang="cs-CZ" sz="2800" dirty="0"/>
              <a:t> v souladu se směrnicí  95/94/ES  a mezinárodními úmluvami</a:t>
            </a:r>
          </a:p>
          <a:p>
            <a:pPr algn="ctr"/>
            <a:endParaRPr lang="cs-CZ" altLang="cs-CZ" dirty="0"/>
          </a:p>
          <a:p>
            <a:r>
              <a:rPr lang="cs-CZ" altLang="cs-CZ" dirty="0"/>
              <a:t>(předcházel zákon č. 256/1992 Sb., o ochraně osobních údajů v informačních systémech – v souladu s Úmluvou Rady Evropy č.108)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smtClean="0"/>
              <a:t>Zákon o ochraně osobních údajů</a:t>
            </a:r>
            <a:br>
              <a:rPr lang="cs-CZ" altLang="cs-CZ" sz="3200" b="1" dirty="0" smtClean="0"/>
            </a:br>
            <a:r>
              <a:rPr lang="cs-CZ" altLang="cs-CZ" sz="3200" b="1" dirty="0" smtClean="0"/>
              <a:t>Které otázky reguluje?</a:t>
            </a:r>
            <a:endParaRPr lang="cs-CZ" altLang="cs-CZ" sz="2800" b="1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cs-CZ" altLang="cs-CZ" dirty="0" smtClean="0"/>
              <a:t>Ochranu osobních údajů o fyzických osobách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dirty="0" smtClean="0"/>
              <a:t>Práva a povinnosti při zpracování údajů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dirty="0" smtClean="0"/>
              <a:t>Podmínky  jejich předávání do jiných států 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dirty="0" smtClean="0"/>
              <a:t>Postavení a působnost ÚŘADU NA OCHRANU OSOBNÍCH ÚDAJŮ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altLang="cs-CZ" dirty="0"/>
          </a:p>
          <a:p>
            <a:pPr marL="0" indent="0" eaLnBrk="1" hangingPunct="1">
              <a:buFont typeface="Arial" charset="0"/>
              <a:buNone/>
              <a:defRPr/>
            </a:pPr>
            <a:endParaRPr lang="cs-CZ" altLang="cs-CZ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altLang="cs-CZ" dirty="0" smtClean="0"/>
              <a:t>www.uoou.cz</a:t>
            </a:r>
          </a:p>
          <a:p>
            <a:pPr eaLnBrk="1" hangingPunct="1">
              <a:buFontTx/>
              <a:buChar char="-"/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8077200" cy="9112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/>
              <a:t>Jaký okruh subjektů podléhá jeho režimu?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sz="2000" dirty="0" smtClean="0"/>
              <a:t>Mocenské orgány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/>
              <a:t>Fyzické osoby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/>
              <a:t>Právnické osoby</a:t>
            </a:r>
          </a:p>
          <a:p>
            <a:pPr eaLnBrk="1" hangingPunct="1">
              <a:buFontTx/>
              <a:buNone/>
            </a:pPr>
            <a:endParaRPr lang="cs-CZ" altLang="cs-CZ" sz="2000" dirty="0" smtClean="0"/>
          </a:p>
          <a:p>
            <a:pPr eaLnBrk="1" hangingPunct="1">
              <a:buFontTx/>
              <a:buNone/>
            </a:pPr>
            <a:r>
              <a:rPr lang="cs-CZ" altLang="cs-CZ" sz="2000" dirty="0" smtClean="0"/>
              <a:t> ZÁKON SE VZTAHUJE NA VEŠKERÁ ZPRACOVÁNÍ OSOBNÍCH ÚDAJŮ AUTOMATIZOVANĚ NEBO JINÝMI PROSTŘEDKY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/>
              <a:t>Nevztahuje se na:</a:t>
            </a:r>
          </a:p>
          <a:p>
            <a:pPr>
              <a:buNone/>
            </a:pPr>
            <a:r>
              <a:rPr lang="cs-CZ" altLang="cs-CZ" sz="2000" dirty="0" smtClean="0"/>
              <a:t>- </a:t>
            </a:r>
            <a:r>
              <a:rPr lang="cs-CZ" altLang="cs-CZ" sz="2000" dirty="0"/>
              <a:t>pro osobní potřebu fyzické osoby</a:t>
            </a:r>
          </a:p>
          <a:p>
            <a:pPr>
              <a:buFontTx/>
              <a:buChar char="-"/>
            </a:pPr>
            <a:r>
              <a:rPr lang="cs-CZ" altLang="cs-CZ" sz="2000" dirty="0"/>
              <a:t>nahodilé shromažďování údajů</a:t>
            </a:r>
          </a:p>
          <a:p>
            <a:pPr>
              <a:buFontTx/>
              <a:buChar char="-"/>
            </a:pPr>
            <a:r>
              <a:rPr lang="cs-CZ" altLang="cs-CZ" sz="2000" dirty="0"/>
              <a:t>pro účely statistické a archivnictví</a:t>
            </a:r>
          </a:p>
          <a:p>
            <a:pPr>
              <a:buFontTx/>
              <a:buChar char="-"/>
            </a:pPr>
            <a:r>
              <a:rPr lang="cs-CZ" altLang="cs-CZ" sz="2000" dirty="0"/>
              <a:t>pro určité </a:t>
            </a:r>
            <a:r>
              <a:rPr lang="cs-CZ" altLang="cs-CZ" sz="2000" dirty="0" err="1"/>
              <a:t>účely,v</a:t>
            </a:r>
            <a:r>
              <a:rPr lang="cs-CZ" altLang="cs-CZ" sz="2000" dirty="0"/>
              <a:t> zákonem stanovených případech – např. zajištění bezpečnosti a obrany státu, veřejného pořádku, prevence trestné činnosti atd. § 3 odst. 6</a:t>
            </a:r>
          </a:p>
          <a:p>
            <a:pPr eaLnBrk="1" hangingPunct="1">
              <a:buFontTx/>
              <a:buNone/>
            </a:pPr>
            <a:endParaRPr lang="cs-CZ" altLang="cs-CZ" sz="2000" dirty="0" smtClean="0"/>
          </a:p>
          <a:p>
            <a:pPr marL="0" indent="0" eaLnBrk="1" hangingPunct="1"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mtClean="0"/>
              <a:t>Pojmy, se kterými zákon pracuje: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OSOBNÍ ÚDAJ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Jakákoliv informace týkající se určeného nebo určitelného subjektu údajů. (leg.definice § 4)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CITLIVÝ OSOBNÍ ÚDAJ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Takový, který vypovídá i národnostním, rasovém nebo etnickém původu, politických postojích, členství v OO, náboženství, filozofickém přesvědčení, odsouzení za trestný čin, zdravotním stavu a sexuálním životě  subjektů údajů a jakýkoli biometrický nebo genetický údaj subjektu údajů.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dirty="0" smtClean="0"/>
              <a:t>Ochrana práv subjektů údajů § 21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buFontTx/>
              <a:buAutoNum type="alphaLcParenR"/>
            </a:pPr>
            <a:r>
              <a:rPr lang="cs-CZ" altLang="cs-CZ" sz="2800" dirty="0" smtClean="0"/>
              <a:t>Požádat správce či zpracovatele o vysvětlení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800" dirty="0" smtClean="0"/>
              <a:t>Požadovat odstranění vzniklého stavu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z="2800" dirty="0" smtClean="0"/>
              <a:t>Možnost obrátit se na Úřad s žádostí o zajištění nápravy</a:t>
            </a:r>
          </a:p>
          <a:p>
            <a:pPr marL="609600" indent="-609600" eaLnBrk="1" hangingPunct="1">
              <a:buFontTx/>
              <a:buNone/>
            </a:pPr>
            <a:endParaRPr lang="cs-CZ" altLang="cs-CZ" sz="2800" dirty="0" smtClean="0"/>
          </a:p>
          <a:p>
            <a:pPr marL="609600" indent="-609600" eaLnBrk="1" hangingPunct="1">
              <a:buFontTx/>
              <a:buNone/>
            </a:pPr>
            <a:endParaRPr lang="cs-CZ" altLang="cs-CZ" sz="2800" dirty="0" smtClean="0"/>
          </a:p>
          <a:p>
            <a:pPr marL="609600" indent="-609600" eaLnBrk="1" hangingPunct="1">
              <a:buFontTx/>
              <a:buNone/>
            </a:pPr>
            <a:r>
              <a:rPr lang="cs-CZ" altLang="cs-CZ" sz="2800" dirty="0" smtClean="0"/>
              <a:t>Vznikla-li nemajetková/nemajetková újma ochrana dle OZ</a:t>
            </a:r>
          </a:p>
          <a:p>
            <a:pPr marL="609600" indent="-609600" eaLnBrk="1" hangingPunct="1">
              <a:buFontTx/>
              <a:buNone/>
            </a:pPr>
            <a:endParaRPr lang="cs-CZ" altLang="cs-CZ" sz="2800" dirty="0" smtClean="0"/>
          </a:p>
          <a:p>
            <a:pPr marL="609600" indent="-609600" eaLnBrk="1" hangingPunct="1">
              <a:buFontTx/>
              <a:buNone/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>
          <a:xfrm>
            <a:off x="323850" y="836613"/>
            <a:ext cx="8302625" cy="8540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3200" b="1" cap="all" dirty="0" smtClean="0"/>
              <a:t>Právo na ochran u osobních údajů </a:t>
            </a:r>
            <a:br>
              <a:rPr lang="cs-CZ" altLang="cs-CZ" sz="3200" b="1" cap="all" dirty="0" smtClean="0"/>
            </a:br>
            <a:r>
              <a:rPr lang="cs-CZ" altLang="cs-CZ" sz="3200" b="1" cap="all" dirty="0" smtClean="0"/>
              <a:t>vs.</a:t>
            </a:r>
            <a:br>
              <a:rPr lang="cs-CZ" altLang="cs-CZ" sz="3200" b="1" cap="all" dirty="0" smtClean="0"/>
            </a:br>
            <a:r>
              <a:rPr lang="cs-CZ" altLang="cs-CZ" sz="3200" b="1" cap="all" dirty="0" smtClean="0"/>
              <a:t> Právo na svobodný přístup k informacím</a:t>
            </a:r>
            <a:r>
              <a:rPr lang="cs-CZ" altLang="cs-CZ" sz="3200" cap="all" dirty="0" smtClean="0"/>
              <a:t/>
            </a:r>
            <a:br>
              <a:rPr lang="cs-CZ" altLang="cs-CZ" sz="3200" cap="all" dirty="0" smtClean="0"/>
            </a:br>
            <a:endParaRPr lang="cs-CZ" altLang="cs-CZ" sz="3200" cap="all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2565400"/>
            <a:ext cx="8218487" cy="35607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Rozsudek NSS ze dne 27.5. 2011: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Právo na ochranu osobních údajů </a:t>
            </a:r>
            <a:r>
              <a:rPr lang="cs-CZ" sz="2400" u="sng" dirty="0" smtClean="0"/>
              <a:t>není neomezené</a:t>
            </a:r>
            <a:r>
              <a:rPr lang="cs-CZ" sz="2400" dirty="0" smtClean="0"/>
              <a:t>. Chráněno je pouze před neoprávněným shromažďováním, zveřejňováním a jiným zneužíváním, Stanoví-li zákon o </a:t>
            </a:r>
            <a:r>
              <a:rPr lang="cs-CZ" sz="2400" u="sng" dirty="0" smtClean="0"/>
              <a:t>svobodném přístupu k informacím povinnost </a:t>
            </a:r>
            <a:r>
              <a:rPr lang="cs-CZ" sz="2400" dirty="0" smtClean="0"/>
              <a:t>poskytnout některé osobní údaje (jinak chráněné zákonem o ochraně osobních údajů), jedná se o jejich poskytnutí podle práva, tj. </a:t>
            </a:r>
            <a:r>
              <a:rPr lang="cs-CZ" sz="2400" u="sng" dirty="0" smtClean="0"/>
              <a:t>oprávněně.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 dirty="0" smtClean="0"/>
              <a:t>OCHRANA OSOBNOSTI V OZ - SHRNUTÍ 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468313" y="1268413"/>
            <a:ext cx="8218487" cy="48577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>
                <a:cs typeface="Arial" panose="020B0604020202020204" pitchFamily="34" charset="0"/>
              </a:rPr>
              <a:t>JEDNOTA LIDSKÉ OSOBNOSTI = JEDNO OSOBNOSTNÍ PRÁVO (A DÍLČÍ OPRÁVNĚNÍ – chráněné statky)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>
                <a:cs typeface="Arial" panose="020B0604020202020204" pitchFamily="34" charset="0"/>
              </a:rPr>
              <a:t>Garance </a:t>
            </a:r>
            <a:r>
              <a:rPr lang="cs-CZ" sz="1600" u="sng" dirty="0" smtClean="0">
                <a:cs typeface="Arial" panose="020B0604020202020204" pitchFamily="34" charset="0"/>
              </a:rPr>
              <a:t>všech</a:t>
            </a:r>
            <a:r>
              <a:rPr lang="cs-CZ" sz="1600" dirty="0" smtClean="0">
                <a:cs typeface="Arial" panose="020B0604020202020204" pitchFamily="34" charset="0"/>
              </a:rPr>
              <a:t> jeho přirozených práv (i práva brát se o vlastní štěstí?)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>
                <a:cs typeface="Arial" panose="020B0604020202020204" pitchFamily="34" charset="0"/>
              </a:rPr>
              <a:t>Každý může žít podle svého, neporušuje-li tím práva jiných, tj. i </a:t>
            </a:r>
            <a:r>
              <a:rPr lang="cs-CZ" sz="1600" u="sng" dirty="0" smtClean="0">
                <a:cs typeface="Arial" panose="020B0604020202020204" pitchFamily="34" charset="0"/>
              </a:rPr>
              <a:t>odpovědnost za vlastní život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>
                <a:cs typeface="Arial" panose="020B0604020202020204" pitchFamily="34" charset="0"/>
              </a:rPr>
              <a:t>Demonstrativní výčet chráněných statků (§ 81 odst. 2 NOZ:  </a:t>
            </a:r>
            <a:r>
              <a:rPr lang="cs-CZ" sz="1600" u="sng" dirty="0" smtClean="0">
                <a:cs typeface="Arial" panose="020B0604020202020204" pitchFamily="34" charset="0"/>
              </a:rPr>
              <a:t>život a důstojnost člověka, jeho zdraví, právo žít v příznivém prostředí, jeho vážnost, čest, soukromí a projevy jeho osobní povahy.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>
                <a:cs typeface="Arial" panose="020B0604020202020204" pitchFamily="34" charset="0"/>
              </a:rPr>
              <a:t>Možnosti omezení práva na och</a:t>
            </a:r>
            <a:r>
              <a:rPr lang="cs-CZ" sz="1600" dirty="0" smtClean="0"/>
              <a:t>ranu osobnosti – </a:t>
            </a:r>
            <a:r>
              <a:rPr lang="cs-CZ" sz="1600" u="sng" dirty="0" smtClean="0"/>
              <a:t>zákonné licence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u="sng" dirty="0" smtClean="0"/>
              <a:t>Zvláštní prostředky ochrany osobnosti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Ochrana jména a příjmení – </a:t>
            </a:r>
            <a:r>
              <a:rPr lang="cs-CZ" sz="1600" dirty="0" smtClean="0"/>
              <a:t>zvláštní </a:t>
            </a:r>
            <a:r>
              <a:rPr lang="cs-CZ" sz="1600" dirty="0"/>
              <a:t>úprava § 77 a násl.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Ochrana pseudonymu § 79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Ochrana soukromí,  ochrana při zásazích do tělesné integrity, ochrana osob držených ve zdravotnickém zařízení, pietní ochrana, ochrana osobních údajů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Ochrana osobních údajů – zvláštní zákon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Literatura: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b="1" i="1" dirty="0" smtClean="0"/>
              <a:t>Tůma, P. in: Lavický a kol., Komentář k § 1 – 654, C.H. </a:t>
            </a:r>
            <a:r>
              <a:rPr lang="cs-CZ" altLang="cs-CZ" sz="1600" b="1" i="1" dirty="0" err="1" smtClean="0"/>
              <a:t>Beck</a:t>
            </a:r>
            <a:r>
              <a:rPr lang="cs-CZ" altLang="cs-CZ" sz="1600" b="1" i="1" dirty="0" smtClean="0"/>
              <a:t>, 2014</a:t>
            </a:r>
          </a:p>
          <a:p>
            <a:pPr eaLnBrk="1" hangingPunct="1">
              <a:lnSpc>
                <a:spcPct val="80000"/>
              </a:lnSpc>
              <a:buNone/>
            </a:pPr>
            <a:endParaRPr lang="cs-CZ" altLang="cs-CZ" sz="1600" b="1" i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 smtClean="0"/>
              <a:t>Doležal, T. in: </a:t>
            </a:r>
            <a:r>
              <a:rPr lang="cs-CZ" altLang="cs-CZ" sz="1600" b="1" i="1" dirty="0" err="1" smtClean="0"/>
              <a:t>Melzer</a:t>
            </a:r>
            <a:r>
              <a:rPr lang="cs-CZ" altLang="cs-CZ" sz="1600" b="1" i="1" dirty="0" smtClean="0"/>
              <a:t>, F., </a:t>
            </a:r>
            <a:r>
              <a:rPr lang="cs-CZ" altLang="cs-CZ" sz="1600" b="1" i="1" dirty="0" err="1" smtClean="0"/>
              <a:t>Tégl</a:t>
            </a:r>
            <a:r>
              <a:rPr lang="cs-CZ" altLang="cs-CZ" sz="1600" b="1" i="1" dirty="0" smtClean="0"/>
              <a:t>, P., Komentář k  § 1 – 117, </a:t>
            </a:r>
            <a:r>
              <a:rPr lang="cs-CZ" altLang="cs-CZ" sz="1600" b="1" i="1" dirty="0" err="1" smtClean="0"/>
              <a:t>Leges</a:t>
            </a:r>
            <a:r>
              <a:rPr lang="cs-CZ" altLang="cs-CZ" sz="1600" b="1" i="1" dirty="0" smtClean="0"/>
              <a:t>, 2013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 i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 smtClean="0"/>
              <a:t>Bartoň, M:</a:t>
            </a:r>
            <a:r>
              <a:rPr lang="cs-CZ" altLang="cs-CZ" sz="1600" i="1" dirty="0" smtClean="0"/>
              <a:t> Svoboda projevu: Principy, garance, meze, Linde, Praha 2010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i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 smtClean="0"/>
              <a:t>Mates, P. Janečková, E. Bartík, V.: </a:t>
            </a:r>
            <a:r>
              <a:rPr lang="cs-CZ" altLang="cs-CZ" sz="1600" i="1" dirty="0" smtClean="0"/>
              <a:t>Ochrana osobních údajů, </a:t>
            </a:r>
            <a:r>
              <a:rPr lang="cs-CZ" altLang="cs-CZ" sz="1600" i="1" dirty="0" err="1" smtClean="0"/>
              <a:t>Leges</a:t>
            </a:r>
            <a:r>
              <a:rPr lang="cs-CZ" altLang="cs-CZ" sz="1600" i="1" dirty="0" smtClean="0"/>
              <a:t>, 2012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i="1" dirty="0" smtClean="0"/>
          </a:p>
          <a:p>
            <a:pPr eaLnBrk="1" hangingPunct="1">
              <a:lnSpc>
                <a:spcPct val="80000"/>
              </a:lnSpc>
            </a:pPr>
            <a:endParaRPr lang="cs-CZ" altLang="cs-CZ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….. A TO JE VŠE…..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DĚKUJI VÁM ZA POZORNOST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 smtClean="0"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PRÁVO NA OCHRANU OSOBNOSTI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196975"/>
            <a:ext cx="8147050" cy="49291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 smtClean="0"/>
              <a:t>náleží </a:t>
            </a:r>
            <a:r>
              <a:rPr lang="cs-CZ" altLang="cs-CZ" sz="2400" u="sng" dirty="0" smtClean="0"/>
              <a:t>nerozlučně a neoddělitelně každému člověku</a:t>
            </a:r>
            <a:r>
              <a:rPr lang="cs-CZ" altLang="cs-CZ" sz="2400" dirty="0" smtClean="0"/>
              <a:t> jako jedinečné individualitě (přirozené právo)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 smtClean="0"/>
              <a:t>Je spjato se zásadou, že </a:t>
            </a:r>
            <a:r>
              <a:rPr lang="cs-CZ" altLang="cs-CZ" sz="2400" u="sng" dirty="0" smtClean="0"/>
              <a:t>„každý člověk má právo si žít podle svého“, </a:t>
            </a:r>
            <a:r>
              <a:rPr lang="cs-CZ" altLang="cs-CZ" sz="2400" dirty="0" smtClean="0"/>
              <a:t>čemuž odpovídá </a:t>
            </a:r>
            <a:r>
              <a:rPr lang="cs-CZ" altLang="cs-CZ" sz="2400" u="sng" dirty="0" smtClean="0"/>
              <a:t>povinnost všech ostatních to respektovat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- </a:t>
            </a:r>
            <a:r>
              <a:rPr lang="cs-CZ" altLang="cs-CZ" sz="2400" u="sng" dirty="0" smtClean="0"/>
              <a:t>nemajetkový charakter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u="sng" dirty="0" smtClean="0"/>
              <a:t>jednotné právo na ochranu osobnosti = jednota a celistvost lidské osobnosti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 smtClean="0"/>
              <a:t>chráněné jsou </a:t>
            </a:r>
            <a:r>
              <a:rPr lang="cs-CZ" altLang="cs-CZ" sz="2400" u="sng" dirty="0" smtClean="0"/>
              <a:t>nehmotné statky osobnostní </a:t>
            </a:r>
            <a:r>
              <a:rPr lang="cs-CZ" altLang="cs-CZ" sz="2400" dirty="0" smtClean="0"/>
              <a:t>– hodnoty lidské osobnosti, které tvoří její fyzickou (tělesnou)  a psychicko-morální i sociální integritu  (všeobecná osobnostní práva) a výsledky duševní tvořivé činnosti (zvláštní osobnostní práva tvůrčí)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OSOBNOSTNÍ PRÁVO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u="sng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 smtClean="0"/>
              <a:t>PŘIROZENÉ SUBJEKTIVNÍ PRÁVO  </a:t>
            </a:r>
            <a:r>
              <a:rPr lang="cs-CZ" sz="2400" dirty="0" smtClean="0"/>
              <a:t>(I POVINNOSTI) KAŽDÉHO ČLOVĚKA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 smtClean="0"/>
              <a:t>ABSOLUTNÍ</a:t>
            </a:r>
            <a:r>
              <a:rPr lang="cs-CZ" sz="2400" dirty="0" smtClean="0"/>
              <a:t> PRÁVNÍ POVAHY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PŮSOBÍ </a:t>
            </a:r>
            <a:r>
              <a:rPr lang="cs-CZ" sz="2400" u="sng" dirty="0" smtClean="0"/>
              <a:t>ERGA OMNES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 smtClean="0"/>
              <a:t>ZÁKLADNÍ </a:t>
            </a:r>
            <a:r>
              <a:rPr lang="cs-CZ" sz="2400" dirty="0" smtClean="0"/>
              <a:t>LIDSKÁ PRÁVA: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dirty="0" smtClean="0"/>
              <a:t> +Nezadatelná (vrozená)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 + Nezcizitelná (nepřevoditelná)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 + Nepromlčitelná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 + Nezrušitelná (nemožnost se vzdát – subjektivní právo nemůže z vůle člověka zaniknout)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400" b="1" u="sng" dirty="0" smtClean="0"/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4000" b="1" u="sng" dirty="0" smtClean="0">
              <a:solidFill>
                <a:srgbClr val="3333CC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4000" b="1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PRÁVNÍ ZAKOTVENÍ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V MEZINÁRODNÍCH DOKUMENTECH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V ÚSTAVĚ A LZPS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ZÁKONNÉ ZAKOTVENÍ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765175"/>
            <a:ext cx="7772400" cy="1039813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MEZINÁRODNĚ PRÁVNÍ ZAKOTVENÍ</a:t>
            </a:r>
            <a:endParaRPr lang="en-US" altLang="cs-CZ" sz="28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85975"/>
            <a:ext cx="8229600" cy="40401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Všeobecná deklarace lidských práv z roku 1948</a:t>
            </a:r>
            <a:endParaRPr lang="hu-HU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hu-HU" altLang="cs-CZ" sz="2000" dirty="0" smtClean="0"/>
              <a:t>Mezinárodní pakt o občanských a politických právech (1966) </a:t>
            </a:r>
            <a:r>
              <a:rPr lang="cs-CZ" altLang="cs-CZ" sz="2000" dirty="0" smtClean="0"/>
              <a:t>(vyhláška MZV č. 120/1976 Sb.)</a:t>
            </a:r>
            <a:endParaRPr lang="hu-HU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hu-HU" altLang="cs-CZ" sz="2000" dirty="0" smtClean="0"/>
              <a:t>Úmluva o ochraně lidských práv a základních  svobod (EÚLP50) </a:t>
            </a:r>
            <a:r>
              <a:rPr lang="cs-CZ" altLang="cs-CZ" sz="2000" dirty="0" smtClean="0"/>
              <a:t>sděl. č. 209/1992 Sb.), včetně Protokolů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 Evropská Úmluva na ochranu lidských práv a důstojnosti lidské bytosti v souvislosti s aplikací biologie a medicíny (Úmluva o lidských právech a biomedicíně), (sděl. č. 96/2001 Sb. m.s.), včetně Dodatkového protokolu o zákazu klonování lidských bytostí. (sděl. č. 97/2001 Sb. m. s.)atd.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 Úmluva o právech dítěte (sdělení č. 104/1991 Sb., s opčním protokolem č. 57/2006 </a:t>
            </a:r>
            <a:r>
              <a:rPr lang="cs-CZ" altLang="cs-CZ" sz="2000" dirty="0" err="1" smtClean="0"/>
              <a:t>Sb.m.s</a:t>
            </a:r>
            <a:r>
              <a:rPr lang="cs-CZ" altLang="cs-CZ" sz="2000" dirty="0" smtClean="0"/>
              <a:t>.)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Charter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Fundamental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Rights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European</a:t>
            </a:r>
            <a:r>
              <a:rPr lang="cs-CZ" altLang="cs-CZ" sz="2000" dirty="0" smtClean="0"/>
              <a:t> Union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A další…..</a:t>
            </a:r>
            <a:endParaRPr lang="en-US" altLang="cs-CZ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4366</TotalTime>
  <Words>3714</Words>
  <Application>Microsoft Office PowerPoint</Application>
  <PresentationFormat>Předvádění na obrazovce (4:3)</PresentationFormat>
  <Paragraphs>528</Paragraphs>
  <Slides>59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4" baseType="lpstr">
      <vt:lpstr>Arial</vt:lpstr>
      <vt:lpstr>Calibri</vt:lpstr>
      <vt:lpstr>Calibri Light</vt:lpstr>
      <vt:lpstr>Wingdings</vt:lpstr>
      <vt:lpstr>Motiv Office</vt:lpstr>
      <vt:lpstr>Ochrana osobnosti  </vt:lpstr>
      <vt:lpstr>OSNOVA: </vt:lpstr>
      <vt:lpstr>Základní východisko:</vt:lpstr>
      <vt:lpstr> SOUKROMÁ OSOBNÍ PRÁVA NEMAJETKOVÉ POVAHY</vt:lpstr>
      <vt:lpstr>  právo na ochranu osobnosti  </vt:lpstr>
      <vt:lpstr>PRÁVO NA OCHRANU OSOBNOSTI</vt:lpstr>
      <vt:lpstr>OSOBNOSTNÍ PRÁVO</vt:lpstr>
      <vt:lpstr>PRÁVNÍ ZAKOTVENÍ</vt:lpstr>
      <vt:lpstr>MEZINÁRODNĚ PRÁVNÍ ZAKOTVENÍ</vt:lpstr>
      <vt:lpstr>ÚSTAVNĚ PRÁVNÍ ZAKOTVENÍ PRÁVA NA OCHRANU OSOBNOSTI</vt:lpstr>
      <vt:lpstr>ZÁKONNÉ ZAKOTVENÍ PRÁVA NA OCHRANU OSOBNOSTI</vt:lpstr>
      <vt:lpstr>Další související předpisy</vt:lpstr>
      <vt:lpstr>DŮLEŽITÝ PRAMEN POZNÁNÍ:</vt:lpstr>
      <vt:lpstr>JMÉNO ČLOVĚKA A JEHO OCHRANA (právo na ochranu jména – zvláštní )</vt:lpstr>
      <vt:lpstr>Aktivní legitimace k ochraně jména –  §78 NOZ</vt:lpstr>
      <vt:lpstr>OCHRANA PŘÍJMENÍ</vt:lpstr>
      <vt:lpstr>PSEUDONYM (§ 79)</vt:lpstr>
      <vt:lpstr>Prezentace aplikace PowerPoint</vt:lpstr>
      <vt:lpstr>PRINCIPY EXPLICITNĚ V OZ </vt:lpstr>
      <vt:lpstr>OCHRANA OSOBNOSTI (aktivní legitimace)</vt:lpstr>
      <vt:lpstr>OCHRANA OSOBNOSTI V OZ (pasivní legitimace)</vt:lpstr>
      <vt:lpstr>CHRÁNĚNÉ STATKY OSOBNOSTNÍ DLE OZ</vt:lpstr>
      <vt:lpstr>OMEZENÍ PRÁVA NA OCHRANU OSOBNOSTI</vt:lpstr>
      <vt:lpstr>Zákonné licence (bez souhlasu)  (podoba a soukromí)</vt:lpstr>
      <vt:lpstr>Zákonné licence - §90 OZ – limity:</vt:lpstr>
      <vt:lpstr>ZÁKONNÉ LICENCE I.</vt:lpstr>
      <vt:lpstr>ZÁKONNÉ LICENCE II.</vt:lpstr>
      <vt:lpstr> PROSTŘEDKY OCHRANY PRÁVA NA OCHRANU OSOBNOSTI (NÁROKY ZE ZÁSAHŮ) </vt:lpstr>
      <vt:lpstr>OBJEKTIVNÍ ODPOVĚDNOST ZA ZÁSAH DO OSOBNOSTNÍ SFÉRY  </vt:lpstr>
      <vt:lpstr>PROSTŘEDKY OCHRANY OSOBNOSTI I. ZVLÁŠTNÍ ŽALOBNÍ NÁROKY</vt:lpstr>
      <vt:lpstr>PROSTŘEDKY OCHRANY OSOBNOSTI II.  - OBECNÉ SOUKROMOPRÁVNÍ NÁROKY</vt:lpstr>
      <vt:lpstr>NÁHRADA NEMAJEKTOVÉ i MAJETKOVÉ ÚJMY </vt:lpstr>
      <vt:lpstr>Náhrada nemajetkové újmy</vt:lpstr>
      <vt:lpstr>OTÁZKA PROMLČENÍ</vt:lpstr>
      <vt:lpstr> </vt:lpstr>
      <vt:lpstr>DALŠÍ PROSTŘEDKY OCHRANY OSOBNOSTNÍCH PRÁV</vt:lpstr>
      <vt:lpstr>Prezentace aplikace PowerPoint</vt:lpstr>
      <vt:lpstr>PODOBA A SOUKROMÍ V NOZ</vt:lpstr>
      <vt:lpstr>Z judikatury:</vt:lpstr>
      <vt:lpstr>Zásad do soukromí - příklad</vt:lpstr>
      <vt:lpstr>PRÁVO NA TĚLESNOU INTEGRITU</vt:lpstr>
      <vt:lpstr>Zásahy do tělesné integrity</vt:lpstr>
      <vt:lpstr>PRÁVA ČLOVĚKA PŘEVZATÉHO DO ZDRAVOTNICKÉHO ZAŘÍZENÍ BEZ JEHO SOUHLASU</vt:lpstr>
      <vt:lpstr>Ke stažení: Praktické dopady NOZ na provozování lékařské praxe (Doležal/Doležal)</vt:lpstr>
      <vt:lpstr>PRÁVA ČLOVĚKA PŘEVZATÉHO DO ZDRAVOTNICKÉHO ZAŘÍZENÍ BEZ JEHO SOUHLASU</vt:lpstr>
      <vt:lpstr>NAKLÁDÁNÍ S ČÁSTMI LIDSKÉHO TĚLA</vt:lpstr>
      <vt:lpstr>OCHRANA LIDSKÉHO TĚLA PO SMRTI ČLOVĚKA</vt:lpstr>
      <vt:lpstr> ZVLÁŠTNÍ OSOBNOSTNÍ PRÁVA TVŮRČÍ – EXKURS  (blíže samostatný  kurs právo duševního vlastnictví)</vt:lpstr>
      <vt:lpstr>„quasi osobnostní práva“ právnických osob</vt:lpstr>
      <vt:lpstr>OCHRANA OSOBNÍCH ÚDAJŮ   SOUKROMOPRÁVNÍ PROSTŘEDKY</vt:lpstr>
      <vt:lpstr>Zákon o ochraně osobních údajů Které otázky reguluje?</vt:lpstr>
      <vt:lpstr>Jaký okruh subjektů podléhá jeho režimu?</vt:lpstr>
      <vt:lpstr>Pojmy, se kterými zákon pracuje:</vt:lpstr>
      <vt:lpstr>Ochrana práv subjektů údajů § 21</vt:lpstr>
      <vt:lpstr>Právo na ochran u osobních údajů  vs.  Právo na svobodný přístup k informacím </vt:lpstr>
      <vt:lpstr>OCHRANA OSOBNOSTI V OZ - SHRNUTÍ </vt:lpstr>
      <vt:lpstr>Literatura:</vt:lpstr>
      <vt:lpstr>Prezentace aplikace PowerPoint</vt:lpstr>
      <vt:lpstr>Prezentace aplikace PowerPoint</vt:lpstr>
    </vt:vector>
  </TitlesOfParts>
  <Company>Právnická fakulta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ronovska</dc:creator>
  <cp:lastModifiedBy>Kateřina Ronovská</cp:lastModifiedBy>
  <cp:revision>235</cp:revision>
  <dcterms:created xsi:type="dcterms:W3CDTF">2006-03-21T12:38:01Z</dcterms:created>
  <dcterms:modified xsi:type="dcterms:W3CDTF">2016-09-29T07:59:21Z</dcterms:modified>
</cp:coreProperties>
</file>