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3" r:id="rId1"/>
  </p:sldMasterIdLst>
  <p:notesMasterIdLst>
    <p:notesMasterId r:id="rId56"/>
  </p:notesMasterIdLst>
  <p:sldIdLst>
    <p:sldId id="256" r:id="rId2"/>
    <p:sldId id="257" r:id="rId3"/>
    <p:sldId id="339" r:id="rId4"/>
    <p:sldId id="258" r:id="rId5"/>
    <p:sldId id="263" r:id="rId6"/>
    <p:sldId id="259" r:id="rId7"/>
    <p:sldId id="260" r:id="rId8"/>
    <p:sldId id="261" r:id="rId9"/>
    <p:sldId id="334" r:id="rId10"/>
    <p:sldId id="317" r:id="rId11"/>
    <p:sldId id="340" r:id="rId12"/>
    <p:sldId id="262" r:id="rId13"/>
    <p:sldId id="265" r:id="rId14"/>
    <p:sldId id="331" r:id="rId15"/>
    <p:sldId id="338" r:id="rId16"/>
    <p:sldId id="264" r:id="rId17"/>
    <p:sldId id="266" r:id="rId18"/>
    <p:sldId id="267" r:id="rId19"/>
    <p:sldId id="268" r:id="rId20"/>
    <p:sldId id="269" r:id="rId21"/>
    <p:sldId id="335" r:id="rId22"/>
    <p:sldId id="270" r:id="rId23"/>
    <p:sldId id="271" r:id="rId24"/>
    <p:sldId id="31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1" r:id="rId34"/>
    <p:sldId id="341" r:id="rId35"/>
    <p:sldId id="280" r:id="rId36"/>
    <p:sldId id="283" r:id="rId37"/>
    <p:sldId id="313" r:id="rId38"/>
    <p:sldId id="314" r:id="rId39"/>
    <p:sldId id="342" r:id="rId40"/>
    <p:sldId id="284" r:id="rId41"/>
    <p:sldId id="285" r:id="rId42"/>
    <p:sldId id="289" r:id="rId43"/>
    <p:sldId id="292" r:id="rId44"/>
    <p:sldId id="293" r:id="rId45"/>
    <p:sldId id="312" r:id="rId46"/>
    <p:sldId id="323" r:id="rId47"/>
    <p:sldId id="295" r:id="rId48"/>
    <p:sldId id="294" r:id="rId49"/>
    <p:sldId id="296" r:id="rId50"/>
    <p:sldId id="297" r:id="rId51"/>
    <p:sldId id="298" r:id="rId52"/>
    <p:sldId id="299" r:id="rId53"/>
    <p:sldId id="300" r:id="rId54"/>
    <p:sldId id="301" r:id="rId55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 Antiqua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 Antiqua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 Antiqua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 Antiqua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9900"/>
    <a:srgbClr val="66FF33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33" autoAdjust="0"/>
    <p:restoredTop sz="94571" autoAdjust="0"/>
  </p:normalViewPr>
  <p:slideViewPr>
    <p:cSldViewPr>
      <p:cViewPr>
        <p:scale>
          <a:sx n="50" d="100"/>
          <a:sy n="50" d="100"/>
        </p:scale>
        <p:origin x="1296" y="7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3" d="100"/>
          <a:sy n="43" d="100"/>
        </p:scale>
        <p:origin x="-1422" y="-84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4.xml"/><Relationship Id="rId2" Type="http://schemas.openxmlformats.org/officeDocument/2006/relationships/slide" Target="slides/slide16.xml"/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51543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37710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/>
          <a:lstStyle/>
          <a:p>
            <a:r>
              <a:rPr lang="cs-CZ" sz="1800" smtClean="0">
                <a:latin typeface="Times New Roman" pitchFamily="18" charset="0"/>
              </a:rPr>
              <a:t>0860_2 </a:t>
            </a:r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776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029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sk-SK" dirty="0" err="1" smtClean="0"/>
              <a:t>feated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95901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33713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smtClean="0"/>
              <a:t>Kliknutím lze upravit styl předlohy.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F0C0C9-A692-4A0F-8DE6-7EA4C1091A0A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65582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956F9E-BE19-45DE-8D2A-9D8ECD1D2ED9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30671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B2EE1-E015-4370-820A-89BAC0513F19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6134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90824-0B32-497E-AB10-663D2D2D78A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6834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A6B094-C304-45C0-8134-3153C861751E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9097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9B3ED5-3BE8-49D0-B353-806B2F203997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2937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6539A2-B28C-42AC-BE22-886C1C46F9A9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9674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681F83-C170-4ECD-AB65-B74A50075D1B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6234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883525-8D45-4D98-86AD-3C4775D02FC3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17061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2C3141-0DB0-4431-BF32-BC4D07E48B64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0974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23CEBC-4087-468F-A7A0-7C2307FE1750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2336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F3C304-C144-44A0-9948-B22D9E7536BA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4587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5C81B46-DA00-40B9-A8DB-0F59ACBB3E14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82854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6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.doc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2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e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9592" y="3429000"/>
            <a:ext cx="77724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sk-SK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</a:t>
            </a:r>
            <a:r>
              <a:rPr lang="sk-SK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WE in t</a:t>
            </a:r>
            <a:r>
              <a:rPr lang="en-GB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</a:t>
            </a:r>
            <a:r>
              <a:rPr lang="sk-SK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Interwar </a:t>
            </a:r>
            <a:r>
              <a:rPr lang="en-GB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 </a:t>
            </a:r>
            <a:r>
              <a:rPr lang="sk-SK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GB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1920s</a:t>
            </a:r>
            <a:r>
              <a:rPr lang="sk-SK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sk-SK" dirty="0"/>
              <a:t/>
            </a:r>
            <a:br>
              <a:rPr lang="sk-SK" dirty="0"/>
            </a:br>
            <a:endParaRPr lang="cs-CZ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88640"/>
            <a:ext cx="7772400" cy="1143000"/>
          </a:xfrm>
        </p:spPr>
        <p:txBody>
          <a:bodyPr/>
          <a:lstStyle/>
          <a:p>
            <a:r>
              <a:rPr lang="cs-CZ" dirty="0" smtClean="0"/>
              <a:t>A5. </a:t>
            </a:r>
            <a:r>
              <a:rPr lang="cs-CZ" dirty="0" err="1" smtClean="0"/>
              <a:t>Military</a:t>
            </a:r>
            <a:r>
              <a:rPr lang="cs-CZ" dirty="0" smtClean="0"/>
              <a:t> </a:t>
            </a:r>
            <a:r>
              <a:rPr lang="cs-CZ" dirty="0" err="1" smtClean="0"/>
              <a:t>economies</a:t>
            </a:r>
            <a:endParaRPr lang="cs-CZ" dirty="0" smtClean="0"/>
          </a:p>
        </p:txBody>
      </p:sp>
      <p:sp>
        <p:nvSpPr>
          <p:cNvPr id="84995" name="Rectangle 1027"/>
          <p:cNvSpPr>
            <a:spLocks noGrp="1" noChangeArrowheads="1"/>
          </p:cNvSpPr>
          <p:nvPr>
            <p:ph idx="1"/>
          </p:nvPr>
        </p:nvSpPr>
        <p:spPr>
          <a:xfrm>
            <a:off x="685800" y="1196752"/>
            <a:ext cx="7772400" cy="4114800"/>
          </a:xfrm>
        </p:spPr>
        <p:txBody>
          <a:bodyPr/>
          <a:lstStyle/>
          <a:p>
            <a:pPr algn="just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Wingdings" pitchFamily="2" charset="2"/>
              </a:rPr>
              <a:t>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state interventions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control of markets</a:t>
            </a:r>
          </a:p>
          <a:p>
            <a:pPr lvl="1" algn="just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but private ownership kept </a:t>
            </a:r>
          </a:p>
          <a:p>
            <a:pPr algn="just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turn away from the gold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centrally managed economies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–military production </a:t>
            </a:r>
          </a:p>
          <a:p>
            <a:pPr lvl="1" algn="just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gov. procurements, raw materials, fuels, LF assigned</a:t>
            </a:r>
          </a:p>
          <a:p>
            <a:pPr algn="just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strict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control of foreign trade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regulations of wages and prices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rationing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(basic goods) </a:t>
            </a:r>
          </a:p>
          <a:p>
            <a:pPr algn="just"/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financ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ing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of the war via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loans or inflatio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differences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among countries</a:t>
            </a:r>
          </a:p>
          <a:p>
            <a:endParaRPr lang="cs-CZ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3845" y="3356992"/>
            <a:ext cx="6628152" cy="792088"/>
          </a:xfrm>
          <a:solidFill>
            <a:schemeClr val="bg1">
              <a:alpha val="50000"/>
            </a:schemeClr>
          </a:solidFill>
        </p:spPr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Post-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situation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13845" y="4293096"/>
            <a:ext cx="4187864" cy="2426373"/>
          </a:xfrm>
          <a:solidFill>
            <a:schemeClr val="bg1">
              <a:alpha val="50000"/>
            </a:schemeClr>
          </a:solidFill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sk-SK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Consequences</a:t>
            </a:r>
            <a:endParaRPr lang="sk-SK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rabicPeriod"/>
            </a:pPr>
            <a:r>
              <a:rPr lang="sk-SK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Political</a:t>
            </a:r>
            <a:r>
              <a:rPr lang="sk-SK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situation</a:t>
            </a:r>
            <a:endParaRPr lang="sk-SK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rabicPeriod"/>
            </a:pPr>
            <a:r>
              <a:rPr lang="sk-SK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Economic</a:t>
            </a:r>
            <a:r>
              <a:rPr lang="sk-SK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</a:t>
            </a:r>
            <a:endParaRPr lang="sk-SK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>
              <a:buFont typeface="+mj-lt"/>
              <a:buAutoNum type="alphaLcPeriod"/>
            </a:pPr>
            <a:r>
              <a:rPr lang="sk-SK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Price</a:t>
            </a:r>
            <a:r>
              <a:rPr lang="sk-SK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level</a:t>
            </a:r>
          </a:p>
          <a:p>
            <a:pPr marL="914400" lvl="1" indent="-457200">
              <a:buFont typeface="+mj-lt"/>
              <a:buAutoNum type="alphaLcPeriod"/>
            </a:pPr>
            <a:r>
              <a:rPr lang="sk-SK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Military</a:t>
            </a:r>
            <a:r>
              <a:rPr lang="sk-SK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loans</a:t>
            </a:r>
            <a:endParaRPr lang="sk-SK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>
              <a:buFont typeface="+mj-lt"/>
              <a:buAutoNum type="alphaLcPeriod"/>
            </a:pPr>
            <a:r>
              <a:rPr lang="sk-SK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</a:t>
            </a:r>
            <a:r>
              <a:rPr lang="sk-SK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trade</a:t>
            </a:r>
            <a:endParaRPr lang="sk-S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042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404664"/>
            <a:ext cx="7772400" cy="1143000"/>
          </a:xfrm>
        </p:spPr>
        <p:txBody>
          <a:bodyPr/>
          <a:lstStyle/>
          <a:p>
            <a:r>
              <a:rPr lang="cs-CZ" dirty="0" smtClean="0"/>
              <a:t>B1. </a:t>
            </a:r>
            <a:r>
              <a:rPr lang="cs-CZ" dirty="0" err="1" smtClean="0"/>
              <a:t>Consequences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WWI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772816"/>
            <a:ext cx="8431088" cy="4114800"/>
          </a:xfrm>
        </p:spPr>
        <p:txBody>
          <a:bodyPr/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largest war</a:t>
            </a:r>
            <a:r>
              <a:rPr lang="sk-S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until</a:t>
            </a:r>
            <a:r>
              <a:rPr lang="sk-S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</a:t>
            </a:r>
            <a:r>
              <a:rPr lang="sk-S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huge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death tolls and costs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considerable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Wingdings" pitchFamily="2" charset="2"/>
              </a:rPr>
              <a:t>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economies and foreign trade</a:t>
            </a:r>
          </a:p>
          <a:p>
            <a:r>
              <a:rPr lang="sk-S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the first time</a:t>
            </a:r>
          </a:p>
          <a:p>
            <a:pPr lvl="1"/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on-professionals employed on a mass scale</a:t>
            </a:r>
          </a:p>
          <a:p>
            <a:pPr lvl="1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professions occupied by women (engineers, drivers,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roblems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after the return of </a:t>
            </a:r>
            <a:r>
              <a:rPr lang="sk-SK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</a:t>
            </a:r>
            <a:r>
              <a:rPr lang="sk-S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veterans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women as cheaper LF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412776"/>
            <a:ext cx="7772400" cy="4114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casualties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total = 10 mil. dead + 20 mil. severely wounded (!different estimates) 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greatest share Russia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 </a:t>
            </a:r>
            <a:r>
              <a:rPr lang="sk-SK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approximately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50% (+ famine and Spanish Influenza) </a:t>
            </a:r>
          </a:p>
          <a:p>
            <a:pPr lvl="2">
              <a:lnSpc>
                <a:spcPct val="90000"/>
              </a:lnSpc>
              <a:buFont typeface="Symbol" pitchFamily="18" charset="2"/>
              <a:buChar char="·"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 = 1,2-1,3 mil. (</a:t>
            </a: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labour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shortage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 import from e.g. Algeria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</a:p>
          <a:p>
            <a:pPr lvl="2">
              <a:lnSpc>
                <a:spcPct val="90000"/>
              </a:lnSpc>
              <a:buFont typeface="Symbol" pitchFamily="18" charset="2"/>
              <a:buChar char="·"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GB = 700 000 (NO </a:t>
            </a: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labour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shortage b/c colonies) </a:t>
            </a:r>
          </a:p>
          <a:p>
            <a:pPr lvl="2">
              <a:lnSpc>
                <a:spcPct val="90000"/>
              </a:lnSpc>
              <a:buFont typeface="Symbol" pitchFamily="18" charset="2"/>
              <a:buChar char="·"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600 000 </a:t>
            </a:r>
          </a:p>
          <a:p>
            <a:pPr lvl="2">
              <a:lnSpc>
                <a:spcPct val="90000"/>
              </a:lnSpc>
              <a:buFont typeface="Symbol" pitchFamily="18" charset="2"/>
              <a:buChar char="·"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GER=1,6 mil.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casualties = young men with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work perspective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bldLvl="2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215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3608" y="692696"/>
            <a:ext cx="7272807" cy="5772612"/>
          </a:xfr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1378" name="Picture 2" descr="http://cdn.static-economist.com/sites/default/files/imagecache/original-size/images/print-edition/20140322_USC55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3588" y="597025"/>
            <a:ext cx="7416824" cy="5928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548680"/>
            <a:ext cx="8206680" cy="41148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costs</a:t>
            </a:r>
          </a:p>
          <a:p>
            <a:pPr lvl="1"/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  = military expenditures =&gt; 180 - 230 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mld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$ (</a:t>
            </a:r>
            <a:r>
              <a:rPr lang="sk-SK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sk-SK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prices</a:t>
            </a:r>
            <a:r>
              <a:rPr lang="sk-SK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1914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</a:p>
          <a:p>
            <a:pPr lvl="1"/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indirect = property damage = &gt; 150 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$</a:t>
            </a:r>
            <a:endParaRPr lang="sk-SK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en-US" sz="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economy</a:t>
            </a:r>
            <a:endParaRPr lang="en-US" b="1" i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rapid 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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world industrial production</a:t>
            </a:r>
          </a:p>
          <a:p>
            <a:pPr lvl="1"/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agricultural production approx. 1/3 below the standard</a:t>
            </a:r>
          </a:p>
          <a:p>
            <a:pPr lvl="1"/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 = 1/2 of the figure from 1913</a:t>
            </a:r>
          </a:p>
          <a:p>
            <a:pPr lvl="2"/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… elimination of 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Eur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sk-SK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competitors</a:t>
            </a:r>
            <a:r>
              <a:rPr lang="sk-SK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Wingdings" pitchFamily="2" charset="2"/>
              </a:rPr>
              <a:t>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Wingdings" pitchFamily="2" charset="2"/>
              </a:rPr>
              <a:t>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non-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Eur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production</a:t>
            </a:r>
            <a:endParaRPr lang="en-US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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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economies halted for approx. 8 years</a:t>
            </a:r>
          </a:p>
          <a:p>
            <a:pPr lvl="1"/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almost none help from abroad after the war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bldLvl="2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Growth of industrial production (1913 =100)</a:t>
            </a:r>
            <a:endParaRPr lang="cs-CZ" b="0" smtClean="0">
              <a:solidFill>
                <a:schemeClr val="tx1"/>
              </a:solidFill>
            </a:endParaRPr>
          </a:p>
        </p:txBody>
      </p:sp>
      <p:pic>
        <p:nvPicPr>
          <p:cNvPr id="23555" name="Picture 4"/>
          <p:cNvPicPr>
            <a:picLocks noChangeAspect="1" noChangeArrowheads="1"/>
          </p:cNvPicPr>
          <p:nvPr/>
        </p:nvPicPr>
        <p:blipFill rotWithShape="1">
          <a:blip r:embed="rId2" cstate="print"/>
          <a:srcRect l="24129" r="24127"/>
          <a:stretch/>
        </p:blipFill>
        <p:spPr bwMode="auto">
          <a:xfrm>
            <a:off x="539552" y="2571750"/>
            <a:ext cx="8064896" cy="3316288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80920" cy="1143000"/>
          </a:xfrm>
        </p:spPr>
        <p:txBody>
          <a:bodyPr/>
          <a:lstStyle/>
          <a:p>
            <a:r>
              <a:rPr lang="sk-SK" sz="4000" dirty="0" smtClean="0"/>
              <a:t>B2.</a:t>
            </a:r>
            <a:r>
              <a:rPr lang="en-US" sz="4000" dirty="0" smtClean="0"/>
              <a:t>Political situation after the war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905000"/>
            <a:ext cx="83058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post-war euphoria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US president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Wilson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(1918) –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 points program X to prevent future wars</a:t>
            </a:r>
          </a:p>
          <a:p>
            <a:pPr lvl="1">
              <a:lnSpc>
                <a:spcPct val="90000"/>
              </a:lnSpc>
            </a:pP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eaceful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solution of conflicts (moral condemnation + economic pressure)</a:t>
            </a:r>
          </a:p>
          <a:p>
            <a:pPr lvl="1">
              <a:lnSpc>
                <a:spcPct val="90000"/>
              </a:lnSpc>
            </a:pP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 territorial division 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League of Nations </a:t>
            </a:r>
          </a:p>
          <a:p>
            <a:pPr lvl="1">
              <a:lnSpc>
                <a:spcPct val="90000"/>
              </a:lnSpc>
            </a:pP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ight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self-determination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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states from 20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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27 </a:t>
            </a:r>
          </a:p>
          <a:p>
            <a:pPr lvl="3">
              <a:lnSpc>
                <a:spcPct val="90000"/>
              </a:lnSpc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expense of Germany, Austria-Hungary, Russia</a:t>
            </a:r>
          </a:p>
          <a:p>
            <a:pPr lvl="3">
              <a:lnSpc>
                <a:spcPct val="90000"/>
              </a:lnSpc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without changes only NL, LU, CH, ES and PT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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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huge changes of borders (total length of new borders = 19 200 km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bldLvl="3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cs-CZ" smtClean="0"/>
              <a:t>World after WW1 (1937)</a:t>
            </a:r>
          </a:p>
        </p:txBody>
      </p:sp>
      <p:pic>
        <p:nvPicPr>
          <p:cNvPr id="25603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9838" y="1825625"/>
            <a:ext cx="5324323" cy="435133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Content</a:t>
            </a:r>
            <a:endParaRPr lang="cs-CZ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286000"/>
            <a:ext cx="7772400" cy="2819400"/>
          </a:xfrm>
        </p:spPr>
        <p:txBody>
          <a:bodyPr/>
          <a:lstStyle/>
          <a:p>
            <a:pPr marL="914400" indent="-914400">
              <a:buFont typeface="+mj-lt"/>
              <a:buAutoNum type="alphaUcPeriod"/>
            </a:pPr>
            <a:r>
              <a:rPr lang="cs-CZ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WWI</a:t>
            </a:r>
          </a:p>
          <a:p>
            <a:pPr marL="914400" indent="-914400">
              <a:buFont typeface="+mj-lt"/>
              <a:buAutoNum type="alphaUcPeriod"/>
            </a:pPr>
            <a:r>
              <a:rPr lang="cs-CZ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Post-</a:t>
            </a:r>
            <a:r>
              <a:rPr lang="cs-CZ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</a:t>
            </a:r>
            <a:r>
              <a:rPr lang="cs-CZ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situation</a:t>
            </a:r>
            <a:endParaRPr lang="cs-CZ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indent="-914400">
              <a:buFont typeface="+mj-lt"/>
              <a:buAutoNum type="alphaUcPeriod"/>
            </a:pPr>
            <a:r>
              <a:rPr lang="cs-CZ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</a:t>
            </a:r>
            <a:r>
              <a:rPr lang="cs-CZ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cs-CZ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powers</a:t>
            </a:r>
            <a:r>
              <a:rPr lang="cs-CZ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cs-CZ" sz="4800" dirty="0" smtClean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548680"/>
            <a:ext cx="7772400" cy="5715000"/>
          </a:xfrm>
        </p:spPr>
        <p:txBody>
          <a:bodyPr/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newly created states -&gt; problems</a:t>
            </a:r>
          </a:p>
          <a:p>
            <a:pPr lvl="1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politically unstable countries</a:t>
            </a:r>
          </a:p>
          <a:p>
            <a:pPr lvl="1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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borders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favourable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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protectionism</a:t>
            </a:r>
          </a:p>
          <a:p>
            <a:pPr lvl="1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Separation from raw materials and markets</a:t>
            </a:r>
          </a:p>
          <a:p>
            <a:pPr lvl="1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administrative apparatus </a:t>
            </a:r>
          </a:p>
          <a:p>
            <a:pPr lvl="1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(stable) currency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" pitchFamily="2" charset="2"/>
              </a:rPr>
              <a:t>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inflation</a:t>
            </a:r>
          </a:p>
          <a:p>
            <a:pPr lvl="1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inconvenient transport network</a:t>
            </a:r>
          </a:p>
          <a:p>
            <a:pPr lvl="1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experience with governance</a:t>
            </a:r>
          </a:p>
          <a:p>
            <a:pPr lvl="1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bad economic situation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danger of famine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 social pressures </a:t>
            </a:r>
          </a:p>
          <a:p>
            <a:pPr lvl="1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NACIONALISM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impact on trade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bldLvl="2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2765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" y="0"/>
            <a:ext cx="7600950" cy="6858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04664"/>
            <a:ext cx="7772400" cy="1143000"/>
          </a:xfrm>
        </p:spPr>
        <p:txBody>
          <a:bodyPr/>
          <a:lstStyle/>
          <a:p>
            <a:r>
              <a:rPr lang="cs-CZ" dirty="0" smtClean="0"/>
              <a:t>Settlement in </a:t>
            </a:r>
            <a:r>
              <a:rPr lang="cs-CZ" dirty="0" err="1" smtClean="0"/>
              <a:t>Europe</a:t>
            </a:r>
            <a:endParaRPr lang="cs-CZ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628800"/>
            <a:ext cx="8424936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smtClean="0"/>
              <a:t>goals of powers after WWI: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FR – max weakening of DE = to ruin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GB – maintain the stability </a:t>
            </a:r>
            <a:r>
              <a:rPr lang="en-US" dirty="0" smtClean="0">
                <a:sym typeface="Wingdings" pitchFamily="2" charset="2"/>
              </a:rPr>
              <a:t>= need of relatively powerful DE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cs-CZ" dirty="0" smtClean="0"/>
              <a:t>USA - </a:t>
            </a:r>
            <a:r>
              <a:rPr lang="en-US" dirty="0" smtClean="0"/>
              <a:t>power</a:t>
            </a:r>
            <a:r>
              <a:rPr lang="cs-CZ" dirty="0" smtClean="0"/>
              <a:t> </a:t>
            </a:r>
            <a:r>
              <a:rPr lang="en-US" dirty="0" smtClean="0"/>
              <a:t>#</a:t>
            </a:r>
            <a:r>
              <a:rPr lang="cs-CZ" dirty="0" smtClean="0"/>
              <a:t>1 </a:t>
            </a:r>
            <a:r>
              <a:rPr lang="en-US" dirty="0" smtClean="0"/>
              <a:t>– creditor of allies -&gt; main interest in the repayment of loans + isolationism</a:t>
            </a:r>
          </a:p>
          <a:p>
            <a:pPr algn="just">
              <a:lnSpc>
                <a:spcPct val="90000"/>
              </a:lnSpc>
            </a:pPr>
            <a:r>
              <a:rPr lang="cs-CZ" dirty="0" smtClean="0">
                <a:sym typeface="Wingdings" pitchFamily="2" charset="2"/>
              </a:rPr>
              <a:t></a:t>
            </a:r>
            <a:r>
              <a:rPr lang="cs-CZ" dirty="0" smtClean="0"/>
              <a:t> </a:t>
            </a:r>
            <a:r>
              <a:rPr lang="en-US" b="1" dirty="0" smtClean="0"/>
              <a:t>Paris Peace Conference </a:t>
            </a:r>
            <a:r>
              <a:rPr lang="en-US" dirty="0" smtClean="0">
                <a:sym typeface="Wingdings" pitchFamily="2" charset="2"/>
              </a:rPr>
              <a:t></a:t>
            </a:r>
            <a:r>
              <a:rPr lang="en-US" dirty="0" smtClean="0"/>
              <a:t> </a:t>
            </a:r>
            <a:r>
              <a:rPr lang="en-US" dirty="0" err="1" smtClean="0"/>
              <a:t>favourable</a:t>
            </a:r>
            <a:r>
              <a:rPr lang="en-US" dirty="0" smtClean="0"/>
              <a:t> for FR (mostly affected) </a:t>
            </a:r>
            <a:r>
              <a:rPr lang="en-US" dirty="0" smtClean="0">
                <a:sym typeface="Wingdings" pitchFamily="2" charset="2"/>
              </a:rPr>
              <a:t></a:t>
            </a:r>
            <a:r>
              <a:rPr lang="en-US" dirty="0" smtClean="0"/>
              <a:t> peace treaty – </a:t>
            </a:r>
            <a:r>
              <a:rPr lang="en-US" b="1" dirty="0" smtClean="0"/>
              <a:t>Treaty of Versailles</a:t>
            </a:r>
          </a:p>
          <a:p>
            <a:pPr lvl="1" algn="just">
              <a:lnSpc>
                <a:spcPct val="90000"/>
              </a:lnSpc>
            </a:pPr>
            <a:r>
              <a:rPr lang="en-US" dirty="0" smtClean="0"/>
              <a:t>high reparations for DE + other weakening </a:t>
            </a:r>
          </a:p>
          <a:p>
            <a:pPr lvl="1" algn="just">
              <a:lnSpc>
                <a:spcPct val="90000"/>
              </a:lnSpc>
            </a:pPr>
            <a:r>
              <a:rPr lang="en-US" dirty="0" smtClean="0"/>
              <a:t>DE recognized as the only guilty party</a:t>
            </a:r>
          </a:p>
          <a:p>
            <a:pPr lvl="1" algn="just">
              <a:lnSpc>
                <a:spcPct val="90000"/>
              </a:lnSpc>
            </a:pPr>
            <a:r>
              <a:rPr lang="en-US" dirty="0" smtClean="0">
                <a:sym typeface="Wingdings" pitchFamily="2" charset="2"/>
              </a:rPr>
              <a:t></a:t>
            </a:r>
            <a:r>
              <a:rPr lang="en-US" dirty="0" smtClean="0"/>
              <a:t> humiliation + conviction of not to be defeated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bldLvl="2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692696"/>
            <a:ext cx="8712968" cy="1143000"/>
          </a:xfrm>
        </p:spPr>
        <p:txBody>
          <a:bodyPr/>
          <a:lstStyle/>
          <a:p>
            <a:r>
              <a:rPr lang="cs-CZ" sz="4000" dirty="0" smtClean="0"/>
              <a:t>B3. Post-</a:t>
            </a:r>
            <a:r>
              <a:rPr lang="cs-CZ" sz="4000" dirty="0" err="1" smtClean="0"/>
              <a:t>war</a:t>
            </a:r>
            <a:r>
              <a:rPr lang="cs-CZ" sz="4000" dirty="0" smtClean="0"/>
              <a:t> </a:t>
            </a:r>
            <a:r>
              <a:rPr lang="cs-CZ" sz="4000" dirty="0" err="1" smtClean="0"/>
              <a:t>economic</a:t>
            </a:r>
            <a:r>
              <a:rPr lang="cs-CZ" sz="4000" dirty="0" smtClean="0"/>
              <a:t> </a:t>
            </a:r>
            <a:r>
              <a:rPr lang="cs-CZ" sz="4000" dirty="0" err="1" smtClean="0"/>
              <a:t>development</a:t>
            </a:r>
            <a:endParaRPr lang="cs-CZ" sz="4000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2060848"/>
            <a:ext cx="7772400" cy="4114800"/>
          </a:xfrm>
        </p:spPr>
        <p:txBody>
          <a:bodyPr/>
          <a:lstStyle/>
          <a:p>
            <a:r>
              <a:rPr lang="sk-S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-war economic boom</a:t>
            </a:r>
          </a:p>
          <a:p>
            <a:pPr lvl="1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expectation of recession</a:t>
            </a:r>
          </a:p>
          <a:p>
            <a:pPr lvl="2"/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eturn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war veterans</a:t>
            </a:r>
          </a:p>
          <a:p>
            <a:pPr lvl="2"/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military orders, ...</a:t>
            </a:r>
          </a:p>
          <a:p>
            <a:pPr lvl="2"/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 only moderate recession</a:t>
            </a:r>
          </a:p>
          <a:p>
            <a:pPr lvl="1"/>
            <a:r>
              <a:rPr lang="sk-SK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the contrary – spring 1919 rapid growth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peak in 1920 </a:t>
            </a:r>
          </a:p>
          <a:p>
            <a:pPr lvl="2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GB, USA, JP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bldLvl="2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332656"/>
            <a:ext cx="8352928" cy="57150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end of 1920 - slowdown 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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1921 crisis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reasons</a:t>
            </a:r>
          </a:p>
          <a:p>
            <a:pPr lvl="2">
              <a:lnSpc>
                <a:spcPct val="9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reaction on the previous boom (production met the demand)</a:t>
            </a:r>
          </a:p>
          <a:p>
            <a:pPr lvl="2">
              <a:lnSpc>
                <a:spcPct val="9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restrictions (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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+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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+ simultaneous monetary restrictions)</a:t>
            </a:r>
          </a:p>
          <a:p>
            <a:pPr lvl="2">
              <a:lnSpc>
                <a:spcPct val="9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political instability – strikes and political pressures </a:t>
            </a:r>
          </a:p>
          <a:p>
            <a:pPr>
              <a:lnSpc>
                <a:spcPct val="90000"/>
              </a:lnSpc>
            </a:pP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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only short-term period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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1922 again 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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 </a:t>
            </a:r>
            <a:r>
              <a:rPr lang="en-US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pre-war level in 1925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considerable differences among countries </a:t>
            </a:r>
          </a:p>
          <a:p>
            <a:pPr lvl="2">
              <a:lnSpc>
                <a:spcPct val="9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NL, NO, CSR and CH - rapid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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lnSpc>
                <a:spcPct val="9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AU, PL – almost stagnation</a:t>
            </a:r>
          </a:p>
          <a:p>
            <a:pPr>
              <a:lnSpc>
                <a:spcPct val="90000"/>
              </a:lnSpc>
            </a:pP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1925 – 1929 – successful period</a:t>
            </a:r>
          </a:p>
          <a:p>
            <a:pPr lvl="1">
              <a:lnSpc>
                <a:spcPct val="90000"/>
              </a:lnSpc>
            </a:pP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orldwide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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production of raw materials and food by 11%  +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 manufactures by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26% 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5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5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57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57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57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a. </a:t>
            </a:r>
            <a:r>
              <a:rPr lang="cs-CZ" dirty="0" err="1" smtClean="0"/>
              <a:t>Price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during the war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latin typeface="Wingdings" pitchFamily="2" charset="2"/>
              </a:rPr>
              <a:t>ñ</a:t>
            </a:r>
            <a:r>
              <a:rPr lang="en-US" sz="3200" b="1" dirty="0" smtClean="0"/>
              <a:t> 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price level </a:t>
            </a:r>
          </a:p>
          <a:p>
            <a:pPr lvl="1"/>
            <a:r>
              <a:rPr lang="sk-SK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ake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away from the gold standard</a:t>
            </a:r>
          </a:p>
          <a:p>
            <a:pPr lvl="1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enormous military expenditures</a:t>
            </a:r>
          </a:p>
          <a:p>
            <a:pPr lvl="1"/>
            <a:r>
              <a:rPr lang="en-US" sz="2800" dirty="0" smtClean="0"/>
              <a:t> </a:t>
            </a:r>
            <a:r>
              <a:rPr lang="en-US" sz="2800" dirty="0" smtClean="0">
                <a:latin typeface="Wingdings" pitchFamily="2" charset="2"/>
              </a:rPr>
              <a:t>ð</a:t>
            </a:r>
            <a:r>
              <a:rPr lang="en-US" sz="2800" dirty="0" smtClean="0"/>
              <a:t> 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simplest way = to print money</a:t>
            </a:r>
          </a:p>
          <a:p>
            <a:pPr lvl="2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different form of taxation</a:t>
            </a:r>
          </a:p>
          <a:p>
            <a:pPr lvl="2"/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make possible by long-term stab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price 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evel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(100 years)</a:t>
            </a:r>
            <a:r>
              <a:rPr lang="en-US" sz="2400" dirty="0" smtClean="0"/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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 experience with inflation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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without immediate claims 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indexation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bldLvl="3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268760"/>
            <a:ext cx="7772400" cy="4114800"/>
          </a:xfrm>
        </p:spPr>
        <p:txBody>
          <a:bodyPr/>
          <a:lstStyle/>
          <a:p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post-war period – 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most cases dealing with inflation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Serious problems only in newly created states of CEE (PL and HU – in CSR no) +  exceptions (AT and DE)</a:t>
            </a:r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en-US" sz="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also in developed countries certain  </a:t>
            </a:r>
            <a:r>
              <a:rPr lang="en-US" sz="3000" b="1" dirty="0" smtClean="0">
                <a:latin typeface="Wingdings" pitchFamily="2" charset="2"/>
              </a:rPr>
              <a:t>ñ</a:t>
            </a:r>
            <a:r>
              <a:rPr lang="en-US" sz="3000" b="1" dirty="0" smtClean="0"/>
              <a:t>  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prices 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(mainly shortly after the end of the war) 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saturation of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limited military demand  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disintegration of international trade  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release of military regulations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expansive fiscal and monetary policy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bldLvl="2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Inflation after WWI, measured by the CPI (1914=100)</a:t>
            </a:r>
            <a:endParaRPr lang="cs-CZ" b="0" smtClean="0">
              <a:solidFill>
                <a:schemeClr val="tx1"/>
              </a:solidFill>
            </a:endParaRPr>
          </a:p>
        </p:txBody>
      </p:sp>
      <p:pic>
        <p:nvPicPr>
          <p:cNvPr id="34819" name="Picture 4"/>
          <p:cNvPicPr>
            <a:picLocks noChangeAspect="1" noChangeArrowheads="1"/>
          </p:cNvPicPr>
          <p:nvPr/>
        </p:nvPicPr>
        <p:blipFill rotWithShape="1">
          <a:blip r:embed="rId2" cstate="print"/>
          <a:srcRect l="4098" r="4098"/>
          <a:stretch/>
        </p:blipFill>
        <p:spPr bwMode="auto">
          <a:xfrm>
            <a:off x="539552" y="2714625"/>
            <a:ext cx="8064896" cy="2500313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b. </a:t>
            </a:r>
            <a:r>
              <a:rPr lang="cs-CZ" dirty="0" err="1" smtClean="0"/>
              <a:t>Military</a:t>
            </a:r>
            <a:r>
              <a:rPr lang="cs-CZ" dirty="0" smtClean="0"/>
              <a:t> </a:t>
            </a:r>
            <a:r>
              <a:rPr lang="cs-CZ" dirty="0" err="1" smtClean="0"/>
              <a:t>loans</a:t>
            </a:r>
            <a:endParaRPr lang="cs-CZ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981200"/>
            <a:ext cx="8496944" cy="4114800"/>
          </a:xfrm>
        </p:spPr>
        <p:txBody>
          <a:bodyPr/>
          <a:lstStyle/>
          <a:p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biggest problem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post-war Europe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During the WWI – weapons, food, ...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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loans of the Entente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war = 20 bill. $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1/2  USA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7,5 bill. GB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2,5 bill FR 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USA´s debtors 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GB 5 bill. $ + FR 4 bill. $ +  IT 2 bill. $ (CSR 200 mil. $)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9" dur="5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4" dur="500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bldLvl="2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Directions of international debts after WWI</a:t>
            </a:r>
            <a:endParaRPr lang="cs-CZ" smtClean="0"/>
          </a:p>
        </p:txBody>
      </p:sp>
      <p:pic>
        <p:nvPicPr>
          <p:cNvPr id="36867" name="Picture 1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9049" y="1901474"/>
            <a:ext cx="7785901" cy="4199640"/>
          </a:xfrm>
          <a:noFill/>
        </p:spPr>
      </p:pic>
      <p:sp>
        <p:nvSpPr>
          <p:cNvPr id="2" name="TextovéPole 1"/>
          <p:cNvSpPr txBox="1"/>
          <p:nvPr/>
        </p:nvSpPr>
        <p:spPr>
          <a:xfrm>
            <a:off x="3923928" y="2708920"/>
            <a:ext cx="504056" cy="338554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sk-SK" sz="1600" dirty="0" smtClean="0">
                <a:solidFill>
                  <a:schemeClr val="accent4"/>
                </a:solidFill>
              </a:rPr>
              <a:t>GB</a:t>
            </a:r>
            <a:endParaRPr lang="sk-SK" sz="1600" dirty="0">
              <a:solidFill>
                <a:schemeClr val="accent4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527884" y="3867671"/>
            <a:ext cx="1224136" cy="461665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dirty="0" err="1" smtClean="0">
                <a:solidFill>
                  <a:schemeClr val="accent4"/>
                </a:solidFill>
              </a:rPr>
              <a:t>France</a:t>
            </a:r>
            <a:endParaRPr lang="sk-SK" dirty="0">
              <a:solidFill>
                <a:schemeClr val="accent4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292080" y="4509120"/>
            <a:ext cx="1152128" cy="923330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1800" dirty="0" err="1" smtClean="0">
                <a:solidFill>
                  <a:schemeClr val="accent4"/>
                </a:solidFill>
              </a:rPr>
              <a:t>Italy</a:t>
            </a:r>
            <a:endParaRPr lang="sk-SK" sz="1800" dirty="0" smtClean="0">
              <a:solidFill>
                <a:schemeClr val="accent4"/>
              </a:solidFill>
            </a:endParaRPr>
          </a:p>
          <a:p>
            <a:pPr algn="ctr"/>
            <a:r>
              <a:rPr lang="sk-SK" sz="1800" dirty="0" err="1" smtClean="0">
                <a:solidFill>
                  <a:schemeClr val="accent4"/>
                </a:solidFill>
              </a:rPr>
              <a:t>Serbia</a:t>
            </a:r>
            <a:endParaRPr lang="sk-SK" sz="1800" dirty="0" smtClean="0">
              <a:solidFill>
                <a:schemeClr val="accent4"/>
              </a:solidFill>
            </a:endParaRPr>
          </a:p>
          <a:p>
            <a:pPr algn="ctr"/>
            <a:r>
              <a:rPr lang="sk-SK" sz="1800" dirty="0" err="1" smtClean="0">
                <a:solidFill>
                  <a:schemeClr val="accent4"/>
                </a:solidFill>
              </a:rPr>
              <a:t>Belgium</a:t>
            </a:r>
            <a:endParaRPr lang="sk-SK" sz="1800" dirty="0" smtClean="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3501008"/>
            <a:ext cx="5290412" cy="864096"/>
          </a:xfrm>
          <a:solidFill>
            <a:schemeClr val="bg1">
              <a:alpha val="90000"/>
            </a:schemeClr>
          </a:solidFill>
        </p:spPr>
        <p:txBody>
          <a:bodyPr/>
          <a:lstStyle/>
          <a:p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45388" y="4509120"/>
            <a:ext cx="5256584" cy="2276872"/>
          </a:xfrm>
          <a:solidFill>
            <a:schemeClr val="bg1">
              <a:alpha val="90000"/>
            </a:schemeClr>
          </a:solidFill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sk-SK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Situation</a:t>
            </a:r>
            <a:r>
              <a:rPr lang="sk-SK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</a:t>
            </a:r>
            <a:r>
              <a:rPr lang="sk-SK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sk-SK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</a:t>
            </a:r>
            <a:r>
              <a:rPr lang="sk-SK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sk-SK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sk-SK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WWI</a:t>
            </a:r>
          </a:p>
          <a:p>
            <a:pPr marL="457200" indent="-457200">
              <a:buFont typeface="+mj-lt"/>
              <a:buAutoNum type="arabicPeriod"/>
            </a:pPr>
            <a:r>
              <a:rPr lang="sk-SK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Von </a:t>
            </a:r>
            <a:r>
              <a:rPr lang="sk-SK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Schlieffen´s</a:t>
            </a:r>
            <a:r>
              <a:rPr lang="sk-SK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</a:t>
            </a:r>
            <a:endParaRPr lang="sk-SK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rabicPeriod"/>
            </a:pPr>
            <a:r>
              <a:rPr lang="sk-SK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Progress</a:t>
            </a:r>
            <a:r>
              <a:rPr lang="sk-SK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sk-SK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sk-SK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</a:t>
            </a:r>
            <a:endParaRPr lang="sk-SK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rabicPeriod"/>
            </a:pPr>
            <a:r>
              <a:rPr lang="sk-SK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WWI in </a:t>
            </a:r>
            <a:r>
              <a:rPr lang="sk-SK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numbers</a:t>
            </a:r>
            <a:endParaRPr lang="sk-SK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rabicPeriod"/>
            </a:pPr>
            <a:r>
              <a:rPr lang="sk-SK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Military</a:t>
            </a:r>
            <a:r>
              <a:rPr lang="sk-SK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economies</a:t>
            </a:r>
            <a:endParaRPr lang="sk-S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7969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biggest creditor USA</a:t>
            </a:r>
          </a:p>
          <a:p>
            <a:pPr lvl="1"/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expectation of write-off the loans X USA only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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 + extension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repayment</a:t>
            </a:r>
            <a:endParaRPr lang="sk-SK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insolvency + need of purchases </a:t>
            </a:r>
          </a:p>
          <a:p>
            <a:pPr lvl="1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USA stopped the loans until EUR start to repay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1920s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via bilateral negotiations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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loans to 12 bill. $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estimates of really repaid loans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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2,6 bill. $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bldLvl="2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82352"/>
            <a:ext cx="7772400" cy="609600"/>
          </a:xfrm>
        </p:spPr>
        <p:txBody>
          <a:bodyPr/>
          <a:lstStyle/>
          <a:p>
            <a:r>
              <a:rPr lang="cs-CZ" dirty="0" smtClean="0"/>
              <a:t>c. International </a:t>
            </a:r>
            <a:r>
              <a:rPr lang="cs-CZ" dirty="0" err="1" smtClean="0"/>
              <a:t>trade</a:t>
            </a:r>
            <a:endParaRPr lang="cs-CZ" dirty="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772816"/>
            <a:ext cx="8824664" cy="41148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disruption of links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during the war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before the war - GB, DE, FR a USA large shares</a:t>
            </a:r>
          </a:p>
          <a:p>
            <a:pPr lvl="2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most reliable partners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GB immediately after the outbreak of WWI blockade against DE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enormous      trade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protectionism</a:t>
            </a:r>
            <a:endPara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quantitative restrictions (in the course of WWI)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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duties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total the protection not too high (x 1930s)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 with binding to gold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(parity) 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pre-war volume of trade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reached in 1924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1925 - 1929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release of protectionism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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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trade by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19%</a:t>
            </a:r>
          </a:p>
        </p:txBody>
      </p:sp>
      <p:sp>
        <p:nvSpPr>
          <p:cNvPr id="2" name="Šipka dolů 1"/>
          <p:cNvSpPr/>
          <p:nvPr/>
        </p:nvSpPr>
        <p:spPr bwMode="auto">
          <a:xfrm>
            <a:off x="2339752" y="3140968"/>
            <a:ext cx="216024" cy="288032"/>
          </a:xfrm>
          <a:prstGeom prst="downArrow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400" b="0" i="0" u="none" strike="noStrike" cap="none" normalizeH="0" baseline="0" smtClean="0">
              <a:ln>
                <a:solidFill>
                  <a:schemeClr val="tx1"/>
                </a:solidFill>
              </a:ln>
              <a:noFill/>
              <a:effectLst/>
              <a:latin typeface="Book Antiqu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bldLvl="2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72073"/>
            <a:ext cx="7772400" cy="1143000"/>
          </a:xfrm>
        </p:spPr>
        <p:txBody>
          <a:bodyPr/>
          <a:lstStyle/>
          <a:p>
            <a:r>
              <a:rPr lang="cs-CZ" dirty="0" err="1" smtClean="0"/>
              <a:t>Protectionism</a:t>
            </a:r>
            <a:endParaRPr lang="cs-CZ" dirty="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340768"/>
            <a:ext cx="8880336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among countries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too friendly 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newly created states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Eastern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USA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Fordney-McCumber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Tariff (1922)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during the war no problems with demand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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purchase pf technologies by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agriculturals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(e.g. tractors and combines)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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after the war return of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competitors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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overproduction of agric. production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prices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countries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cut off from suppliers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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development of own industries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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return of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itors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problems with B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IM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raw materials and goods + loans (need of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BofP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surplus for payments ) X main trading partner USA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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protection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Average tariffs collected (in %)</a:t>
            </a:r>
            <a:endParaRPr lang="cs-CZ" sz="1200" b="0" smtClean="0">
              <a:solidFill>
                <a:schemeClr val="tx1"/>
              </a:solidFill>
            </a:endParaRPr>
          </a:p>
        </p:txBody>
      </p:sp>
      <p:pic>
        <p:nvPicPr>
          <p:cNvPr id="40963" name="Picture 4"/>
          <p:cNvPicPr>
            <a:picLocks noChangeAspect="1" noChangeArrowheads="1"/>
          </p:cNvPicPr>
          <p:nvPr/>
        </p:nvPicPr>
        <p:blipFill rotWithShape="1">
          <a:blip r:embed="rId2" cstate="print"/>
          <a:srcRect l="10405" r="10403"/>
          <a:stretch/>
        </p:blipFill>
        <p:spPr bwMode="auto">
          <a:xfrm>
            <a:off x="179512" y="2071688"/>
            <a:ext cx="8784976" cy="3714750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0241" y="4365104"/>
            <a:ext cx="7772400" cy="687050"/>
          </a:xfrm>
          <a:solidFill>
            <a:schemeClr val="bg1">
              <a:alpha val="95000"/>
            </a:schemeClr>
          </a:solidFill>
        </p:spPr>
        <p:txBody>
          <a:bodyPr>
            <a:normAutofit fontScale="90000"/>
          </a:bodyPr>
          <a:lstStyle/>
          <a:p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Powers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70241" y="5157192"/>
            <a:ext cx="7716256" cy="936105"/>
          </a:xfrm>
          <a:solidFill>
            <a:schemeClr val="bg1">
              <a:alpha val="95000"/>
            </a:schemeClr>
          </a:solidFill>
        </p:spPr>
        <p:txBody>
          <a:bodyPr numCol="2"/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 Britain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France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Germ</a:t>
            </a:r>
            <a:r>
              <a:rPr lang="sk-SK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endParaRPr lang="en-US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USA</a:t>
            </a:r>
            <a:endParaRPr lang="sk-SK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14438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2656"/>
            <a:ext cx="7772400" cy="1143000"/>
          </a:xfrm>
        </p:spPr>
        <p:txBody>
          <a:bodyPr/>
          <a:lstStyle/>
          <a:p>
            <a:r>
              <a:rPr lang="cs-CZ" dirty="0" smtClean="0"/>
              <a:t>C1. </a:t>
            </a:r>
            <a:r>
              <a:rPr lang="cs-CZ" dirty="0" err="1" smtClean="0"/>
              <a:t>Situation</a:t>
            </a:r>
            <a:r>
              <a:rPr lang="cs-CZ" dirty="0" smtClean="0"/>
              <a:t> in GB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28800"/>
            <a:ext cx="7924800" cy="4114800"/>
          </a:xfrm>
        </p:spPr>
        <p:txBody>
          <a:bodyPr>
            <a:normAutofit lnSpcReduction="10000"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loss of leading position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war financed via sale of assets +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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 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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+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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indebtedness +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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navy (DE submarines) + loss of insurance (USA and CH) + loss of center of capital market + printing money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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prices by 2x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WWI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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BUT then long period of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stagnation 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igh and permanent 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0" smtClean="0">
                <a:solidFill>
                  <a:schemeClr val="tx1"/>
                </a:solidFill>
              </a:rPr>
              <a:t>Industrial production (1913=100), Real GDP (mil Ł in 1938 prices) and U in UK</a:t>
            </a:r>
            <a:endParaRPr lang="cs-CZ" smtClean="0">
              <a:solidFill>
                <a:schemeClr val="tx1"/>
              </a:solidFill>
            </a:endParaRPr>
          </a:p>
        </p:txBody>
      </p:sp>
      <p:pic>
        <p:nvPicPr>
          <p:cNvPr id="4403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2900" y="3341688"/>
            <a:ext cx="5916613" cy="1746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264511"/>
              </p:ext>
            </p:extLst>
          </p:nvPr>
        </p:nvGraphicFramePr>
        <p:xfrm>
          <a:off x="892175" y="2714625"/>
          <a:ext cx="7360320" cy="3552846"/>
        </p:xfrm>
        <a:graphic>
          <a:graphicData uri="http://schemas.openxmlformats.org/drawingml/2006/table">
            <a:tbl>
              <a:tblPr/>
              <a:tblGrid>
                <a:gridCol w="688258"/>
                <a:gridCol w="1804273"/>
                <a:gridCol w="736320"/>
                <a:gridCol w="1563960"/>
                <a:gridCol w="2567509"/>
              </a:tblGrid>
              <a:tr h="645972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Year</a:t>
                      </a:r>
                      <a:endParaRPr lang="cs-CZ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Industrial production</a:t>
                      </a:r>
                      <a:endParaRPr lang="cs-CZ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GDP</a:t>
                      </a:r>
                      <a:endParaRPr lang="cs-CZ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Unemployment</a:t>
                      </a:r>
                      <a:endParaRPr lang="cs-CZ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Unemployment (according to Rostow)</a:t>
                      </a:r>
                      <a:endParaRPr lang="cs-CZ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22986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1913</a:t>
                      </a:r>
                      <a:endParaRPr lang="cs-CZ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100</a:t>
                      </a:r>
                      <a:endParaRPr lang="cs-CZ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4 121</a:t>
                      </a:r>
                      <a:endParaRPr lang="cs-CZ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s-ES" sz="200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s-ES" sz="200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322986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1918</a:t>
                      </a:r>
                      <a:endParaRPr lang="cs-CZ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50</a:t>
                      </a:r>
                      <a:endParaRPr lang="cs-CZ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4 763</a:t>
                      </a:r>
                      <a:endParaRPr lang="cs-CZ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0.8</a:t>
                      </a:r>
                      <a:endParaRPr lang="cs-CZ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s-ES" sz="200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322986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1919</a:t>
                      </a:r>
                      <a:endParaRPr lang="cs-CZ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55.1</a:t>
                      </a:r>
                      <a:endParaRPr lang="cs-CZ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4 308</a:t>
                      </a:r>
                      <a:endParaRPr lang="cs-CZ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3.4</a:t>
                      </a:r>
                      <a:endParaRPr lang="cs-CZ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s-ES" sz="200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322986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1920</a:t>
                      </a:r>
                      <a:endParaRPr lang="cs-CZ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61.2</a:t>
                      </a:r>
                      <a:endParaRPr lang="cs-CZ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3 860</a:t>
                      </a:r>
                      <a:endParaRPr lang="cs-CZ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cs-CZ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s-ES" sz="200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322986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1921</a:t>
                      </a:r>
                      <a:endParaRPr lang="cs-CZ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48.9</a:t>
                      </a:r>
                      <a:endParaRPr lang="cs-CZ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3 409</a:t>
                      </a:r>
                      <a:endParaRPr lang="cs-CZ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11.3</a:t>
                      </a:r>
                      <a:endParaRPr lang="cs-CZ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17</a:t>
                      </a:r>
                      <a:endParaRPr lang="cs-CZ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322986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1922</a:t>
                      </a:r>
                      <a:endParaRPr lang="cs-CZ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56.5</a:t>
                      </a:r>
                      <a:endParaRPr lang="cs-CZ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3 542</a:t>
                      </a:r>
                      <a:endParaRPr lang="cs-CZ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9.8</a:t>
                      </a:r>
                      <a:endParaRPr lang="cs-CZ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14.3</a:t>
                      </a:r>
                      <a:endParaRPr lang="cs-CZ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322986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1923</a:t>
                      </a:r>
                      <a:endParaRPr lang="cs-CZ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59.9</a:t>
                      </a:r>
                      <a:endParaRPr lang="cs-CZ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3 657</a:t>
                      </a:r>
                      <a:endParaRPr lang="cs-CZ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8.1</a:t>
                      </a:r>
                      <a:endParaRPr lang="cs-CZ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11.7</a:t>
                      </a:r>
                      <a:endParaRPr lang="cs-CZ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322986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1924</a:t>
                      </a:r>
                      <a:endParaRPr lang="cs-CZ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66.5</a:t>
                      </a:r>
                      <a:endParaRPr lang="cs-CZ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3 765</a:t>
                      </a:r>
                      <a:endParaRPr lang="cs-CZ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7.2</a:t>
                      </a:r>
                      <a:endParaRPr lang="cs-CZ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10.3</a:t>
                      </a:r>
                      <a:endParaRPr lang="cs-CZ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322986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1925</a:t>
                      </a:r>
                      <a:endParaRPr lang="cs-CZ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s-ES" sz="200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s-ES" sz="200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7.9</a:t>
                      </a:r>
                      <a:endParaRPr lang="cs-CZ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11.3</a:t>
                      </a:r>
                      <a:endParaRPr lang="cs-CZ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Grp="1" noChangeArrowheads="1"/>
          </p:cNvSpPr>
          <p:nvPr>
            <p:ph type="title"/>
          </p:nvPr>
        </p:nvSpPr>
        <p:spPr>
          <a:xfrm>
            <a:off x="683568" y="404664"/>
            <a:ext cx="7772400" cy="1143000"/>
          </a:xfrm>
        </p:spPr>
        <p:txBody>
          <a:bodyPr/>
          <a:lstStyle/>
          <a:p>
            <a:r>
              <a:rPr lang="cs-CZ" dirty="0" smtClean="0"/>
              <a:t>C2.Situation in France</a:t>
            </a:r>
          </a:p>
        </p:txBody>
      </p:sp>
      <p:sp>
        <p:nvSpPr>
          <p:cNvPr id="78853" name="Rectangle 5"/>
          <p:cNvSpPr>
            <a:spLocks noGrp="1" noChangeArrowheads="1"/>
          </p:cNvSpPr>
          <p:nvPr>
            <p:ph idx="1"/>
          </p:nvPr>
        </p:nvSpPr>
        <p:spPr>
          <a:xfrm>
            <a:off x="609600" y="1676400"/>
            <a:ext cx="7772400" cy="41148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10% of the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territory devastated 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industrial and agricultural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production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60% of pre-war level + EX only a portion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 price level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(2,5 x higher than before WWI)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 of foreign assets + Bolsheviks</a:t>
            </a:r>
          </a:p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roblems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BofP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(before WWI inflow of profits from INV) </a:t>
            </a:r>
          </a:p>
          <a:p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biggest problems –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loans from USA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 gain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reparatio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s from DE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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 refused to pay until DE pay the reparations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8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88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88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88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88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88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788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3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27"/>
          <p:cNvSpPr>
            <a:spLocks noGrp="1" noChangeArrowheads="1"/>
          </p:cNvSpPr>
          <p:nvPr>
            <p:ph type="title"/>
          </p:nvPr>
        </p:nvSpPr>
        <p:spPr>
          <a:xfrm>
            <a:off x="679542" y="116632"/>
            <a:ext cx="7772400" cy="1143000"/>
          </a:xfrm>
        </p:spPr>
        <p:txBody>
          <a:bodyPr/>
          <a:lstStyle/>
          <a:p>
            <a:r>
              <a:rPr lang="cs-CZ" dirty="0" smtClean="0"/>
              <a:t>GB and FR in 1920s</a:t>
            </a:r>
          </a:p>
        </p:txBody>
      </p:sp>
      <p:sp>
        <p:nvSpPr>
          <p:cNvPr id="80900" name="Rectangle 1028"/>
          <p:cNvSpPr>
            <a:spLocks noGrp="1" noChangeArrowheads="1"/>
          </p:cNvSpPr>
          <p:nvPr>
            <p:ph idx="1"/>
          </p:nvPr>
        </p:nvSpPr>
        <p:spPr>
          <a:xfrm>
            <a:off x="703692" y="1286166"/>
            <a:ext cx="8001000" cy="4267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depreciation of EX rate X before WWI + franc undervalued 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Rapid econ.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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at the end of 1920s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konec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20s substantially positive econ. results-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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industrial capacity</a:t>
            </a:r>
          </a:p>
          <a:p>
            <a:pPr lvl="1">
              <a:lnSpc>
                <a:spcPct val="90000"/>
              </a:lnSpc>
            </a:pPr>
            <a:endParaRPr lang="en-US" sz="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GB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gold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dard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 the pre-war rate (prestige, tradition, …) = pound overvalued by approx. 10% 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constantly worsen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results - U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economic policy  –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restrictiv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monetary policy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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deflation</a:t>
            </a:r>
          </a:p>
          <a:p>
            <a:pPr lvl="2">
              <a:lnSpc>
                <a:spcPct val="90000"/>
              </a:lnSpc>
            </a:pPr>
            <a:endParaRPr lang="en-US" sz="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lnSpc>
                <a:spcPct val="90000"/>
              </a:lnSpc>
            </a:pPr>
            <a:endParaRPr lang="en-US" sz="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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 a GB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opposite measures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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different economic results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adequate EX rate very important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0" grpId="0" build="p" bldLvl="2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32656"/>
            <a:ext cx="7772400" cy="1143000"/>
          </a:xfrm>
        </p:spPr>
        <p:txBody>
          <a:bodyPr/>
          <a:lstStyle/>
          <a:p>
            <a:r>
              <a:rPr lang="sk-SK" dirty="0" err="1" smtClean="0"/>
              <a:t>Real</a:t>
            </a:r>
            <a:r>
              <a:rPr lang="sk-SK" dirty="0" smtClean="0"/>
              <a:t> GDP </a:t>
            </a:r>
            <a:r>
              <a:rPr lang="sk-SK" dirty="0" err="1" smtClean="0"/>
              <a:t>p.c</a:t>
            </a:r>
            <a:r>
              <a:rPr lang="sk-SK" dirty="0" smtClean="0"/>
              <a:t>. in GB and FR</a:t>
            </a:r>
            <a:endParaRPr lang="sk-SK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825" y="2134394"/>
            <a:ext cx="5848350" cy="3733800"/>
          </a:xfrm>
        </p:spPr>
      </p:pic>
    </p:spTree>
    <p:extLst>
      <p:ext uri="{BB962C8B-B14F-4D97-AF65-F5344CB8AC3E}">
        <p14:creationId xmlns:p14="http://schemas.microsoft.com/office/powerpoint/2010/main" val="334101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683568" y="413792"/>
            <a:ext cx="7772400" cy="1143000"/>
          </a:xfrm>
        </p:spPr>
        <p:txBody>
          <a:bodyPr/>
          <a:lstStyle/>
          <a:p>
            <a:r>
              <a:rPr lang="cs-CZ" dirty="0" smtClean="0"/>
              <a:t>A1. WWI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idx="1"/>
          </p:nvPr>
        </p:nvSpPr>
        <p:spPr>
          <a:xfrm>
            <a:off x="539552" y="1556792"/>
            <a:ext cx="8278688" cy="4114800"/>
          </a:xfrm>
        </p:spPr>
        <p:txBody>
          <a:bodyPr>
            <a:normAutofit lnSpcReduction="10000"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1914 the situation definitely not peaceful</a:t>
            </a:r>
          </a:p>
          <a:p>
            <a:pPr lvl="1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Strasbourg and its surroundings, population 50:50, gained by Germany in 1872</a:t>
            </a:r>
          </a:p>
          <a:p>
            <a:pPr lvl="1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boundaries between AU-HUN and IT</a:t>
            </a:r>
          </a:p>
          <a:p>
            <a:pPr lvl="1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problems AU-HUN and Serbia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attempt to take over Bosnia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Herzegovina</a:t>
            </a:r>
          </a:p>
          <a:p>
            <a:pPr lvl="1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movement inside AU-HUN – Czechs, Poles, Slovaks</a:t>
            </a:r>
          </a:p>
          <a:p>
            <a:pPr lvl="1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Germany between FR and Russia + GB easy naval isolation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von Schlieffen´s  plan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build="p" bldLvl="2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404664"/>
            <a:ext cx="7772400" cy="1143000"/>
          </a:xfrm>
        </p:spPr>
        <p:txBody>
          <a:bodyPr/>
          <a:lstStyle/>
          <a:p>
            <a:r>
              <a:rPr lang="cs-CZ" dirty="0" smtClean="0"/>
              <a:t>C3. </a:t>
            </a:r>
            <a:r>
              <a:rPr lang="cs-CZ" dirty="0" err="1" smtClean="0"/>
              <a:t>Situation</a:t>
            </a:r>
            <a:r>
              <a:rPr lang="cs-CZ" dirty="0" smtClean="0"/>
              <a:t> in </a:t>
            </a:r>
            <a:r>
              <a:rPr lang="cs-CZ" dirty="0" err="1" smtClean="0"/>
              <a:t>Germany</a:t>
            </a:r>
            <a:endParaRPr lang="cs-CZ" dirty="0" smtClean="0"/>
          </a:p>
        </p:txBody>
      </p:sp>
      <p:sp>
        <p:nvSpPr>
          <p:cNvPr id="39941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still very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powerful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consequences of the Treaty of Versailles 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territory</a:t>
            </a:r>
          </a:p>
          <a:p>
            <a:pPr lvl="2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return of Alsace-Lorraine to FR</a:t>
            </a:r>
          </a:p>
          <a:p>
            <a:pPr lvl="2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of eastern Prussia and a part of Upper Silesia  (raw materials) annexed by Poland</a:t>
            </a:r>
          </a:p>
          <a:p>
            <a:pPr lvl="2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loss of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colonie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2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occupation of </a:t>
            </a:r>
            <a:r>
              <a:rPr lang="sk-SK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aarland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15 years by FR15 (coal)</a:t>
            </a:r>
          </a:p>
          <a:p>
            <a:pPr lvl="2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time unlimited demilitarized zone of  50 km along the right side of the Rhine</a:t>
            </a:r>
          </a:p>
          <a:p>
            <a:pPr lvl="2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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13% of territory lost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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10% of pop. +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75% of ore deposits, 25% of coal deposits and 15% of fertile land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3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39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0" dur="500"/>
                                        <p:tgtEl>
                                          <p:spTgt spid="39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500"/>
                                        <p:tgtEl>
                                          <p:spTgt spid="39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6" dur="500"/>
                                        <p:tgtEl>
                                          <p:spTgt spid="399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9" dur="500"/>
                                        <p:tgtEl>
                                          <p:spTgt spid="399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2" dur="500"/>
                                        <p:tgtEl>
                                          <p:spTgt spid="399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5" dur="500"/>
                                        <p:tgtEl>
                                          <p:spTgt spid="399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 build="p" bldLvl="2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609600"/>
            <a:ext cx="8305800" cy="57912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army</a:t>
            </a:r>
          </a:p>
          <a:p>
            <a:pPr lvl="2">
              <a:lnSpc>
                <a:spcPct val="9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interdiction of  military air force</a:t>
            </a:r>
          </a:p>
          <a:p>
            <a:pPr lvl="2">
              <a:lnSpc>
                <a:spcPct val="9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confiscation of navy </a:t>
            </a:r>
          </a:p>
          <a:p>
            <a:pPr lvl="2">
              <a:lnSpc>
                <a:spcPct val="9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confiscation of weapons and munition</a:t>
            </a:r>
          </a:p>
          <a:p>
            <a:pPr lvl="2">
              <a:lnSpc>
                <a:spcPct val="9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long-term limitation of armed forces</a:t>
            </a:r>
          </a:p>
          <a:p>
            <a:pPr lvl="2">
              <a:lnSpc>
                <a:spcPct val="90000"/>
              </a:lnSpc>
            </a:pPr>
            <a:endParaRPr lang="en-US" sz="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90000"/>
              </a:lnSpc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confiscation</a:t>
            </a:r>
          </a:p>
          <a:p>
            <a:pPr lvl="2">
              <a:lnSpc>
                <a:spcPct val="9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majority of trading fleet</a:t>
            </a:r>
          </a:p>
          <a:p>
            <a:pPr lvl="2">
              <a:lnSpc>
                <a:spcPct val="9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5 000 locomotives  + 150 000 railway  trucks + 5 000 lorries + …</a:t>
            </a:r>
            <a:endParaRPr lang="sk-SK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lnSpc>
                <a:spcPct val="90000"/>
              </a:lnSpc>
            </a:pPr>
            <a:endParaRPr lang="en-US" sz="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90000"/>
              </a:lnSpc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loss of the majority of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foreign investments</a:t>
            </a:r>
            <a:endParaRPr lang="sk-SK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90000"/>
              </a:lnSpc>
            </a:pPr>
            <a:endParaRPr lang="en-US" sz="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90000"/>
              </a:lnSpc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recognized as aggressor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to pay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reparations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lnSpc>
                <a:spcPct val="9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amount of reparations defined later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 bldLvl="2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Political</a:t>
            </a:r>
            <a:r>
              <a:rPr lang="cs-CZ" dirty="0" smtClean="0"/>
              <a:t> </a:t>
            </a:r>
            <a:r>
              <a:rPr lang="cs-CZ" dirty="0" err="1" smtClean="0"/>
              <a:t>development</a:t>
            </a:r>
            <a:endParaRPr lang="cs-CZ" dirty="0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after WW1 – </a:t>
            </a:r>
            <a:r>
              <a:rPr lang="en-US" sz="3200" b="1" dirty="0" smtClean="0"/>
              <a:t>Weimar Republic</a:t>
            </a:r>
          </a:p>
          <a:p>
            <a:pPr lvl="1"/>
            <a:r>
              <a:rPr lang="en-US" sz="2800" dirty="0" smtClean="0"/>
              <a:t>unstable governments</a:t>
            </a:r>
          </a:p>
          <a:p>
            <a:pPr lvl="1"/>
            <a:r>
              <a:rPr lang="en-US" sz="2800" dirty="0" smtClean="0"/>
              <a:t>attempts at putsch</a:t>
            </a:r>
          </a:p>
          <a:p>
            <a:pPr lvl="1"/>
            <a:r>
              <a:rPr lang="en-US" sz="2800" dirty="0" smtClean="0">
                <a:sym typeface="Wingdings" pitchFamily="2" charset="2"/>
              </a:rPr>
              <a:t></a:t>
            </a:r>
            <a:r>
              <a:rPr lang="en-US" sz="2800" dirty="0" smtClean="0"/>
              <a:t> communist and </a:t>
            </a:r>
            <a:r>
              <a:rPr lang="en-US" sz="2800" dirty="0" err="1" smtClean="0"/>
              <a:t>nacionalist</a:t>
            </a:r>
            <a:r>
              <a:rPr lang="en-US" sz="2800" dirty="0" smtClean="0"/>
              <a:t> tendencies</a:t>
            </a:r>
          </a:p>
          <a:p>
            <a:r>
              <a:rPr lang="en-US" sz="3600" dirty="0" smtClean="0"/>
              <a:t>international </a:t>
            </a:r>
            <a:r>
              <a:rPr lang="en-US" sz="3600" b="1" dirty="0" smtClean="0"/>
              <a:t>isolation</a:t>
            </a:r>
          </a:p>
          <a:p>
            <a:pPr lvl="1"/>
            <a:r>
              <a:rPr lang="en-US" sz="2800" dirty="0" smtClean="0"/>
              <a:t>Treaty of Rapallo (1922)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 bldLvl="2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762000"/>
          </a:xfrm>
        </p:spPr>
        <p:txBody>
          <a:bodyPr/>
          <a:lstStyle/>
          <a:p>
            <a:r>
              <a:rPr lang="cs-CZ" dirty="0" err="1" smtClean="0"/>
              <a:t>Reparations</a:t>
            </a:r>
            <a:endParaRPr lang="cs-CZ" dirty="0" smtClean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143000"/>
            <a:ext cx="8066856" cy="41148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Reparations Commission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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1921 results – DE immense r. =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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132 bill. Gold marks (33 bill. $) 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mainly FR – loans from USA + to ruin DE + 1871 + DE gain reparations from Russia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quarterly fixed payment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(at the beginning of 1922) BUT no money and no possibility to make it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foreign INV confiscated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 blocked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lack of raw materials (also for EX) 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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need of loans BUT either USA did not loan to DE</a:t>
            </a:r>
          </a:p>
          <a:p>
            <a:pPr lvl="2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attack on neutral BE considered amoral in USA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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plea for new negotiations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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rejected by FR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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printing money</a:t>
            </a:r>
          </a:p>
          <a:p>
            <a:pPr lvl="1"/>
            <a:r>
              <a:rPr lang="cs-CZ" dirty="0" smtClean="0"/>
              <a:t>+ radikalizace společnosti </a:t>
            </a:r>
            <a:r>
              <a:rPr lang="cs-CZ" b="1" dirty="0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9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 bldLvl="2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305800" cy="35814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7/ 1922 DE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ask for a moratorium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GB possible X FR NO</a:t>
            </a:r>
          </a:p>
          <a:p>
            <a:pPr algn="just">
              <a:lnSpc>
                <a:spcPct val="90000"/>
              </a:lnSpc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1922 – DE proclamation of total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depletion of sources</a:t>
            </a:r>
          </a:p>
          <a:p>
            <a:pPr lvl="1" algn="just">
              <a:lnSpc>
                <a:spcPct val="90000"/>
              </a:lnSpc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end of payments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 and BE in problems – inability to pay loans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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occupation of Ruhr area X DE without army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passive resistance BUT need of financing = printing money</a:t>
            </a:r>
          </a:p>
          <a:p>
            <a:pPr lvl="2" algn="just">
              <a:lnSpc>
                <a:spcPct val="90000"/>
              </a:lnSpc>
            </a:pP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favourable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CSR b/c EX of steel, coal and iron to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 Ruhr area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 bldLvl="2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28600"/>
            <a:ext cx="7772400" cy="914400"/>
          </a:xfrm>
        </p:spPr>
        <p:txBody>
          <a:bodyPr/>
          <a:lstStyle/>
          <a:p>
            <a:r>
              <a:rPr lang="cs-CZ" dirty="0" err="1" smtClean="0"/>
              <a:t>Inflation</a:t>
            </a:r>
            <a:endParaRPr lang="cs-CZ" dirty="0" smtClean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196752"/>
            <a:ext cx="820668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dirty="0" smtClean="0"/>
              <a:t> </a:t>
            </a:r>
            <a:r>
              <a:rPr lang="cs-CZ" b="1" dirty="0" smtClean="0">
                <a:latin typeface="Wingdings" pitchFamily="2" charset="2"/>
              </a:rPr>
              <a:t>ñ</a:t>
            </a:r>
            <a:r>
              <a:rPr lang="cs-CZ" b="1" dirty="0" smtClean="0"/>
              <a:t>  </a:t>
            </a:r>
            <a:r>
              <a:rPr lang="cs-CZ" b="1" dirty="0" err="1" smtClean="0"/>
              <a:t>inflation</a:t>
            </a:r>
            <a:r>
              <a:rPr lang="cs-CZ" b="1" dirty="0" smtClean="0"/>
              <a:t> </a:t>
            </a:r>
            <a:r>
              <a:rPr lang="cs-CZ" b="1" dirty="0" err="1" smtClean="0"/>
              <a:t>already</a:t>
            </a:r>
            <a:r>
              <a:rPr lang="cs-CZ" b="1" dirty="0" smtClean="0"/>
              <a:t> </a:t>
            </a:r>
            <a:r>
              <a:rPr lang="cs-CZ" b="1" dirty="0" err="1" smtClean="0"/>
              <a:t>during</a:t>
            </a: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war</a:t>
            </a:r>
            <a:endParaRPr lang="cs-CZ" b="1" dirty="0" smtClean="0"/>
          </a:p>
          <a:p>
            <a:pPr lvl="1" algn="just">
              <a:lnSpc>
                <a:spcPct val="90000"/>
              </a:lnSpc>
            </a:pPr>
            <a:r>
              <a:rPr lang="cs-CZ" dirty="0" smtClean="0"/>
              <a:t>b/c </a:t>
            </a:r>
            <a:r>
              <a:rPr lang="cs-CZ" dirty="0" err="1" smtClean="0"/>
              <a:t>military</a:t>
            </a:r>
            <a:r>
              <a:rPr lang="cs-CZ" dirty="0" smtClean="0"/>
              <a:t> </a:t>
            </a:r>
            <a:r>
              <a:rPr lang="cs-CZ" dirty="0" err="1" smtClean="0"/>
              <a:t>expenditures</a:t>
            </a:r>
            <a:r>
              <a:rPr lang="cs-CZ" dirty="0" smtClean="0"/>
              <a:t> </a:t>
            </a:r>
            <a:r>
              <a:rPr lang="cs-CZ" dirty="0" err="1" smtClean="0"/>
              <a:t>financed</a:t>
            </a:r>
            <a:r>
              <a:rPr lang="cs-CZ" dirty="0" smtClean="0"/>
              <a:t> </a:t>
            </a:r>
            <a:r>
              <a:rPr lang="cs-CZ" dirty="0" err="1" smtClean="0"/>
              <a:t>due</a:t>
            </a:r>
            <a:r>
              <a:rPr lang="cs-CZ" dirty="0" smtClean="0"/>
              <a:t> to </a:t>
            </a:r>
            <a:r>
              <a:rPr lang="cs-CZ" dirty="0" err="1" smtClean="0"/>
              <a:t>political</a:t>
            </a:r>
            <a:r>
              <a:rPr lang="cs-CZ" dirty="0" smtClean="0"/>
              <a:t> </a:t>
            </a:r>
            <a:r>
              <a:rPr lang="cs-CZ" dirty="0" err="1" smtClean="0"/>
              <a:t>reasons</a:t>
            </a:r>
            <a:r>
              <a:rPr lang="cs-CZ" dirty="0" smtClean="0"/>
              <a:t> not by </a:t>
            </a:r>
            <a:r>
              <a:rPr lang="cs-CZ" dirty="0" smtClean="0">
                <a:sym typeface="Wingdings" pitchFamily="2" charset="2"/>
              </a:rPr>
              <a:t> </a:t>
            </a:r>
            <a:r>
              <a:rPr lang="cs-CZ" dirty="0" smtClean="0"/>
              <a:t>T BUT </a:t>
            </a:r>
            <a:r>
              <a:rPr lang="cs-CZ" dirty="0" err="1" smtClean="0"/>
              <a:t>only</a:t>
            </a:r>
            <a:r>
              <a:rPr lang="cs-CZ" dirty="0" smtClean="0"/>
              <a:t> by </a:t>
            </a:r>
            <a:r>
              <a:rPr lang="cs-CZ" dirty="0" err="1" smtClean="0"/>
              <a:t>bonds</a:t>
            </a:r>
            <a:r>
              <a:rPr lang="cs-CZ" dirty="0" smtClean="0"/>
              <a:t> </a:t>
            </a:r>
          </a:p>
          <a:p>
            <a:pPr algn="just">
              <a:lnSpc>
                <a:spcPct val="90000"/>
              </a:lnSpc>
            </a:pPr>
            <a:r>
              <a:rPr lang="cs-CZ" dirty="0" err="1" smtClean="0">
                <a:cs typeface="Times New Roman" pitchFamily="18" charset="0"/>
              </a:rPr>
              <a:t>huge</a:t>
            </a:r>
            <a:r>
              <a:rPr lang="cs-CZ" dirty="0" smtClean="0">
                <a:cs typeface="Times New Roman" pitchFamily="18" charset="0"/>
              </a:rPr>
              <a:t> </a:t>
            </a:r>
            <a:r>
              <a:rPr lang="cs-CZ" b="1" dirty="0" err="1" smtClean="0">
                <a:cs typeface="Times New Roman" pitchFamily="18" charset="0"/>
              </a:rPr>
              <a:t>gov</a:t>
            </a:r>
            <a:r>
              <a:rPr lang="cs-CZ" b="1" dirty="0" smtClean="0">
                <a:cs typeface="Times New Roman" pitchFamily="18" charset="0"/>
              </a:rPr>
              <a:t>. deficit </a:t>
            </a:r>
            <a:r>
              <a:rPr lang="cs-CZ" dirty="0" smtClean="0">
                <a:cs typeface="Times New Roman" pitchFamily="18" charset="0"/>
              </a:rPr>
              <a:t>in 1919-1923 </a:t>
            </a:r>
            <a:r>
              <a:rPr lang="cs-CZ" dirty="0" err="1" smtClean="0">
                <a:cs typeface="Times New Roman" pitchFamily="18" charset="0"/>
              </a:rPr>
              <a:t>taxesbelow</a:t>
            </a:r>
            <a:r>
              <a:rPr lang="cs-CZ" dirty="0" smtClean="0">
                <a:cs typeface="Times New Roman" pitchFamily="18" charset="0"/>
              </a:rPr>
              <a:t> 3% </a:t>
            </a:r>
            <a:r>
              <a:rPr lang="cs-CZ" dirty="0" err="1" smtClean="0">
                <a:cs typeface="Times New Roman" pitchFamily="18" charset="0"/>
              </a:rPr>
              <a:t>of</a:t>
            </a:r>
            <a:r>
              <a:rPr lang="cs-CZ" dirty="0" smtClean="0">
                <a:cs typeface="Times New Roman" pitchFamily="18" charset="0"/>
              </a:rPr>
              <a:t> </a:t>
            </a:r>
            <a:r>
              <a:rPr lang="cs-CZ" dirty="0" err="1" smtClean="0">
                <a:cs typeface="Times New Roman" pitchFamily="18" charset="0"/>
              </a:rPr>
              <a:t>expenditures</a:t>
            </a:r>
            <a:r>
              <a:rPr lang="cs-CZ" dirty="0" smtClean="0">
                <a:cs typeface="Times New Roman" pitchFamily="18" charset="0"/>
              </a:rPr>
              <a:t> </a:t>
            </a:r>
            <a:r>
              <a:rPr lang="cs-CZ" dirty="0" smtClean="0">
                <a:cs typeface="Times New Roman" pitchFamily="18" charset="0"/>
                <a:sym typeface="Wingdings" pitchFamily="2" charset="2"/>
              </a:rPr>
              <a:t></a:t>
            </a:r>
            <a:r>
              <a:rPr lang="cs-CZ" dirty="0" smtClean="0">
                <a:cs typeface="Times New Roman" pitchFamily="18" charset="0"/>
              </a:rPr>
              <a:t> </a:t>
            </a:r>
            <a:r>
              <a:rPr lang="cs-CZ" dirty="0" err="1" smtClean="0">
                <a:cs typeface="Times New Roman" pitchFamily="18" charset="0"/>
              </a:rPr>
              <a:t>the</a:t>
            </a:r>
            <a:r>
              <a:rPr lang="cs-CZ" dirty="0" smtClean="0">
                <a:cs typeface="Times New Roman" pitchFamily="18" charset="0"/>
              </a:rPr>
              <a:t> </a:t>
            </a:r>
            <a:r>
              <a:rPr lang="cs-CZ" dirty="0" err="1" smtClean="0">
                <a:cs typeface="Times New Roman" pitchFamily="18" charset="0"/>
              </a:rPr>
              <a:t>difference</a:t>
            </a:r>
            <a:r>
              <a:rPr lang="cs-CZ" dirty="0" smtClean="0">
                <a:cs typeface="Times New Roman" pitchFamily="18" charset="0"/>
              </a:rPr>
              <a:t> </a:t>
            </a:r>
            <a:r>
              <a:rPr lang="cs-CZ" dirty="0" err="1" smtClean="0">
                <a:cs typeface="Times New Roman" pitchFamily="18" charset="0"/>
              </a:rPr>
              <a:t>financed</a:t>
            </a:r>
            <a:r>
              <a:rPr lang="cs-CZ" dirty="0" smtClean="0">
                <a:cs typeface="Times New Roman" pitchFamily="18" charset="0"/>
              </a:rPr>
              <a:t> </a:t>
            </a:r>
            <a:r>
              <a:rPr lang="cs-CZ" dirty="0" err="1" smtClean="0">
                <a:cs typeface="Times New Roman" pitchFamily="18" charset="0"/>
              </a:rPr>
              <a:t>through</a:t>
            </a:r>
            <a:r>
              <a:rPr lang="cs-CZ" dirty="0" smtClean="0">
                <a:cs typeface="Times New Roman" pitchFamily="18" charset="0"/>
              </a:rPr>
              <a:t> </a:t>
            </a:r>
            <a:r>
              <a:rPr lang="cs-CZ" dirty="0" err="1" smtClean="0">
                <a:cs typeface="Times New Roman" pitchFamily="18" charset="0"/>
              </a:rPr>
              <a:t>printing</a:t>
            </a:r>
            <a:r>
              <a:rPr lang="cs-CZ" dirty="0" smtClean="0">
                <a:cs typeface="Times New Roman" pitchFamily="18" charset="0"/>
              </a:rPr>
              <a:t> </a:t>
            </a:r>
            <a:r>
              <a:rPr lang="cs-CZ" dirty="0" err="1" smtClean="0">
                <a:cs typeface="Times New Roman" pitchFamily="18" charset="0"/>
              </a:rPr>
              <a:t>money</a:t>
            </a:r>
            <a:endParaRPr lang="cs-CZ" dirty="0" smtClean="0"/>
          </a:p>
          <a:p>
            <a:pPr algn="just">
              <a:lnSpc>
                <a:spcPct val="90000"/>
              </a:lnSpc>
            </a:pPr>
            <a:r>
              <a:rPr lang="cs-CZ" b="1" dirty="0" err="1" smtClean="0"/>
              <a:t>reparations</a:t>
            </a:r>
            <a:r>
              <a:rPr lang="cs-CZ" b="1" dirty="0" smtClean="0"/>
              <a:t> + </a:t>
            </a:r>
            <a:r>
              <a:rPr lang="cs-CZ" b="1" dirty="0" err="1" smtClean="0"/>
              <a:t>passive</a:t>
            </a:r>
            <a:r>
              <a:rPr lang="cs-CZ" b="1" dirty="0" smtClean="0"/>
              <a:t> </a:t>
            </a:r>
            <a:r>
              <a:rPr lang="cs-CZ" b="1" dirty="0" err="1" smtClean="0"/>
              <a:t>resistance</a:t>
            </a:r>
            <a:r>
              <a:rPr lang="cs-CZ" b="1" dirty="0" smtClean="0"/>
              <a:t> </a:t>
            </a:r>
            <a:r>
              <a:rPr lang="cs-CZ" dirty="0" smtClean="0">
                <a:sym typeface="Wingdings" pitchFamily="2" charset="2"/>
              </a:rPr>
              <a:t> </a:t>
            </a:r>
            <a:r>
              <a:rPr lang="cs-CZ" dirty="0" err="1" smtClean="0">
                <a:sym typeface="Wingdings" pitchFamily="2" charset="2"/>
              </a:rPr>
              <a:t>printing</a:t>
            </a:r>
            <a:r>
              <a:rPr lang="cs-CZ" dirty="0" smtClean="0">
                <a:sym typeface="Wingdings" pitchFamily="2" charset="2"/>
              </a:rPr>
              <a:t> </a:t>
            </a:r>
            <a:r>
              <a:rPr lang="cs-CZ" dirty="0" err="1" smtClean="0">
                <a:sym typeface="Wingdings" pitchFamily="2" charset="2"/>
              </a:rPr>
              <a:t>money</a:t>
            </a:r>
            <a:endParaRPr lang="cs-CZ" dirty="0" smtClean="0"/>
          </a:p>
          <a:p>
            <a:pPr algn="just">
              <a:lnSpc>
                <a:spcPct val="90000"/>
              </a:lnSpc>
            </a:pPr>
            <a:r>
              <a:rPr lang="cs-CZ" dirty="0" smtClean="0"/>
              <a:t>+ </a:t>
            </a:r>
            <a:r>
              <a:rPr lang="cs-CZ" dirty="0" err="1" smtClean="0"/>
              <a:t>pressures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pop to </a:t>
            </a:r>
            <a:r>
              <a:rPr lang="cs-CZ" dirty="0" err="1" smtClean="0"/>
              <a:t>indexate</a:t>
            </a:r>
            <a:r>
              <a:rPr lang="cs-CZ" dirty="0" smtClean="0"/>
              <a:t> </a:t>
            </a:r>
            <a:r>
              <a:rPr lang="cs-CZ" dirty="0" err="1" smtClean="0"/>
              <a:t>wages</a:t>
            </a:r>
            <a:r>
              <a:rPr lang="cs-CZ" dirty="0" smtClean="0"/>
              <a:t> + </a:t>
            </a:r>
            <a:r>
              <a:rPr lang="cs-CZ" dirty="0" err="1" smtClean="0"/>
              <a:t>outflow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C to </a:t>
            </a:r>
            <a:r>
              <a:rPr lang="cs-CZ" dirty="0" err="1" smtClean="0"/>
              <a:t>abroad</a:t>
            </a:r>
            <a:r>
              <a:rPr lang="cs-CZ" dirty="0" smtClean="0"/>
              <a:t>  + </a:t>
            </a:r>
            <a:r>
              <a:rPr lang="cs-CZ" dirty="0" smtClean="0">
                <a:sym typeface="Wingdings" pitchFamily="2" charset="2"/>
              </a:rPr>
              <a:t></a:t>
            </a:r>
            <a:r>
              <a:rPr lang="cs-CZ" dirty="0" smtClean="0"/>
              <a:t> taxe </a:t>
            </a:r>
            <a:r>
              <a:rPr lang="cs-CZ" dirty="0" err="1" smtClean="0"/>
              <a:t>revenues</a:t>
            </a:r>
            <a:r>
              <a:rPr lang="cs-CZ" dirty="0" smtClean="0"/>
              <a:t> </a:t>
            </a:r>
            <a:r>
              <a:rPr lang="cs-CZ" dirty="0" smtClean="0">
                <a:sym typeface="Wingdings" pitchFamily="2" charset="2"/>
              </a:rPr>
              <a:t></a:t>
            </a:r>
            <a:r>
              <a:rPr lang="cs-CZ" dirty="0" smtClean="0"/>
              <a:t> </a:t>
            </a:r>
            <a:r>
              <a:rPr lang="cs-CZ" dirty="0" err="1" smtClean="0"/>
              <a:t>printing</a:t>
            </a:r>
            <a:r>
              <a:rPr lang="cs-CZ" dirty="0" smtClean="0"/>
              <a:t> </a:t>
            </a:r>
            <a:r>
              <a:rPr lang="cs-CZ" dirty="0" err="1" smtClean="0"/>
              <a:t>money</a:t>
            </a:r>
            <a:r>
              <a:rPr lang="cs-CZ" dirty="0" smtClean="0">
                <a:sym typeface="Wingdings" pitchFamily="2" charset="2"/>
              </a:rPr>
              <a:t> </a:t>
            </a:r>
            <a:r>
              <a:rPr lang="cs-CZ" dirty="0" smtClean="0"/>
              <a:t> </a:t>
            </a:r>
            <a:r>
              <a:rPr lang="cs-CZ" b="1" dirty="0" err="1" smtClean="0">
                <a:sym typeface="Symbol" pitchFamily="18" charset="2"/>
              </a:rPr>
              <a:t>hyperinflation</a:t>
            </a:r>
            <a:endParaRPr lang="cs-CZ" b="1" dirty="0" smtClean="0">
              <a:sym typeface="Symbol" pitchFamily="18" charset="2"/>
            </a:endParaRPr>
          </a:p>
          <a:p>
            <a:pPr algn="just">
              <a:lnSpc>
                <a:spcPct val="90000"/>
              </a:lnSpc>
            </a:pPr>
            <a:r>
              <a:rPr lang="cs-CZ" dirty="0" smtClean="0"/>
              <a:t>+ </a:t>
            </a:r>
            <a:r>
              <a:rPr lang="cs-CZ" dirty="0" err="1" smtClean="0"/>
              <a:t>similar</a:t>
            </a:r>
            <a:r>
              <a:rPr lang="cs-CZ" dirty="0" smtClean="0"/>
              <a:t> </a:t>
            </a:r>
            <a:r>
              <a:rPr lang="cs-CZ" dirty="0" err="1" smtClean="0"/>
              <a:t>situation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b="1" dirty="0" err="1" smtClean="0"/>
              <a:t>exchange</a:t>
            </a:r>
            <a:r>
              <a:rPr lang="cs-CZ" b="1" dirty="0" smtClean="0"/>
              <a:t> </a:t>
            </a:r>
            <a:r>
              <a:rPr lang="cs-CZ" b="1" dirty="0" err="1" smtClean="0"/>
              <a:t>rate</a:t>
            </a:r>
            <a:r>
              <a:rPr lang="cs-CZ" b="1" dirty="0" smtClean="0"/>
              <a:t> </a:t>
            </a:r>
          </a:p>
          <a:p>
            <a:pPr lvl="1" algn="just">
              <a:lnSpc>
                <a:spcPct val="90000"/>
              </a:lnSpc>
            </a:pPr>
            <a:r>
              <a:rPr lang="cs-CZ" sz="1800" dirty="0" smtClean="0"/>
              <a:t>1914 $/DM 1:4,2  </a:t>
            </a:r>
            <a:r>
              <a:rPr lang="cs-CZ" sz="1800" dirty="0" smtClean="0">
                <a:sym typeface="Wingdings" pitchFamily="2" charset="2"/>
              </a:rPr>
              <a:t></a:t>
            </a:r>
            <a:r>
              <a:rPr lang="cs-CZ" sz="1800" dirty="0" smtClean="0"/>
              <a:t> </a:t>
            </a:r>
            <a:r>
              <a:rPr lang="cs-CZ" sz="1800" dirty="0" err="1" smtClean="0"/>
              <a:t>the</a:t>
            </a:r>
            <a:r>
              <a:rPr lang="cs-CZ" sz="1800" dirty="0" smtClean="0"/>
              <a:t> end </a:t>
            </a:r>
            <a:r>
              <a:rPr lang="cs-CZ" sz="1800" dirty="0" err="1" smtClean="0"/>
              <a:t>of</a:t>
            </a:r>
            <a:r>
              <a:rPr lang="cs-CZ" sz="1800" dirty="0" smtClean="0"/>
              <a:t> </a:t>
            </a:r>
            <a:r>
              <a:rPr lang="cs-CZ" sz="1800" dirty="0" err="1" smtClean="0"/>
              <a:t>the</a:t>
            </a:r>
            <a:r>
              <a:rPr lang="cs-CZ" sz="1800" dirty="0" smtClean="0"/>
              <a:t> </a:t>
            </a:r>
            <a:r>
              <a:rPr lang="cs-CZ" sz="1800" dirty="0" err="1" smtClean="0"/>
              <a:t>war</a:t>
            </a:r>
            <a:r>
              <a:rPr lang="cs-CZ" sz="1800" dirty="0" smtClean="0"/>
              <a:t> 1:14  </a:t>
            </a:r>
            <a:r>
              <a:rPr lang="cs-CZ" sz="1800" dirty="0" smtClean="0">
                <a:sym typeface="Wingdings" pitchFamily="2" charset="2"/>
              </a:rPr>
              <a:t></a:t>
            </a:r>
            <a:r>
              <a:rPr lang="cs-CZ" sz="1800" dirty="0" smtClean="0"/>
              <a:t> 7/1922 1:493  </a:t>
            </a:r>
            <a:r>
              <a:rPr lang="cs-CZ" sz="1800" dirty="0" smtClean="0">
                <a:sym typeface="Wingdings" pitchFamily="2" charset="2"/>
              </a:rPr>
              <a:t></a:t>
            </a:r>
            <a:r>
              <a:rPr lang="cs-CZ" sz="1800" dirty="0" smtClean="0"/>
              <a:t> 1/1923 = 1:17 792  </a:t>
            </a:r>
            <a:r>
              <a:rPr lang="cs-CZ" sz="1800" dirty="0" smtClean="0">
                <a:sym typeface="Wingdings" pitchFamily="2" charset="2"/>
              </a:rPr>
              <a:t></a:t>
            </a:r>
            <a:r>
              <a:rPr lang="cs-CZ" sz="1800" dirty="0" smtClean="0"/>
              <a:t> free </a:t>
            </a:r>
            <a:r>
              <a:rPr lang="cs-CZ" sz="1800" dirty="0" err="1" smtClean="0"/>
              <a:t>fall</a:t>
            </a:r>
            <a:r>
              <a:rPr lang="cs-CZ" sz="1800" dirty="0" smtClean="0"/>
              <a:t> 15. 11. 1923 1 : 4,2 </a:t>
            </a:r>
            <a:r>
              <a:rPr lang="cs-CZ" sz="1800" dirty="0" err="1" smtClean="0"/>
              <a:t>trillion</a:t>
            </a:r>
            <a:r>
              <a:rPr lang="cs-CZ" sz="1800" dirty="0" smtClean="0"/>
              <a:t> (4 200 000 000 000)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G</a:t>
            </a:r>
            <a:r>
              <a:rPr lang="en-GB" dirty="0" err="1" smtClean="0">
                <a:solidFill>
                  <a:schemeClr val="tx1"/>
                </a:solidFill>
              </a:rPr>
              <a:t>erman</a:t>
            </a:r>
            <a:r>
              <a:rPr lang="en-GB" dirty="0" smtClean="0">
                <a:solidFill>
                  <a:schemeClr val="tx1"/>
                </a:solidFill>
              </a:rPr>
              <a:t> government income and expenditures, 1919 - 1923</a:t>
            </a:r>
          </a:p>
        </p:txBody>
      </p:sp>
      <p:pic>
        <p:nvPicPr>
          <p:cNvPr id="5427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363" y="2605509"/>
            <a:ext cx="8931275" cy="2479675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219200"/>
            <a:ext cx="7772400" cy="1143000"/>
          </a:xfrm>
        </p:spPr>
        <p:txBody>
          <a:bodyPr/>
          <a:lstStyle/>
          <a:p>
            <a:r>
              <a:rPr lang="cs-CZ" b="0" smtClean="0">
                <a:solidFill>
                  <a:schemeClr val="tx1"/>
                </a:solidFill>
              </a:rPr>
              <a:t>Inflation in Germany after WWI  (CPI 1913=100)</a:t>
            </a:r>
          </a:p>
        </p:txBody>
      </p:sp>
      <p:graphicFrame>
        <p:nvGraphicFramePr>
          <p:cNvPr id="1026" name="Object 0"/>
          <p:cNvGraphicFramePr>
            <a:graphicFrameLocks noGrp="1" noChangeAspect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236545763"/>
              </p:ext>
            </p:extLst>
          </p:nvPr>
        </p:nvGraphicFramePr>
        <p:xfrm>
          <a:off x="190788" y="3356992"/>
          <a:ext cx="8914823" cy="1240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Document" r:id="rId3" imgW="6181161" imgH="859711" progId="Word.Document.8">
                  <p:embed/>
                </p:oleObj>
              </mc:Choice>
              <mc:Fallback>
                <p:oleObj name="Document" r:id="rId3" imgW="6181161" imgH="859711" progId="Word.Document.8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663" b="28583"/>
                      <a:stretch>
                        <a:fillRect/>
                      </a:stretch>
                    </p:blipFill>
                    <p:spPr bwMode="auto">
                      <a:xfrm>
                        <a:off x="190788" y="3356992"/>
                        <a:ext cx="8914823" cy="1240841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57200"/>
            <a:ext cx="8153400" cy="56388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hyperinflation 1923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profit for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someones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BUT in total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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activities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 at the end of the year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1/2 1913 +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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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demission and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government (Stresemann) 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acceptance of the reality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 of passive resistance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possibilities  to get over the crisis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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new currency - 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Rentenmark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only fixed amount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=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stability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fiscal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rstrictions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 G+ 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T)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changing attitude of USA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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help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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establishment of the commission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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end of 1923 –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Dawes Plan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plan accepted in DE BUT internal resistance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 nationalism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 bldLvl="2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381000"/>
            <a:ext cx="8077200" cy="571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economic consequences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Dawes Plan 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USA loans BUT no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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reparations – only change of repayments –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renewal of payments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return to the gold standard in 1924 -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Reichsmark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8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possibility to borrow from USA -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Wingdings" pitchFamily="2" charset="2"/>
              </a:rPr>
              <a:t>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capital inflow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lnSpc>
                <a:spcPct val="8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Several times higher than the reparations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Wingdings" pitchFamily="2" charset="2"/>
              </a:rPr>
              <a:t> also ordinary expenditures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</a:p>
          <a:p>
            <a:pPr lvl="2">
              <a:lnSpc>
                <a:spcPct val="8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1924/1928 huge amount of (governmental and private) loans</a:t>
            </a:r>
          </a:p>
          <a:p>
            <a:pPr lvl="2">
              <a:lnSpc>
                <a:spcPct val="8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 = postponing problems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1926 - 29 –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conjuncture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in DE and world+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Wingdings" pitchFamily="2" charset="2"/>
              </a:rPr>
              <a:t>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loans + DE pay the old ones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1929 end of new loans + requirements to repay the old ones 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problems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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Young Plan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 reparations + extension of due time (1988) +  annual repayments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the plan signed 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20.1.1930 X opposition in DE</a:t>
            </a:r>
          </a:p>
          <a:p>
            <a:pPr lvl="2">
              <a:lnSpc>
                <a:spcPct val="8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Accepted in referendum BUT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" pitchFamily="2" charset="2"/>
              </a:rPr>
              <a:t>ñ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nationalism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5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5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0" dur="500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5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500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5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6" dur="500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1" dur="500"/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6" dur="500"/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9" dur="500"/>
                                        <p:tgtEl>
                                          <p:spTgt spid="54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2" dur="500"/>
                                        <p:tgtEl>
                                          <p:spTgt spid="542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5" dur="500"/>
                                        <p:tgtEl>
                                          <p:spTgt spid="542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 bldLvl="3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cs-CZ" dirty="0" err="1" smtClean="0"/>
              <a:t>Europe</a:t>
            </a:r>
            <a:r>
              <a:rPr lang="cs-CZ" dirty="0" smtClean="0"/>
              <a:t> </a:t>
            </a:r>
            <a:r>
              <a:rPr lang="cs-CZ" dirty="0" err="1" smtClean="0"/>
              <a:t>before</a:t>
            </a:r>
            <a:r>
              <a:rPr lang="cs-CZ" dirty="0" smtClean="0"/>
              <a:t> WWI</a:t>
            </a:r>
          </a:p>
        </p:txBody>
      </p:sp>
      <p:pic>
        <p:nvPicPr>
          <p:cNvPr id="8195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447800"/>
            <a:ext cx="7772400" cy="4953000"/>
          </a:xfr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332656"/>
            <a:ext cx="8568952" cy="3124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Outbreak of economic crisis before the implementation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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DE´s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inability to meet its obligations 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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Hoover´s moratorium (6/1931)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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reparations remitted at the end of 1932 in Lausanne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 shift in worldwide public opinion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repaid only a part of the reparations </a:t>
            </a:r>
          </a:p>
          <a:p>
            <a:pPr lvl="1">
              <a:lnSpc>
                <a:spcPct val="90000"/>
              </a:lnSpc>
            </a:pP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stimates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outside of DE = max 1/4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impact of reparation on inflation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1923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later political consequence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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since 1924 support of extremist parties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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Hitler</a:t>
            </a:r>
          </a:p>
          <a:p>
            <a:pPr lvl="1">
              <a:lnSpc>
                <a:spcPct val="90000"/>
              </a:lnSpc>
            </a:pPr>
            <a:endParaRPr lang="cs-CZ" b="1" dirty="0" smtClean="0"/>
          </a:p>
        </p:txBody>
      </p:sp>
      <p:graphicFrame>
        <p:nvGraphicFramePr>
          <p:cNvPr id="103424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128868"/>
              </p:ext>
            </p:extLst>
          </p:nvPr>
        </p:nvGraphicFramePr>
        <p:xfrm>
          <a:off x="323528" y="4005064"/>
          <a:ext cx="8210550" cy="185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Document" r:id="rId3" imgW="6068448" imgH="1376672" progId="Word.Document.8">
                  <p:embed/>
                </p:oleObj>
              </mc:Choice>
              <mc:Fallback>
                <p:oleObj name="Document" r:id="rId3" imgW="6068448" imgH="1376672" progId="Word.Document.8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 r="39717" b="19019"/>
                      <a:stretch>
                        <a:fillRect/>
                      </a:stretch>
                    </p:blipFill>
                    <p:spPr bwMode="auto">
                      <a:xfrm>
                        <a:off x="323528" y="4005064"/>
                        <a:ext cx="8210550" cy="18573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3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bldLvl="2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188640"/>
            <a:ext cx="7772400" cy="685800"/>
          </a:xfrm>
        </p:spPr>
        <p:txBody>
          <a:bodyPr/>
          <a:lstStyle/>
          <a:p>
            <a:r>
              <a:rPr lang="cs-CZ" dirty="0" smtClean="0"/>
              <a:t>C4. </a:t>
            </a:r>
            <a:r>
              <a:rPr lang="cs-CZ" dirty="0" err="1" smtClean="0"/>
              <a:t>Situation</a:t>
            </a:r>
            <a:r>
              <a:rPr lang="cs-CZ" dirty="0" smtClean="0"/>
              <a:t> in USA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74440"/>
            <a:ext cx="8363272" cy="4114800"/>
          </a:xfrm>
        </p:spPr>
        <p:txBody>
          <a:bodyPr>
            <a:normAutofit lnSpcReduction="10000"/>
          </a:bodyPr>
          <a:lstStyle/>
          <a:p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superpower - </a:t>
            </a:r>
            <a:r>
              <a:rPr lang="en-US" sz="27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Pax</a:t>
            </a:r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Americana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izolationism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(outside of The League of Nations) </a:t>
            </a:r>
          </a:p>
          <a:p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crises after WWI + high U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BUT generally successful decade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1925/6 moderate recession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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productivity + low prices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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real wages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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boom of C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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 revolutionary movement in USA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 of the old economic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pronciples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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continuous growth?</a:t>
            </a:r>
          </a:p>
          <a:p>
            <a:r>
              <a:rPr lang="en-US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</a:t>
            </a:r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problems in agriculture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1920s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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price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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attemp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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costs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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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mechanization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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loans from banks</a:t>
            </a:r>
          </a:p>
          <a:p>
            <a:r>
              <a:rPr lang="en-US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pop. indebted  </a:t>
            </a:r>
            <a:r>
              <a:rPr lang="en-US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</a:t>
            </a:r>
            <a:r>
              <a:rPr lang="en-US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banks in bad situation</a:t>
            </a:r>
          </a:p>
          <a:p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banking system </a:t>
            </a:r>
            <a:r>
              <a:rPr lang="en-US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disintegrated (x </a:t>
            </a:r>
            <a:r>
              <a:rPr lang="en-US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monopols</a:t>
            </a:r>
            <a:r>
              <a:rPr lang="en-US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5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0" dur="500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5" dur="500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8" dur="500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1" dur="500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6" dur="500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9" dur="500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4" dur="500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9" dur="500"/>
                                        <p:tgtEl>
                                          <p:spTgt spid="56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bldLvl="2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116632"/>
            <a:ext cx="7772400" cy="936104"/>
          </a:xfrm>
        </p:spPr>
        <p:txBody>
          <a:bodyPr/>
          <a:lstStyle/>
          <a:p>
            <a:r>
              <a:rPr lang="cs-CZ" dirty="0" err="1" smtClean="0"/>
              <a:t>Reasons</a:t>
            </a:r>
            <a:endParaRPr lang="cs-CZ" sz="1400" dirty="0" smtClean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052736"/>
            <a:ext cx="83058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Wingdings" pitchFamily="2" charset="2"/>
              </a:rPr>
              <a:t>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specialization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Wingdings" pitchFamily="2" charset="2"/>
              </a:rPr>
              <a:t>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implementation of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assembly lines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(Model T) -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masss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production – standardization and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labour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division 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reorganization of the production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new managerial methods –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taylorism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separation of production from direction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boom in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automobilism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(+ construction and electrification)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movement of pop. to suburban areas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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boom in construction,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...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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whole industry b/c car components, roads, petrol stations</a:t>
            </a:r>
          </a:p>
          <a:p>
            <a:pPr>
              <a:lnSpc>
                <a:spcPct val="80000"/>
              </a:lnSpc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sales methods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 e.g.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f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or the first time loans offered by producers (not by banks)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 bldLvl="2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Stock</a:t>
            </a:r>
            <a:r>
              <a:rPr lang="cs-CZ" dirty="0" smtClean="0"/>
              <a:t> </a:t>
            </a:r>
            <a:r>
              <a:rPr lang="cs-CZ" dirty="0" err="1" smtClean="0"/>
              <a:t>exchange</a:t>
            </a:r>
            <a:endParaRPr lang="cs-CZ" dirty="0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since1925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strong increase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speculative growth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shares not held as prop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rty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BUT for speculations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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sk-SK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ifference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between price of shares and dividends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of purchasing shares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via bank loans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(guaranteed by shares )</a:t>
            </a:r>
          </a:p>
          <a:p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ollapse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Black Friday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24. 10. 1929</a:t>
            </a:r>
          </a:p>
          <a:p>
            <a:pPr lvl="1"/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cause of the Great Depression !!!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only 3% of households with INV in shares X 1987 and today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 bldLvl="2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WordArt 4"/>
          <p:cNvSpPr>
            <a:spLocks noChangeArrowheads="1" noChangeShapeType="1" noTextEdit="1"/>
          </p:cNvSpPr>
          <p:nvPr/>
        </p:nvSpPr>
        <p:spPr bwMode="auto">
          <a:xfrm>
            <a:off x="323528" y="3212976"/>
            <a:ext cx="8352928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Thanks</a:t>
            </a:r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cs-CZ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for</a:t>
            </a:r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cs-CZ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attention</a:t>
            </a:r>
            <a:endParaRPr lang="cs-CZ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76672"/>
            <a:ext cx="7772400" cy="1143000"/>
          </a:xfrm>
        </p:spPr>
        <p:txBody>
          <a:bodyPr/>
          <a:lstStyle/>
          <a:p>
            <a:r>
              <a:rPr lang="cs-CZ" dirty="0" smtClean="0"/>
              <a:t>A2. von </a:t>
            </a:r>
            <a:r>
              <a:rPr lang="cs-CZ" dirty="0" err="1" smtClean="0"/>
              <a:t>Schlieffen´s</a:t>
            </a:r>
            <a:r>
              <a:rPr lang="cs-CZ" dirty="0" smtClean="0"/>
              <a:t> </a:t>
            </a:r>
            <a:r>
              <a:rPr lang="cs-CZ" dirty="0" err="1" smtClean="0"/>
              <a:t>plan</a:t>
            </a:r>
            <a:endParaRPr lang="cs-CZ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17526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prepared in 1880 - 1890</a:t>
            </a:r>
          </a:p>
          <a:p>
            <a:pPr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basics: rapid mobilization of FR x Russia slowly but extensively  </a:t>
            </a:r>
          </a:p>
          <a:p>
            <a:pPr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</a:t>
            </a: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at first defeat FR (6 weeks) and then Russia b/c not possible to defeat them at the same time</a:t>
            </a:r>
          </a:p>
          <a:p>
            <a:pPr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</a:t>
            </a: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plan = in danger immediate mobilization and pass to FR across BE (assumption that BE al</a:t>
            </a:r>
            <a:r>
              <a:rPr lang="sk-SK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</a:t>
            </a: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ow free transit of DE)</a:t>
            </a:r>
          </a:p>
          <a:p>
            <a:pPr lvl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Belgium neutrality since 1830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332656"/>
            <a:ext cx="7772400" cy="1143000"/>
          </a:xfrm>
        </p:spPr>
        <p:txBody>
          <a:bodyPr/>
          <a:lstStyle/>
          <a:p>
            <a:r>
              <a:rPr lang="cs-CZ" dirty="0" smtClean="0"/>
              <a:t>A3. </a:t>
            </a:r>
            <a:r>
              <a:rPr lang="cs-CZ" dirty="0" err="1" smtClean="0"/>
              <a:t>Progress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war</a:t>
            </a:r>
            <a:endParaRPr lang="cs-CZ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91072" y="1988840"/>
            <a:ext cx="8064896" cy="460851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death of </a:t>
            </a:r>
            <a:r>
              <a:rPr lang="sk-SK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sk-SK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successor in Sarajevo </a:t>
            </a:r>
          </a:p>
          <a:p>
            <a:pPr lvl="1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b/c Serbia supported by Russia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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mobilized</a:t>
            </a: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rapid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attack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neutral BE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BE fought</a:t>
            </a: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problems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in Russia only few divisions under Hindenburg (he stopped the Russians-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Tanenberg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+ others to BE</a:t>
            </a: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finally broke through Swiss boundaries –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Battle of the Marne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(last barrier in front of Paris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stopped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28600"/>
            <a:ext cx="8359080" cy="6096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trench warfare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GB blockade of sea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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without food and raw mat.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22. 4. 1915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DE use of toxic gas (for the first time) 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1915 IT involved on the side of the Entente (Allied Powers) 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1917 Lenin sent to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Russia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??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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revolution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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Treaty of Brest-Litovsk and Russia have to pay + loss of territory + get outside of the war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1917 - entrance of USA to the war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1918 in DE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no willingness to continue 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strikes + military failures +turbulent situation 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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abdication of the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kaiser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DE conclude peace 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1,6 mil. dead + high financial costs + BUT territory unaffected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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conviction that they was not be defeated- someone sell them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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Jews in government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6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>
          <a:xfrm>
            <a:off x="755576" y="413792"/>
            <a:ext cx="7772400" cy="1143000"/>
          </a:xfrm>
        </p:spPr>
        <p:txBody>
          <a:bodyPr/>
          <a:lstStyle/>
          <a:p>
            <a:r>
              <a:rPr lang="cs-CZ" dirty="0" smtClean="0"/>
              <a:t>A4. WWI in </a:t>
            </a:r>
            <a:r>
              <a:rPr lang="cs-CZ" dirty="0" err="1" smtClean="0"/>
              <a:t>numbers</a:t>
            </a:r>
            <a:endParaRPr lang="cs-CZ" dirty="0" smtClean="0"/>
          </a:p>
        </p:txBody>
      </p:sp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>
          <a:xfrm>
            <a:off x="755576" y="1556792"/>
            <a:ext cx="7992888" cy="41148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 states declared war on at least on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Central Powers 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 seconds – maximum period for ordinary fighter to shoot from machine gun 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 m – range of German flame-thrower 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61 m – average daily movement of GB in the Third battle of Ypres (31.7-12.12.1917)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125 km – distance from which 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blasted Paris 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58 000 men 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GB lost during the first day of the Battle of the Somme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727 km – length of the Western Front in 1914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136 Russian divisions f</a:t>
            </a:r>
            <a:r>
              <a:rPr lang="sk-SK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ought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the front line in 1916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4558</TotalTime>
  <Words>2817</Words>
  <Application>Microsoft Office PowerPoint</Application>
  <PresentationFormat>Předvádění na obrazovce (4:3)</PresentationFormat>
  <Paragraphs>395</Paragraphs>
  <Slides>54</Slides>
  <Notes>5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54</vt:i4>
      </vt:variant>
    </vt:vector>
  </HeadingPairs>
  <TitlesOfParts>
    <vt:vector size="63" baseType="lpstr">
      <vt:lpstr>Arial</vt:lpstr>
      <vt:lpstr>Book Antiqua</vt:lpstr>
      <vt:lpstr>Calibri</vt:lpstr>
      <vt:lpstr>Calibri Light</vt:lpstr>
      <vt:lpstr>Symbol</vt:lpstr>
      <vt:lpstr>Times New Roman</vt:lpstr>
      <vt:lpstr>Wingdings</vt:lpstr>
      <vt:lpstr>Motiv Office</vt:lpstr>
      <vt:lpstr>Document</vt:lpstr>
      <vt:lpstr>Development of WE in the Interwar Period (1920s) </vt:lpstr>
      <vt:lpstr>Content</vt:lpstr>
      <vt:lpstr>World War I</vt:lpstr>
      <vt:lpstr>A1. WWI</vt:lpstr>
      <vt:lpstr>Europe before WWI</vt:lpstr>
      <vt:lpstr>A2. von Schlieffen´s plan</vt:lpstr>
      <vt:lpstr>A3. Progress of the war</vt:lpstr>
      <vt:lpstr>Prezentace aplikace PowerPoint</vt:lpstr>
      <vt:lpstr>A4. WWI in numbers</vt:lpstr>
      <vt:lpstr>A5. Military economies</vt:lpstr>
      <vt:lpstr>Post-war situation </vt:lpstr>
      <vt:lpstr>B1. Consequences of WWI</vt:lpstr>
      <vt:lpstr>Prezentace aplikace PowerPoint</vt:lpstr>
      <vt:lpstr>Prezentace aplikace PowerPoint</vt:lpstr>
      <vt:lpstr>Prezentace aplikace PowerPoint</vt:lpstr>
      <vt:lpstr>Prezentace aplikace PowerPoint</vt:lpstr>
      <vt:lpstr>Growth of industrial production (1913 =100)</vt:lpstr>
      <vt:lpstr>B2.Political situation after the war</vt:lpstr>
      <vt:lpstr>World after WW1 (1937)</vt:lpstr>
      <vt:lpstr>Prezentace aplikace PowerPoint</vt:lpstr>
      <vt:lpstr>Prezentace aplikace PowerPoint</vt:lpstr>
      <vt:lpstr>Settlement in Europe</vt:lpstr>
      <vt:lpstr>B3. Post-war economic development</vt:lpstr>
      <vt:lpstr>Prezentace aplikace PowerPoint</vt:lpstr>
      <vt:lpstr>a. Price level</vt:lpstr>
      <vt:lpstr>Prezentace aplikace PowerPoint</vt:lpstr>
      <vt:lpstr>Inflation after WWI, measured by the CPI (1914=100)</vt:lpstr>
      <vt:lpstr>b. Military loans</vt:lpstr>
      <vt:lpstr>Directions of international debts after WWI</vt:lpstr>
      <vt:lpstr>Prezentace aplikace PowerPoint</vt:lpstr>
      <vt:lpstr>c. International trade</vt:lpstr>
      <vt:lpstr>Protectionism</vt:lpstr>
      <vt:lpstr>Average tariffs collected (in %)</vt:lpstr>
      <vt:lpstr>Development of Powers</vt:lpstr>
      <vt:lpstr>C1. Situation in GB</vt:lpstr>
      <vt:lpstr>Industrial production (1913=100), Real GDP (mil Ł in 1938 prices) and U in UK</vt:lpstr>
      <vt:lpstr>C2.Situation in France</vt:lpstr>
      <vt:lpstr>GB and FR in 1920s</vt:lpstr>
      <vt:lpstr>Real GDP p.c. in GB and FR</vt:lpstr>
      <vt:lpstr>C3. Situation in Germany</vt:lpstr>
      <vt:lpstr>Prezentace aplikace PowerPoint</vt:lpstr>
      <vt:lpstr>Political development</vt:lpstr>
      <vt:lpstr>Reparations</vt:lpstr>
      <vt:lpstr>Prezentace aplikace PowerPoint</vt:lpstr>
      <vt:lpstr>Inflation</vt:lpstr>
      <vt:lpstr>German government income and expenditures, 1919 - 1923</vt:lpstr>
      <vt:lpstr>Inflation in Germany after WWI  (CPI 1913=100)</vt:lpstr>
      <vt:lpstr>Prezentace aplikace PowerPoint</vt:lpstr>
      <vt:lpstr>Prezentace aplikace PowerPoint</vt:lpstr>
      <vt:lpstr>Prezentace aplikace PowerPoint</vt:lpstr>
      <vt:lpstr>C4. Situation in USA</vt:lpstr>
      <vt:lpstr>Reasons</vt:lpstr>
      <vt:lpstr>Stock exchange</vt:lpstr>
      <vt:lpstr>Prezentace aplikace PowerPoint</vt:lpstr>
    </vt:vector>
  </TitlesOfParts>
  <Company>Economist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Vývoj SH ve 20. letech</dc:title>
  <dc:creator>Libor Zidek</dc:creator>
  <cp:lastModifiedBy>Petra Čekmeová</cp:lastModifiedBy>
  <cp:revision>200</cp:revision>
  <dcterms:created xsi:type="dcterms:W3CDTF">1999-10-01T06:15:26Z</dcterms:created>
  <dcterms:modified xsi:type="dcterms:W3CDTF">2016-09-19T01:15:04Z</dcterms:modified>
</cp:coreProperties>
</file>