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4F9-ED9F-466C-ACEA-5482CAB719BF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CC6E-89DB-44E1-8DC8-A3CEC6BB9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31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4F9-ED9F-466C-ACEA-5482CAB719BF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CC6E-89DB-44E1-8DC8-A3CEC6BB9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15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4F9-ED9F-466C-ACEA-5482CAB719BF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CC6E-89DB-44E1-8DC8-A3CEC6BB9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823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4F9-ED9F-466C-ACEA-5482CAB719BF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CC6E-89DB-44E1-8DC8-A3CEC6BB9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8082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4F9-ED9F-466C-ACEA-5482CAB719BF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CC6E-89DB-44E1-8DC8-A3CEC6BB9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441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4F9-ED9F-466C-ACEA-5482CAB719BF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CC6E-89DB-44E1-8DC8-A3CEC6BB9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19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4F9-ED9F-466C-ACEA-5482CAB719BF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CC6E-89DB-44E1-8DC8-A3CEC6BB9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358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4F9-ED9F-466C-ACEA-5482CAB719BF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CC6E-89DB-44E1-8DC8-A3CEC6BB9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670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4F9-ED9F-466C-ACEA-5482CAB719BF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CC6E-89DB-44E1-8DC8-A3CEC6BB9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29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4F9-ED9F-466C-ACEA-5482CAB719BF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CC6E-89DB-44E1-8DC8-A3CEC6BB9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2883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64F9-ED9F-466C-ACEA-5482CAB719BF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CC6E-89DB-44E1-8DC8-A3CEC6BB9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40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F64F9-ED9F-466C-ACEA-5482CAB719BF}" type="datetimeFigureOut">
              <a:rPr lang="fr-FR" smtClean="0"/>
              <a:t>10/11/2016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4CC6E-89DB-44E1-8DC8-A3CEC6BB9A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04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557586"/>
            <a:ext cx="8888963" cy="1104835"/>
          </a:xfrm>
        </p:spPr>
        <p:txBody>
          <a:bodyPr>
            <a:normAutofit fontScale="90000"/>
          </a:bodyPr>
          <a:lstStyle/>
          <a:p>
            <a:r>
              <a:rPr lang="fr-FR" b="1" i="1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Microfinance and </a:t>
            </a:r>
            <a:r>
              <a:rPr lang="fr-FR" b="1" i="1" dirty="0" err="1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microcredit</a:t>
            </a:r>
            <a:endParaRPr lang="fr-FR" b="1" i="1" dirty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876" y="1420374"/>
            <a:ext cx="9530713" cy="498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466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As his name implies, micro credit only allows MFI to give a small amount of money in a form a loan</a:t>
            </a:r>
          </a:p>
          <a:p>
            <a:endParaRPr lang="en-GB" dirty="0"/>
          </a:p>
          <a:p>
            <a:r>
              <a:rPr lang="en-GB" dirty="0"/>
              <a:t> The second big issue is the fact that most of the time, interest rates set are higher than commercial bank.</a:t>
            </a:r>
          </a:p>
          <a:p>
            <a:endParaRPr lang="en-GB" dirty="0"/>
          </a:p>
          <a:p>
            <a:r>
              <a:rPr lang="en-GB" dirty="0"/>
              <a:t> Finally, A missus of micro credit could lead to over indebtedness for people who are already in debt.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713" y="114769"/>
            <a:ext cx="2709280" cy="270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2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future of microfinance and </a:t>
            </a:r>
            <a:r>
              <a:rPr lang="fr-FR" dirty="0" err="1"/>
              <a:t>microcredits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The main goal should be to expand access to financial services in developing countries</a:t>
            </a:r>
            <a:endParaRPr lang="fr-FR" dirty="0"/>
          </a:p>
          <a:p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603127"/>
            <a:ext cx="5157787" cy="3488483"/>
          </a:xfrm>
        </p:spPr>
      </p:pic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>
          <a:xfrm>
            <a:off x="6172200" y="1322995"/>
            <a:ext cx="5183188" cy="823912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instore more adequate regulations as well as developing some new securities and insurance </a:t>
            </a:r>
            <a:endParaRPr lang="fr-FR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603126"/>
            <a:ext cx="5183188" cy="3488483"/>
          </a:xfrm>
        </p:spPr>
      </p:pic>
    </p:spTree>
    <p:extLst>
      <p:ext uri="{BB962C8B-B14F-4D97-AF65-F5344CB8AC3E}">
        <p14:creationId xmlns:p14="http://schemas.microsoft.com/office/powerpoint/2010/main" val="1334320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future of microfinance and </a:t>
            </a:r>
            <a:r>
              <a:rPr lang="fr-FR" dirty="0" err="1"/>
              <a:t>microcredits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, IMF should use and invest in new technology, mostly in mobile banking applications</a:t>
            </a:r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30" y="3027584"/>
            <a:ext cx="4503451" cy="2999991"/>
          </a:xfrm>
        </p:spPr>
      </p:pic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IMF needs to study geographical specificities</a:t>
            </a:r>
            <a:endParaRPr lang="fr-FR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011078"/>
            <a:ext cx="5183188" cy="3016497"/>
          </a:xfrm>
        </p:spPr>
      </p:pic>
    </p:spTree>
    <p:extLst>
      <p:ext uri="{BB962C8B-B14F-4D97-AF65-F5344CB8AC3E}">
        <p14:creationId xmlns:p14="http://schemas.microsoft.com/office/powerpoint/2010/main" val="766697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future of microfinance and </a:t>
            </a:r>
            <a:r>
              <a:rPr lang="fr-FR" dirty="0" err="1"/>
              <a:t>microcredits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To complete this expansion, microfinance should insert itself in public policy making </a:t>
            </a:r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3107516"/>
            <a:ext cx="5157787" cy="3082147"/>
          </a:xfrm>
        </p:spPr>
      </p:pic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and legislation making</a:t>
            </a:r>
            <a:endParaRPr lang="fr-FR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445" y="3107516"/>
            <a:ext cx="5277385" cy="3097987"/>
          </a:xfrm>
        </p:spPr>
      </p:pic>
    </p:spTree>
    <p:extLst>
      <p:ext uri="{BB962C8B-B14F-4D97-AF65-F5344CB8AC3E}">
        <p14:creationId xmlns:p14="http://schemas.microsoft.com/office/powerpoint/2010/main" val="3127804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future of microfinance and </a:t>
            </a:r>
            <a:r>
              <a:rPr lang="fr-FR" dirty="0" err="1"/>
              <a:t>microcredit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Finally, they should keep in mind their main goal : helping people getting out of poverty</a:t>
            </a:r>
          </a:p>
          <a:p>
            <a:endParaRPr lang="en-GB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720" y="3159388"/>
            <a:ext cx="3624189" cy="268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015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163" y="1983545"/>
            <a:ext cx="6400797" cy="3737081"/>
          </a:xfrm>
        </p:spPr>
      </p:pic>
    </p:spTree>
    <p:extLst>
      <p:ext uri="{BB962C8B-B14F-4D97-AF65-F5344CB8AC3E}">
        <p14:creationId xmlns:p14="http://schemas.microsoft.com/office/powerpoint/2010/main" val="324452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Microfinance is a type of banking service that is provided to unemployed or low-income individuals, or groups who otherwise have no other access to financial services.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7952"/>
            <a:ext cx="10515600" cy="218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781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377681"/>
            <a:ext cx="10515600" cy="2799281"/>
          </a:xfrm>
        </p:spPr>
        <p:txBody>
          <a:bodyPr/>
          <a:lstStyle/>
          <a:p>
            <a:r>
              <a:rPr lang="en-GB" dirty="0"/>
              <a:t>the definition of “microcredit” by the European Commission (EC) is to fold a business microloan which is a loan under EUR 25 000 to support the development of self-employment and microenterprises, while a personal microloan is a loan under EUR 25 000 for covering clients’ personal consumption necessities such as rent, personal emergencies, education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514" y="0"/>
            <a:ext cx="9213674" cy="3377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11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The </a:t>
            </a:r>
            <a:r>
              <a:rPr lang="fr-FR" dirty="0" err="1"/>
              <a:t>emergence</a:t>
            </a:r>
            <a:r>
              <a:rPr lang="fr-FR" dirty="0"/>
              <a:t> of microfinance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The first </a:t>
            </a:r>
            <a:r>
              <a:rPr lang="fr-FR" dirty="0" err="1"/>
              <a:t>paper</a:t>
            </a:r>
            <a:r>
              <a:rPr lang="fr-FR" dirty="0"/>
              <a:t> about microfinance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published</a:t>
            </a:r>
            <a:r>
              <a:rPr lang="fr-FR" dirty="0"/>
              <a:t> by </a:t>
            </a:r>
            <a:r>
              <a:rPr lang="fr-FR" dirty="0" err="1"/>
              <a:t>Lysander</a:t>
            </a:r>
            <a:r>
              <a:rPr lang="fr-FR" dirty="0"/>
              <a:t> </a:t>
            </a:r>
            <a:r>
              <a:rPr lang="fr-FR" dirty="0" err="1"/>
              <a:t>spooner</a:t>
            </a:r>
            <a:r>
              <a:rPr lang="fr-FR" dirty="0"/>
              <a:t> in the 1800s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612" y="3072201"/>
            <a:ext cx="2258007" cy="3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500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Prof. Muhammad </a:t>
            </a:r>
            <a:r>
              <a:rPr lang="fr-FR" dirty="0" err="1"/>
              <a:t>Yunus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ea typeface="Times New Roman" panose="02020603050405020304" pitchFamily="18" charset="0"/>
                <a:cs typeface="Arial" panose="020B0604020202020204" pitchFamily="34" charset="0"/>
              </a:rPr>
              <a:t>Nowadays the most important pioneer of microfinance is professor Muhammad </a:t>
            </a:r>
            <a:r>
              <a:rPr lang="en-GB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Yunus</a:t>
            </a:r>
            <a:r>
              <a:rPr lang="en-GB" sz="2400" dirty="0">
                <a:ea typeface="Times New Roman" panose="02020603050405020304" pitchFamily="18" charset="0"/>
                <a:cs typeface="Arial" panose="020B0604020202020204" pitchFamily="34" charset="0"/>
              </a:rPr>
              <a:t> who won about 80 awards for his work on this subject. </a:t>
            </a:r>
          </a:p>
          <a:p>
            <a:pPr marL="0" indent="0">
              <a:buNone/>
            </a:pPr>
            <a:endParaRPr lang="en-GB" sz="2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sz="2400" dirty="0">
                <a:ea typeface="Times New Roman" panose="02020603050405020304" pitchFamily="18" charset="0"/>
                <a:cs typeface="Arial" panose="020B0604020202020204" pitchFamily="34" charset="0"/>
              </a:rPr>
              <a:t>In 1983 he founded the </a:t>
            </a:r>
            <a:r>
              <a:rPr lang="en-GB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Grameen</a:t>
            </a:r>
            <a:r>
              <a:rPr lang="en-GB" sz="2400" dirty="0">
                <a:ea typeface="Times New Roman" panose="02020603050405020304" pitchFamily="18" charset="0"/>
                <a:cs typeface="Arial" panose="020B0604020202020204" pitchFamily="34" charset="0"/>
              </a:rPr>
              <a:t> bank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792" y="4166700"/>
            <a:ext cx="3788228" cy="214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490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Grameen</a:t>
            </a:r>
            <a:r>
              <a:rPr lang="fr-FR" dirty="0"/>
              <a:t> Bank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877" y="1825625"/>
            <a:ext cx="7770246" cy="4351338"/>
          </a:xfrm>
        </p:spPr>
      </p:pic>
    </p:spTree>
    <p:extLst>
      <p:ext uri="{BB962C8B-B14F-4D97-AF65-F5344CB8AC3E}">
        <p14:creationId xmlns:p14="http://schemas.microsoft.com/office/powerpoint/2010/main" val="2019484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Grameen</a:t>
            </a:r>
            <a:r>
              <a:rPr lang="fr-FR" dirty="0"/>
              <a:t> Bank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a Nobel prize winner corporation and the largest MFI in Bangladesh which has spread across 65 countries since its creation in October 1983. 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model : based on solidarity lending and banking system for the impoverished people.</a:t>
            </a:r>
          </a:p>
          <a:p>
            <a:endParaRPr lang="en-GB" sz="2400" dirty="0"/>
          </a:p>
          <a:p>
            <a:r>
              <a:rPr lang="en-GB" sz="2400" dirty="0"/>
              <a:t>average loan : a little up to $100</a:t>
            </a:r>
            <a:endParaRPr lang="fr-FR" sz="2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2416" y="-159997"/>
            <a:ext cx="2189583" cy="195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215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Avantages vs </a:t>
            </a:r>
            <a:r>
              <a:rPr lang="fr-FR" dirty="0" err="1"/>
              <a:t>Disavantages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636" y="2644564"/>
            <a:ext cx="6550090" cy="3003327"/>
          </a:xfrm>
        </p:spPr>
      </p:pic>
    </p:spTree>
    <p:extLst>
      <p:ext uri="{BB962C8B-B14F-4D97-AF65-F5344CB8AC3E}">
        <p14:creationId xmlns:p14="http://schemas.microsoft.com/office/powerpoint/2010/main" val="3620856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438" y="8731"/>
            <a:ext cx="2247900" cy="2038350"/>
          </a:xfrm>
        </p:spPr>
      </p:pic>
      <p:sp>
        <p:nvSpPr>
          <p:cNvPr id="6" name="Rectangle 5"/>
          <p:cNvSpPr/>
          <p:nvPr/>
        </p:nvSpPr>
        <p:spPr>
          <a:xfrm>
            <a:off x="2658035" y="240347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 The goal of microcredit is to allow people who are expelled from the traditional financial system to gain access to a loan. </a:t>
            </a:r>
            <a:endParaRPr lang="fr-FR" sz="2400" dirty="0"/>
          </a:p>
        </p:txBody>
      </p:sp>
      <p:sp>
        <p:nvSpPr>
          <p:cNvPr id="7" name="Rectangle 6"/>
          <p:cNvSpPr/>
          <p:nvPr/>
        </p:nvSpPr>
        <p:spPr>
          <a:xfrm>
            <a:off x="2658035" y="3762593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The main advantage is allowing more people to finance their project.</a:t>
            </a:r>
          </a:p>
          <a:p>
            <a:endParaRPr lang="en-GB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ea typeface="Calibri" panose="020F0502020204030204" pitchFamily="34" charset="0"/>
                <a:cs typeface="Times New Roman" panose="02020603050405020304" pitchFamily="18" charset="0"/>
              </a:rPr>
              <a:t> It also helps impoverished people to get out of this vicious circle where a lack of money lead to trouble in finding a job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5222534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432</Words>
  <Application>Microsoft Office PowerPoint</Application>
  <PresentationFormat>Grand écran</PresentationFormat>
  <Paragraphs>42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Aharoni</vt:lpstr>
      <vt:lpstr>Arial</vt:lpstr>
      <vt:lpstr>Calibri</vt:lpstr>
      <vt:lpstr>Calibri Light</vt:lpstr>
      <vt:lpstr>Times New Roman</vt:lpstr>
      <vt:lpstr>Thème Office</vt:lpstr>
      <vt:lpstr>Microfinance and microcredit</vt:lpstr>
      <vt:lpstr>Présentation PowerPoint</vt:lpstr>
      <vt:lpstr>Présentation PowerPoint</vt:lpstr>
      <vt:lpstr>The emergence of microfinance</vt:lpstr>
      <vt:lpstr>Prof. Muhammad Yunus</vt:lpstr>
      <vt:lpstr>The Grameen Bank</vt:lpstr>
      <vt:lpstr>The Grameen Bank </vt:lpstr>
      <vt:lpstr>Avantages vs Disavantages</vt:lpstr>
      <vt:lpstr>Présentation PowerPoint</vt:lpstr>
      <vt:lpstr>Présentation PowerPoint</vt:lpstr>
      <vt:lpstr>The future of microfinance and microcredits</vt:lpstr>
      <vt:lpstr>The future of microfinance and microcredits</vt:lpstr>
      <vt:lpstr>The future of microfinance and microcredits</vt:lpstr>
      <vt:lpstr>The future of microfinance and microcredit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Microfinance and microcredit</dc:title>
  <dc:creator>Corbel Jack</dc:creator>
  <cp:lastModifiedBy>Corbel Jack</cp:lastModifiedBy>
  <cp:revision>13</cp:revision>
  <dcterms:created xsi:type="dcterms:W3CDTF">2016-11-09T19:39:21Z</dcterms:created>
  <dcterms:modified xsi:type="dcterms:W3CDTF">2016-11-11T08:13:36Z</dcterms:modified>
</cp:coreProperties>
</file>