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4" r:id="rId3"/>
    <p:sldId id="304" r:id="rId4"/>
    <p:sldId id="302" r:id="rId5"/>
    <p:sldId id="303" r:id="rId6"/>
    <p:sldId id="295" r:id="rId7"/>
    <p:sldId id="296" r:id="rId8"/>
    <p:sldId id="297" r:id="rId9"/>
    <p:sldId id="298" r:id="rId10"/>
    <p:sldId id="299" r:id="rId11"/>
    <p:sldId id="300" r:id="rId12"/>
    <p:sldId id="305" r:id="rId13"/>
    <p:sldId id="306" r:id="rId14"/>
    <p:sldId id="307" r:id="rId15"/>
    <p:sldId id="308" r:id="rId16"/>
    <p:sldId id="309" r:id="rId17"/>
    <p:sldId id="310" r:id="rId18"/>
    <p:sldId id="311" r:id="rId19"/>
    <p:sldId id="312" r:id="rId20"/>
    <p:sldId id="292"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3.10.2016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3.10.2016</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132595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3.10.2016</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214278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3.10.2016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3.10.2016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3.10.2016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3.10.2016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3.10.2016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develsupp:49000/help/en/tskCreatePurchaseOrdersForDropShipmentsIndirectly.htm" TargetMode="External"/><Relationship Id="rId2" Type="http://schemas.openxmlformats.org/officeDocument/2006/relationships/hyperlink" Target="http://develsupp:49000/help/en/tskCreatePurchaseOrdersForDropShipmentsDirectly.htm" TargetMode="External"/><Relationship Id="rId1" Type="http://schemas.openxmlformats.org/officeDocument/2006/relationships/slideLayout" Target="../slideLayouts/slideLayout13.xml"/><Relationship Id="rId4" Type="http://schemas.openxmlformats.org/officeDocument/2006/relationships/hyperlink" Target="http://develsupp:49000/help/en/N_291.ht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VII. </a:t>
            </a:r>
            <a:r>
              <a:rPr lang="cs-CZ" sz="1600" b="1" dirty="0" smtClean="0">
                <a:solidFill>
                  <a:srgbClr val="0070C0"/>
                </a:solidFill>
              </a:rPr>
              <a:t>(Drop </a:t>
            </a:r>
            <a:r>
              <a:rPr lang="cs-CZ" sz="1600" b="1" dirty="0" err="1" smtClean="0">
                <a:solidFill>
                  <a:srgbClr val="0070C0"/>
                </a:solidFill>
              </a:rPr>
              <a:t>Shipments</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12776"/>
            <a:ext cx="8460432" cy="1634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755576" y="3356992"/>
            <a:ext cx="7073026"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step-&gt;post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Invoice</a:t>
            </a:r>
            <a:endPar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on Sales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Order</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0997" y="5111318"/>
            <a:ext cx="1597462" cy="1331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2009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 PO – </a:t>
            </a:r>
            <a:r>
              <a:rPr lang="cs-CZ" dirty="0" err="1" smtClean="0"/>
              <a:t>only</a:t>
            </a:r>
            <a:r>
              <a:rPr lang="cs-CZ" dirty="0" smtClean="0"/>
              <a:t> </a:t>
            </a:r>
            <a:r>
              <a:rPr lang="cs-CZ" dirty="0" err="1" smtClean="0"/>
              <a:t>Invoice</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340768"/>
            <a:ext cx="4434805" cy="5218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8648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26124"/>
            <a:ext cx="7258244"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907704" y="1556792"/>
            <a:ext cx="3960440" cy="369332"/>
          </a:xfrm>
          <a:prstGeom prst="rect">
            <a:avLst/>
          </a:prstGeom>
          <a:noFill/>
        </p:spPr>
        <p:txBody>
          <a:bodyPr wrap="square" rtlCol="0">
            <a:spAutoFit/>
          </a:bodyPr>
          <a:lstStyle/>
          <a:p>
            <a:r>
              <a:rPr lang="cs-CZ" dirty="0" smtClean="0"/>
              <a:t>General </a:t>
            </a:r>
            <a:r>
              <a:rPr lang="cs-CZ" dirty="0" err="1" smtClean="0"/>
              <a:t>Ledger</a:t>
            </a:r>
            <a:r>
              <a:rPr lang="cs-CZ" dirty="0" smtClean="0"/>
              <a:t> </a:t>
            </a:r>
            <a:r>
              <a:rPr lang="cs-CZ" dirty="0" err="1" smtClean="0"/>
              <a:t>Entries</a:t>
            </a:r>
            <a:endParaRPr lang="cs-CZ" dirty="0"/>
          </a:p>
        </p:txBody>
      </p:sp>
      <p:sp>
        <p:nvSpPr>
          <p:cNvPr id="6" name="TextovéPole 5"/>
          <p:cNvSpPr txBox="1"/>
          <p:nvPr/>
        </p:nvSpPr>
        <p:spPr>
          <a:xfrm>
            <a:off x="1907704" y="2924944"/>
            <a:ext cx="3960440" cy="369332"/>
          </a:xfrm>
          <a:prstGeom prst="rect">
            <a:avLst/>
          </a:prstGeom>
          <a:noFill/>
        </p:spPr>
        <p:txBody>
          <a:bodyPr wrap="square" rtlCol="0">
            <a:spAutoFit/>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049" y="3312640"/>
            <a:ext cx="7577361" cy="2102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386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ZA" dirty="0" smtClean="0"/>
              <a:t>Indirect drop shipment using Requisition worksheet</a:t>
            </a:r>
            <a:endParaRPr lang="en-Z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915" y="1628800"/>
            <a:ext cx="7682280" cy="3981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578915" y="5733256"/>
            <a:ext cx="5866606" cy="584775"/>
          </a:xfrm>
          <a:prstGeom prst="rect">
            <a:avLst/>
          </a:prstGeom>
          <a:noFill/>
        </p:spPr>
        <p:txBody>
          <a:bodyPr wrap="none" rtlCol="0">
            <a:spAutoFit/>
          </a:bodyPr>
          <a:lstStyle/>
          <a:p>
            <a:r>
              <a:rPr lang="en-ZA" sz="1600" dirty="0" smtClean="0"/>
              <a:t>Sales order where two new columns are shown (Purchase Code and </a:t>
            </a:r>
          </a:p>
          <a:p>
            <a:r>
              <a:rPr lang="en-ZA" sz="1600" dirty="0" smtClean="0"/>
              <a:t>Drop Shipment)</a:t>
            </a:r>
            <a:endParaRPr lang="en-ZA" sz="1600" dirty="0"/>
          </a:p>
        </p:txBody>
      </p:sp>
      <p:sp>
        <p:nvSpPr>
          <p:cNvPr id="6" name="Obdélník 5"/>
          <p:cNvSpPr/>
          <p:nvPr/>
        </p:nvSpPr>
        <p:spPr>
          <a:xfrm>
            <a:off x="1907704" y="4581128"/>
            <a:ext cx="1008112"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6328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Requisition</a:t>
            </a:r>
            <a:r>
              <a:rPr lang="cs-CZ" dirty="0" smtClean="0"/>
              <a:t> </a:t>
            </a:r>
            <a:r>
              <a:rPr lang="cs-CZ" dirty="0" err="1" smtClean="0"/>
              <a:t>worksheet</a:t>
            </a:r>
            <a:r>
              <a:rPr lang="cs-CZ" dirty="0" smtClean="0"/>
              <a:t> </a:t>
            </a:r>
            <a:r>
              <a:rPr lang="cs-CZ" sz="1200" b="1" dirty="0" smtClean="0">
                <a:solidFill>
                  <a:srgbClr val="FF0000"/>
                </a:solidFill>
              </a:rPr>
              <a:t>(Sešit požadavků- </a:t>
            </a:r>
            <a:r>
              <a:rPr lang="cs-CZ" sz="1200" b="1" dirty="0" err="1" smtClean="0">
                <a:solidFill>
                  <a:srgbClr val="FF0000"/>
                </a:solidFill>
              </a:rPr>
              <a:t>for</a:t>
            </a:r>
            <a:r>
              <a:rPr lang="cs-CZ" sz="1200" b="1" dirty="0" smtClean="0">
                <a:solidFill>
                  <a:srgbClr val="FF0000"/>
                </a:solidFill>
              </a:rPr>
              <a:t> Czech </a:t>
            </a:r>
            <a:r>
              <a:rPr lang="cs-CZ" sz="1200" b="1" dirty="0" err="1" smtClean="0">
                <a:solidFill>
                  <a:srgbClr val="FF0000"/>
                </a:solidFill>
              </a:rPr>
              <a:t>students</a:t>
            </a:r>
            <a:r>
              <a:rPr lang="cs-CZ" sz="1200" b="1" dirty="0" smtClean="0">
                <a:solidFill>
                  <a:srgbClr val="FF0000"/>
                </a:solidFill>
              </a:rPr>
              <a:t>)</a:t>
            </a:r>
            <a:endParaRPr lang="cs-CZ" sz="1200" b="1"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412776"/>
            <a:ext cx="1813059"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064578" y="1949268"/>
            <a:ext cx="563206" cy="432048"/>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788" y="1351959"/>
            <a:ext cx="6022668" cy="2713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4149080"/>
            <a:ext cx="1190625"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Přímá spojnice se šipkou 5"/>
          <p:cNvCxnSpPr/>
          <p:nvPr/>
        </p:nvCxnSpPr>
        <p:spPr>
          <a:xfrm>
            <a:off x="8316416" y="3356992"/>
            <a:ext cx="0" cy="9361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ovéPole 7"/>
          <p:cNvSpPr txBox="1"/>
          <p:nvPr/>
        </p:nvSpPr>
        <p:spPr>
          <a:xfrm>
            <a:off x="251519" y="4374057"/>
            <a:ext cx="3934436" cy="646331"/>
          </a:xfrm>
          <a:prstGeom prst="rect">
            <a:avLst/>
          </a:prstGeom>
          <a:noFill/>
        </p:spPr>
        <p:txBody>
          <a:bodyPr wrap="square" rtlCol="0">
            <a:spAutoFit/>
          </a:bodyPr>
          <a:lstStyle/>
          <a:p>
            <a:r>
              <a:rPr lang="en-ZA" dirty="0" smtClean="0"/>
              <a:t>You have to enter number of sales order in question</a:t>
            </a:r>
            <a:endParaRPr lang="en-ZA" dirty="0"/>
          </a:p>
        </p:txBody>
      </p:sp>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4185380"/>
            <a:ext cx="2849103" cy="1849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Přímá spojnice se šipkou 12"/>
          <p:cNvCxnSpPr/>
          <p:nvPr/>
        </p:nvCxnSpPr>
        <p:spPr>
          <a:xfrm flipH="1">
            <a:off x="6442783" y="4368155"/>
            <a:ext cx="102736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848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a:bodyPr>
          <a:lstStyle/>
          <a:p>
            <a:r>
              <a:rPr lang="cs-CZ" dirty="0" err="1"/>
              <a:t>Requisition</a:t>
            </a:r>
            <a:r>
              <a:rPr lang="cs-CZ" dirty="0"/>
              <a:t> </a:t>
            </a:r>
            <a:r>
              <a:rPr lang="cs-CZ" dirty="0" err="1"/>
              <a:t>worksheet</a:t>
            </a:r>
            <a:r>
              <a:rPr lang="cs-CZ" dirty="0"/>
              <a:t> </a:t>
            </a:r>
            <a:r>
              <a:rPr lang="cs-CZ" sz="1300" b="1" dirty="0">
                <a:solidFill>
                  <a:srgbClr val="FF0000"/>
                </a:solidFill>
              </a:rPr>
              <a:t>(Sešit požadavků- </a:t>
            </a:r>
            <a:r>
              <a:rPr lang="cs-CZ" sz="1300" b="1" dirty="0" err="1">
                <a:solidFill>
                  <a:srgbClr val="FF0000"/>
                </a:solidFill>
              </a:rPr>
              <a:t>for</a:t>
            </a:r>
            <a:r>
              <a:rPr lang="cs-CZ" sz="1300" b="1" dirty="0">
                <a:solidFill>
                  <a:srgbClr val="FF0000"/>
                </a:solidFill>
              </a:rPr>
              <a:t> Czech </a:t>
            </a:r>
            <a:r>
              <a:rPr lang="cs-CZ" sz="1300" b="1" dirty="0" err="1">
                <a:solidFill>
                  <a:srgbClr val="FF0000"/>
                </a:solidFill>
              </a:rPr>
              <a:t>students</a:t>
            </a:r>
            <a:r>
              <a:rPr lang="cs-CZ" sz="1300" b="1" dirty="0">
                <a:solidFill>
                  <a:srgbClr val="FF0000"/>
                </a:solidFill>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6494463" cy="3190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8168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Created</a:t>
            </a:r>
            <a:r>
              <a:rPr lang="cs-CZ" dirty="0" smtClean="0"/>
              <a:t> </a:t>
            </a:r>
            <a:r>
              <a:rPr lang="cs-CZ" dirty="0" err="1" smtClean="0"/>
              <a:t>Purchase</a:t>
            </a:r>
            <a:r>
              <a:rPr lang="cs-CZ" dirty="0" smtClean="0"/>
              <a:t> </a:t>
            </a:r>
            <a:r>
              <a:rPr lang="cs-CZ" dirty="0" err="1" smtClean="0"/>
              <a:t>order</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196752"/>
            <a:ext cx="7344816" cy="4660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2652713"/>
            <a:ext cx="20574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654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099"/>
                                        </p:tgtEl>
                                        <p:attrNameLst>
                                          <p:attrName>style.visibility</p:attrName>
                                        </p:attrNameLst>
                                      </p:cBhvr>
                                      <p:to>
                                        <p:strVal val="visible"/>
                                      </p:to>
                                    </p:set>
                                    <p:animEffect transition="in" filter="fade">
                                      <p:cBhvr>
                                        <p:cTn id="11" dur="1000"/>
                                        <p:tgtEl>
                                          <p:spTgt spid="4099"/>
                                        </p:tgtEl>
                                      </p:cBhvr>
                                    </p:animEffect>
                                    <p:anim calcmode="lin" valueType="num">
                                      <p:cBhvr>
                                        <p:cTn id="12" dur="1000" fill="hold"/>
                                        <p:tgtEl>
                                          <p:spTgt spid="4099"/>
                                        </p:tgtEl>
                                        <p:attrNameLst>
                                          <p:attrName>ppt_x</p:attrName>
                                        </p:attrNameLst>
                                      </p:cBhvr>
                                      <p:tavLst>
                                        <p:tav tm="0">
                                          <p:val>
                                            <p:strVal val="#ppt_x"/>
                                          </p:val>
                                        </p:tav>
                                        <p:tav tm="100000">
                                          <p:val>
                                            <p:strVal val="#ppt_x"/>
                                          </p:val>
                                        </p:tav>
                                      </p:tavLst>
                                    </p:anim>
                                    <p:anim calcmode="lin" valueType="num">
                                      <p:cBhvr>
                                        <p:cTn id="13"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Delivery</a:t>
            </a:r>
            <a:r>
              <a:rPr lang="cs-CZ" dirty="0" smtClean="0"/>
              <a:t> </a:t>
            </a:r>
            <a:r>
              <a:rPr lang="cs-CZ" dirty="0" err="1" smtClean="0"/>
              <a:t>from</a:t>
            </a:r>
            <a:r>
              <a:rPr lang="cs-CZ" dirty="0" smtClean="0"/>
              <a:t> </a:t>
            </a:r>
            <a:r>
              <a:rPr lang="cs-CZ" dirty="0" err="1" smtClean="0"/>
              <a:t>Purchase</a:t>
            </a:r>
            <a:r>
              <a:rPr lang="cs-CZ" dirty="0" smtClean="0"/>
              <a:t> </a:t>
            </a:r>
            <a:r>
              <a:rPr lang="cs-CZ" dirty="0" err="1" smtClean="0"/>
              <a:t>order</a:t>
            </a:r>
            <a:r>
              <a:rPr lang="cs-CZ" dirty="0" smtClean="0"/>
              <a:t> (PO)</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7485063"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835696" y="1556792"/>
            <a:ext cx="2002343" cy="369332"/>
          </a:xfrm>
          <a:prstGeom prst="rect">
            <a:avLst/>
          </a:prstGeom>
          <a:noFill/>
        </p:spPr>
        <p:txBody>
          <a:bodyPr wrap="none" rtlCol="0">
            <a:spAutoFit/>
          </a:bodyPr>
          <a:lstStyle/>
          <a:p>
            <a:r>
              <a:rPr lang="cs-CZ" dirty="0" err="1" smtClean="0"/>
              <a:t>Purchase</a:t>
            </a:r>
            <a:r>
              <a:rPr lang="cs-CZ" dirty="0" smtClean="0"/>
              <a:t> </a:t>
            </a:r>
            <a:r>
              <a:rPr lang="cs-CZ" dirty="0" err="1" smtClean="0"/>
              <a:t>order</a:t>
            </a:r>
            <a:r>
              <a:rPr lang="cs-CZ" dirty="0" smtClean="0"/>
              <a:t> line</a:t>
            </a:r>
            <a:endParaRPr lang="cs-CZ" dirty="0"/>
          </a:p>
        </p:txBody>
      </p:sp>
      <p:sp>
        <p:nvSpPr>
          <p:cNvPr id="6" name="TextovéPole 5"/>
          <p:cNvSpPr txBox="1"/>
          <p:nvPr/>
        </p:nvSpPr>
        <p:spPr>
          <a:xfrm>
            <a:off x="395536" y="2982285"/>
            <a:ext cx="8596584" cy="369332"/>
          </a:xfrm>
          <a:prstGeom prst="rect">
            <a:avLst/>
          </a:prstGeom>
          <a:noFill/>
        </p:spPr>
        <p:txBody>
          <a:bodyPr wrap="none" rtlCol="0">
            <a:spAutoFit/>
          </a:bodyPr>
          <a:lstStyle/>
          <a:p>
            <a:r>
              <a:rPr lang="en-ZA" dirty="0" smtClean="0"/>
              <a:t>Sales  order line : can be accessed directly from </a:t>
            </a:r>
            <a:r>
              <a:rPr lang="en-ZA" b="1" dirty="0" smtClean="0">
                <a:solidFill>
                  <a:srgbClr val="FF0000"/>
                </a:solidFill>
              </a:rPr>
              <a:t>PO- button -&gt;Drop Shipment-&gt;Sales order</a:t>
            </a:r>
            <a:endParaRPr lang="en-ZA" b="1" dirty="0">
              <a:solidFill>
                <a:srgbClr val="FF0000"/>
              </a:solidFill>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789040"/>
            <a:ext cx="7770813"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467544" y="5229200"/>
            <a:ext cx="7056784" cy="369332"/>
          </a:xfrm>
          <a:prstGeom prst="rect">
            <a:avLst/>
          </a:prstGeom>
          <a:noFill/>
        </p:spPr>
        <p:txBody>
          <a:bodyPr wrap="square" rtlCol="0">
            <a:spAutoFit/>
          </a:bodyPr>
          <a:lstStyle/>
          <a:p>
            <a:r>
              <a:rPr lang="en-ZA" dirty="0" smtClean="0"/>
              <a:t>As you can see, SO lines was automatically updated</a:t>
            </a:r>
            <a:endParaRPr lang="en-ZA" dirty="0"/>
          </a:p>
        </p:txBody>
      </p:sp>
    </p:spTree>
    <p:extLst>
      <p:ext uri="{BB962C8B-B14F-4D97-AF65-F5344CB8AC3E}">
        <p14:creationId xmlns:p14="http://schemas.microsoft.com/office/powerpoint/2010/main" val="1498649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err="1" smtClean="0"/>
              <a:t>Creation</a:t>
            </a:r>
            <a:r>
              <a:rPr lang="cs-CZ" sz="3200" dirty="0" smtClean="0"/>
              <a:t> </a:t>
            </a:r>
            <a:r>
              <a:rPr lang="cs-CZ" sz="3200" dirty="0" err="1" smtClean="0"/>
              <a:t>of</a:t>
            </a:r>
            <a:r>
              <a:rPr lang="cs-CZ" sz="3200" dirty="0" smtClean="0"/>
              <a:t> sales </a:t>
            </a:r>
            <a:r>
              <a:rPr lang="cs-CZ" sz="3200" dirty="0" err="1" smtClean="0"/>
              <a:t>invoice</a:t>
            </a:r>
            <a:r>
              <a:rPr lang="cs-CZ" sz="3200" dirty="0" smtClean="0"/>
              <a:t> </a:t>
            </a:r>
            <a:r>
              <a:rPr lang="cs-CZ" sz="3200" dirty="0" err="1" smtClean="0"/>
              <a:t>from</a:t>
            </a:r>
            <a:r>
              <a:rPr lang="cs-CZ" sz="3200" dirty="0" smtClean="0"/>
              <a:t> Sales </a:t>
            </a:r>
            <a:r>
              <a:rPr lang="cs-CZ" sz="3200" dirty="0" err="1" smtClean="0"/>
              <a:t>order</a:t>
            </a:r>
            <a:r>
              <a:rPr lang="cs-CZ" sz="3200" dirty="0" smtClean="0"/>
              <a:t> (SO) </a:t>
            </a:r>
            <a:endParaRPr lang="cs-CZ" sz="32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412776"/>
            <a:ext cx="7120161" cy="3677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5786898" y="3145323"/>
            <a:ext cx="809837" cy="58477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3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F11</a:t>
            </a:r>
            <a:endParaRPr lang="cs-CZ" sz="3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6" name="Přímá spojnice se šipkou 5"/>
          <p:cNvCxnSpPr/>
          <p:nvPr/>
        </p:nvCxnSpPr>
        <p:spPr>
          <a:xfrm flipH="1">
            <a:off x="4860032" y="3437065"/>
            <a:ext cx="102736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77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Purchase</a:t>
            </a:r>
            <a:r>
              <a:rPr lang="cs-CZ" dirty="0" smtClean="0"/>
              <a:t> </a:t>
            </a:r>
            <a:r>
              <a:rPr lang="cs-CZ" dirty="0" err="1" smtClean="0"/>
              <a:t>order</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12776"/>
            <a:ext cx="7320880" cy="4635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992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Shipment</a:t>
            </a:r>
            <a:endParaRPr lang="cs-CZ" dirty="0"/>
          </a:p>
        </p:txBody>
      </p:sp>
      <p:sp>
        <p:nvSpPr>
          <p:cNvPr id="3" name="Zástupný symbol pro obsah 2"/>
          <p:cNvSpPr>
            <a:spLocks noGrp="1"/>
          </p:cNvSpPr>
          <p:nvPr>
            <p:ph idx="1"/>
          </p:nvPr>
        </p:nvSpPr>
        <p:spPr/>
        <p:txBody>
          <a:bodyPr>
            <a:normAutofit/>
          </a:bodyPr>
          <a:lstStyle/>
          <a:p>
            <a:r>
              <a:rPr lang="en-US" dirty="0" smtClean="0"/>
              <a:t>Reasons- benefits </a:t>
            </a:r>
          </a:p>
          <a:p>
            <a:pPr lvl="1"/>
            <a:r>
              <a:rPr lang="en-US" dirty="0" smtClean="0"/>
              <a:t>Direct shipment from Vendor to Customer</a:t>
            </a:r>
          </a:p>
          <a:p>
            <a:pPr lvl="1"/>
            <a:r>
              <a:rPr lang="en-US" dirty="0" smtClean="0"/>
              <a:t>Lower cost of transportation </a:t>
            </a:r>
          </a:p>
          <a:p>
            <a:pPr lvl="1"/>
            <a:r>
              <a:rPr lang="en-US" dirty="0" smtClean="0"/>
              <a:t>Lower costs of warehousing (zero)</a:t>
            </a:r>
          </a:p>
          <a:p>
            <a:pPr lvl="1"/>
            <a:r>
              <a:rPr lang="en-US" dirty="0" smtClean="0"/>
              <a:t>Faster reaction to requirements</a:t>
            </a:r>
          </a:p>
          <a:p>
            <a:pPr lvl="1"/>
            <a:r>
              <a:rPr lang="en-US" dirty="0" smtClean="0"/>
              <a:t>Shorter cash-to-cash cycle  (Customer must be invoiced first)-&gt;Also Payment  condition should be set e.g. like so : PC Vendor &gt;PC Customer (rules) and values :1M&gt;14days </a:t>
            </a:r>
            <a:endParaRPr lang="en-US" dirty="0"/>
          </a:p>
        </p:txBody>
      </p:sp>
    </p:spTree>
    <p:extLst>
      <p:ext uri="{BB962C8B-B14F-4D97-AF65-F5344CB8AC3E}">
        <p14:creationId xmlns:p14="http://schemas.microsoft.com/office/powerpoint/2010/main" val="832639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VII. </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412776"/>
            <a:ext cx="5184576" cy="3219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cs-CZ" altLang="cs-CZ" dirty="0" smtClean="0">
                <a:solidFill>
                  <a:srgbClr val="FF0000"/>
                </a:solidFill>
              </a:rPr>
              <a:t>Cash-to-Cash </a:t>
            </a:r>
            <a:r>
              <a:rPr lang="cs-CZ" altLang="cs-CZ" dirty="0" err="1" smtClean="0">
                <a:solidFill>
                  <a:srgbClr val="FF0000"/>
                </a:solidFill>
              </a:rPr>
              <a:t>Cycle</a:t>
            </a:r>
            <a:r>
              <a:rPr lang="cs-CZ" altLang="cs-CZ" dirty="0" smtClean="0">
                <a:solidFill>
                  <a:srgbClr val="FF0000"/>
                </a:solidFill>
              </a:rPr>
              <a:t> </a:t>
            </a:r>
          </a:p>
        </p:txBody>
      </p:sp>
      <p:sp>
        <p:nvSpPr>
          <p:cNvPr id="13315" name="Rectangle 5"/>
          <p:cNvSpPr>
            <a:spLocks noChangeArrowheads="1"/>
          </p:cNvSpPr>
          <p:nvPr/>
        </p:nvSpPr>
        <p:spPr bwMode="auto">
          <a:xfrm>
            <a:off x="250825" y="1989138"/>
            <a:ext cx="2881313" cy="1223962"/>
          </a:xfrm>
          <a:prstGeom prst="rect">
            <a:avLst/>
          </a:prstGeom>
          <a:solidFill>
            <a:srgbClr val="FFFF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FF0000"/>
                </a:solidFill>
              </a:rPr>
              <a:t>     </a:t>
            </a:r>
            <a:r>
              <a:rPr lang="cs-CZ" altLang="cs-CZ" b="1" dirty="0" err="1" smtClean="0">
                <a:solidFill>
                  <a:srgbClr val="FF0000"/>
                </a:solidFill>
              </a:rPr>
              <a:t>Purchase</a:t>
            </a:r>
            <a:r>
              <a:rPr lang="cs-CZ" altLang="cs-CZ" b="1" dirty="0" smtClean="0">
                <a:solidFill>
                  <a:srgbClr val="FF0000"/>
                </a:solidFill>
              </a:rPr>
              <a:t> </a:t>
            </a:r>
            <a:r>
              <a:rPr lang="cs-CZ" altLang="cs-CZ" b="1" dirty="0" err="1" smtClean="0">
                <a:solidFill>
                  <a:srgbClr val="FF0000"/>
                </a:solidFill>
              </a:rPr>
              <a:t>Order</a:t>
            </a:r>
            <a:endParaRPr lang="cs-CZ" altLang="cs-CZ" b="1" dirty="0">
              <a:solidFill>
                <a:srgbClr val="FF0000"/>
              </a:solidFill>
            </a:endParaRPr>
          </a:p>
          <a:p>
            <a:pPr eaLnBrk="1" hangingPunct="1"/>
            <a:r>
              <a:rPr lang="cs-CZ" altLang="cs-CZ" b="1" dirty="0" smtClean="0">
                <a:solidFill>
                  <a:srgbClr val="FF0000"/>
                </a:solidFill>
              </a:rPr>
              <a:t>         (</a:t>
            </a:r>
            <a:r>
              <a:rPr lang="cs-CZ" altLang="cs-CZ" b="1" dirty="0" err="1" smtClean="0">
                <a:solidFill>
                  <a:srgbClr val="FF0000"/>
                </a:solidFill>
              </a:rPr>
              <a:t>Invoice</a:t>
            </a:r>
            <a:r>
              <a:rPr lang="cs-CZ" altLang="cs-CZ" b="1" dirty="0" smtClean="0">
                <a:solidFill>
                  <a:srgbClr val="FF0000"/>
                </a:solidFill>
              </a:rPr>
              <a:t>)</a:t>
            </a:r>
            <a:endParaRPr lang="cs-CZ" altLang="cs-CZ" b="1" dirty="0">
              <a:solidFill>
                <a:srgbClr val="FF0000"/>
              </a:solidFill>
            </a:endParaRPr>
          </a:p>
        </p:txBody>
      </p:sp>
      <p:sp>
        <p:nvSpPr>
          <p:cNvPr id="13316" name="Rectangle 7"/>
          <p:cNvSpPr>
            <a:spLocks noChangeArrowheads="1"/>
          </p:cNvSpPr>
          <p:nvPr/>
        </p:nvSpPr>
        <p:spPr bwMode="auto">
          <a:xfrm>
            <a:off x="4643438" y="1989138"/>
            <a:ext cx="2159000" cy="1223962"/>
          </a:xfrm>
          <a:prstGeom prst="rect">
            <a:avLst/>
          </a:prstGeom>
          <a:solidFill>
            <a:srgbClr val="FF66CC"/>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333300"/>
                </a:solidFill>
              </a:rPr>
              <a:t> Sales </a:t>
            </a:r>
            <a:r>
              <a:rPr lang="cs-CZ" altLang="cs-CZ" b="1" dirty="0" err="1" smtClean="0">
                <a:solidFill>
                  <a:srgbClr val="333300"/>
                </a:solidFill>
              </a:rPr>
              <a:t>Order</a:t>
            </a:r>
            <a:r>
              <a:rPr lang="cs-CZ" altLang="cs-CZ" b="1" dirty="0" smtClean="0">
                <a:solidFill>
                  <a:srgbClr val="333300"/>
                </a:solidFill>
              </a:rPr>
              <a:t/>
            </a:r>
            <a:br>
              <a:rPr lang="cs-CZ" altLang="cs-CZ" b="1" dirty="0" smtClean="0">
                <a:solidFill>
                  <a:srgbClr val="333300"/>
                </a:solidFill>
              </a:rPr>
            </a:br>
            <a:r>
              <a:rPr lang="cs-CZ" altLang="cs-CZ" b="1" dirty="0" smtClean="0">
                <a:solidFill>
                  <a:srgbClr val="333300"/>
                </a:solidFill>
              </a:rPr>
              <a:t>    (</a:t>
            </a:r>
            <a:r>
              <a:rPr lang="cs-CZ" altLang="cs-CZ" b="1" dirty="0" err="1" smtClean="0">
                <a:solidFill>
                  <a:srgbClr val="333300"/>
                </a:solidFill>
              </a:rPr>
              <a:t>Invoice</a:t>
            </a:r>
            <a:r>
              <a:rPr lang="cs-CZ" altLang="cs-CZ" b="1" dirty="0" smtClean="0">
                <a:solidFill>
                  <a:srgbClr val="333300"/>
                </a:solidFill>
              </a:rPr>
              <a:t>)</a:t>
            </a:r>
            <a:endParaRPr lang="cs-CZ" altLang="cs-CZ" b="1" dirty="0">
              <a:solidFill>
                <a:srgbClr val="333300"/>
              </a:solidFill>
            </a:endParaRPr>
          </a:p>
        </p:txBody>
      </p:sp>
      <p:sp>
        <p:nvSpPr>
          <p:cNvPr id="13317" name="Rectangle 9"/>
          <p:cNvSpPr>
            <a:spLocks noChangeArrowheads="1"/>
          </p:cNvSpPr>
          <p:nvPr/>
        </p:nvSpPr>
        <p:spPr bwMode="auto">
          <a:xfrm>
            <a:off x="2339975" y="5445125"/>
            <a:ext cx="2159000" cy="1223963"/>
          </a:xfrm>
          <a:prstGeom prst="rect">
            <a:avLst/>
          </a:prstGeom>
          <a:solidFill>
            <a:srgbClr val="FFFF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0033CC"/>
                </a:solidFill>
              </a:rPr>
              <a:t>   </a:t>
            </a:r>
            <a:r>
              <a:rPr lang="cs-CZ" altLang="cs-CZ" b="1" dirty="0" err="1" smtClean="0">
                <a:solidFill>
                  <a:srgbClr val="0033CC"/>
                </a:solidFill>
              </a:rPr>
              <a:t>Payment</a:t>
            </a:r>
            <a:r>
              <a:rPr lang="cs-CZ" altLang="cs-CZ" b="1" dirty="0" smtClean="0">
                <a:solidFill>
                  <a:srgbClr val="0033CC"/>
                </a:solidFill>
              </a:rPr>
              <a:t> to </a:t>
            </a:r>
          </a:p>
          <a:p>
            <a:pPr eaLnBrk="1" hangingPunct="1"/>
            <a:r>
              <a:rPr lang="cs-CZ" altLang="cs-CZ" b="1" dirty="0" smtClean="0">
                <a:solidFill>
                  <a:srgbClr val="0033CC"/>
                </a:solidFill>
              </a:rPr>
              <a:t>      </a:t>
            </a:r>
            <a:r>
              <a:rPr lang="cs-CZ" altLang="cs-CZ" b="1" dirty="0" err="1" smtClean="0">
                <a:solidFill>
                  <a:srgbClr val="0033CC"/>
                </a:solidFill>
              </a:rPr>
              <a:t>Vendor</a:t>
            </a:r>
            <a:endParaRPr lang="cs-CZ" altLang="cs-CZ" b="1" dirty="0">
              <a:solidFill>
                <a:srgbClr val="0033CC"/>
              </a:solidFill>
            </a:endParaRPr>
          </a:p>
        </p:txBody>
      </p:sp>
      <p:sp>
        <p:nvSpPr>
          <p:cNvPr id="13318" name="Rectangle 10"/>
          <p:cNvSpPr>
            <a:spLocks noChangeArrowheads="1"/>
          </p:cNvSpPr>
          <p:nvPr/>
        </p:nvSpPr>
        <p:spPr bwMode="auto">
          <a:xfrm>
            <a:off x="6588125" y="5373688"/>
            <a:ext cx="2159000" cy="1223962"/>
          </a:xfrm>
          <a:prstGeom prst="rect">
            <a:avLst/>
          </a:prstGeom>
          <a:solidFill>
            <a:srgbClr val="FF66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t> </a:t>
            </a:r>
            <a:r>
              <a:rPr lang="cs-CZ" altLang="cs-CZ" b="1" dirty="0" err="1" smtClean="0"/>
              <a:t>Income</a:t>
            </a:r>
            <a:r>
              <a:rPr lang="cs-CZ" altLang="cs-CZ" b="1" dirty="0" smtClean="0"/>
              <a:t> </a:t>
            </a:r>
            <a:r>
              <a:rPr lang="cs-CZ" altLang="cs-CZ" b="1" dirty="0" err="1" smtClean="0"/>
              <a:t>from</a:t>
            </a:r>
            <a:r>
              <a:rPr lang="cs-CZ" altLang="cs-CZ" b="1" dirty="0" smtClean="0"/>
              <a:t> </a:t>
            </a:r>
          </a:p>
          <a:p>
            <a:pPr eaLnBrk="1" hangingPunct="1"/>
            <a:r>
              <a:rPr lang="cs-CZ" altLang="cs-CZ" b="1" dirty="0" smtClean="0"/>
              <a:t>   </a:t>
            </a:r>
            <a:r>
              <a:rPr lang="cs-CZ" altLang="cs-CZ" b="1" dirty="0" err="1" smtClean="0"/>
              <a:t>Customer</a:t>
            </a:r>
            <a:endParaRPr lang="cs-CZ" altLang="cs-CZ" b="1" dirty="0"/>
          </a:p>
        </p:txBody>
      </p:sp>
      <p:sp>
        <p:nvSpPr>
          <p:cNvPr id="13319" name="Oval 11"/>
          <p:cNvSpPr>
            <a:spLocks noChangeArrowheads="1"/>
          </p:cNvSpPr>
          <p:nvPr/>
        </p:nvSpPr>
        <p:spPr bwMode="auto">
          <a:xfrm>
            <a:off x="827088" y="4437063"/>
            <a:ext cx="288925" cy="287337"/>
          </a:xfrm>
          <a:prstGeom prst="ellipse">
            <a:avLst/>
          </a:prstGeom>
          <a:solidFill>
            <a:srgbClr val="FFFF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0" name="Oval 12"/>
          <p:cNvSpPr>
            <a:spLocks noChangeArrowheads="1"/>
          </p:cNvSpPr>
          <p:nvPr/>
        </p:nvSpPr>
        <p:spPr bwMode="auto">
          <a:xfrm>
            <a:off x="3132138" y="4437063"/>
            <a:ext cx="287337"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1" name="Oval 13"/>
          <p:cNvSpPr>
            <a:spLocks noChangeArrowheads="1"/>
          </p:cNvSpPr>
          <p:nvPr/>
        </p:nvSpPr>
        <p:spPr bwMode="auto">
          <a:xfrm>
            <a:off x="5508625" y="4437063"/>
            <a:ext cx="287338"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2" name="Oval 14"/>
          <p:cNvSpPr>
            <a:spLocks noChangeArrowheads="1"/>
          </p:cNvSpPr>
          <p:nvPr/>
        </p:nvSpPr>
        <p:spPr bwMode="auto">
          <a:xfrm>
            <a:off x="7667625" y="4437063"/>
            <a:ext cx="288925" cy="360362"/>
          </a:xfrm>
          <a:prstGeom prst="ellipse">
            <a:avLst/>
          </a:prstGeom>
          <a:solidFill>
            <a:srgbClr val="FF66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3" name="Line 15"/>
          <p:cNvSpPr>
            <a:spLocks noChangeShapeType="1"/>
          </p:cNvSpPr>
          <p:nvPr/>
        </p:nvSpPr>
        <p:spPr bwMode="auto">
          <a:xfrm>
            <a:off x="1116013" y="4581525"/>
            <a:ext cx="6551612" cy="0"/>
          </a:xfrm>
          <a:prstGeom prst="line">
            <a:avLst/>
          </a:prstGeom>
          <a:noFill/>
          <a:ln w="571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4" name="Line 16"/>
          <p:cNvSpPr>
            <a:spLocks noChangeShapeType="1"/>
          </p:cNvSpPr>
          <p:nvPr/>
        </p:nvSpPr>
        <p:spPr bwMode="auto">
          <a:xfrm flipV="1">
            <a:off x="971550" y="3141663"/>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5" name="Line 17"/>
          <p:cNvSpPr>
            <a:spLocks noChangeShapeType="1"/>
          </p:cNvSpPr>
          <p:nvPr/>
        </p:nvSpPr>
        <p:spPr bwMode="auto">
          <a:xfrm>
            <a:off x="3276600" y="4581525"/>
            <a:ext cx="0" cy="8636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6" name="Line 18"/>
          <p:cNvSpPr>
            <a:spLocks noChangeShapeType="1"/>
          </p:cNvSpPr>
          <p:nvPr/>
        </p:nvSpPr>
        <p:spPr bwMode="auto">
          <a:xfrm flipV="1">
            <a:off x="5651500" y="3213100"/>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7" name="Line 19"/>
          <p:cNvSpPr>
            <a:spLocks noChangeShapeType="1"/>
          </p:cNvSpPr>
          <p:nvPr/>
        </p:nvSpPr>
        <p:spPr bwMode="auto">
          <a:xfrm>
            <a:off x="7812088" y="4797425"/>
            <a:ext cx="0" cy="5762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8" name="Line 21"/>
          <p:cNvSpPr>
            <a:spLocks noChangeShapeType="1"/>
          </p:cNvSpPr>
          <p:nvPr/>
        </p:nvSpPr>
        <p:spPr bwMode="auto">
          <a:xfrm>
            <a:off x="2987675" y="3644900"/>
            <a:ext cx="26638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9" name="Line 22"/>
          <p:cNvSpPr>
            <a:spLocks noChangeShapeType="1"/>
          </p:cNvSpPr>
          <p:nvPr/>
        </p:nvSpPr>
        <p:spPr bwMode="auto">
          <a:xfrm flipH="1">
            <a:off x="971550" y="3644900"/>
            <a:ext cx="22320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0" name="Text Box 23"/>
          <p:cNvSpPr txBox="1">
            <a:spLocks noChangeArrowheads="1"/>
          </p:cNvSpPr>
          <p:nvPr/>
        </p:nvSpPr>
        <p:spPr bwMode="auto">
          <a:xfrm>
            <a:off x="2166969" y="3729760"/>
            <a:ext cx="193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err="1" smtClean="0">
                <a:solidFill>
                  <a:srgbClr val="00B050"/>
                </a:solidFill>
              </a:rPr>
              <a:t>Days</a:t>
            </a:r>
            <a:r>
              <a:rPr lang="cs-CZ" altLang="cs-CZ" b="1" dirty="0" smtClean="0">
                <a:solidFill>
                  <a:srgbClr val="00B050"/>
                </a:solidFill>
              </a:rPr>
              <a:t> in </a:t>
            </a:r>
            <a:r>
              <a:rPr lang="cs-CZ" altLang="cs-CZ" b="1" dirty="0" err="1" smtClean="0">
                <a:solidFill>
                  <a:srgbClr val="00B050"/>
                </a:solidFill>
              </a:rPr>
              <a:t>stock</a:t>
            </a:r>
            <a:endParaRPr lang="cs-CZ" altLang="cs-CZ" b="1" dirty="0">
              <a:solidFill>
                <a:srgbClr val="00B050"/>
              </a:solidFill>
            </a:endParaRPr>
          </a:p>
        </p:txBody>
      </p:sp>
      <p:sp>
        <p:nvSpPr>
          <p:cNvPr id="13331" name="Line 24"/>
          <p:cNvSpPr>
            <a:spLocks noChangeShapeType="1"/>
          </p:cNvSpPr>
          <p:nvPr/>
        </p:nvSpPr>
        <p:spPr bwMode="auto">
          <a:xfrm>
            <a:off x="971550" y="4581525"/>
            <a:ext cx="0" cy="7921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2" name="Line 25"/>
          <p:cNvSpPr>
            <a:spLocks noChangeShapeType="1"/>
          </p:cNvSpPr>
          <p:nvPr/>
        </p:nvSpPr>
        <p:spPr bwMode="auto">
          <a:xfrm>
            <a:off x="1691481" y="5013325"/>
            <a:ext cx="1657350"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3" name="Line 26"/>
          <p:cNvSpPr>
            <a:spLocks noChangeShapeType="1"/>
          </p:cNvSpPr>
          <p:nvPr/>
        </p:nvSpPr>
        <p:spPr bwMode="auto">
          <a:xfrm flipH="1">
            <a:off x="971550" y="5013325"/>
            <a:ext cx="936625"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5" name="Line 28"/>
          <p:cNvSpPr>
            <a:spLocks noChangeShapeType="1"/>
          </p:cNvSpPr>
          <p:nvPr/>
        </p:nvSpPr>
        <p:spPr bwMode="auto">
          <a:xfrm flipV="1">
            <a:off x="7812088" y="3357563"/>
            <a:ext cx="0" cy="1079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6" name="Line 30"/>
          <p:cNvSpPr>
            <a:spLocks noChangeShapeType="1"/>
          </p:cNvSpPr>
          <p:nvPr/>
        </p:nvSpPr>
        <p:spPr bwMode="auto">
          <a:xfrm>
            <a:off x="6300788" y="3501008"/>
            <a:ext cx="1511300"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7" name="Line 31"/>
          <p:cNvSpPr>
            <a:spLocks noChangeShapeType="1"/>
          </p:cNvSpPr>
          <p:nvPr/>
        </p:nvSpPr>
        <p:spPr bwMode="auto">
          <a:xfrm flipH="1">
            <a:off x="5652294" y="3501008"/>
            <a:ext cx="936625"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8" name="Text Box 32"/>
          <p:cNvSpPr txBox="1">
            <a:spLocks noChangeArrowheads="1"/>
          </p:cNvSpPr>
          <p:nvPr/>
        </p:nvSpPr>
        <p:spPr bwMode="auto">
          <a:xfrm>
            <a:off x="5940152" y="3606649"/>
            <a:ext cx="150554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receivables</a:t>
            </a:r>
            <a:r>
              <a:rPr lang="cs-CZ" altLang="cs-CZ" sz="2000" dirty="0" smtClean="0">
                <a:solidFill>
                  <a:srgbClr val="FF0000"/>
                </a:solidFill>
              </a:rPr>
              <a:t>)</a:t>
            </a:r>
            <a:endParaRPr lang="cs-CZ" altLang="cs-CZ" sz="2000" dirty="0">
              <a:solidFill>
                <a:srgbClr val="FF0000"/>
              </a:solidFill>
            </a:endParaRPr>
          </a:p>
        </p:txBody>
      </p:sp>
      <p:sp>
        <p:nvSpPr>
          <p:cNvPr id="13339" name="Line 33"/>
          <p:cNvSpPr>
            <a:spLocks noChangeShapeType="1"/>
          </p:cNvSpPr>
          <p:nvPr/>
        </p:nvSpPr>
        <p:spPr bwMode="auto">
          <a:xfrm>
            <a:off x="3708400" y="4868863"/>
            <a:ext cx="410368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0" name="Line 34"/>
          <p:cNvSpPr>
            <a:spLocks noChangeShapeType="1"/>
          </p:cNvSpPr>
          <p:nvPr/>
        </p:nvSpPr>
        <p:spPr bwMode="auto">
          <a:xfrm flipH="1">
            <a:off x="3276600" y="4868863"/>
            <a:ext cx="71913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1" name="Text Box 35"/>
          <p:cNvSpPr txBox="1">
            <a:spLocks noChangeArrowheads="1"/>
          </p:cNvSpPr>
          <p:nvPr/>
        </p:nvSpPr>
        <p:spPr bwMode="auto">
          <a:xfrm>
            <a:off x="3975100" y="4818063"/>
            <a:ext cx="27943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smtClean="0">
                <a:solidFill>
                  <a:srgbClr val="FF0000"/>
                </a:solidFill>
              </a:rPr>
              <a:t>Cash-to-Cash </a:t>
            </a:r>
            <a:r>
              <a:rPr lang="cs-CZ" altLang="cs-CZ" b="1" dirty="0" err="1" smtClean="0">
                <a:solidFill>
                  <a:srgbClr val="FF0000"/>
                </a:solidFill>
              </a:rPr>
              <a:t>Cycle</a:t>
            </a:r>
            <a:endParaRPr lang="cs-CZ" altLang="cs-CZ" b="1" dirty="0">
              <a:solidFill>
                <a:srgbClr val="FF0000"/>
              </a:solidFill>
            </a:endParaRPr>
          </a:p>
        </p:txBody>
      </p:sp>
      <p:sp>
        <p:nvSpPr>
          <p:cNvPr id="30" name="Text Box 32"/>
          <p:cNvSpPr txBox="1">
            <a:spLocks noChangeArrowheads="1"/>
          </p:cNvSpPr>
          <p:nvPr/>
        </p:nvSpPr>
        <p:spPr bwMode="auto">
          <a:xfrm>
            <a:off x="827088" y="5631726"/>
            <a:ext cx="129554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payables</a:t>
            </a:r>
            <a:r>
              <a:rPr lang="cs-CZ" altLang="cs-CZ" sz="2000" dirty="0" smtClean="0">
                <a:solidFill>
                  <a:srgbClr val="FF0000"/>
                </a:solidFill>
              </a:rPr>
              <a:t>)</a:t>
            </a:r>
            <a:endParaRPr lang="cs-CZ" altLang="cs-CZ" sz="2000" dirty="0">
              <a:solidFill>
                <a:srgbClr val="FF0000"/>
              </a:solidFill>
            </a:endParaRPr>
          </a:p>
        </p:txBody>
      </p:sp>
    </p:spTree>
    <p:extLst>
      <p:ext uri="{BB962C8B-B14F-4D97-AF65-F5344CB8AC3E}">
        <p14:creationId xmlns:p14="http://schemas.microsoft.com/office/powerpoint/2010/main" val="4030472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Drop Shipment principles I.</a:t>
            </a:r>
            <a:endParaRPr lang="en-GB" dirty="0"/>
          </a:p>
        </p:txBody>
      </p:sp>
      <p:sp>
        <p:nvSpPr>
          <p:cNvPr id="3" name="Zástupný symbol pro text 2"/>
          <p:cNvSpPr>
            <a:spLocks noGrp="1"/>
          </p:cNvSpPr>
          <p:nvPr>
            <p:ph type="body" sz="quarter" idx="13"/>
          </p:nvPr>
        </p:nvSpPr>
        <p:spPr/>
        <p:txBody>
          <a:bodyPr/>
          <a:lstStyle/>
          <a:p>
            <a:r>
              <a:rPr lang="cs-CZ" dirty="0"/>
              <a:t>Drop </a:t>
            </a:r>
            <a:r>
              <a:rPr lang="cs-CZ" dirty="0" err="1"/>
              <a:t>Shipment</a:t>
            </a:r>
            <a:r>
              <a:rPr lang="cs-CZ" dirty="0"/>
              <a:t> </a:t>
            </a:r>
            <a:r>
              <a:rPr lang="cs-CZ" dirty="0" err="1"/>
              <a:t>principles</a:t>
            </a:r>
            <a:r>
              <a:rPr lang="cs-CZ" dirty="0"/>
              <a:t> I.</a:t>
            </a:r>
          </a:p>
        </p:txBody>
      </p:sp>
      <p:sp>
        <p:nvSpPr>
          <p:cNvPr id="4" name="Zástupný symbol pro obsah 3"/>
          <p:cNvSpPr>
            <a:spLocks noGrp="1"/>
          </p:cNvSpPr>
          <p:nvPr>
            <p:ph idx="1"/>
          </p:nvPr>
        </p:nvSpPr>
        <p:spPr/>
        <p:txBody>
          <a:bodyPr/>
          <a:lstStyle/>
          <a:p>
            <a:r>
              <a:rPr lang="en-US" sz="2000" dirty="0" smtClean="0"/>
              <a:t>Specifies whether your vendor has to  ship the items on the line directly to your customer.</a:t>
            </a:r>
          </a:p>
          <a:p>
            <a:r>
              <a:rPr lang="en-US" sz="2000" dirty="0" smtClean="0"/>
              <a:t>You use a drop shipment when an item or group of items is shipped directly from your vendor to your customer and is therefore not physically  received in inventory or shipped from there. I reality Drop Shipment results in Item Ledger Entry generation (inbound and outbound operation in one moment)</a:t>
            </a:r>
            <a:endParaRPr lang="en-US"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4</a:t>
            </a:fld>
            <a:endParaRPr lang="en-US" dirty="0"/>
          </a:p>
        </p:txBody>
      </p:sp>
      <p:sp>
        <p:nvSpPr>
          <p:cNvPr id="6" name="Obdélník 5"/>
          <p:cNvSpPr/>
          <p:nvPr/>
        </p:nvSpPr>
        <p:spPr>
          <a:xfrm>
            <a:off x="1166317" y="4552180"/>
            <a:ext cx="1512168" cy="9191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 </a:t>
            </a:r>
            <a:r>
              <a:rPr lang="cs-CZ" dirty="0" err="1" smtClean="0"/>
              <a:t>Wholesaler</a:t>
            </a:r>
            <a:endParaRPr lang="cs-CZ" dirty="0"/>
          </a:p>
        </p:txBody>
      </p:sp>
      <p:sp>
        <p:nvSpPr>
          <p:cNvPr id="7" name="Obdélník 6"/>
          <p:cNvSpPr/>
          <p:nvPr/>
        </p:nvSpPr>
        <p:spPr>
          <a:xfrm>
            <a:off x="3880123" y="3861048"/>
            <a:ext cx="1512168" cy="936104"/>
          </a:xfrm>
          <a:prstGeom prst="rect">
            <a:avLst/>
          </a:prstGeom>
          <a:solidFill>
            <a:srgbClr val="78CB2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Vendor</a:t>
            </a:r>
            <a:endParaRPr lang="en-US" dirty="0"/>
          </a:p>
        </p:txBody>
      </p:sp>
      <p:sp>
        <p:nvSpPr>
          <p:cNvPr id="8" name="Obdélník 7"/>
          <p:cNvSpPr/>
          <p:nvPr/>
        </p:nvSpPr>
        <p:spPr>
          <a:xfrm>
            <a:off x="3880123" y="5408190"/>
            <a:ext cx="1512168" cy="90113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err="1" smtClean="0"/>
              <a:t>Customer</a:t>
            </a:r>
            <a:endParaRPr lang="cs-CZ" dirty="0"/>
          </a:p>
        </p:txBody>
      </p:sp>
      <p:cxnSp>
        <p:nvCxnSpPr>
          <p:cNvPr id="12" name="Pravoúhlá spojnice 11"/>
          <p:cNvCxnSpPr>
            <a:stCxn id="8" idx="1"/>
          </p:cNvCxnSpPr>
          <p:nvPr/>
        </p:nvCxnSpPr>
        <p:spPr>
          <a:xfrm rot="10800000">
            <a:off x="2699797" y="5301211"/>
            <a:ext cx="1180327" cy="557545"/>
          </a:xfrm>
          <a:prstGeom prst="bentConnector3">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14" name="Pravoúhlá spojnice 13"/>
          <p:cNvCxnSpPr/>
          <p:nvPr/>
        </p:nvCxnSpPr>
        <p:spPr>
          <a:xfrm>
            <a:off x="2699792" y="5169448"/>
            <a:ext cx="1180332" cy="477484"/>
          </a:xfrm>
          <a:prstGeom prst="bentConnector3">
            <a:avLst>
              <a:gd name="adj1" fmla="val 63719"/>
            </a:avLst>
          </a:prstGeom>
          <a:ln>
            <a:solidFill>
              <a:srgbClr val="7030A0"/>
            </a:solidFill>
            <a:tailEnd type="arrow"/>
          </a:ln>
        </p:spPr>
        <p:style>
          <a:lnRef idx="2">
            <a:schemeClr val="accent1"/>
          </a:lnRef>
          <a:fillRef idx="0">
            <a:schemeClr val="accent1"/>
          </a:fillRef>
          <a:effectRef idx="1">
            <a:schemeClr val="accent1"/>
          </a:effectRef>
          <a:fontRef idx="minor">
            <a:schemeClr val="tx1"/>
          </a:fontRef>
        </p:style>
      </p:cxnSp>
      <p:cxnSp>
        <p:nvCxnSpPr>
          <p:cNvPr id="17" name="Přímá spojnice se šipkou 16"/>
          <p:cNvCxnSpPr>
            <a:stCxn id="7" idx="2"/>
            <a:endCxn id="8" idx="0"/>
          </p:cNvCxnSpPr>
          <p:nvPr/>
        </p:nvCxnSpPr>
        <p:spPr>
          <a:xfrm>
            <a:off x="4636207" y="4797152"/>
            <a:ext cx="0" cy="611038"/>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19" name="Přímá spojnice 18"/>
          <p:cNvCxnSpPr>
            <a:stCxn id="6" idx="2"/>
          </p:cNvCxnSpPr>
          <p:nvPr/>
        </p:nvCxnSpPr>
        <p:spPr>
          <a:xfrm>
            <a:off x="1922401" y="5471281"/>
            <a:ext cx="0" cy="550007"/>
          </a:xfrm>
          <a:prstGeom prst="line">
            <a:avLst/>
          </a:prstGeom>
          <a:ln>
            <a:solidFill>
              <a:srgbClr val="FF0000"/>
            </a:solidFill>
            <a:tailEnd type="none"/>
          </a:ln>
        </p:spPr>
        <p:style>
          <a:lnRef idx="2">
            <a:schemeClr val="accent1"/>
          </a:lnRef>
          <a:fillRef idx="0">
            <a:schemeClr val="accent1"/>
          </a:fillRef>
          <a:effectRef idx="1">
            <a:schemeClr val="accent1"/>
          </a:effectRef>
          <a:fontRef idx="minor">
            <a:schemeClr val="tx1"/>
          </a:fontRef>
        </p:style>
      </p:cxnSp>
      <p:cxnSp>
        <p:nvCxnSpPr>
          <p:cNvPr id="22" name="Přímá spojnice se šipkou 21"/>
          <p:cNvCxnSpPr/>
          <p:nvPr/>
        </p:nvCxnSpPr>
        <p:spPr>
          <a:xfrm>
            <a:off x="1943708" y="6021288"/>
            <a:ext cx="19364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Pravoúhlá spojnice 23"/>
          <p:cNvCxnSpPr/>
          <p:nvPr/>
        </p:nvCxnSpPr>
        <p:spPr>
          <a:xfrm flipV="1">
            <a:off x="2699796" y="3933056"/>
            <a:ext cx="1177297" cy="720080"/>
          </a:xfrm>
          <a:prstGeom prst="bentConnector3">
            <a:avLst>
              <a:gd name="adj1" fmla="val 37055"/>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Pravoúhlá spojnice 25"/>
          <p:cNvCxnSpPr/>
          <p:nvPr/>
        </p:nvCxnSpPr>
        <p:spPr>
          <a:xfrm rot="10800000" flipV="1">
            <a:off x="2679147" y="4106018"/>
            <a:ext cx="1180327" cy="723161"/>
          </a:xfrm>
          <a:prstGeom prst="bentConnector3">
            <a:avLst>
              <a:gd name="adj1" fmla="val 50000"/>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38" name="TextovéPole 37"/>
          <p:cNvSpPr txBox="1"/>
          <p:nvPr/>
        </p:nvSpPr>
        <p:spPr>
          <a:xfrm>
            <a:off x="1619672" y="5750664"/>
            <a:ext cx="216024" cy="276999"/>
          </a:xfrm>
          <a:prstGeom prst="rect">
            <a:avLst/>
          </a:prstGeom>
          <a:noFill/>
        </p:spPr>
        <p:txBody>
          <a:bodyPr wrap="square" rtlCol="0">
            <a:spAutoFit/>
          </a:bodyPr>
          <a:lstStyle/>
          <a:p>
            <a:r>
              <a:rPr lang="cs-CZ" sz="1200" b="1" dirty="0" smtClean="0">
                <a:solidFill>
                  <a:srgbClr val="FF0000"/>
                </a:solidFill>
              </a:rPr>
              <a:t>5</a:t>
            </a:r>
            <a:endParaRPr lang="cs-CZ" sz="1200" b="1" dirty="0">
              <a:solidFill>
                <a:srgbClr val="FF0000"/>
              </a:solidFill>
            </a:endParaRPr>
          </a:p>
        </p:txBody>
      </p:sp>
      <p:sp>
        <p:nvSpPr>
          <p:cNvPr id="39" name="TextovéPole 38"/>
          <p:cNvSpPr txBox="1"/>
          <p:nvPr/>
        </p:nvSpPr>
        <p:spPr>
          <a:xfrm>
            <a:off x="2941420" y="5369933"/>
            <a:ext cx="216024" cy="461665"/>
          </a:xfrm>
          <a:prstGeom prst="rect">
            <a:avLst/>
          </a:prstGeom>
          <a:noFill/>
        </p:spPr>
        <p:txBody>
          <a:bodyPr wrap="square" rtlCol="0">
            <a:spAutoFit/>
          </a:bodyPr>
          <a:lstStyle/>
          <a:p>
            <a:r>
              <a:rPr lang="cs-CZ" sz="1200" b="1" dirty="0" smtClean="0">
                <a:solidFill>
                  <a:srgbClr val="00B050"/>
                </a:solidFill>
              </a:rPr>
              <a:t>1 </a:t>
            </a:r>
            <a:endParaRPr lang="cs-CZ" sz="1200" b="1" dirty="0">
              <a:solidFill>
                <a:srgbClr val="00B050"/>
              </a:solidFill>
            </a:endParaRPr>
          </a:p>
        </p:txBody>
      </p:sp>
      <p:sp>
        <p:nvSpPr>
          <p:cNvPr id="40" name="TextovéPole 39"/>
          <p:cNvSpPr txBox="1"/>
          <p:nvPr/>
        </p:nvSpPr>
        <p:spPr>
          <a:xfrm>
            <a:off x="3491880" y="5154914"/>
            <a:ext cx="216024" cy="276999"/>
          </a:xfrm>
          <a:prstGeom prst="rect">
            <a:avLst/>
          </a:prstGeom>
          <a:noFill/>
        </p:spPr>
        <p:txBody>
          <a:bodyPr wrap="square" rtlCol="0">
            <a:spAutoFit/>
          </a:bodyPr>
          <a:lstStyle/>
          <a:p>
            <a:r>
              <a:rPr lang="cs-CZ" sz="1200" b="1" dirty="0" smtClean="0">
                <a:solidFill>
                  <a:srgbClr val="7030A0"/>
                </a:solidFill>
              </a:rPr>
              <a:t>2</a:t>
            </a:r>
            <a:endParaRPr lang="cs-CZ" sz="1200" b="1" dirty="0">
              <a:solidFill>
                <a:srgbClr val="7030A0"/>
              </a:solidFill>
            </a:endParaRPr>
          </a:p>
        </p:txBody>
      </p:sp>
      <p:sp>
        <p:nvSpPr>
          <p:cNvPr id="41" name="TextovéPole 40"/>
          <p:cNvSpPr txBox="1"/>
          <p:nvPr/>
        </p:nvSpPr>
        <p:spPr>
          <a:xfrm>
            <a:off x="2911915" y="4190600"/>
            <a:ext cx="216024" cy="276999"/>
          </a:xfrm>
          <a:prstGeom prst="rect">
            <a:avLst/>
          </a:prstGeom>
          <a:noFill/>
        </p:spPr>
        <p:txBody>
          <a:bodyPr wrap="square" rtlCol="0">
            <a:spAutoFit/>
          </a:bodyPr>
          <a:lstStyle/>
          <a:p>
            <a:r>
              <a:rPr lang="cs-CZ" sz="1200" b="1" dirty="0" smtClean="0">
                <a:solidFill>
                  <a:schemeClr val="accent1">
                    <a:lumMod val="75000"/>
                  </a:schemeClr>
                </a:solidFill>
              </a:rPr>
              <a:t>3</a:t>
            </a:r>
            <a:endParaRPr lang="cs-CZ" sz="1200" b="1" dirty="0">
              <a:solidFill>
                <a:schemeClr val="accent1">
                  <a:lumMod val="75000"/>
                </a:schemeClr>
              </a:solidFill>
            </a:endParaRPr>
          </a:p>
        </p:txBody>
      </p:sp>
      <p:sp>
        <p:nvSpPr>
          <p:cNvPr id="42" name="TextovéPole 41"/>
          <p:cNvSpPr txBox="1"/>
          <p:nvPr/>
        </p:nvSpPr>
        <p:spPr>
          <a:xfrm>
            <a:off x="3263062" y="4275181"/>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4" name="TextovéPole 43"/>
          <p:cNvSpPr txBox="1"/>
          <p:nvPr/>
        </p:nvSpPr>
        <p:spPr>
          <a:xfrm>
            <a:off x="4650110" y="4936736"/>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5" name="TextovéPole 44"/>
          <p:cNvSpPr txBox="1"/>
          <p:nvPr/>
        </p:nvSpPr>
        <p:spPr>
          <a:xfrm>
            <a:off x="3599892" y="4690680"/>
            <a:ext cx="216024" cy="276999"/>
          </a:xfrm>
          <a:prstGeom prst="rect">
            <a:avLst/>
          </a:prstGeom>
          <a:noFill/>
        </p:spPr>
        <p:txBody>
          <a:bodyPr wrap="square" rtlCol="0">
            <a:spAutoFit/>
          </a:bodyPr>
          <a:lstStyle/>
          <a:p>
            <a:r>
              <a:rPr lang="cs-CZ" sz="1200" b="1" dirty="0" smtClean="0">
                <a:solidFill>
                  <a:schemeClr val="accent6">
                    <a:lumMod val="50000"/>
                  </a:schemeClr>
                </a:solidFill>
              </a:rPr>
              <a:t>6</a:t>
            </a:r>
            <a:endParaRPr lang="cs-CZ" sz="1200" b="1" dirty="0">
              <a:solidFill>
                <a:schemeClr val="accent6">
                  <a:lumMod val="50000"/>
                </a:schemeClr>
              </a:solidFill>
            </a:endParaRPr>
          </a:p>
        </p:txBody>
      </p:sp>
      <p:cxnSp>
        <p:nvCxnSpPr>
          <p:cNvPr id="49" name="Pravoúhlá spojnice 48"/>
          <p:cNvCxnSpPr/>
          <p:nvPr/>
        </p:nvCxnSpPr>
        <p:spPr>
          <a:xfrm rot="10800000" flipV="1">
            <a:off x="2722586" y="4267236"/>
            <a:ext cx="1180327" cy="723161"/>
          </a:xfrm>
          <a:prstGeom prst="bentConnector3">
            <a:avLst>
              <a:gd name="adj1" fmla="val 27404"/>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2" name="Tabulka 51"/>
          <p:cNvGraphicFramePr>
            <a:graphicFrameLocks noGrp="1"/>
          </p:cNvGraphicFramePr>
          <p:nvPr>
            <p:extLst>
              <p:ext uri="{D42A27DB-BD31-4B8C-83A1-F6EECF244321}">
                <p14:modId xmlns:p14="http://schemas.microsoft.com/office/powerpoint/2010/main" val="3414937028"/>
              </p:ext>
            </p:extLst>
          </p:nvPr>
        </p:nvGraphicFramePr>
        <p:xfrm>
          <a:off x="5761456" y="4005391"/>
          <a:ext cx="2915000" cy="2255520"/>
        </p:xfrm>
        <a:graphic>
          <a:graphicData uri="http://schemas.openxmlformats.org/drawingml/2006/table">
            <a:tbl>
              <a:tblPr firstRow="1" bandRow="1">
                <a:tableStyleId>{5C22544A-7EE6-4342-B048-85BDC9FD1C3A}</a:tableStyleId>
              </a:tblPr>
              <a:tblGrid>
                <a:gridCol w="1457500"/>
                <a:gridCol w="1457500"/>
              </a:tblGrid>
              <a:tr h="304368">
                <a:tc>
                  <a:txBody>
                    <a:bodyPr/>
                    <a:lstStyle/>
                    <a:p>
                      <a:r>
                        <a:rPr lang="cs-CZ" b="0" dirty="0" smtClean="0"/>
                        <a:t>1</a:t>
                      </a:r>
                      <a:endParaRPr lang="cs-CZ" b="0" dirty="0"/>
                    </a:p>
                  </a:txBody>
                  <a:tcPr>
                    <a:solidFill>
                      <a:schemeClr val="tx2">
                        <a:lumMod val="75000"/>
                      </a:schemeClr>
                    </a:solidFill>
                  </a:tcPr>
                </a:tc>
                <a:tc>
                  <a:txBody>
                    <a:bodyPr/>
                    <a:lstStyle/>
                    <a:p>
                      <a:r>
                        <a:rPr lang="en-GB" sz="1400" b="0" noProof="0" dirty="0" smtClean="0"/>
                        <a:t>Quote</a:t>
                      </a:r>
                      <a:endParaRPr lang="en-GB" sz="1400" b="0" noProof="0" dirty="0"/>
                    </a:p>
                  </a:txBody>
                  <a:tcPr>
                    <a:solidFill>
                      <a:schemeClr val="tx2">
                        <a:lumMod val="75000"/>
                      </a:schemeClr>
                    </a:solidFill>
                  </a:tcPr>
                </a:tc>
              </a:tr>
              <a:tr h="304368">
                <a:tc>
                  <a:txBody>
                    <a:bodyPr/>
                    <a:lstStyle/>
                    <a:p>
                      <a:r>
                        <a:rPr lang="cs-CZ" dirty="0" smtClean="0"/>
                        <a:t>2</a:t>
                      </a:r>
                      <a:endParaRPr lang="cs-CZ" dirty="0"/>
                    </a:p>
                  </a:txBody>
                  <a:tcPr/>
                </a:tc>
                <a:tc>
                  <a:txBody>
                    <a:bodyPr/>
                    <a:lstStyle/>
                    <a:p>
                      <a:r>
                        <a:rPr lang="en-GB" sz="1400" noProof="0" dirty="0" smtClean="0"/>
                        <a:t>Sales Order</a:t>
                      </a:r>
                      <a:endParaRPr lang="en-GB" sz="1400" noProof="0" dirty="0"/>
                    </a:p>
                  </a:txBody>
                  <a:tcPr/>
                </a:tc>
              </a:tr>
              <a:tr h="304368">
                <a:tc>
                  <a:txBody>
                    <a:bodyPr/>
                    <a:lstStyle/>
                    <a:p>
                      <a:r>
                        <a:rPr lang="cs-CZ" dirty="0" smtClean="0"/>
                        <a:t>3</a:t>
                      </a:r>
                      <a:endParaRPr lang="cs-CZ" dirty="0"/>
                    </a:p>
                  </a:txBody>
                  <a:tcPr/>
                </a:tc>
                <a:tc>
                  <a:txBody>
                    <a:bodyPr/>
                    <a:lstStyle/>
                    <a:p>
                      <a:r>
                        <a:rPr lang="en-GB" sz="1400" noProof="0" dirty="0" smtClean="0"/>
                        <a:t>Purchase Order</a:t>
                      </a:r>
                      <a:endParaRPr lang="en-GB" sz="1400" noProof="0" dirty="0"/>
                    </a:p>
                  </a:txBody>
                  <a:tcPr/>
                </a:tc>
              </a:tr>
              <a:tr h="304368">
                <a:tc>
                  <a:txBody>
                    <a:bodyPr/>
                    <a:lstStyle/>
                    <a:p>
                      <a:r>
                        <a:rPr lang="cs-CZ" dirty="0" smtClean="0"/>
                        <a:t>4</a:t>
                      </a:r>
                      <a:endParaRPr lang="cs-CZ" dirty="0"/>
                    </a:p>
                  </a:txBody>
                  <a:tcPr/>
                </a:tc>
                <a:tc>
                  <a:txBody>
                    <a:bodyPr/>
                    <a:lstStyle/>
                    <a:p>
                      <a:r>
                        <a:rPr lang="en-US" sz="1100" noProof="0" dirty="0" smtClean="0"/>
                        <a:t>Delivery list and delivery itself</a:t>
                      </a:r>
                      <a:endParaRPr lang="en-US" sz="1100" noProof="0" dirty="0"/>
                    </a:p>
                  </a:txBody>
                  <a:tcPr/>
                </a:tc>
              </a:tr>
              <a:tr h="304368">
                <a:tc>
                  <a:txBody>
                    <a:bodyPr/>
                    <a:lstStyle/>
                    <a:p>
                      <a:r>
                        <a:rPr lang="cs-CZ" dirty="0" smtClean="0"/>
                        <a:t>5</a:t>
                      </a:r>
                      <a:endParaRPr lang="cs-CZ" dirty="0"/>
                    </a:p>
                  </a:txBody>
                  <a:tcPr/>
                </a:tc>
                <a:tc>
                  <a:txBody>
                    <a:bodyPr/>
                    <a:lstStyle/>
                    <a:p>
                      <a:r>
                        <a:rPr lang="en-GB" sz="1400" kern="1200" noProof="0" dirty="0" smtClean="0">
                          <a:solidFill>
                            <a:schemeClr val="dk1"/>
                          </a:solidFill>
                          <a:latin typeface="+mn-lt"/>
                          <a:ea typeface="+mn-ea"/>
                          <a:cs typeface="+mn-cs"/>
                        </a:rPr>
                        <a:t>Sales invoice</a:t>
                      </a:r>
                      <a:endParaRPr lang="en-GB" sz="1400" kern="1200" noProof="0" dirty="0">
                        <a:solidFill>
                          <a:schemeClr val="dk1"/>
                        </a:solidFill>
                        <a:latin typeface="+mn-lt"/>
                        <a:ea typeface="+mn-ea"/>
                        <a:cs typeface="+mn-cs"/>
                      </a:endParaRPr>
                    </a:p>
                  </a:txBody>
                  <a:tcPr/>
                </a:tc>
              </a:tr>
              <a:tr h="304368">
                <a:tc>
                  <a:txBody>
                    <a:bodyPr/>
                    <a:lstStyle/>
                    <a:p>
                      <a:r>
                        <a:rPr lang="cs-CZ" dirty="0" smtClean="0"/>
                        <a:t>6</a:t>
                      </a:r>
                      <a:endParaRPr lang="cs-CZ" dirty="0"/>
                    </a:p>
                  </a:txBody>
                  <a:tcPr/>
                </a:tc>
                <a:tc>
                  <a:txBody>
                    <a:bodyPr/>
                    <a:lstStyle/>
                    <a:p>
                      <a:r>
                        <a:rPr lang="en-GB" sz="1400" kern="1200" noProof="0" dirty="0" smtClean="0">
                          <a:solidFill>
                            <a:schemeClr val="dk1"/>
                          </a:solidFill>
                          <a:latin typeface="+mn-lt"/>
                          <a:ea typeface="+mn-ea"/>
                          <a:cs typeface="+mn-cs"/>
                        </a:rPr>
                        <a:t>Purchase invoice</a:t>
                      </a:r>
                      <a:endParaRPr lang="en-GB" sz="1400" kern="1200" noProof="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145795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Drop </a:t>
            </a:r>
            <a:r>
              <a:rPr lang="cs-CZ" b="1" dirty="0" err="1"/>
              <a:t>Shipment</a:t>
            </a:r>
            <a:r>
              <a:rPr lang="cs-CZ" b="1" dirty="0"/>
              <a:t> </a:t>
            </a:r>
            <a:r>
              <a:rPr lang="cs-CZ" b="1" dirty="0" err="1"/>
              <a:t>principles</a:t>
            </a:r>
            <a:r>
              <a:rPr lang="cs-CZ" b="1" dirty="0"/>
              <a:t> </a:t>
            </a:r>
            <a:r>
              <a:rPr lang="cs-CZ" b="1" dirty="0" smtClean="0"/>
              <a:t>–</a:t>
            </a:r>
            <a:r>
              <a:rPr lang="cs-CZ" b="1" dirty="0" err="1" smtClean="0"/>
              <a:t>setup</a:t>
            </a:r>
            <a:r>
              <a:rPr lang="cs-CZ" b="1" dirty="0" smtClean="0"/>
              <a:t>  </a:t>
            </a:r>
            <a:endParaRPr lang="cs-CZ" b="1" dirty="0"/>
          </a:p>
        </p:txBody>
      </p:sp>
      <p:sp>
        <p:nvSpPr>
          <p:cNvPr id="3" name="Zástupný symbol pro text 2"/>
          <p:cNvSpPr>
            <a:spLocks noGrp="1"/>
          </p:cNvSpPr>
          <p:nvPr>
            <p:ph type="body" sz="quarter" idx="13"/>
          </p:nvPr>
        </p:nvSpPr>
        <p:spPr/>
        <p:txBody>
          <a:bodyPr/>
          <a:lstStyle/>
          <a:p>
            <a:r>
              <a:rPr lang="cs-CZ" dirty="0"/>
              <a:t>Drop </a:t>
            </a:r>
            <a:r>
              <a:rPr lang="cs-CZ" dirty="0" err="1" smtClean="0"/>
              <a:t>Shipment</a:t>
            </a:r>
            <a:r>
              <a:rPr lang="cs-CZ" dirty="0" smtClean="0"/>
              <a:t> </a:t>
            </a:r>
            <a:r>
              <a:rPr lang="cs-CZ" dirty="0" err="1" smtClean="0"/>
              <a:t>setup</a:t>
            </a:r>
            <a:endParaRPr lang="cs-CZ" dirty="0"/>
          </a:p>
        </p:txBody>
      </p:sp>
      <p:sp>
        <p:nvSpPr>
          <p:cNvPr id="4" name="Zástupný symbol pro obsah 3"/>
          <p:cNvSpPr>
            <a:spLocks noGrp="1"/>
          </p:cNvSpPr>
          <p:nvPr>
            <p:ph idx="1"/>
          </p:nvPr>
        </p:nvSpPr>
        <p:spPr/>
        <p:txBody>
          <a:bodyPr>
            <a:normAutofit fontScale="85000" lnSpcReduction="20000"/>
          </a:bodyPr>
          <a:lstStyle/>
          <a:p>
            <a:r>
              <a:rPr lang="en-US" sz="2000" dirty="0" smtClean="0"/>
              <a:t>First place a check mark in the field to indicate that the item on the sales order is a drop shipment and in the Purchase code field  you have to choose Drop Shipment code</a:t>
            </a:r>
            <a:r>
              <a:rPr lang="en-US" dirty="0" smtClean="0"/>
              <a:t/>
            </a:r>
            <a:br>
              <a:rPr lang="en-US" dirty="0" smtClean="0"/>
            </a:br>
            <a:endParaRPr lang="en-US" dirty="0" smtClean="0"/>
          </a:p>
          <a:p>
            <a:r>
              <a:rPr lang="en-US" sz="2000" dirty="0" smtClean="0"/>
              <a:t>Then create a purchase order to order the corresponding items from your vendor. You can create the order </a:t>
            </a:r>
            <a:r>
              <a:rPr lang="en-US" sz="2000" dirty="0" smtClean="0">
                <a:solidFill>
                  <a:srgbClr val="FF0000"/>
                </a:solidFill>
                <a:hlinkClick r:id="rId2" action="ppaction://hlinkfile"/>
              </a:rPr>
              <a:t>directly</a:t>
            </a:r>
            <a:r>
              <a:rPr lang="en-US" sz="2000" dirty="0" smtClean="0"/>
              <a:t> from the </a:t>
            </a:r>
            <a:r>
              <a:rPr lang="cs-CZ" sz="2000" dirty="0" err="1" smtClean="0"/>
              <a:t>purchase</a:t>
            </a:r>
            <a:r>
              <a:rPr lang="en-US" sz="2000" dirty="0" smtClean="0"/>
              <a:t> </a:t>
            </a:r>
            <a:r>
              <a:rPr lang="en-US" sz="2000" dirty="0" smtClean="0"/>
              <a:t>order or </a:t>
            </a:r>
            <a:r>
              <a:rPr lang="en-US" sz="2000" dirty="0" smtClean="0">
                <a:hlinkClick r:id="rId3" action="ppaction://hlinkfile"/>
              </a:rPr>
              <a:t>indirectly</a:t>
            </a:r>
            <a:r>
              <a:rPr lang="en-US" sz="2000" dirty="0" smtClean="0"/>
              <a:t> from the </a:t>
            </a:r>
            <a:r>
              <a:rPr lang="en-US" sz="2000" dirty="0" smtClean="0">
                <a:hlinkClick r:id="rId4" action="ppaction://hlinkfile"/>
              </a:rPr>
              <a:t>Requisition Worksheet</a:t>
            </a:r>
            <a:r>
              <a:rPr lang="en-US" sz="2000" dirty="0" smtClean="0"/>
              <a:t>. </a:t>
            </a:r>
            <a:r>
              <a:rPr lang="en-US" sz="2000" dirty="0" smtClean="0">
                <a:solidFill>
                  <a:srgbClr val="FF0000"/>
                </a:solidFill>
              </a:rPr>
              <a:t>In this model we will use direct method</a:t>
            </a:r>
          </a:p>
          <a:p>
            <a:endParaRPr lang="en-US" sz="2000" dirty="0" smtClean="0">
              <a:solidFill>
                <a:srgbClr val="FF0000"/>
              </a:solidFill>
            </a:endParaRPr>
          </a:p>
          <a:p>
            <a:r>
              <a:rPr lang="en-US" sz="2000" dirty="0" smtClean="0"/>
              <a:t>When you set up the purchase order, use the function Drop Shipment, Get Sales Order to link to the relevant sales order. The sales order lines will be copied to the newly-created purchase order. </a:t>
            </a:r>
            <a:r>
              <a:rPr lang="en-US" sz="2000" dirty="0" smtClean="0">
                <a:solidFill>
                  <a:srgbClr val="FF0000"/>
                </a:solidFill>
              </a:rPr>
              <a:t>We will not use Item tracking in this model and if yes - &gt; </a:t>
            </a:r>
            <a:r>
              <a:rPr lang="en-US" sz="2000" dirty="0" smtClean="0"/>
              <a:t> </a:t>
            </a:r>
            <a:r>
              <a:rPr lang="en-US" sz="2000" dirty="0" smtClean="0">
                <a:solidFill>
                  <a:srgbClr val="0070C0"/>
                </a:solidFill>
              </a:rPr>
              <a:t>see next clause </a:t>
            </a:r>
            <a:endParaRPr lang="en-US" sz="2000" dirty="0" smtClean="0"/>
          </a:p>
          <a:p>
            <a:endParaRPr lang="en-US" sz="2000" dirty="0" smtClean="0"/>
          </a:p>
          <a:p>
            <a:r>
              <a:rPr lang="en-US" sz="2000" dirty="0" smtClean="0">
                <a:solidFill>
                  <a:srgbClr val="0070C0"/>
                </a:solidFill>
              </a:rPr>
              <a:t>You cannot post a drop shipment order that has item tracking unless item tracking is synchronized - serial numbers and lot numbers must be the same  between the two orders </a:t>
            </a:r>
            <a:r>
              <a:rPr lang="en-US" sz="2000" dirty="0" smtClean="0">
                <a:solidFill>
                  <a:srgbClr val="00B050"/>
                </a:solidFill>
              </a:rPr>
              <a:t>(our model uses synchronization) </a:t>
            </a:r>
          </a:p>
          <a:p>
            <a:pPr marL="0" indent="0">
              <a:buNone/>
            </a:pPr>
            <a:r>
              <a:rPr lang="en-US" sz="2000" dirty="0" smtClean="0"/>
              <a:t/>
            </a:r>
            <a:br>
              <a:rPr lang="en-US" sz="2000" dirty="0" smtClean="0"/>
            </a:br>
            <a:r>
              <a:rPr lang="en-US" sz="2000" dirty="0"/>
              <a:t/>
            </a:r>
            <a:br>
              <a:rPr lang="en-US" sz="2000" dirty="0"/>
            </a:br>
            <a:r>
              <a:rPr lang="cs-CZ" dirty="0" smtClean="0"/>
              <a:t> </a:t>
            </a:r>
            <a:endParaRPr lang="en-US" dirty="0"/>
          </a:p>
          <a:p>
            <a:endParaRPr lang="cs-CZ"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5</a:t>
            </a:fld>
            <a:endParaRPr lang="en-US" dirty="0"/>
          </a:p>
        </p:txBody>
      </p:sp>
    </p:spTree>
    <p:extLst>
      <p:ext uri="{BB962C8B-B14F-4D97-AF65-F5344CB8AC3E}">
        <p14:creationId xmlns:p14="http://schemas.microsoft.com/office/powerpoint/2010/main" val="295790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dirty="0" smtClean="0"/>
              <a:t>Create new SO and add Drop shipment and Purchase Code</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618195"/>
            <a:ext cx="1302443" cy="1927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63740"/>
            <a:ext cx="6917433" cy="2954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p:nvPr/>
        </p:nvCxnSpPr>
        <p:spPr>
          <a:xfrm flipH="1" flipV="1">
            <a:off x="2771800" y="4293096"/>
            <a:ext cx="1224136"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flipV="1">
            <a:off x="2411760" y="4293096"/>
            <a:ext cx="1584176" cy="20086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288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a:t>
            </a:r>
            <a:r>
              <a:rPr lang="cs-CZ" dirty="0" smtClean="0"/>
              <a:t> </a:t>
            </a:r>
            <a:r>
              <a:rPr lang="cs-CZ" dirty="0" err="1" smtClean="0"/>
              <a:t>new</a:t>
            </a:r>
            <a:r>
              <a:rPr lang="cs-CZ" dirty="0" smtClean="0"/>
              <a:t> PO</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708920"/>
            <a:ext cx="4483570" cy="1953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75656" y="1628800"/>
            <a:ext cx="6719340" cy="923330"/>
          </a:xfrm>
          <a:prstGeom prst="rect">
            <a:avLst/>
          </a:prstGeom>
          <a:noFill/>
        </p:spPr>
        <p:txBody>
          <a:bodyPr wrap="none" rtlCol="0">
            <a:spAutoFit/>
          </a:bodyPr>
          <a:lstStyle/>
          <a:p>
            <a:pPr marL="342900" indent="-342900">
              <a:buAutoNum type="arabicPeriod"/>
            </a:pPr>
            <a:r>
              <a:rPr lang="cs-CZ" dirty="0" smtClean="0"/>
              <a:t>CREATE HEADER WITH </a:t>
            </a:r>
            <a:r>
              <a:rPr lang="cs-CZ" dirty="0" err="1" smtClean="0"/>
              <a:t>Vendor</a:t>
            </a:r>
            <a:r>
              <a:rPr lang="cs-CZ" dirty="0" smtClean="0"/>
              <a:t>=10000</a:t>
            </a:r>
          </a:p>
          <a:p>
            <a:pPr marL="342900" indent="-342900">
              <a:buAutoNum type="arabicPeriod"/>
            </a:pPr>
            <a:r>
              <a:rPr lang="cs-CZ" dirty="0" err="1" smtClean="0"/>
              <a:t>Tab</a:t>
            </a:r>
            <a:r>
              <a:rPr lang="cs-CZ" dirty="0" smtClean="0"/>
              <a:t> </a:t>
            </a:r>
            <a:r>
              <a:rPr lang="cs-CZ" dirty="0" err="1" smtClean="0"/>
              <a:t>Shipping</a:t>
            </a:r>
            <a:r>
              <a:rPr lang="cs-CZ" dirty="0" smtClean="0"/>
              <a:t> -&gt;</a:t>
            </a:r>
            <a:r>
              <a:rPr lang="cs-CZ" dirty="0" err="1" smtClean="0"/>
              <a:t>Sell</a:t>
            </a:r>
            <a:r>
              <a:rPr lang="cs-CZ" dirty="0" smtClean="0"/>
              <a:t>-to </a:t>
            </a:r>
            <a:r>
              <a:rPr lang="cs-CZ" dirty="0" err="1" smtClean="0"/>
              <a:t>Customer</a:t>
            </a:r>
            <a:r>
              <a:rPr lang="cs-CZ" dirty="0" smtClean="0"/>
              <a:t> No. -&gt; 10000</a:t>
            </a:r>
          </a:p>
          <a:p>
            <a:pPr marL="342900" indent="-342900">
              <a:buAutoNum type="arabicPeriod"/>
            </a:pPr>
            <a:r>
              <a:rPr lang="cs-CZ" dirty="0" err="1" smtClean="0"/>
              <a:t>Button</a:t>
            </a:r>
            <a:r>
              <a:rPr lang="cs-CZ" dirty="0" smtClean="0"/>
              <a:t> </a:t>
            </a:r>
            <a:r>
              <a:rPr lang="cs-CZ" dirty="0" err="1" smtClean="0"/>
              <a:t>Order</a:t>
            </a:r>
            <a:r>
              <a:rPr lang="cs-CZ" dirty="0" smtClean="0"/>
              <a:t>-&gt;Drop </a:t>
            </a:r>
            <a:r>
              <a:rPr lang="cs-CZ" dirty="0" err="1" smtClean="0"/>
              <a:t>Shipment</a:t>
            </a:r>
            <a:r>
              <a:rPr lang="cs-CZ" dirty="0" smtClean="0"/>
              <a:t>-&gt;</a:t>
            </a:r>
            <a:r>
              <a:rPr lang="cs-CZ" dirty="0" err="1" smtClean="0"/>
              <a:t>Get</a:t>
            </a:r>
            <a:r>
              <a:rPr lang="cs-CZ" dirty="0" smtClean="0"/>
              <a:t> Sales </a:t>
            </a:r>
            <a:r>
              <a:rPr lang="cs-CZ" dirty="0" err="1" smtClean="0"/>
              <a:t>order</a:t>
            </a:r>
            <a:r>
              <a:rPr lang="cs-CZ" dirty="0" smtClean="0"/>
              <a:t> -&gt;</a:t>
            </a:r>
            <a:r>
              <a:rPr lang="cs-CZ" dirty="0" err="1" smtClean="0"/>
              <a:t>see</a:t>
            </a:r>
            <a:r>
              <a:rPr lang="cs-CZ" dirty="0" smtClean="0"/>
              <a:t> </a:t>
            </a:r>
            <a:r>
              <a:rPr lang="cs-CZ" dirty="0" err="1" smtClean="0"/>
              <a:t>next</a:t>
            </a:r>
            <a:r>
              <a:rPr lang="cs-CZ" dirty="0" smtClean="0"/>
              <a:t>   </a:t>
            </a:r>
            <a:r>
              <a:rPr lang="cs-CZ" dirty="0" err="1" smtClean="0"/>
              <a:t>slide</a:t>
            </a:r>
            <a:endParaRPr lang="cs-CZ"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365104"/>
            <a:ext cx="2241451" cy="1815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4581128"/>
            <a:ext cx="301942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prava 4"/>
          <p:cNvSpPr/>
          <p:nvPr/>
        </p:nvSpPr>
        <p:spPr>
          <a:xfrm>
            <a:off x="4005139" y="4581128"/>
            <a:ext cx="1214933" cy="581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690218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Created PO after Sales lines were transferred to PO lines </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60848"/>
            <a:ext cx="8229625" cy="3587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9908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Posting</a:t>
            </a:r>
            <a:r>
              <a:rPr lang="cs-CZ" dirty="0" smtClean="0"/>
              <a:t> PO (</a:t>
            </a:r>
            <a:r>
              <a:rPr lang="cs-CZ" dirty="0" err="1" smtClean="0"/>
              <a:t>Only</a:t>
            </a:r>
            <a:r>
              <a:rPr lang="cs-CZ" dirty="0" smtClean="0"/>
              <a:t> </a:t>
            </a:r>
            <a:r>
              <a:rPr lang="cs-CZ" dirty="0" err="1" smtClean="0"/>
              <a:t>Ship</a:t>
            </a:r>
            <a:r>
              <a:rPr lang="cs-CZ" dirty="0" smtClean="0"/>
              <a:t>)</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72445"/>
            <a:ext cx="1306812"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03648" y="1700808"/>
            <a:ext cx="2887585" cy="369332"/>
          </a:xfrm>
          <a:prstGeom prst="rect">
            <a:avLst/>
          </a:prstGeom>
          <a:noFill/>
        </p:spPr>
        <p:txBody>
          <a:bodyPr wrap="none" rtlCol="0">
            <a:spAutoFit/>
          </a:bodyPr>
          <a:lstStyle/>
          <a:p>
            <a:r>
              <a:rPr lang="en-US" dirty="0" smtClean="0"/>
              <a:t>Purchase line after Shipment</a:t>
            </a:r>
            <a:endParaRPr lang="en-US"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971" y="2143971"/>
            <a:ext cx="8294687"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1410366" y="3035031"/>
            <a:ext cx="2216184" cy="1200329"/>
          </a:xfrm>
          <a:prstGeom prst="rect">
            <a:avLst/>
          </a:prstGeom>
          <a:noFill/>
        </p:spPr>
        <p:txBody>
          <a:bodyPr wrap="none" rtlCol="0">
            <a:spAutoFit/>
          </a:bodyPr>
          <a:lstStyle/>
          <a:p>
            <a:r>
              <a:rPr lang="en-ZA" dirty="0" smtClean="0"/>
              <a:t>Sales line after Ship</a:t>
            </a:r>
          </a:p>
          <a:p>
            <a:r>
              <a:rPr lang="en-ZA" dirty="0" smtClean="0"/>
              <a:t>automatically created</a:t>
            </a:r>
          </a:p>
          <a:p>
            <a:r>
              <a:rPr lang="en-ZA" dirty="0" smtClean="0"/>
              <a:t>Shipment as well as </a:t>
            </a:r>
          </a:p>
          <a:p>
            <a:r>
              <a:rPr lang="en-ZA" dirty="0" smtClean="0"/>
              <a:t>Item Ledger Entries</a:t>
            </a:r>
            <a:endParaRPr lang="en-ZA" dirty="0"/>
          </a:p>
        </p:txBody>
      </p:sp>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815" y="3010746"/>
            <a:ext cx="3145367" cy="2509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330" y="5877272"/>
            <a:ext cx="8035094"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Šipka dolů 5"/>
          <p:cNvSpPr/>
          <p:nvPr/>
        </p:nvSpPr>
        <p:spPr>
          <a:xfrm>
            <a:off x="6228184" y="5445224"/>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97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485</Words>
  <Application>Microsoft Office PowerPoint</Application>
  <PresentationFormat>Předvádění na obrazovce (4:3)</PresentationFormat>
  <Paragraphs>97</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systému Office</vt:lpstr>
      <vt:lpstr>Introduction to MS Dynamics NAV VII. (Drop Shipments)</vt:lpstr>
      <vt:lpstr>Drop Shipment</vt:lpstr>
      <vt:lpstr>Cash-to-Cash Cycle </vt:lpstr>
      <vt:lpstr>Drop Shipment principles I.</vt:lpstr>
      <vt:lpstr>Drop Shipment principles –setup  </vt:lpstr>
      <vt:lpstr>Create new SO and add Drop shipment and Purchase Code</vt:lpstr>
      <vt:lpstr>Create new PO</vt:lpstr>
      <vt:lpstr>Created PO after Sales lines were transferred to PO lines </vt:lpstr>
      <vt:lpstr>Posting PO (Only Ship)</vt:lpstr>
      <vt:lpstr>Item Ledger Entries</vt:lpstr>
      <vt:lpstr>Post PO – only Invoice</vt:lpstr>
      <vt:lpstr>Entries</vt:lpstr>
      <vt:lpstr>Indirect drop shipment using Requisition worksheet</vt:lpstr>
      <vt:lpstr>Requisition worksheet (Sešit požadavků- for Czech students)</vt:lpstr>
      <vt:lpstr>Requisition worksheet (Sešit požadavků- for Czech students)</vt:lpstr>
      <vt:lpstr>Created Purchase order</vt:lpstr>
      <vt:lpstr>Delivery from Purchase order (PO)</vt:lpstr>
      <vt:lpstr>Creation of sales invoice from Sales order (SO) </vt:lpstr>
      <vt:lpstr>Purchase order</vt:lpstr>
      <vt:lpstr>End of the section VII.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86</cp:revision>
  <dcterms:created xsi:type="dcterms:W3CDTF">2014-09-15T11:04:04Z</dcterms:created>
  <dcterms:modified xsi:type="dcterms:W3CDTF">2016-10-03T08:19:33Z</dcterms:modified>
</cp:coreProperties>
</file>