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3" r:id="rId3"/>
    <p:sldId id="298" r:id="rId4"/>
    <p:sldId id="297" r:id="rId5"/>
    <p:sldId id="296" r:id="rId6"/>
    <p:sldId id="295" r:id="rId7"/>
    <p:sldId id="299" r:id="rId8"/>
    <p:sldId id="300" r:id="rId9"/>
    <p:sldId id="301" r:id="rId10"/>
    <p:sldId id="302" r:id="rId11"/>
    <p:sldId id="303" r:id="rId12"/>
    <p:sldId id="29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</a:t>
            </a:r>
            <a:r>
              <a:rPr lang="cs-CZ" smtClean="0"/>
              <a:t>XII.  </a:t>
            </a:r>
            <a:r>
              <a:rPr lang="cs-CZ" sz="1600" b="1" dirty="0" smtClean="0">
                <a:solidFill>
                  <a:srgbClr val="0070C0"/>
                </a:solidFill>
              </a:rPr>
              <a:t>(Non-</a:t>
            </a:r>
            <a:r>
              <a:rPr lang="cs-CZ" sz="1600" b="1" dirty="0" err="1" smtClean="0">
                <a:solidFill>
                  <a:srgbClr val="0070C0"/>
                </a:solidFill>
              </a:rPr>
              <a:t>stock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Items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sz="1600" dirty="0" smtClean="0"/>
              <a:t>(</a:t>
            </a:r>
            <a:r>
              <a:rPr lang="cs-CZ" sz="1600" dirty="0" err="1" smtClean="0"/>
              <a:t>have</a:t>
            </a:r>
            <a:r>
              <a:rPr lang="cs-CZ" sz="1600" dirty="0" smtClean="0"/>
              <a:t> to </a:t>
            </a:r>
            <a:r>
              <a:rPr lang="cs-CZ" sz="1600" dirty="0" err="1" smtClean="0"/>
              <a:t>posted</a:t>
            </a:r>
            <a:r>
              <a:rPr lang="cs-CZ" sz="1600" dirty="0" smtClean="0"/>
              <a:t> by F11)</a:t>
            </a:r>
            <a:endParaRPr lang="cs-CZ" sz="1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7857927" cy="4957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Šipka doleva 2"/>
          <p:cNvSpPr/>
          <p:nvPr/>
        </p:nvSpPr>
        <p:spPr>
          <a:xfrm>
            <a:off x="5796136" y="2996952"/>
            <a:ext cx="360040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300192" y="2956302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ABC100 </a:t>
            </a:r>
            <a:r>
              <a:rPr lang="cs-CZ" sz="1000" b="1" dirty="0" smtClean="0">
                <a:solidFill>
                  <a:srgbClr val="0070C0"/>
                </a:solidFill>
              </a:rPr>
              <a:t>(</a:t>
            </a:r>
            <a:r>
              <a:rPr lang="cs-CZ" sz="1000" b="1" dirty="0" err="1" smtClean="0">
                <a:solidFill>
                  <a:srgbClr val="0070C0"/>
                </a:solidFill>
              </a:rPr>
              <a:t>your</a:t>
            </a:r>
            <a:r>
              <a:rPr lang="cs-CZ" sz="1000" b="1" dirty="0" smtClean="0">
                <a:solidFill>
                  <a:srgbClr val="0070C0"/>
                </a:solidFill>
              </a:rPr>
              <a:t> </a:t>
            </a:r>
            <a:r>
              <a:rPr lang="cs-CZ" sz="1000" b="1" dirty="0" err="1" smtClean="0">
                <a:solidFill>
                  <a:srgbClr val="0070C0"/>
                </a:solidFill>
              </a:rPr>
              <a:t>choice</a:t>
            </a:r>
            <a:r>
              <a:rPr lang="cs-CZ" sz="1000" b="1" dirty="0" smtClean="0">
                <a:solidFill>
                  <a:srgbClr val="0070C0"/>
                </a:solidFill>
              </a:rPr>
              <a:t>)</a:t>
            </a:r>
            <a:endParaRPr lang="cs-CZ" sz="1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824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Created</a:t>
            </a:r>
            <a:r>
              <a:rPr lang="cs-CZ" dirty="0" smtClean="0"/>
              <a:t> Sales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8041809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661248"/>
            <a:ext cx="1263264" cy="1047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5796136" y="5386293"/>
            <a:ext cx="0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876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XII. 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98534"/>
            <a:ext cx="4793291" cy="3590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Nonstock</a:t>
            </a:r>
            <a:r>
              <a:rPr lang="cs-CZ" dirty="0" smtClean="0"/>
              <a:t> </a:t>
            </a:r>
            <a:r>
              <a:rPr lang="cs-CZ" dirty="0" err="1" smtClean="0"/>
              <a:t>Items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enables to decrease quantity of Items cards</a:t>
            </a:r>
          </a:p>
          <a:p>
            <a:r>
              <a:rPr lang="en-US" dirty="0" smtClean="0"/>
              <a:t>It enable</a:t>
            </a:r>
            <a:r>
              <a:rPr lang="cs-CZ" smtClean="0"/>
              <a:t>s</a:t>
            </a:r>
            <a:r>
              <a:rPr lang="en-US" smtClean="0"/>
              <a:t> </a:t>
            </a:r>
            <a:r>
              <a:rPr lang="en-US" dirty="0" smtClean="0"/>
              <a:t>to market many times  more Items that you have current</a:t>
            </a:r>
            <a:r>
              <a:rPr lang="cs-CZ" dirty="0" smtClean="0"/>
              <a:t>l</a:t>
            </a:r>
            <a:r>
              <a:rPr lang="en-US" dirty="0" smtClean="0"/>
              <a:t>y in your stock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717032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109100"/>
            <a:ext cx="3838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7182054" y="4140326"/>
            <a:ext cx="1296144" cy="11681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182054" y="5332566"/>
            <a:ext cx="1580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Stock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e.g</a:t>
            </a:r>
            <a:r>
              <a:rPr lang="cs-CZ" dirty="0" smtClean="0">
                <a:solidFill>
                  <a:srgbClr val="FF0000"/>
                </a:solidFill>
              </a:rPr>
              <a:t>. 50 000 </a:t>
            </a:r>
            <a:r>
              <a:rPr lang="cs-CZ" dirty="0" err="1" smtClean="0">
                <a:solidFill>
                  <a:srgbClr val="FF0000"/>
                </a:solidFill>
              </a:rPr>
              <a:t>pcs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402338" y="5325073"/>
            <a:ext cx="25320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Nonstock</a:t>
            </a:r>
            <a:r>
              <a:rPr lang="en-US" dirty="0" smtClean="0">
                <a:solidFill>
                  <a:srgbClr val="0070C0"/>
                </a:solidFill>
              </a:rPr>
              <a:t> Items (Catalog)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 smtClean="0">
                <a:solidFill>
                  <a:srgbClr val="0070C0"/>
                </a:solidFill>
              </a:rPr>
              <a:t>e.g</a:t>
            </a:r>
            <a:r>
              <a:rPr lang="cs-CZ" dirty="0" smtClean="0">
                <a:solidFill>
                  <a:srgbClr val="0070C0"/>
                </a:solidFill>
              </a:rPr>
              <a:t>. 2 000 000 </a:t>
            </a:r>
            <a:r>
              <a:rPr lang="cs-CZ" dirty="0" err="1" smtClean="0">
                <a:solidFill>
                  <a:srgbClr val="0070C0"/>
                </a:solidFill>
              </a:rPr>
              <a:t>pcs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427984" y="4149080"/>
            <a:ext cx="2736304" cy="11506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70C0"/>
              </a:solidFill>
            </a:endParaRPr>
          </a:p>
        </p:txBody>
      </p:sp>
      <p:sp>
        <p:nvSpPr>
          <p:cNvPr id="6" name="Obousměrná vodorovná šipka 5"/>
          <p:cNvSpPr/>
          <p:nvPr/>
        </p:nvSpPr>
        <p:spPr>
          <a:xfrm>
            <a:off x="3707904" y="4517132"/>
            <a:ext cx="792088" cy="2800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43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Nonstock</a:t>
            </a:r>
            <a:r>
              <a:rPr lang="cs-CZ" dirty="0" smtClean="0"/>
              <a:t> </a:t>
            </a:r>
            <a:r>
              <a:rPr lang="cs-CZ" dirty="0" err="1" smtClean="0"/>
              <a:t>Items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98" y="1772816"/>
            <a:ext cx="215265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683302"/>
            <a:ext cx="4133850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2126682" y="2982491"/>
            <a:ext cx="122413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664626"/>
            <a:ext cx="14954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Přímá spojnice se šipkou 8"/>
          <p:cNvCxnSpPr/>
          <p:nvPr/>
        </p:nvCxnSpPr>
        <p:spPr>
          <a:xfrm>
            <a:off x="5414789" y="4445564"/>
            <a:ext cx="0" cy="4381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201" y="4869413"/>
            <a:ext cx="120015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Přímá spojnice se šipkou 10"/>
          <p:cNvCxnSpPr/>
          <p:nvPr/>
        </p:nvCxnSpPr>
        <p:spPr>
          <a:xfrm>
            <a:off x="6309418" y="4498590"/>
            <a:ext cx="0" cy="4381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738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Nonstock</a:t>
            </a:r>
            <a:r>
              <a:rPr lang="cs-CZ" dirty="0"/>
              <a:t> </a:t>
            </a:r>
            <a:r>
              <a:rPr lang="cs-CZ" dirty="0" err="1"/>
              <a:t>Items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98" y="1772816"/>
            <a:ext cx="215265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2126682" y="2982491"/>
            <a:ext cx="122413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818" y="1772816"/>
            <a:ext cx="420052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093" y="4839866"/>
            <a:ext cx="14954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Přímá spojnice se šipkou 8"/>
          <p:cNvCxnSpPr/>
          <p:nvPr/>
        </p:nvCxnSpPr>
        <p:spPr>
          <a:xfrm>
            <a:off x="5439723" y="4620803"/>
            <a:ext cx="0" cy="4381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963" y="4970110"/>
            <a:ext cx="120015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Přímá spojnice se šipkou 11"/>
          <p:cNvCxnSpPr/>
          <p:nvPr/>
        </p:nvCxnSpPr>
        <p:spPr>
          <a:xfrm>
            <a:off x="6327180" y="4599287"/>
            <a:ext cx="0" cy="4381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885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Item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4143375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27063"/>
            <a:ext cx="4191000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2292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428" y="3257300"/>
            <a:ext cx="1510586" cy="2757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 flipV="1">
            <a:off x="3995936" y="2752109"/>
            <a:ext cx="1368152" cy="8741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00808"/>
            <a:ext cx="3189908" cy="2102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899592" y="3140968"/>
            <a:ext cx="14401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827584" y="33156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  Sales </a:t>
            </a:r>
            <a:r>
              <a:rPr lang="cs-CZ" dirty="0" err="1" smtClean="0">
                <a:solidFill>
                  <a:schemeClr val="bg1"/>
                </a:solidFill>
              </a:rPr>
              <a:t>Order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899592" y="4023067"/>
            <a:ext cx="1440160" cy="1260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899592" y="4238473"/>
            <a:ext cx="1440160" cy="1260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166" y="4389409"/>
            <a:ext cx="819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Přímá spojnice se šipkou 15"/>
          <p:cNvCxnSpPr/>
          <p:nvPr/>
        </p:nvCxnSpPr>
        <p:spPr>
          <a:xfrm>
            <a:off x="2337777" y="4594075"/>
            <a:ext cx="65004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7671899" y="3698013"/>
            <a:ext cx="0" cy="66647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86210" y="4364486"/>
            <a:ext cx="971377" cy="11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540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22138"/>
            <a:ext cx="3829881" cy="2182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412776"/>
            <a:ext cx="3888432" cy="221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832" y="3861048"/>
            <a:ext cx="3927376" cy="2240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853286" y="5157192"/>
            <a:ext cx="1516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modified</a:t>
            </a:r>
            <a:endParaRPr lang="cs-CZ" dirty="0" smtClean="0"/>
          </a:p>
          <a:p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creation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476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Requisition</a:t>
            </a:r>
            <a:r>
              <a:rPr lang="cs-CZ" dirty="0" smtClean="0"/>
              <a:t> </a:t>
            </a:r>
            <a:r>
              <a:rPr lang="cs-CZ" dirty="0" err="1" smtClean="0"/>
              <a:t>Worksheets</a:t>
            </a:r>
            <a:r>
              <a:rPr lang="cs-CZ" dirty="0" smtClean="0"/>
              <a:t> (</a:t>
            </a:r>
            <a:r>
              <a:rPr lang="cs-CZ" dirty="0" err="1" smtClean="0"/>
              <a:t>replenishment</a:t>
            </a:r>
            <a:r>
              <a:rPr lang="cs-CZ" dirty="0" smtClean="0"/>
              <a:t> </a:t>
            </a:r>
            <a:r>
              <a:rPr lang="cs-CZ" dirty="0" err="1" smtClean="0"/>
              <a:t>suggestion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21240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284984"/>
            <a:ext cx="5430565" cy="2234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589240"/>
            <a:ext cx="1403995" cy="925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6658922" y="5674325"/>
            <a:ext cx="108143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32471" y="5104169"/>
            <a:ext cx="971377" cy="11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7570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Requisition</a:t>
            </a:r>
            <a:r>
              <a:rPr lang="cs-CZ" dirty="0"/>
              <a:t> </a:t>
            </a:r>
            <a:r>
              <a:rPr lang="cs-CZ" dirty="0" err="1"/>
              <a:t>Worksheets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363855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988840"/>
            <a:ext cx="3667125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21" y="4653136"/>
            <a:ext cx="8373951" cy="107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411760" y="6237312"/>
            <a:ext cx="5096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Function</a:t>
            </a:r>
            <a:r>
              <a:rPr lang="cs-CZ" dirty="0" smtClean="0"/>
              <a:t>-Carry 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Message</a:t>
            </a:r>
            <a:r>
              <a:rPr lang="cs-CZ" dirty="0" smtClean="0"/>
              <a:t> -  &gt;PO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created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 flipH="1" flipV="1">
            <a:off x="2339752" y="5517232"/>
            <a:ext cx="72008" cy="72008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3620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135</Words>
  <Application>Microsoft Office PowerPoint</Application>
  <PresentationFormat>Předvádění na obrazovce (4:3)</PresentationFormat>
  <Paragraphs>28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Introduction to MS Dynamics NAV XII.  (Non-stock Items)</vt:lpstr>
      <vt:lpstr>Nonstock Items</vt:lpstr>
      <vt:lpstr>Nonstock Items</vt:lpstr>
      <vt:lpstr>Nonstock Items</vt:lpstr>
      <vt:lpstr>Creation of the new Item</vt:lpstr>
      <vt:lpstr>Sales Order</vt:lpstr>
      <vt:lpstr>Item Card</vt:lpstr>
      <vt:lpstr>Requisition Worksheets (replenishment suggestion)</vt:lpstr>
      <vt:lpstr>Requisition Worksheets</vt:lpstr>
      <vt:lpstr>Purchase Order (have to posted by F11)</vt:lpstr>
      <vt:lpstr>Created Sales Order</vt:lpstr>
      <vt:lpstr>End of the section XII.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107</cp:revision>
  <dcterms:created xsi:type="dcterms:W3CDTF">2014-09-15T11:04:04Z</dcterms:created>
  <dcterms:modified xsi:type="dcterms:W3CDTF">2015-10-12T07:38:01Z</dcterms:modified>
</cp:coreProperties>
</file>