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93" r:id="rId3"/>
    <p:sldId id="295" r:id="rId4"/>
    <p:sldId id="296" r:id="rId5"/>
    <p:sldId id="294" r:id="rId6"/>
    <p:sldId id="297" r:id="rId7"/>
    <p:sldId id="301" r:id="rId8"/>
    <p:sldId id="302" r:id="rId9"/>
    <p:sldId id="300" r:id="rId10"/>
    <p:sldId id="299" r:id="rId11"/>
    <p:sldId id="298" r:id="rId12"/>
    <p:sldId id="307" r:id="rId13"/>
    <p:sldId id="306" r:id="rId14"/>
    <p:sldId id="305" r:id="rId15"/>
    <p:sldId id="304" r:id="rId16"/>
    <p:sldId id="303" r:id="rId17"/>
    <p:sldId id="310" r:id="rId18"/>
    <p:sldId id="309" r:id="rId19"/>
    <p:sldId id="312" r:id="rId20"/>
    <p:sldId id="311" r:id="rId21"/>
    <p:sldId id="308" r:id="rId22"/>
    <p:sldId id="292"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014" y="-2526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18.11.2014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22</a:t>
            </a:fld>
            <a:endParaRPr lang="cs-CZ"/>
          </a:p>
        </p:txBody>
      </p:sp>
    </p:spTree>
    <p:extLst>
      <p:ext uri="{BB962C8B-B14F-4D97-AF65-F5344CB8AC3E}">
        <p14:creationId xmlns:p14="http://schemas.microsoft.com/office/powerpoint/2010/main" val="1857428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18.11.2014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18.11.2014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18.11.2014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18.11.2014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18.11.2014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18.11.2014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18.11.2014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Introduction to MS Dynamics NAV XXVII. </a:t>
            </a:r>
            <a:r>
              <a:rPr lang="en-GB" sz="1600" b="1" dirty="0" smtClean="0">
                <a:solidFill>
                  <a:srgbClr val="0070C0"/>
                </a:solidFill>
                <a:latin typeface="+mn-lt"/>
              </a:rPr>
              <a:t>(Production)</a:t>
            </a:r>
            <a:endParaRPr lang="en-GB" sz="1600" b="1" dirty="0">
              <a:solidFill>
                <a:srgbClr val="0070C0"/>
              </a:solidFill>
              <a:latin typeface="+mn-lt"/>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MRP and MRP-II in NAV</a:t>
            </a:r>
            <a:endParaRPr lang="cs-CZ" dirty="0"/>
          </a:p>
        </p:txBody>
      </p:sp>
      <p:sp>
        <p:nvSpPr>
          <p:cNvPr id="4" name="Obdélník 3"/>
          <p:cNvSpPr/>
          <p:nvPr/>
        </p:nvSpPr>
        <p:spPr>
          <a:xfrm>
            <a:off x="4337234" y="1576537"/>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5364088" y="1576537"/>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6444208" y="1559526"/>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Pětiúhelník 6"/>
          <p:cNvSpPr/>
          <p:nvPr/>
        </p:nvSpPr>
        <p:spPr>
          <a:xfrm>
            <a:off x="3106189" y="1700808"/>
            <a:ext cx="504056" cy="36004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4306645" y="2594948"/>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280234" y="2594948"/>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6279962" y="2594948"/>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Pětiúhelník 10"/>
          <p:cNvSpPr/>
          <p:nvPr/>
        </p:nvSpPr>
        <p:spPr>
          <a:xfrm>
            <a:off x="7704348" y="3738005"/>
            <a:ext cx="504056" cy="360040"/>
          </a:xfrm>
          <a:prstGeom prst="homePlate">
            <a:avLst/>
          </a:prstGeom>
          <a:solidFill>
            <a:srgbClr val="00B050"/>
          </a:solidFill>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4129585" y="1484784"/>
            <a:ext cx="3322735"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p:cNvSpPr txBox="1"/>
          <p:nvPr/>
        </p:nvSpPr>
        <p:spPr>
          <a:xfrm>
            <a:off x="5731395" y="2041103"/>
            <a:ext cx="1561133" cy="307777"/>
          </a:xfrm>
          <a:prstGeom prst="rect">
            <a:avLst/>
          </a:prstGeom>
          <a:noFill/>
        </p:spPr>
        <p:txBody>
          <a:bodyPr wrap="none" rtlCol="0">
            <a:spAutoFit/>
          </a:bodyPr>
          <a:lstStyle/>
          <a:p>
            <a:r>
              <a:rPr lang="cs-CZ" sz="1400" dirty="0" err="1" smtClean="0"/>
              <a:t>Production</a:t>
            </a:r>
            <a:r>
              <a:rPr lang="cs-CZ" sz="1400" dirty="0" smtClean="0"/>
              <a:t> </a:t>
            </a:r>
            <a:r>
              <a:rPr lang="cs-CZ" sz="1400" dirty="0" err="1" smtClean="0"/>
              <a:t>order</a:t>
            </a:r>
            <a:r>
              <a:rPr lang="cs-CZ" sz="1400" dirty="0" smtClean="0"/>
              <a:t> 1</a:t>
            </a:r>
            <a:endParaRPr lang="cs-CZ" sz="1400" dirty="0"/>
          </a:p>
        </p:txBody>
      </p:sp>
      <p:sp>
        <p:nvSpPr>
          <p:cNvPr id="14" name="TextovéPole 13"/>
          <p:cNvSpPr txBox="1"/>
          <p:nvPr/>
        </p:nvSpPr>
        <p:spPr>
          <a:xfrm>
            <a:off x="2999244" y="1330894"/>
            <a:ext cx="619529" cy="307777"/>
          </a:xfrm>
          <a:prstGeom prst="rect">
            <a:avLst/>
          </a:prstGeom>
          <a:noFill/>
        </p:spPr>
        <p:txBody>
          <a:bodyPr wrap="none" rtlCol="0">
            <a:spAutoFit/>
          </a:bodyPr>
          <a:lstStyle/>
          <a:p>
            <a:r>
              <a:rPr lang="cs-CZ" sz="1400" b="1" dirty="0" err="1" smtClean="0">
                <a:solidFill>
                  <a:srgbClr val="FF0000"/>
                </a:solidFill>
              </a:rPr>
              <a:t>Today</a:t>
            </a:r>
            <a:endParaRPr lang="cs-CZ" sz="1400" b="1" dirty="0">
              <a:solidFill>
                <a:srgbClr val="FF0000"/>
              </a:solidFill>
            </a:endParaRPr>
          </a:p>
        </p:txBody>
      </p:sp>
      <p:sp>
        <p:nvSpPr>
          <p:cNvPr id="15" name="TextovéPole 14"/>
          <p:cNvSpPr txBox="1"/>
          <p:nvPr/>
        </p:nvSpPr>
        <p:spPr>
          <a:xfrm>
            <a:off x="7518115" y="1268760"/>
            <a:ext cx="876522" cy="307777"/>
          </a:xfrm>
          <a:prstGeom prst="rect">
            <a:avLst/>
          </a:prstGeom>
          <a:noFill/>
        </p:spPr>
        <p:txBody>
          <a:bodyPr wrap="none" rtlCol="0">
            <a:spAutoFit/>
          </a:bodyPr>
          <a:lstStyle/>
          <a:p>
            <a:r>
              <a:rPr lang="cs-CZ" sz="1400" b="1" dirty="0" smtClean="0">
                <a:solidFill>
                  <a:srgbClr val="00B050"/>
                </a:solidFill>
              </a:rPr>
              <a:t>DUE </a:t>
            </a:r>
            <a:r>
              <a:rPr lang="cs-CZ" sz="1400" b="1" dirty="0" err="1" smtClean="0">
                <a:solidFill>
                  <a:srgbClr val="00B050"/>
                </a:solidFill>
              </a:rPr>
              <a:t>date</a:t>
            </a:r>
            <a:endParaRPr lang="cs-CZ" sz="1400" b="1" dirty="0">
              <a:solidFill>
                <a:srgbClr val="00B050"/>
              </a:solidFill>
            </a:endParaRPr>
          </a:p>
        </p:txBody>
      </p:sp>
      <p:sp>
        <p:nvSpPr>
          <p:cNvPr id="16" name="Obdélník 15"/>
          <p:cNvSpPr/>
          <p:nvPr/>
        </p:nvSpPr>
        <p:spPr>
          <a:xfrm>
            <a:off x="4129585" y="2472145"/>
            <a:ext cx="3303984"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p:cNvSpPr txBox="1"/>
          <p:nvPr/>
        </p:nvSpPr>
        <p:spPr>
          <a:xfrm>
            <a:off x="5636191" y="2869890"/>
            <a:ext cx="1561133" cy="307777"/>
          </a:xfrm>
          <a:prstGeom prst="rect">
            <a:avLst/>
          </a:prstGeom>
          <a:noFill/>
        </p:spPr>
        <p:txBody>
          <a:bodyPr wrap="none" rtlCol="0">
            <a:spAutoFit/>
          </a:bodyPr>
          <a:lstStyle/>
          <a:p>
            <a:r>
              <a:rPr lang="cs-CZ" sz="1400" dirty="0" err="1" smtClean="0"/>
              <a:t>Production</a:t>
            </a:r>
            <a:r>
              <a:rPr lang="cs-CZ" sz="1400" dirty="0" smtClean="0"/>
              <a:t> </a:t>
            </a:r>
            <a:r>
              <a:rPr lang="cs-CZ" sz="1400" dirty="0" err="1" smtClean="0"/>
              <a:t>order</a:t>
            </a:r>
            <a:r>
              <a:rPr lang="cs-CZ" sz="1400" dirty="0" smtClean="0"/>
              <a:t> 2</a:t>
            </a:r>
            <a:endParaRPr lang="cs-CZ" sz="1400" dirty="0"/>
          </a:p>
        </p:txBody>
      </p:sp>
      <p:sp>
        <p:nvSpPr>
          <p:cNvPr id="18" name="Obdélník 17"/>
          <p:cNvSpPr/>
          <p:nvPr/>
        </p:nvSpPr>
        <p:spPr>
          <a:xfrm>
            <a:off x="4337233" y="2840273"/>
            <a:ext cx="79060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MRP</a:t>
            </a:r>
            <a:endParaRPr lang="cs-CZ"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Obdélník 18"/>
          <p:cNvSpPr/>
          <p:nvPr/>
        </p:nvSpPr>
        <p:spPr>
          <a:xfrm>
            <a:off x="4337234" y="1830015"/>
            <a:ext cx="79060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MRP</a:t>
            </a:r>
            <a:endParaRPr lang="cs-CZ"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cxnSp>
        <p:nvCxnSpPr>
          <p:cNvPr id="21" name="Přímá spojnice se šipkou 20"/>
          <p:cNvCxnSpPr/>
          <p:nvPr/>
        </p:nvCxnSpPr>
        <p:spPr>
          <a:xfrm>
            <a:off x="2483768" y="1576537"/>
            <a:ext cx="0" cy="20053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323528" y="2231711"/>
            <a:ext cx="3941698" cy="646331"/>
          </a:xfrm>
          <a:prstGeom prst="rect">
            <a:avLst/>
          </a:prstGeom>
          <a:noFill/>
          <a:scene3d>
            <a:camera prst="orthographicFront">
              <a:rot lat="0" lon="0" rev="5400000"/>
            </a:camera>
            <a:lightRig rig="threePt" dir="t"/>
          </a:scene3d>
        </p:spPr>
        <p:txBody>
          <a:bodyPr wrap="square" rtlCol="0">
            <a:spAutoFit/>
          </a:bodyPr>
          <a:lstStyle/>
          <a:p>
            <a:r>
              <a:rPr lang="cs-CZ" dirty="0" err="1" smtClean="0"/>
              <a:t>Planning</a:t>
            </a:r>
            <a:r>
              <a:rPr lang="cs-CZ" dirty="0" smtClean="0"/>
              <a:t> : </a:t>
            </a:r>
            <a:r>
              <a:rPr lang="cs-CZ" dirty="0" err="1" smtClean="0"/>
              <a:t>firstly</a:t>
            </a:r>
            <a:r>
              <a:rPr lang="cs-CZ" dirty="0" smtClean="0"/>
              <a:t> PO1 and </a:t>
            </a:r>
            <a:r>
              <a:rPr lang="cs-CZ" dirty="0" err="1" smtClean="0"/>
              <a:t>then</a:t>
            </a:r>
            <a:r>
              <a:rPr lang="cs-CZ" dirty="0" smtClean="0"/>
              <a:t> PO2</a:t>
            </a:r>
          </a:p>
          <a:p>
            <a:endParaRPr lang="cs-CZ" dirty="0"/>
          </a:p>
        </p:txBody>
      </p:sp>
      <p:sp>
        <p:nvSpPr>
          <p:cNvPr id="23" name="Pětiúhelník 22"/>
          <p:cNvSpPr/>
          <p:nvPr/>
        </p:nvSpPr>
        <p:spPr>
          <a:xfrm>
            <a:off x="3114717" y="2724173"/>
            <a:ext cx="504056" cy="36004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bdélník 23"/>
          <p:cNvSpPr/>
          <p:nvPr/>
        </p:nvSpPr>
        <p:spPr>
          <a:xfrm>
            <a:off x="4403029" y="3736777"/>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Obdélník 24"/>
          <p:cNvSpPr/>
          <p:nvPr/>
        </p:nvSpPr>
        <p:spPr>
          <a:xfrm>
            <a:off x="5429883" y="3736777"/>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bdélník 25"/>
          <p:cNvSpPr/>
          <p:nvPr/>
        </p:nvSpPr>
        <p:spPr>
          <a:xfrm>
            <a:off x="6446679" y="3737109"/>
            <a:ext cx="864096" cy="2306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Obdélník 26"/>
          <p:cNvSpPr/>
          <p:nvPr/>
        </p:nvSpPr>
        <p:spPr>
          <a:xfrm>
            <a:off x="4195380" y="3645024"/>
            <a:ext cx="3322735"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extovéPole 27"/>
          <p:cNvSpPr txBox="1"/>
          <p:nvPr/>
        </p:nvSpPr>
        <p:spPr>
          <a:xfrm>
            <a:off x="5797190" y="4201343"/>
            <a:ext cx="1561133" cy="307777"/>
          </a:xfrm>
          <a:prstGeom prst="rect">
            <a:avLst/>
          </a:prstGeom>
          <a:noFill/>
        </p:spPr>
        <p:txBody>
          <a:bodyPr wrap="none" rtlCol="0">
            <a:spAutoFit/>
          </a:bodyPr>
          <a:lstStyle/>
          <a:p>
            <a:r>
              <a:rPr lang="cs-CZ" sz="1400" dirty="0" err="1" smtClean="0"/>
              <a:t>Production</a:t>
            </a:r>
            <a:r>
              <a:rPr lang="cs-CZ" sz="1400" dirty="0" smtClean="0"/>
              <a:t> </a:t>
            </a:r>
            <a:r>
              <a:rPr lang="cs-CZ" sz="1400" dirty="0" err="1" smtClean="0"/>
              <a:t>order</a:t>
            </a:r>
            <a:r>
              <a:rPr lang="cs-CZ" sz="1400" dirty="0" smtClean="0"/>
              <a:t> 1</a:t>
            </a:r>
            <a:endParaRPr lang="cs-CZ" sz="1400" dirty="0"/>
          </a:p>
        </p:txBody>
      </p:sp>
      <p:sp>
        <p:nvSpPr>
          <p:cNvPr id="29" name="Obdélník 28"/>
          <p:cNvSpPr/>
          <p:nvPr/>
        </p:nvSpPr>
        <p:spPr>
          <a:xfrm>
            <a:off x="1067471" y="4847947"/>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Obdélník 29"/>
          <p:cNvSpPr/>
          <p:nvPr/>
        </p:nvSpPr>
        <p:spPr>
          <a:xfrm>
            <a:off x="2041060" y="4847947"/>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Obdélník 30"/>
          <p:cNvSpPr/>
          <p:nvPr/>
        </p:nvSpPr>
        <p:spPr>
          <a:xfrm>
            <a:off x="3040788" y="4847947"/>
            <a:ext cx="864096"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Obdélník 31"/>
          <p:cNvSpPr/>
          <p:nvPr/>
        </p:nvSpPr>
        <p:spPr>
          <a:xfrm>
            <a:off x="890411" y="4725144"/>
            <a:ext cx="3303984"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TextovéPole 32"/>
          <p:cNvSpPr txBox="1"/>
          <p:nvPr/>
        </p:nvSpPr>
        <p:spPr>
          <a:xfrm>
            <a:off x="2397017" y="5122889"/>
            <a:ext cx="1561133" cy="307777"/>
          </a:xfrm>
          <a:prstGeom prst="rect">
            <a:avLst/>
          </a:prstGeom>
          <a:noFill/>
        </p:spPr>
        <p:txBody>
          <a:bodyPr wrap="none" rtlCol="0">
            <a:spAutoFit/>
          </a:bodyPr>
          <a:lstStyle/>
          <a:p>
            <a:r>
              <a:rPr lang="cs-CZ" sz="1400" dirty="0" err="1" smtClean="0"/>
              <a:t>Production</a:t>
            </a:r>
            <a:r>
              <a:rPr lang="cs-CZ" sz="1400" dirty="0" smtClean="0"/>
              <a:t> </a:t>
            </a:r>
            <a:r>
              <a:rPr lang="cs-CZ" sz="1400" dirty="0" err="1" smtClean="0"/>
              <a:t>order</a:t>
            </a:r>
            <a:r>
              <a:rPr lang="cs-CZ" sz="1400" dirty="0" smtClean="0"/>
              <a:t> 2</a:t>
            </a:r>
            <a:endParaRPr lang="cs-CZ" sz="1400" dirty="0"/>
          </a:p>
        </p:txBody>
      </p:sp>
      <p:sp>
        <p:nvSpPr>
          <p:cNvPr id="34" name="Obdélník 33"/>
          <p:cNvSpPr/>
          <p:nvPr/>
        </p:nvSpPr>
        <p:spPr>
          <a:xfrm>
            <a:off x="4360593" y="4047455"/>
            <a:ext cx="1048685"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MRP-II</a:t>
            </a:r>
            <a:endParaRPr lang="cs-CZ"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5" name="Obdélník 34"/>
          <p:cNvSpPr/>
          <p:nvPr/>
        </p:nvSpPr>
        <p:spPr>
          <a:xfrm>
            <a:off x="1141701" y="5122889"/>
            <a:ext cx="79060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2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MRP</a:t>
            </a:r>
            <a:endParaRPr lang="cs-CZ"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13054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Production Order (manually created)</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2381250"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2843808" y="1556792"/>
            <a:ext cx="6095387" cy="646331"/>
          </a:xfrm>
          <a:prstGeom prst="rect">
            <a:avLst/>
          </a:prstGeom>
          <a:noFill/>
        </p:spPr>
        <p:txBody>
          <a:bodyPr wrap="none" rtlCol="0">
            <a:spAutoFit/>
          </a:bodyPr>
          <a:lstStyle/>
          <a:p>
            <a:r>
              <a:rPr lang="en-GB" dirty="0" smtClean="0"/>
              <a:t>F3, Enter, Item, F6-&gt;1150-&gt;Quantity=100-&gt;Function-&gt;</a:t>
            </a:r>
          </a:p>
          <a:p>
            <a:r>
              <a:rPr lang="en-GB" dirty="0" smtClean="0"/>
              <a:t>-&gt;Refresh-&gt;Backward-&gt;Ticked (lines, routings and components)</a:t>
            </a:r>
            <a:endParaRPr lang="en-GB"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6838" y="2342689"/>
            <a:ext cx="6029325"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424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Components from PO</a:t>
            </a:r>
            <a:endParaRPr lang="en-GB"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355" y="1268759"/>
            <a:ext cx="4443838" cy="25202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077072"/>
            <a:ext cx="2160240" cy="1213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a:endCxn id="7" idx="0"/>
          </p:cNvCxnSpPr>
          <p:nvPr/>
        </p:nvCxnSpPr>
        <p:spPr>
          <a:xfrm flipH="1">
            <a:off x="2843808" y="3645024"/>
            <a:ext cx="15813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508" y="5445224"/>
            <a:ext cx="6029325"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4614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Routing</a:t>
            </a:r>
            <a:r>
              <a:rPr lang="cs-CZ" dirty="0" smtClean="0"/>
              <a:t> </a:t>
            </a:r>
            <a:r>
              <a:rPr lang="cs-CZ" dirty="0" err="1" smtClean="0"/>
              <a:t>from</a:t>
            </a:r>
            <a:r>
              <a:rPr lang="cs-CZ" dirty="0" smtClean="0"/>
              <a:t> PO</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092870"/>
            <a:ext cx="2447925"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355" y="1268759"/>
            <a:ext cx="4443838" cy="25202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Přímá spojnice se šipkou 5"/>
          <p:cNvCxnSpPr/>
          <p:nvPr/>
        </p:nvCxnSpPr>
        <p:spPr>
          <a:xfrm flipH="1">
            <a:off x="2843808" y="3645024"/>
            <a:ext cx="15813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Šipka doprava 3"/>
          <p:cNvSpPr/>
          <p:nvPr/>
        </p:nvSpPr>
        <p:spPr>
          <a:xfrm>
            <a:off x="4355976" y="4092870"/>
            <a:ext cx="3528392" cy="14963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SEE NEXT SLIDE </a:t>
            </a:r>
            <a:endParaRPr lang="cs-CZ" dirty="0"/>
          </a:p>
        </p:txBody>
      </p:sp>
    </p:spTree>
    <p:extLst>
      <p:ext uri="{BB962C8B-B14F-4D97-AF65-F5344CB8AC3E}">
        <p14:creationId xmlns:p14="http://schemas.microsoft.com/office/powerpoint/2010/main" val="594612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Routing</a:t>
            </a: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44824"/>
            <a:ext cx="8208963"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0358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Statistics</a:t>
            </a:r>
            <a:r>
              <a:rPr lang="cs-CZ" dirty="0" smtClean="0"/>
              <a:t> </a:t>
            </a:r>
            <a:r>
              <a:rPr lang="cs-CZ" dirty="0" err="1" smtClean="0"/>
              <a:t>from</a:t>
            </a:r>
            <a:r>
              <a:rPr lang="cs-CZ" dirty="0" smtClean="0"/>
              <a:t> PO</a:t>
            </a:r>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6912768" cy="2999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9046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Status </a:t>
            </a:r>
            <a:r>
              <a:rPr lang="cs-CZ" dirty="0" err="1" smtClean="0"/>
              <a:t>change</a:t>
            </a:r>
            <a:endParaRPr lang="cs-CZ" dirty="0"/>
          </a:p>
        </p:txBody>
      </p:sp>
      <p:sp>
        <p:nvSpPr>
          <p:cNvPr id="3" name="Zástupný symbol pro obsah 2"/>
          <p:cNvSpPr>
            <a:spLocks noGrp="1"/>
          </p:cNvSpPr>
          <p:nvPr>
            <p:ph idx="1"/>
          </p:nvPr>
        </p:nvSpPr>
        <p:spPr/>
        <p:txBody>
          <a:bodyPr>
            <a:normAutofit/>
          </a:bodyPr>
          <a:lstStyle/>
          <a:p>
            <a:r>
              <a:rPr lang="en-US" sz="2800" dirty="0" smtClean="0"/>
              <a:t>PO button Function -&gt;Change unit status -&gt;Released</a:t>
            </a:r>
            <a:endParaRPr lang="en-US" sz="28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2564903"/>
            <a:ext cx="2376264" cy="1482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1381" y="4365104"/>
            <a:ext cx="46291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3779912" y="4047692"/>
            <a:ext cx="216024" cy="3894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1259632" y="6165304"/>
            <a:ext cx="6538393" cy="369332"/>
          </a:xfrm>
          <a:prstGeom prst="rect">
            <a:avLst/>
          </a:prstGeom>
          <a:noFill/>
        </p:spPr>
        <p:txBody>
          <a:bodyPr wrap="none" rtlCol="0">
            <a:spAutoFit/>
          </a:bodyPr>
          <a:lstStyle/>
          <a:p>
            <a:r>
              <a:rPr lang="en-GB" dirty="0" smtClean="0"/>
              <a:t>New Released PO has the same structure like Firmed Planned PO !!!</a:t>
            </a:r>
            <a:endParaRPr lang="en-GB" dirty="0"/>
          </a:p>
        </p:txBody>
      </p:sp>
    </p:spTree>
    <p:extLst>
      <p:ext uri="{BB962C8B-B14F-4D97-AF65-F5344CB8AC3E}">
        <p14:creationId xmlns:p14="http://schemas.microsoft.com/office/powerpoint/2010/main" val="350709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Consumption</a:t>
            </a:r>
            <a:r>
              <a:rPr lang="cs-CZ" dirty="0" smtClean="0"/>
              <a:t> </a:t>
            </a:r>
            <a:r>
              <a:rPr lang="cs-CZ" dirty="0" err="1" smtClean="0"/>
              <a:t>from</a:t>
            </a:r>
            <a:r>
              <a:rPr lang="cs-CZ" dirty="0" smtClean="0"/>
              <a:t> </a:t>
            </a:r>
            <a:r>
              <a:rPr lang="cs-CZ" dirty="0" err="1" smtClean="0"/>
              <a:t>Released</a:t>
            </a:r>
            <a:r>
              <a:rPr lang="cs-CZ" dirty="0" smtClean="0"/>
              <a:t> PO </a:t>
            </a:r>
            <a:endParaRPr lang="cs-CZ"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4437112"/>
            <a:ext cx="2188468" cy="1506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484784"/>
            <a:ext cx="7132290" cy="2676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5436096" y="4005064"/>
            <a:ext cx="72008" cy="43204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42071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Production</a:t>
            </a:r>
            <a:r>
              <a:rPr lang="cs-CZ" dirty="0" smtClean="0"/>
              <a:t> </a:t>
            </a:r>
            <a:r>
              <a:rPr lang="cs-CZ" dirty="0" err="1" smtClean="0"/>
              <a:t>Journal</a:t>
            </a:r>
            <a:r>
              <a:rPr lang="cs-CZ" dirty="0" smtClean="0"/>
              <a:t> I.</a:t>
            </a:r>
            <a:endParaRPr lang="cs-CZ"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40767"/>
            <a:ext cx="8352928" cy="3359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539552" y="5085184"/>
            <a:ext cx="6182783" cy="369332"/>
          </a:xfrm>
          <a:prstGeom prst="rect">
            <a:avLst/>
          </a:prstGeom>
          <a:noFill/>
        </p:spPr>
        <p:txBody>
          <a:bodyPr wrap="none" rtlCol="0">
            <a:spAutoFit/>
          </a:bodyPr>
          <a:lstStyle/>
          <a:p>
            <a:r>
              <a:rPr lang="en-GB" dirty="0" smtClean="0"/>
              <a:t>You have to enter Setup times and real Run times for every lines</a:t>
            </a:r>
            <a:endParaRPr lang="en-GB" dirty="0"/>
          </a:p>
        </p:txBody>
      </p:sp>
      <p:sp>
        <p:nvSpPr>
          <p:cNvPr id="6" name="Šipka doprava 5"/>
          <p:cNvSpPr/>
          <p:nvPr/>
        </p:nvSpPr>
        <p:spPr>
          <a:xfrm>
            <a:off x="5076056" y="5269850"/>
            <a:ext cx="3528392" cy="11769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rgbClr val="FF0000"/>
                </a:solidFill>
              </a:rPr>
              <a:t>SEE NEXT SLIDE </a:t>
            </a:r>
            <a:endParaRPr lang="cs-CZ" b="1" dirty="0">
              <a:solidFill>
                <a:srgbClr val="FF0000"/>
              </a:solidFill>
            </a:endParaRPr>
          </a:p>
        </p:txBody>
      </p:sp>
    </p:spTree>
    <p:extLst>
      <p:ext uri="{BB962C8B-B14F-4D97-AF65-F5344CB8AC3E}">
        <p14:creationId xmlns:p14="http://schemas.microsoft.com/office/powerpoint/2010/main" val="3847431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Production</a:t>
            </a:r>
            <a:r>
              <a:rPr lang="cs-CZ" dirty="0"/>
              <a:t> </a:t>
            </a:r>
            <a:r>
              <a:rPr lang="cs-CZ" dirty="0" err="1"/>
              <a:t>Journal</a:t>
            </a:r>
            <a:r>
              <a:rPr lang="cs-CZ" dirty="0"/>
              <a:t> </a:t>
            </a:r>
            <a:r>
              <a:rPr lang="cs-CZ" dirty="0" smtClean="0"/>
              <a:t>II.</a:t>
            </a:r>
            <a:endParaRPr lang="cs-CZ" dirty="0"/>
          </a:p>
        </p:txBody>
      </p:sp>
      <p:sp>
        <p:nvSpPr>
          <p:cNvPr id="4" name="Obdélník 3"/>
          <p:cNvSpPr/>
          <p:nvPr/>
        </p:nvSpPr>
        <p:spPr>
          <a:xfrm>
            <a:off x="369878" y="4941168"/>
            <a:ext cx="1015021" cy="76944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cs-C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F11</a:t>
            </a:r>
            <a:endParaRPr lang="cs-CZ"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Šipka doprava 5"/>
          <p:cNvSpPr/>
          <p:nvPr/>
        </p:nvSpPr>
        <p:spPr>
          <a:xfrm>
            <a:off x="7020272" y="4969764"/>
            <a:ext cx="1656184" cy="11769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rgbClr val="FFFF00"/>
                </a:solidFill>
              </a:rPr>
              <a:t>SEE NEXT SLIDE </a:t>
            </a:r>
            <a:endParaRPr lang="cs-CZ" b="1" dirty="0">
              <a:solidFill>
                <a:srgbClr val="FFFF00"/>
              </a:solidFill>
            </a:endParaRP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881065"/>
            <a:ext cx="2242195" cy="1211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5" y="1412776"/>
            <a:ext cx="8189753"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4909899"/>
            <a:ext cx="2266900" cy="121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681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Production</a:t>
            </a:r>
            <a:r>
              <a:rPr lang="cs-CZ" dirty="0" smtClean="0"/>
              <a:t> -</a:t>
            </a:r>
            <a:r>
              <a:rPr lang="cs-CZ" dirty="0" err="1" smtClean="0"/>
              <a:t>basics</a:t>
            </a:r>
            <a:endParaRPr lang="en-US" dirty="0"/>
          </a:p>
        </p:txBody>
      </p:sp>
      <p:sp>
        <p:nvSpPr>
          <p:cNvPr id="3" name="Zástupný symbol pro obsah 2"/>
          <p:cNvSpPr>
            <a:spLocks noGrp="1"/>
          </p:cNvSpPr>
          <p:nvPr>
            <p:ph idx="1"/>
          </p:nvPr>
        </p:nvSpPr>
        <p:spPr/>
        <p:txBody>
          <a:bodyPr>
            <a:normAutofit fontScale="25000" lnSpcReduction="20000"/>
          </a:bodyPr>
          <a:lstStyle/>
          <a:p>
            <a:r>
              <a:rPr lang="en-GB" sz="11200" b="1" dirty="0" smtClean="0"/>
              <a:t>What to produce –BOM (Bill of Material)</a:t>
            </a:r>
          </a:p>
          <a:p>
            <a:endParaRPr lang="en-GB" sz="3400" b="1" dirty="0" smtClean="0"/>
          </a:p>
          <a:p>
            <a:pPr lvl="1"/>
            <a:r>
              <a:rPr lang="en-GB" sz="9600" dirty="0" smtClean="0"/>
              <a:t>A BOM is a listing of all the subassemblies, intermediates, parts and raw materials that go into a parent item. </a:t>
            </a:r>
          </a:p>
          <a:p>
            <a:pPr lvl="1"/>
            <a:r>
              <a:rPr lang="en-GB" sz="9600" b="1" dirty="0" smtClean="0"/>
              <a:t>Statuses</a:t>
            </a:r>
            <a:r>
              <a:rPr lang="en-GB" sz="9600" dirty="0" smtClean="0"/>
              <a:t> : New, Under Development, Certified and Closed (archived)</a:t>
            </a:r>
          </a:p>
          <a:p>
            <a:pPr lvl="1"/>
            <a:r>
              <a:rPr lang="en-GB" sz="9600" dirty="0" smtClean="0"/>
              <a:t>Production BOMs manage the material requirement of production exclusively.</a:t>
            </a:r>
          </a:p>
          <a:p>
            <a:pPr lvl="1"/>
            <a:r>
              <a:rPr lang="en-GB" sz="9600" dirty="0" smtClean="0"/>
              <a:t>Production BOMs may consist of several levels. You can use up to </a:t>
            </a:r>
            <a:r>
              <a:rPr lang="en-GB" sz="9600" b="1" dirty="0" smtClean="0"/>
              <a:t>50 levels</a:t>
            </a:r>
            <a:r>
              <a:rPr lang="en-GB" sz="9600" dirty="0" smtClean="0"/>
              <a:t>.</a:t>
            </a:r>
          </a:p>
          <a:p>
            <a:pPr lvl="1"/>
            <a:r>
              <a:rPr lang="cs-CZ" sz="800" dirty="0" smtClean="0"/>
              <a:t> </a:t>
            </a:r>
            <a:endParaRPr lang="cs-CZ" sz="9600" dirty="0" smtClean="0"/>
          </a:p>
          <a:p>
            <a:pPr marL="457200" lvl="1" indent="0">
              <a:buNone/>
            </a:pPr>
            <a:r>
              <a:rPr lang="cs-CZ" sz="9600" dirty="0" smtClean="0"/>
              <a:t>  </a:t>
            </a:r>
            <a:endParaRPr lang="cs-CZ" sz="9600" dirty="0"/>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489432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 </a:t>
            </a:r>
            <a:r>
              <a:rPr lang="cs-CZ" dirty="0" err="1" smtClean="0"/>
              <a:t>Entries</a:t>
            </a:r>
            <a:r>
              <a:rPr lang="cs-CZ" dirty="0" smtClean="0"/>
              <a:t> and </a:t>
            </a:r>
            <a:r>
              <a:rPr lang="cs-CZ" dirty="0" err="1" smtClean="0"/>
              <a:t>Statistics</a:t>
            </a:r>
            <a:r>
              <a:rPr lang="cs-CZ" dirty="0" smtClean="0"/>
              <a:t> (F9)</a:t>
            </a:r>
            <a:endParaRPr lang="cs-CZ"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7984579" cy="1494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212975"/>
            <a:ext cx="6334125" cy="275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753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Change status PO-&gt;Finished</a:t>
            </a:r>
            <a:endParaRPr lang="en-GB" dirty="0"/>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7930" y="1556792"/>
            <a:ext cx="3590925"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4365104"/>
            <a:ext cx="4514850"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3923928" y="3717032"/>
            <a:ext cx="432048" cy="64807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19553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XXVI. </a:t>
            </a:r>
            <a:endParaRPr lang="cs-CZ" dirty="0"/>
          </a:p>
        </p:txBody>
      </p:sp>
      <p:sp>
        <p:nvSpPr>
          <p:cNvPr id="3" name="Obdélník 2"/>
          <p:cNvSpPr/>
          <p:nvPr/>
        </p:nvSpPr>
        <p:spPr>
          <a:xfrm>
            <a:off x="2411760" y="-373751178"/>
            <a:ext cx="4572000" cy="754360355"/>
          </a:xfrm>
          <a:prstGeom prst="rect">
            <a:avLst/>
          </a:prstGeom>
        </p:spPr>
        <p:txBody>
          <a:bodyPr>
            <a:sp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Přihlásit se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Používáte-li nástroj pro čtení obrazovky, vypněte Dynamické vyhledávání Google kliknutím sem.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Internet</a:t>
            </a:r>
          </a:p>
          <a:p>
            <a:endParaRPr lang="cs-CZ" dirty="0"/>
          </a:p>
          <a:p>
            <a:r>
              <a:rPr lang="cs-CZ" dirty="0"/>
              <a:t>Obrázky</a:t>
            </a:r>
          </a:p>
          <a:p>
            <a:endParaRPr lang="cs-CZ" dirty="0"/>
          </a:p>
          <a:p>
            <a:r>
              <a:rPr lang="cs-CZ" dirty="0"/>
              <a:t>Videa</a:t>
            </a:r>
          </a:p>
          <a:p>
            <a:endParaRPr lang="cs-CZ" dirty="0"/>
          </a:p>
          <a:p>
            <a:r>
              <a:rPr lang="cs-CZ" dirty="0"/>
              <a:t>Zprávy</a:t>
            </a:r>
          </a:p>
          <a:p>
            <a:endParaRPr lang="cs-CZ" dirty="0"/>
          </a:p>
          <a:p>
            <a:r>
              <a:rPr lang="cs-CZ" dirty="0"/>
              <a:t>Nákupy</a:t>
            </a:r>
          </a:p>
          <a:p>
            <a:r>
              <a:rPr lang="cs-CZ" dirty="0"/>
              <a:t>Více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Vyhledávací nástroje</a:t>
            </a:r>
          </a:p>
          <a:p>
            <a:r>
              <a:rPr lang="cs-CZ" dirty="0"/>
              <a:t>Bezpečné vyhledávání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Výsledky hledání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smtClean="0"/>
              <a:t>I</a:t>
            </a: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r>
              <a:rPr lang="cs-CZ" dirty="0"/>
              <a:t> </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err="1"/>
              <a:t>RemixYourHealth</a:t>
            </a:r>
            <a:r>
              <a:rPr lang="cs-CZ" dirty="0"/>
              <a:t> </a:t>
            </a:r>
            <a:r>
              <a:rPr lang="cs-CZ" dirty="0" err="1"/>
              <a:t>Workout</a:t>
            </a:r>
            <a:r>
              <a:rPr lang="cs-CZ" dirty="0"/>
              <a:t> </a:t>
            </a:r>
            <a:r>
              <a:rPr lang="cs-CZ" dirty="0" err="1"/>
              <a:t>Series</a:t>
            </a:r>
            <a:r>
              <a:rPr lang="cs-CZ" dirty="0"/>
              <a:t>: </a:t>
            </a:r>
            <a:r>
              <a:rPr lang="cs-CZ" dirty="0" err="1"/>
              <a:t>The</a:t>
            </a:r>
            <a:r>
              <a:rPr lang="cs-CZ" dirty="0"/>
              <a:t> Show </a:t>
            </a:r>
            <a:r>
              <a:rPr lang="cs-CZ" dirty="0" err="1"/>
              <a:t>Stopper</a:t>
            </a:r>
            <a:r>
              <a:rPr lang="cs-CZ" dirty="0"/>
              <a:t> | </a:t>
            </a:r>
            <a:r>
              <a:rPr lang="cs-CZ" dirty="0" err="1"/>
              <a:t>RemixYourHealth</a:t>
            </a:r>
            <a:endParaRPr lang="cs-CZ" dirty="0"/>
          </a:p>
          <a:p>
            <a:endParaRPr lang="cs-CZ" dirty="0"/>
          </a:p>
          <a:p>
            <a:endParaRPr lang="cs-CZ" dirty="0"/>
          </a:p>
          <a:p>
            <a:r>
              <a:rPr lang="cs-CZ" dirty="0"/>
              <a:t>remixyourhealth.com-940 × 400-Vyhledávání pomocí obrázku</a:t>
            </a:r>
          </a:p>
          <a:p>
            <a:r>
              <a:rPr lang="cs-CZ" dirty="0"/>
              <a:t>So </a:t>
            </a:r>
            <a:r>
              <a:rPr lang="cs-CZ" dirty="0" err="1"/>
              <a:t>two</a:t>
            </a:r>
            <a:r>
              <a:rPr lang="cs-CZ" dirty="0"/>
              <a:t> </a:t>
            </a:r>
            <a:r>
              <a:rPr lang="cs-CZ" dirty="0" err="1"/>
              <a:t>weeks</a:t>
            </a:r>
            <a:r>
              <a:rPr lang="cs-CZ" dirty="0"/>
              <a:t> ago I </a:t>
            </a:r>
            <a:r>
              <a:rPr lang="cs-CZ" dirty="0" err="1"/>
              <a:t>introduced</a:t>
            </a:r>
            <a:r>
              <a:rPr lang="cs-CZ" dirty="0"/>
              <a:t> </a:t>
            </a:r>
            <a:r>
              <a:rPr lang="cs-CZ" dirty="0" err="1"/>
              <a:t>you</a:t>
            </a:r>
            <a:r>
              <a:rPr lang="cs-CZ" dirty="0"/>
              <a:t> to </a:t>
            </a:r>
            <a:r>
              <a:rPr lang="cs-CZ" dirty="0" err="1"/>
              <a:t>the</a:t>
            </a:r>
            <a:r>
              <a:rPr lang="cs-CZ" dirty="0"/>
              <a:t> </a:t>
            </a:r>
            <a:r>
              <a:rPr lang="cs-CZ" dirty="0" err="1"/>
              <a:t>ridiculousness</a:t>
            </a:r>
            <a:r>
              <a:rPr lang="cs-CZ" dirty="0"/>
              <a:t> </a:t>
            </a:r>
            <a:r>
              <a:rPr lang="cs-CZ" dirty="0" err="1"/>
              <a:t>that</a:t>
            </a:r>
            <a:r>
              <a:rPr lang="cs-CZ" dirty="0"/>
              <a:t> </a:t>
            </a:r>
            <a:r>
              <a:rPr lang="cs-CZ" dirty="0" err="1"/>
              <a:t>was</a:t>
            </a:r>
            <a:r>
              <a:rPr lang="cs-CZ" dirty="0"/>
              <a:t> “</a:t>
            </a:r>
            <a:r>
              <a:rPr lang="cs-CZ" dirty="0" err="1"/>
              <a:t>The</a:t>
            </a:r>
            <a:r>
              <a:rPr lang="cs-CZ" dirty="0"/>
              <a:t> </a:t>
            </a:r>
            <a:r>
              <a:rPr lang="cs-CZ" dirty="0" err="1"/>
              <a:t>Shredder</a:t>
            </a:r>
            <a:r>
              <a:rPr lang="cs-CZ" dirty="0"/>
              <a:t>” </a:t>
            </a:r>
            <a:r>
              <a:rPr lang="cs-CZ" dirty="0" err="1"/>
              <a:t>workout</a:t>
            </a:r>
            <a:r>
              <a:rPr lang="cs-CZ" dirty="0"/>
              <a:t>. </a:t>
            </a:r>
            <a:r>
              <a:rPr lang="cs-CZ" dirty="0" err="1"/>
              <a:t>Did</a:t>
            </a:r>
            <a:r>
              <a:rPr lang="cs-CZ" dirty="0"/>
              <a:t> </a:t>
            </a:r>
            <a:r>
              <a:rPr lang="cs-CZ" dirty="0" err="1"/>
              <a:t>you</a:t>
            </a:r>
            <a:r>
              <a:rPr lang="cs-CZ" dirty="0"/>
              <a:t> </a:t>
            </a:r>
            <a:r>
              <a:rPr lang="cs-CZ" dirty="0" err="1"/>
              <a:t>try</a:t>
            </a:r>
            <a:r>
              <a:rPr lang="cs-CZ" dirty="0"/>
              <a:t> </a:t>
            </a:r>
            <a:r>
              <a:rPr lang="cs-CZ" dirty="0" err="1"/>
              <a:t>it</a:t>
            </a:r>
            <a:r>
              <a:rPr lang="cs-CZ" dirty="0"/>
              <a:t>? </a:t>
            </a:r>
            <a:r>
              <a:rPr lang="cs-CZ" dirty="0" err="1"/>
              <a:t>How'd</a:t>
            </a:r>
            <a:r>
              <a:rPr lang="cs-CZ" dirty="0"/>
              <a:t> </a:t>
            </a:r>
            <a:r>
              <a:rPr lang="cs-CZ" dirty="0" err="1"/>
              <a:t>it</a:t>
            </a:r>
            <a:r>
              <a:rPr lang="cs-CZ" dirty="0"/>
              <a:t> go? </a:t>
            </a:r>
            <a:r>
              <a:rPr lang="cs-CZ" dirty="0" err="1"/>
              <a:t>If</a:t>
            </a:r>
            <a:r>
              <a:rPr lang="cs-CZ" dirty="0"/>
              <a:t> </a:t>
            </a:r>
            <a:r>
              <a:rPr lang="cs-CZ" dirty="0" err="1"/>
              <a:t>you</a:t>
            </a:r>
            <a:r>
              <a:rPr lang="cs-CZ" dirty="0"/>
              <a:t> made </a:t>
            </a:r>
            <a:r>
              <a:rPr lang="cs-CZ" dirty="0" err="1"/>
              <a:t>it</a:t>
            </a:r>
            <a:r>
              <a:rPr lang="cs-CZ" dirty="0"/>
              <a:t> to </a:t>
            </a:r>
            <a:r>
              <a:rPr lang="cs-CZ" dirty="0" err="1"/>
              <a:t>the</a:t>
            </a:r>
            <a:r>
              <a:rPr lang="cs-CZ" dirty="0"/>
              <a:t> end </a:t>
            </a:r>
            <a:r>
              <a:rPr lang="cs-CZ" dirty="0" err="1"/>
              <a:t>of</a:t>
            </a:r>
            <a:r>
              <a:rPr lang="cs-CZ" dirty="0"/>
              <a:t> </a:t>
            </a:r>
            <a:r>
              <a:rPr lang="cs-CZ" dirty="0" err="1"/>
              <a:t>the</a:t>
            </a:r>
            <a:r>
              <a:rPr lang="cs-CZ" dirty="0"/>
              <a:t> ...</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Not </a:t>
            </a:r>
            <a:r>
              <a:rPr lang="cs-CZ" dirty="0" err="1"/>
              <a:t>Dead</a:t>
            </a:r>
            <a:r>
              <a:rPr lang="cs-CZ" dirty="0"/>
              <a:t> </a:t>
            </a:r>
            <a:r>
              <a:rPr lang="cs-CZ" dirty="0" err="1"/>
              <a:t>Yet</a:t>
            </a:r>
            <a:r>
              <a:rPr lang="cs-CZ" dirty="0"/>
              <a:t> </a:t>
            </a:r>
            <a:r>
              <a:rPr lang="cs-CZ" dirty="0" err="1"/>
              <a:t>Radio</a:t>
            </a:r>
            <a:r>
              <a:rPr lang="cs-CZ" dirty="0"/>
              <a:t> | </a:t>
            </a:r>
            <a:r>
              <a:rPr lang="cs-CZ" dirty="0" err="1"/>
              <a:t>Podcast</a:t>
            </a:r>
            <a:r>
              <a:rPr lang="cs-CZ" dirty="0"/>
              <a:t> </a:t>
            </a:r>
            <a:r>
              <a:rPr lang="cs-CZ" dirty="0" err="1"/>
              <a:t>featuring</a:t>
            </a:r>
            <a:r>
              <a:rPr lang="cs-CZ" dirty="0"/>
              <a:t> </a:t>
            </a:r>
            <a:r>
              <a:rPr lang="cs-CZ" dirty="0" err="1"/>
              <a:t>Tommy</a:t>
            </a:r>
            <a:r>
              <a:rPr lang="cs-CZ" dirty="0"/>
              <a:t> </a:t>
            </a:r>
            <a:r>
              <a:rPr lang="cs-CZ" dirty="0" err="1"/>
              <a:t>Bateman</a:t>
            </a:r>
            <a:r>
              <a:rPr lang="cs-CZ" dirty="0"/>
              <a:t> &amp; Alex </a:t>
            </a:r>
            <a:r>
              <a:rPr lang="cs-CZ" dirty="0" err="1"/>
              <a:t>Corolla</a:t>
            </a:r>
            <a:endParaRPr lang="cs-CZ" dirty="0"/>
          </a:p>
          <a:p>
            <a:endParaRPr lang="cs-CZ" dirty="0"/>
          </a:p>
          <a:p>
            <a:endParaRPr lang="cs-CZ" dirty="0"/>
          </a:p>
          <a:p>
            <a:r>
              <a:rPr lang="cs-CZ" dirty="0"/>
              <a:t>www.notdeadyetradio.com-447 × 280-Vyhledávání pomocí obrázku</a:t>
            </a:r>
          </a:p>
          <a:p>
            <a:r>
              <a:rPr lang="cs-CZ" dirty="0" err="1"/>
              <a:t>Tommy</a:t>
            </a:r>
            <a:r>
              <a:rPr lang="cs-CZ" dirty="0"/>
              <a:t> </a:t>
            </a:r>
            <a:r>
              <a:rPr lang="cs-CZ" dirty="0" err="1"/>
              <a:t>starts</a:t>
            </a:r>
            <a:r>
              <a:rPr lang="cs-CZ" dirty="0"/>
              <a:t> </a:t>
            </a:r>
            <a:r>
              <a:rPr lang="cs-CZ" dirty="0" err="1"/>
              <a:t>the</a:t>
            </a:r>
            <a:r>
              <a:rPr lang="cs-CZ" dirty="0"/>
              <a:t> show </a:t>
            </a:r>
            <a:r>
              <a:rPr lang="cs-CZ" dirty="0" err="1"/>
              <a:t>off</a:t>
            </a:r>
            <a:r>
              <a:rPr lang="cs-CZ" dirty="0"/>
              <a:t> in </a:t>
            </a:r>
            <a:r>
              <a:rPr lang="cs-CZ" dirty="0" err="1"/>
              <a:t>an</a:t>
            </a:r>
            <a:r>
              <a:rPr lang="cs-CZ" dirty="0"/>
              <a:t> </a:t>
            </a:r>
            <a:r>
              <a:rPr lang="cs-CZ" dirty="0" err="1"/>
              <a:t>unusual</a:t>
            </a:r>
            <a:r>
              <a:rPr lang="cs-CZ" dirty="0"/>
              <a:t> </a:t>
            </a:r>
            <a:r>
              <a:rPr lang="cs-CZ" dirty="0" err="1"/>
              <a:t>fashion</a:t>
            </a:r>
            <a:r>
              <a:rPr lang="cs-CZ" dirty="0"/>
              <a:t>. He </a:t>
            </a:r>
            <a:r>
              <a:rPr lang="cs-CZ" dirty="0" err="1"/>
              <a:t>announces</a:t>
            </a:r>
            <a:r>
              <a:rPr lang="cs-CZ" dirty="0"/>
              <a:t> </a:t>
            </a:r>
            <a:r>
              <a:rPr lang="cs-CZ" dirty="0" err="1"/>
              <a:t>the</a:t>
            </a:r>
            <a:r>
              <a:rPr lang="cs-CZ" dirty="0"/>
              <a:t> show </a:t>
            </a:r>
            <a:r>
              <a:rPr lang="cs-CZ" dirty="0" err="1"/>
              <a:t>is</a:t>
            </a:r>
            <a:r>
              <a:rPr lang="cs-CZ" dirty="0"/>
              <a:t> </a:t>
            </a:r>
            <a:r>
              <a:rPr lang="cs-CZ" dirty="0" err="1"/>
              <a:t>ending</a:t>
            </a:r>
            <a:r>
              <a:rPr lang="cs-CZ" dirty="0"/>
              <a:t>. </a:t>
            </a:r>
            <a:r>
              <a:rPr lang="cs-CZ" dirty="0" err="1"/>
              <a:t>The</a:t>
            </a:r>
            <a:r>
              <a:rPr lang="cs-CZ" dirty="0"/>
              <a:t> </a:t>
            </a:r>
            <a:r>
              <a:rPr lang="cs-CZ" dirty="0" err="1"/>
              <a:t>time</a:t>
            </a:r>
            <a:r>
              <a:rPr lang="cs-CZ" dirty="0"/>
              <a:t> he </a:t>
            </a:r>
            <a:r>
              <a:rPr lang="cs-CZ" dirty="0" err="1"/>
              <a:t>puts</a:t>
            </a:r>
            <a:r>
              <a:rPr lang="cs-CZ" dirty="0"/>
              <a:t> in </a:t>
            </a:r>
            <a:r>
              <a:rPr lang="cs-CZ" dirty="0" err="1"/>
              <a:t>isn't</a:t>
            </a:r>
            <a:r>
              <a:rPr lang="cs-CZ" dirty="0"/>
              <a:t> </a:t>
            </a:r>
            <a:r>
              <a:rPr lang="cs-CZ" dirty="0" err="1"/>
              <a:t>worth</a:t>
            </a:r>
            <a:r>
              <a:rPr lang="cs-CZ" dirty="0"/>
              <a:t> </a:t>
            </a:r>
            <a:r>
              <a:rPr lang="cs-CZ" dirty="0" err="1"/>
              <a:t>the</a:t>
            </a:r>
            <a:r>
              <a:rPr lang="cs-CZ" dirty="0"/>
              <a:t> “</a:t>
            </a:r>
            <a:r>
              <a:rPr lang="cs-CZ" dirty="0" err="1"/>
              <a:t>rewards</a:t>
            </a:r>
            <a:r>
              <a:rPr lang="cs-CZ" dirty="0"/>
              <a:t>” </a:t>
            </a:r>
            <a:r>
              <a:rPr lang="cs-CZ" dirty="0" err="1"/>
              <a:t>he's</a:t>
            </a:r>
            <a:r>
              <a:rPr lang="cs-CZ" dirty="0"/>
              <a:t> </a:t>
            </a:r>
            <a:r>
              <a:rPr lang="cs-CZ" dirty="0" err="1"/>
              <a:t>getting</a:t>
            </a:r>
            <a:r>
              <a:rPr lang="cs-CZ" dirty="0"/>
              <a:t>.</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G4 </a:t>
            </a:r>
            <a:r>
              <a:rPr lang="cs-CZ" dirty="0" err="1"/>
              <a:t>Cancels</a:t>
            </a:r>
            <a:r>
              <a:rPr lang="cs-CZ" dirty="0"/>
              <a:t> '</a:t>
            </a:r>
            <a:r>
              <a:rPr lang="cs-CZ" dirty="0" err="1"/>
              <a:t>Attack</a:t>
            </a:r>
            <a:r>
              <a:rPr lang="cs-CZ" dirty="0"/>
              <a:t> </a:t>
            </a:r>
            <a:r>
              <a:rPr lang="cs-CZ" dirty="0" err="1"/>
              <a:t>of</a:t>
            </a:r>
            <a:r>
              <a:rPr lang="cs-CZ" dirty="0"/>
              <a:t> </a:t>
            </a:r>
            <a:r>
              <a:rPr lang="cs-CZ" dirty="0" err="1"/>
              <a:t>the</a:t>
            </a:r>
            <a:r>
              <a:rPr lang="cs-CZ" dirty="0"/>
              <a:t> Show,' 'X-Play' - Hollywood </a:t>
            </a:r>
            <a:r>
              <a:rPr lang="cs-CZ" dirty="0" err="1"/>
              <a:t>Reporter</a:t>
            </a:r>
            <a:endParaRPr lang="cs-CZ" dirty="0"/>
          </a:p>
          <a:p>
            <a:endParaRPr lang="cs-CZ" dirty="0"/>
          </a:p>
          <a:p>
            <a:endParaRPr lang="cs-CZ" dirty="0"/>
          </a:p>
          <a:p>
            <a:r>
              <a:rPr lang="cs-CZ" dirty="0"/>
              <a:t>www.hollywoodreporter.com-565 × 318-Vyhledávání pomocí obrázku</a:t>
            </a:r>
          </a:p>
          <a:p>
            <a:r>
              <a:rPr lang="cs-CZ" dirty="0" err="1"/>
              <a:t>Attack</a:t>
            </a:r>
            <a:r>
              <a:rPr lang="cs-CZ" dirty="0"/>
              <a:t> </a:t>
            </a:r>
            <a:r>
              <a:rPr lang="cs-CZ" dirty="0" err="1"/>
              <a:t>of</a:t>
            </a:r>
            <a:r>
              <a:rPr lang="cs-CZ" dirty="0"/>
              <a:t> </a:t>
            </a:r>
            <a:r>
              <a:rPr lang="cs-CZ" dirty="0" err="1"/>
              <a:t>the</a:t>
            </a:r>
            <a:r>
              <a:rPr lang="cs-CZ" dirty="0"/>
              <a:t> Show Logo (2) - H 2012</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640170"/>
            <a:ext cx="5832648" cy="3622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BOM</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9"/>
            <a:ext cx="1662730" cy="136815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700808"/>
            <a:ext cx="6213475" cy="3526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6800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Production</a:t>
            </a:r>
            <a:r>
              <a:rPr lang="cs-CZ" dirty="0" smtClean="0"/>
              <a:t> -</a:t>
            </a:r>
            <a:r>
              <a:rPr lang="cs-CZ" dirty="0" err="1" smtClean="0"/>
              <a:t>basics</a:t>
            </a:r>
            <a:endParaRPr lang="en-US" dirty="0"/>
          </a:p>
        </p:txBody>
      </p:sp>
      <p:sp>
        <p:nvSpPr>
          <p:cNvPr id="3" name="Zástupný symbol pro obsah 2"/>
          <p:cNvSpPr>
            <a:spLocks noGrp="1"/>
          </p:cNvSpPr>
          <p:nvPr>
            <p:ph idx="1"/>
          </p:nvPr>
        </p:nvSpPr>
        <p:spPr>
          <a:xfrm>
            <a:off x="467544" y="1268760"/>
            <a:ext cx="8229600" cy="4525963"/>
          </a:xfrm>
        </p:spPr>
        <p:txBody>
          <a:bodyPr>
            <a:normAutofit fontScale="25000" lnSpcReduction="20000"/>
          </a:bodyPr>
          <a:lstStyle/>
          <a:p>
            <a:r>
              <a:rPr lang="en-GB" sz="11200" b="1" dirty="0" smtClean="0"/>
              <a:t>What </a:t>
            </a:r>
            <a:r>
              <a:rPr lang="cs-CZ" sz="11200" b="1" dirty="0" err="1" smtClean="0"/>
              <a:t>resources</a:t>
            </a:r>
            <a:r>
              <a:rPr lang="cs-CZ" sz="11200" b="1" dirty="0" smtClean="0"/>
              <a:t> </a:t>
            </a:r>
            <a:r>
              <a:rPr lang="cs-CZ" sz="11200" b="1" dirty="0" err="1" smtClean="0"/>
              <a:t>will</a:t>
            </a:r>
            <a:r>
              <a:rPr lang="cs-CZ" sz="11200" b="1" dirty="0" smtClean="0"/>
              <a:t> </a:t>
            </a:r>
            <a:r>
              <a:rPr lang="cs-CZ" sz="11200" b="1" dirty="0" err="1" smtClean="0"/>
              <a:t>be</a:t>
            </a:r>
            <a:r>
              <a:rPr lang="cs-CZ" sz="11200" b="1" dirty="0" smtClean="0"/>
              <a:t> </a:t>
            </a:r>
            <a:r>
              <a:rPr lang="cs-CZ" sz="11200" b="1" dirty="0" err="1" smtClean="0"/>
              <a:t>used</a:t>
            </a:r>
            <a:r>
              <a:rPr lang="cs-CZ" sz="11200" b="1" dirty="0" smtClean="0"/>
              <a:t> </a:t>
            </a:r>
            <a:endParaRPr lang="en-GB" sz="11200" b="1" dirty="0" smtClean="0"/>
          </a:p>
          <a:p>
            <a:endParaRPr lang="en-GB" sz="3400" b="1" dirty="0" smtClean="0"/>
          </a:p>
          <a:p>
            <a:pPr lvl="1"/>
            <a:r>
              <a:rPr lang="en-GB" sz="9600" b="1" dirty="0" smtClean="0"/>
              <a:t>Machine </a:t>
            </a:r>
            <a:r>
              <a:rPr lang="en-GB" sz="9600" b="1" dirty="0" err="1" smtClean="0"/>
              <a:t>Centers</a:t>
            </a:r>
            <a:endParaRPr lang="en-GB" sz="9600" b="1" dirty="0" smtClean="0"/>
          </a:p>
          <a:p>
            <a:pPr lvl="2"/>
            <a:r>
              <a:rPr lang="en-GB" sz="6400" dirty="0" smtClean="0"/>
              <a:t>Machines</a:t>
            </a:r>
          </a:p>
          <a:p>
            <a:pPr lvl="2"/>
            <a:r>
              <a:rPr lang="en-GB" sz="6400" dirty="0" smtClean="0"/>
              <a:t>Workers (only MC)</a:t>
            </a:r>
          </a:p>
          <a:p>
            <a:pPr lvl="2"/>
            <a:r>
              <a:rPr lang="en-GB" sz="6400" dirty="0" smtClean="0"/>
              <a:t>Costs</a:t>
            </a:r>
          </a:p>
          <a:p>
            <a:pPr lvl="2"/>
            <a:r>
              <a:rPr lang="en-GB" sz="6400" dirty="0" smtClean="0"/>
              <a:t>Load</a:t>
            </a:r>
          </a:p>
          <a:p>
            <a:pPr lvl="2"/>
            <a:r>
              <a:rPr lang="en-GB" sz="6400" dirty="0" smtClean="0"/>
              <a:t>Statistics</a:t>
            </a:r>
          </a:p>
          <a:p>
            <a:pPr lvl="2"/>
            <a:r>
              <a:rPr lang="en-GB" sz="6400" dirty="0" smtClean="0"/>
              <a:t>Absence </a:t>
            </a:r>
          </a:p>
          <a:p>
            <a:pPr lvl="2"/>
            <a:r>
              <a:rPr lang="en-GB" sz="6400" dirty="0" smtClean="0"/>
              <a:t>Load </a:t>
            </a:r>
          </a:p>
          <a:p>
            <a:pPr lvl="2"/>
            <a:r>
              <a:rPr lang="en-GB" sz="6400" dirty="0" smtClean="0"/>
              <a:t>Sent-Ahead Quantity (only MC)</a:t>
            </a:r>
          </a:p>
          <a:p>
            <a:pPr lvl="2"/>
            <a:r>
              <a:rPr lang="en-GB" sz="9200" b="1" dirty="0" smtClean="0">
                <a:solidFill>
                  <a:srgbClr val="0070C0"/>
                </a:solidFill>
              </a:rPr>
              <a:t>Capacity</a:t>
            </a:r>
            <a:endParaRPr lang="en-GB" sz="5600" b="1" dirty="0" smtClean="0">
              <a:solidFill>
                <a:srgbClr val="0070C0"/>
              </a:solidFill>
            </a:endParaRPr>
          </a:p>
          <a:p>
            <a:pPr lvl="3"/>
            <a:r>
              <a:rPr lang="en-GB" sz="6400" dirty="0" smtClean="0">
                <a:solidFill>
                  <a:srgbClr val="0070C0"/>
                </a:solidFill>
              </a:rPr>
              <a:t>In general, the capacity is the amount of work that can be done in a specified time period. The capacity of a machine </a:t>
            </a:r>
            <a:r>
              <a:rPr lang="en-GB" sz="6400" dirty="0" err="1" smtClean="0">
                <a:solidFill>
                  <a:srgbClr val="0070C0"/>
                </a:solidFill>
              </a:rPr>
              <a:t>center</a:t>
            </a:r>
            <a:r>
              <a:rPr lang="en-GB" sz="6400" dirty="0" smtClean="0">
                <a:solidFill>
                  <a:srgbClr val="0070C0"/>
                </a:solidFill>
              </a:rPr>
              <a:t> indicates how many machines or persons are working at the same time. For example, if the capacity is two, it means that twice as much work can be done at the same time</a:t>
            </a:r>
          </a:p>
          <a:p>
            <a:pPr lvl="2"/>
            <a:r>
              <a:rPr lang="en-GB" sz="9200" b="1" dirty="0" smtClean="0">
                <a:solidFill>
                  <a:srgbClr val="00B050"/>
                </a:solidFill>
              </a:rPr>
              <a:t>Efficiency</a:t>
            </a:r>
          </a:p>
          <a:p>
            <a:pPr lvl="3"/>
            <a:r>
              <a:rPr lang="en-GB" sz="6400" dirty="0" smtClean="0">
                <a:solidFill>
                  <a:srgbClr val="00B050"/>
                </a:solidFill>
              </a:rPr>
              <a:t>Efficiency measures the output of a machine </a:t>
            </a:r>
            <a:r>
              <a:rPr lang="en-GB" sz="6400" dirty="0" err="1" smtClean="0">
                <a:solidFill>
                  <a:srgbClr val="00B050"/>
                </a:solidFill>
              </a:rPr>
              <a:t>center</a:t>
            </a:r>
            <a:r>
              <a:rPr lang="en-GB" sz="6400" dirty="0" smtClean="0">
                <a:solidFill>
                  <a:srgbClr val="00B050"/>
                </a:solidFill>
              </a:rPr>
              <a:t> relative to the standard output expected. If you enter 100, it means that the machine </a:t>
            </a:r>
            <a:r>
              <a:rPr lang="en-GB" sz="6400" dirty="0" err="1" smtClean="0">
                <a:solidFill>
                  <a:srgbClr val="00B050"/>
                </a:solidFill>
              </a:rPr>
              <a:t>center</a:t>
            </a:r>
            <a:r>
              <a:rPr lang="en-GB" sz="6400" dirty="0" smtClean="0">
                <a:solidFill>
                  <a:srgbClr val="00B050"/>
                </a:solidFill>
              </a:rPr>
              <a:t> will have an actual output that is the same as the standard output</a:t>
            </a:r>
            <a:endParaRPr lang="en-GB" sz="6400" dirty="0" smtClean="0"/>
          </a:p>
          <a:p>
            <a:pPr lvl="3"/>
            <a:endParaRPr lang="en-GB" sz="6400" b="1" dirty="0" smtClean="0">
              <a:solidFill>
                <a:srgbClr val="00B050"/>
              </a:solidFill>
            </a:endParaRPr>
          </a:p>
          <a:p>
            <a:pPr marL="457200" lvl="1" indent="0">
              <a:buNone/>
            </a:pPr>
            <a:r>
              <a:rPr lang="en-GB" sz="9600" dirty="0" smtClean="0"/>
              <a:t> </a:t>
            </a:r>
          </a:p>
          <a:p>
            <a:pPr marL="457200" lvl="1" indent="0">
              <a:buNone/>
            </a:pPr>
            <a:r>
              <a:rPr lang="cs-CZ" sz="9600" dirty="0" smtClean="0"/>
              <a:t> </a:t>
            </a:r>
          </a:p>
          <a:p>
            <a:pPr marL="457200" lvl="1" indent="0">
              <a:buNone/>
            </a:pPr>
            <a:r>
              <a:rPr lang="cs-CZ" sz="9600" dirty="0" smtClean="0"/>
              <a:t>  </a:t>
            </a:r>
            <a:endParaRPr lang="cs-CZ" sz="9600" dirty="0"/>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184966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Machine</a:t>
            </a:r>
            <a:r>
              <a:rPr lang="cs-CZ" dirty="0" smtClean="0"/>
              <a:t> </a:t>
            </a:r>
            <a:r>
              <a:rPr lang="cs-CZ" dirty="0" err="1" smtClean="0"/>
              <a:t>Centers</a:t>
            </a:r>
            <a:r>
              <a:rPr lang="cs-CZ" dirty="0" smtClean="0"/>
              <a:t> (MC)</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46295"/>
            <a:ext cx="2219325" cy="181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2046295"/>
            <a:ext cx="5266953" cy="2349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222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smtClean="0"/>
              <a:t>Production -basics</a:t>
            </a:r>
            <a:endParaRPr lang="en-GB" dirty="0"/>
          </a:p>
        </p:txBody>
      </p:sp>
      <p:sp>
        <p:nvSpPr>
          <p:cNvPr id="3" name="Zástupný symbol pro obsah 2"/>
          <p:cNvSpPr>
            <a:spLocks noGrp="1"/>
          </p:cNvSpPr>
          <p:nvPr>
            <p:ph idx="1"/>
          </p:nvPr>
        </p:nvSpPr>
        <p:spPr/>
        <p:txBody>
          <a:bodyPr>
            <a:normAutofit fontScale="25000" lnSpcReduction="20000"/>
          </a:bodyPr>
          <a:lstStyle/>
          <a:p>
            <a:r>
              <a:rPr lang="en-GB" sz="11200" b="1" dirty="0" smtClean="0"/>
              <a:t>What resources will be used </a:t>
            </a:r>
          </a:p>
          <a:p>
            <a:endParaRPr lang="en-GB" sz="3400" b="1" dirty="0" smtClean="0"/>
          </a:p>
          <a:p>
            <a:pPr lvl="1"/>
            <a:r>
              <a:rPr lang="en-GB" sz="9600" b="1" dirty="0" smtClean="0"/>
              <a:t>Work </a:t>
            </a:r>
            <a:r>
              <a:rPr lang="en-GB" sz="9600" b="1" dirty="0" err="1" smtClean="0"/>
              <a:t>Centers</a:t>
            </a:r>
            <a:endParaRPr lang="en-GB" sz="9600" b="1" dirty="0" smtClean="0"/>
          </a:p>
          <a:p>
            <a:pPr lvl="2"/>
            <a:r>
              <a:rPr lang="en-GB" sz="6400" dirty="0" smtClean="0"/>
              <a:t>Related machines (group of machines) </a:t>
            </a:r>
          </a:p>
          <a:p>
            <a:pPr lvl="2"/>
            <a:r>
              <a:rPr lang="en-GB" sz="6400" dirty="0" smtClean="0"/>
              <a:t>Capacity</a:t>
            </a:r>
          </a:p>
          <a:p>
            <a:pPr lvl="2"/>
            <a:r>
              <a:rPr lang="en-GB" sz="6400" dirty="0" smtClean="0"/>
              <a:t>Efficiency</a:t>
            </a:r>
          </a:p>
          <a:p>
            <a:pPr lvl="2"/>
            <a:r>
              <a:rPr lang="en-GB" sz="6400" dirty="0" smtClean="0"/>
              <a:t>Costs</a:t>
            </a:r>
          </a:p>
          <a:p>
            <a:pPr lvl="2"/>
            <a:r>
              <a:rPr lang="en-GB" sz="6400" dirty="0" smtClean="0"/>
              <a:t>Load</a:t>
            </a:r>
          </a:p>
          <a:p>
            <a:pPr lvl="2"/>
            <a:r>
              <a:rPr lang="en-GB" sz="6400" dirty="0" smtClean="0"/>
              <a:t>Statistics</a:t>
            </a:r>
          </a:p>
          <a:p>
            <a:pPr lvl="2"/>
            <a:r>
              <a:rPr lang="en-GB" sz="6400" dirty="0" smtClean="0"/>
              <a:t>Absence </a:t>
            </a:r>
          </a:p>
          <a:p>
            <a:pPr lvl="2"/>
            <a:r>
              <a:rPr lang="en-GB" sz="6400" b="1" dirty="0" smtClean="0">
                <a:solidFill>
                  <a:srgbClr val="0070C0"/>
                </a:solidFill>
              </a:rPr>
              <a:t>Shop calendar (not in MC)</a:t>
            </a:r>
          </a:p>
          <a:p>
            <a:pPr lvl="2"/>
            <a:r>
              <a:rPr lang="en-GB" sz="6400" b="1" dirty="0" smtClean="0">
                <a:solidFill>
                  <a:srgbClr val="0070C0"/>
                </a:solidFill>
              </a:rPr>
              <a:t>Alternate Work </a:t>
            </a:r>
            <a:r>
              <a:rPr lang="en-GB" sz="6400" b="1" dirty="0" err="1" smtClean="0">
                <a:solidFill>
                  <a:srgbClr val="0070C0"/>
                </a:solidFill>
              </a:rPr>
              <a:t>Center</a:t>
            </a:r>
            <a:r>
              <a:rPr lang="en-GB" sz="6400" b="1" dirty="0" smtClean="0">
                <a:solidFill>
                  <a:srgbClr val="0070C0"/>
                </a:solidFill>
              </a:rPr>
              <a:t> (not in MC) </a:t>
            </a:r>
          </a:p>
          <a:p>
            <a:pPr lvl="2"/>
            <a:r>
              <a:rPr lang="en-GB" sz="6400" b="1" dirty="0" smtClean="0">
                <a:solidFill>
                  <a:srgbClr val="0070C0"/>
                </a:solidFill>
              </a:rPr>
              <a:t>Unit of Measure Code (not in MC)</a:t>
            </a:r>
          </a:p>
          <a:p>
            <a:pPr lvl="2"/>
            <a:endParaRPr lang="en-GB" sz="6400" b="1" dirty="0" smtClean="0">
              <a:solidFill>
                <a:srgbClr val="0070C0"/>
              </a:solidFill>
            </a:endParaRPr>
          </a:p>
          <a:p>
            <a:pPr lvl="2"/>
            <a:endParaRPr lang="en-GB" sz="6400" b="1" dirty="0" smtClean="0">
              <a:solidFill>
                <a:srgbClr val="0070C0"/>
              </a:solidFill>
            </a:endParaRPr>
          </a:p>
          <a:p>
            <a:pPr lvl="2"/>
            <a:endParaRPr lang="cs-CZ" sz="6400" b="1" dirty="0" smtClean="0">
              <a:solidFill>
                <a:srgbClr val="00B050"/>
              </a:solidFill>
            </a:endParaRPr>
          </a:p>
          <a:p>
            <a:pPr marL="457200" lvl="1" indent="0">
              <a:buNone/>
            </a:pPr>
            <a:r>
              <a:rPr lang="en-GB" sz="9600" dirty="0" smtClean="0"/>
              <a:t> </a:t>
            </a:r>
          </a:p>
          <a:p>
            <a:pPr marL="457200" lvl="1" indent="0">
              <a:buNone/>
            </a:pPr>
            <a:r>
              <a:rPr lang="cs-CZ" sz="9600" dirty="0" smtClean="0"/>
              <a:t> </a:t>
            </a:r>
          </a:p>
          <a:p>
            <a:pPr marL="457200" lvl="1" indent="0">
              <a:buNone/>
            </a:pPr>
            <a:r>
              <a:rPr lang="cs-CZ" sz="9600" dirty="0" smtClean="0"/>
              <a:t>  </a:t>
            </a:r>
            <a:endParaRPr lang="cs-CZ" sz="9600" dirty="0"/>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3964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Work</a:t>
            </a:r>
            <a:r>
              <a:rPr lang="cs-CZ" dirty="0" smtClean="0"/>
              <a:t> </a:t>
            </a:r>
            <a:r>
              <a:rPr lang="cs-CZ" dirty="0" err="1"/>
              <a:t>Centers</a:t>
            </a:r>
            <a:r>
              <a:rPr lang="cs-CZ" dirty="0"/>
              <a:t> </a:t>
            </a:r>
            <a:r>
              <a:rPr lang="cs-CZ" dirty="0" smtClean="0"/>
              <a:t>(WC</a:t>
            </a:r>
            <a:r>
              <a:rPr lang="cs-CZ" dirty="0"/>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1271966"/>
            <a:ext cx="4680521" cy="2108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564904"/>
            <a:ext cx="5112568" cy="2313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760" y="4293096"/>
            <a:ext cx="4783414" cy="2134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1763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smtClean="0"/>
              <a:t>Production -basics</a:t>
            </a:r>
            <a:endParaRPr lang="en-GB" dirty="0"/>
          </a:p>
        </p:txBody>
      </p:sp>
      <p:sp>
        <p:nvSpPr>
          <p:cNvPr id="3" name="Zástupný symbol pro obsah 2"/>
          <p:cNvSpPr>
            <a:spLocks noGrp="1"/>
          </p:cNvSpPr>
          <p:nvPr>
            <p:ph idx="1"/>
          </p:nvPr>
        </p:nvSpPr>
        <p:spPr/>
        <p:txBody>
          <a:bodyPr>
            <a:normAutofit fontScale="25000" lnSpcReduction="20000"/>
          </a:bodyPr>
          <a:lstStyle/>
          <a:p>
            <a:r>
              <a:rPr lang="en-GB" sz="11200" b="1" dirty="0" smtClean="0"/>
              <a:t>How the final product will be produces </a:t>
            </a:r>
          </a:p>
          <a:p>
            <a:endParaRPr lang="en-GB" sz="3400" b="1" dirty="0" smtClean="0"/>
          </a:p>
          <a:p>
            <a:pPr lvl="1"/>
            <a:r>
              <a:rPr lang="en-GB" sz="9600" b="1" dirty="0" smtClean="0"/>
              <a:t>Routing</a:t>
            </a:r>
          </a:p>
          <a:p>
            <a:pPr lvl="2"/>
            <a:r>
              <a:rPr lang="en-GB" sz="6400" dirty="0" smtClean="0"/>
              <a:t>Statuses (similar to BOM) </a:t>
            </a:r>
          </a:p>
          <a:p>
            <a:pPr lvl="2"/>
            <a:r>
              <a:rPr lang="en-GB" sz="6400" dirty="0" smtClean="0"/>
              <a:t>Serial and Parallel operations mode</a:t>
            </a:r>
          </a:p>
          <a:p>
            <a:pPr lvl="2"/>
            <a:r>
              <a:rPr lang="en-GB" sz="6400" dirty="0" smtClean="0"/>
              <a:t>Operations</a:t>
            </a:r>
          </a:p>
          <a:p>
            <a:pPr lvl="2"/>
            <a:r>
              <a:rPr lang="en-GB" sz="6400" dirty="0" smtClean="0"/>
              <a:t>Setup and production times</a:t>
            </a:r>
          </a:p>
          <a:p>
            <a:pPr lvl="2"/>
            <a:r>
              <a:rPr lang="en-GB" sz="6400" dirty="0" smtClean="0"/>
              <a:t>Waiting and Move times</a:t>
            </a:r>
          </a:p>
          <a:p>
            <a:pPr lvl="2"/>
            <a:r>
              <a:rPr lang="en-GB" sz="6400" dirty="0" smtClean="0"/>
              <a:t>Send-Ahead Quantity</a:t>
            </a:r>
          </a:p>
          <a:p>
            <a:pPr lvl="2"/>
            <a:r>
              <a:rPr lang="en-GB" sz="6400" dirty="0" smtClean="0"/>
              <a:t>Scrap calculation </a:t>
            </a:r>
          </a:p>
          <a:p>
            <a:pPr lvl="2"/>
            <a:r>
              <a:rPr lang="en-GB" sz="6400" dirty="0" smtClean="0"/>
              <a:t>Standard Task Codes</a:t>
            </a:r>
          </a:p>
          <a:p>
            <a:pPr marL="914400" lvl="2" indent="0">
              <a:buNone/>
            </a:pPr>
            <a:r>
              <a:rPr lang="en-GB" sz="6400" dirty="0" smtClean="0"/>
              <a:t> </a:t>
            </a:r>
            <a:endParaRPr lang="en-GB" sz="6400" b="1" dirty="0" smtClean="0">
              <a:solidFill>
                <a:srgbClr val="0070C0"/>
              </a:solidFill>
            </a:endParaRPr>
          </a:p>
          <a:p>
            <a:pPr lvl="2"/>
            <a:endParaRPr lang="cs-CZ" sz="6400" b="1" dirty="0">
              <a:solidFill>
                <a:srgbClr val="0070C0"/>
              </a:solidFill>
            </a:endParaRPr>
          </a:p>
          <a:p>
            <a:pPr lvl="2"/>
            <a:endParaRPr lang="cs-CZ" sz="6400" b="1" dirty="0" smtClean="0">
              <a:solidFill>
                <a:srgbClr val="00B050"/>
              </a:solidFill>
            </a:endParaRPr>
          </a:p>
          <a:p>
            <a:pPr marL="457200" lvl="1" indent="0">
              <a:buNone/>
            </a:pPr>
            <a:r>
              <a:rPr lang="en-GB" sz="9600" dirty="0" smtClean="0"/>
              <a:t> </a:t>
            </a:r>
          </a:p>
          <a:p>
            <a:pPr marL="457200" lvl="1" indent="0">
              <a:buNone/>
            </a:pPr>
            <a:r>
              <a:rPr lang="cs-CZ" sz="9600" dirty="0" smtClean="0"/>
              <a:t> </a:t>
            </a:r>
          </a:p>
          <a:p>
            <a:pPr marL="457200" lvl="1" indent="0">
              <a:buNone/>
            </a:pPr>
            <a:r>
              <a:rPr lang="cs-CZ" sz="9600" dirty="0" smtClean="0"/>
              <a:t>  </a:t>
            </a:r>
            <a:endParaRPr lang="cs-CZ" sz="9600" dirty="0"/>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944247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Routing</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725144"/>
            <a:ext cx="1473511" cy="115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268760"/>
            <a:ext cx="8666692"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634301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TotalTime>
  <Words>733</Words>
  <Application>Microsoft Office PowerPoint</Application>
  <PresentationFormat>Předvádění na obrazovce (4:3)</PresentationFormat>
  <Paragraphs>2831</Paragraphs>
  <Slides>22</Slides>
  <Notes>2</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systému Office</vt:lpstr>
      <vt:lpstr>Introduction to MS Dynamics NAV XXVII. (Production)</vt:lpstr>
      <vt:lpstr>Production -basics</vt:lpstr>
      <vt:lpstr>BOM</vt:lpstr>
      <vt:lpstr>Production -basics</vt:lpstr>
      <vt:lpstr>Machine Centers (MC)</vt:lpstr>
      <vt:lpstr>Production -basics</vt:lpstr>
      <vt:lpstr>Work Centers (WC)</vt:lpstr>
      <vt:lpstr>Production -basics</vt:lpstr>
      <vt:lpstr>Routing</vt:lpstr>
      <vt:lpstr>MRP and MRP-II in NAV</vt:lpstr>
      <vt:lpstr>Production Order (manually created)</vt:lpstr>
      <vt:lpstr>Components from PO</vt:lpstr>
      <vt:lpstr>Routing from PO</vt:lpstr>
      <vt:lpstr>Routing</vt:lpstr>
      <vt:lpstr>Statistics from PO</vt:lpstr>
      <vt:lpstr>Status change</vt:lpstr>
      <vt:lpstr>Consumption from Released PO </vt:lpstr>
      <vt:lpstr>Production Journal I.</vt:lpstr>
      <vt:lpstr>Production Journal II.</vt:lpstr>
      <vt:lpstr>PO Entries and Statistics (F9)</vt:lpstr>
      <vt:lpstr>Change status PO-&gt;Finished</vt:lpstr>
      <vt:lpstr>End of the section XXVI.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Jaromir Skorkovsky</cp:lastModifiedBy>
  <cp:revision>199</cp:revision>
  <dcterms:created xsi:type="dcterms:W3CDTF">2014-09-15T11:04:04Z</dcterms:created>
  <dcterms:modified xsi:type="dcterms:W3CDTF">2014-11-18T14:56:47Z</dcterms:modified>
</cp:coreProperties>
</file>