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94" r:id="rId3"/>
    <p:sldId id="293" r:id="rId4"/>
    <p:sldId id="295" r:id="rId5"/>
    <p:sldId id="296" r:id="rId6"/>
    <p:sldId id="297" r:id="rId7"/>
    <p:sldId id="298" r:id="rId8"/>
    <p:sldId id="299" r:id="rId9"/>
    <p:sldId id="300" r:id="rId10"/>
    <p:sldId id="301" r:id="rId11"/>
    <p:sldId id="302" r:id="rId12"/>
    <p:sldId id="303" r:id="rId13"/>
    <p:sldId id="304" r:id="rId14"/>
    <p:sldId id="305" r:id="rId15"/>
    <p:sldId id="306" r:id="rId16"/>
    <p:sldId id="292"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0"/>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19.8.2015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19.8.2015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19.8.2015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19.8.2015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19.8.2015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19.8.2015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19.8.2015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19.8.2015</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5" Type="http://schemas.openxmlformats.org/officeDocument/2006/relationships/image" Target="../media/image24.png"/><Relationship Id="rId4" Type="http://schemas.openxmlformats.org/officeDocument/2006/relationships/image" Target="../media/image23.pn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1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k:@MSITStore:C:\Program%20Files%20(x86)\Microsoft%20Dynamics%20NAV\60\Classic\ENU\gl_m.chm::/gl_t.chm::/T_252.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err="1" smtClean="0"/>
              <a:t>Introduction</a:t>
            </a:r>
            <a:r>
              <a:rPr lang="cs-CZ" dirty="0" smtClean="0"/>
              <a:t> to MS Dynamics NAV </a:t>
            </a:r>
            <a:r>
              <a:rPr lang="cs-CZ" dirty="0" smtClean="0"/>
              <a:t>XXXIII-</a:t>
            </a:r>
            <a:r>
              <a:rPr lang="cs-CZ" dirty="0" err="1" smtClean="0"/>
              <a:t>Expected</a:t>
            </a:r>
            <a:r>
              <a:rPr lang="cs-CZ" dirty="0" smtClean="0"/>
              <a:t> </a:t>
            </a:r>
            <a:r>
              <a:rPr lang="cs-CZ" dirty="0" err="1" smtClean="0"/>
              <a:t>Costs</a:t>
            </a:r>
            <a:endParaRPr lang="cs-CZ" sz="18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General </a:t>
            </a:r>
            <a:r>
              <a:rPr lang="cs-CZ" dirty="0" err="1" smtClean="0"/>
              <a:t>Ledger</a:t>
            </a:r>
            <a:r>
              <a:rPr lang="cs-CZ" dirty="0" smtClean="0"/>
              <a:t> </a:t>
            </a:r>
            <a:r>
              <a:rPr lang="cs-CZ" dirty="0" err="1" smtClean="0"/>
              <a:t>Entries</a:t>
            </a:r>
            <a:endParaRPr lang="cs-CZ"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85900"/>
            <a:ext cx="1924050" cy="19431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Šipka doprava 4"/>
          <p:cNvSpPr/>
          <p:nvPr/>
        </p:nvSpPr>
        <p:spPr>
          <a:xfrm>
            <a:off x="1835696" y="2107518"/>
            <a:ext cx="93131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9" y="1412777"/>
            <a:ext cx="4392488" cy="21858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2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5" y="3717033"/>
            <a:ext cx="6624736" cy="1457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Přímá spojnice 5"/>
          <p:cNvCxnSpPr/>
          <p:nvPr/>
        </p:nvCxnSpPr>
        <p:spPr>
          <a:xfrm>
            <a:off x="899592" y="573325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467545" y="5733256"/>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2123728" y="573325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Přímá spojnice 12"/>
          <p:cNvCxnSpPr/>
          <p:nvPr/>
        </p:nvCxnSpPr>
        <p:spPr>
          <a:xfrm>
            <a:off x="1691681" y="5733256"/>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Přímá spojnice 13"/>
          <p:cNvCxnSpPr/>
          <p:nvPr/>
        </p:nvCxnSpPr>
        <p:spPr>
          <a:xfrm>
            <a:off x="3275856" y="573325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p:nvPr/>
        </p:nvCxnSpPr>
        <p:spPr>
          <a:xfrm>
            <a:off x="2843809" y="5733256"/>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Přímá spojnice 15"/>
          <p:cNvCxnSpPr/>
          <p:nvPr/>
        </p:nvCxnSpPr>
        <p:spPr>
          <a:xfrm>
            <a:off x="4355976" y="5733256"/>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p:nvPr/>
        </p:nvCxnSpPr>
        <p:spPr>
          <a:xfrm>
            <a:off x="3923929" y="5733256"/>
            <a:ext cx="864095"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ovéPole 8"/>
          <p:cNvSpPr txBox="1"/>
          <p:nvPr/>
        </p:nvSpPr>
        <p:spPr>
          <a:xfrm>
            <a:off x="650164" y="5400355"/>
            <a:ext cx="498855" cy="276999"/>
          </a:xfrm>
          <a:prstGeom prst="rect">
            <a:avLst/>
          </a:prstGeom>
          <a:noFill/>
        </p:spPr>
        <p:txBody>
          <a:bodyPr wrap="none" rtlCol="0">
            <a:spAutoFit/>
          </a:bodyPr>
          <a:lstStyle/>
          <a:p>
            <a:r>
              <a:rPr lang="cs-CZ" sz="1200" dirty="0" smtClean="0"/>
              <a:t>2110</a:t>
            </a:r>
            <a:endParaRPr lang="cs-CZ" sz="1200" dirty="0"/>
          </a:p>
        </p:txBody>
      </p:sp>
      <p:sp>
        <p:nvSpPr>
          <p:cNvPr id="19" name="TextovéPole 18"/>
          <p:cNvSpPr txBox="1"/>
          <p:nvPr/>
        </p:nvSpPr>
        <p:spPr>
          <a:xfrm>
            <a:off x="2844659" y="5400356"/>
            <a:ext cx="949299" cy="276999"/>
          </a:xfrm>
          <a:prstGeom prst="rect">
            <a:avLst/>
          </a:prstGeom>
          <a:noFill/>
        </p:spPr>
        <p:txBody>
          <a:bodyPr wrap="none" rtlCol="0">
            <a:spAutoFit/>
          </a:bodyPr>
          <a:lstStyle/>
          <a:p>
            <a:r>
              <a:rPr lang="cs-CZ" sz="1200" dirty="0" smtClean="0"/>
              <a:t>2111 </a:t>
            </a:r>
            <a:r>
              <a:rPr lang="cs-CZ" sz="900" dirty="0" smtClean="0"/>
              <a:t>(interim)</a:t>
            </a:r>
            <a:endParaRPr lang="cs-CZ" sz="900" dirty="0"/>
          </a:p>
        </p:txBody>
      </p:sp>
      <p:sp>
        <p:nvSpPr>
          <p:cNvPr id="20" name="TextovéPole 19"/>
          <p:cNvSpPr txBox="1"/>
          <p:nvPr/>
        </p:nvSpPr>
        <p:spPr>
          <a:xfrm>
            <a:off x="1820962" y="5400356"/>
            <a:ext cx="498855" cy="276999"/>
          </a:xfrm>
          <a:prstGeom prst="rect">
            <a:avLst/>
          </a:prstGeom>
          <a:noFill/>
        </p:spPr>
        <p:txBody>
          <a:bodyPr wrap="none" rtlCol="0">
            <a:spAutoFit/>
          </a:bodyPr>
          <a:lstStyle/>
          <a:p>
            <a:r>
              <a:rPr lang="cs-CZ" sz="1200" dirty="0" smtClean="0"/>
              <a:t>7191</a:t>
            </a:r>
            <a:endParaRPr lang="cs-CZ" sz="1200" dirty="0"/>
          </a:p>
        </p:txBody>
      </p:sp>
      <p:sp>
        <p:nvSpPr>
          <p:cNvPr id="21" name="TextovéPole 20"/>
          <p:cNvSpPr txBox="1"/>
          <p:nvPr/>
        </p:nvSpPr>
        <p:spPr>
          <a:xfrm>
            <a:off x="4106548" y="5397481"/>
            <a:ext cx="949299" cy="276999"/>
          </a:xfrm>
          <a:prstGeom prst="rect">
            <a:avLst/>
          </a:prstGeom>
          <a:noFill/>
        </p:spPr>
        <p:txBody>
          <a:bodyPr wrap="none" rtlCol="0">
            <a:spAutoFit/>
          </a:bodyPr>
          <a:lstStyle/>
          <a:p>
            <a:r>
              <a:rPr lang="cs-CZ" sz="1200" dirty="0" smtClean="0"/>
              <a:t>5510 </a:t>
            </a:r>
            <a:r>
              <a:rPr lang="cs-CZ" sz="900" dirty="0" smtClean="0"/>
              <a:t>(interim)</a:t>
            </a:r>
            <a:endParaRPr lang="cs-CZ" sz="900" dirty="0"/>
          </a:p>
        </p:txBody>
      </p:sp>
      <p:sp>
        <p:nvSpPr>
          <p:cNvPr id="22" name="TextovéPole 21"/>
          <p:cNvSpPr txBox="1"/>
          <p:nvPr/>
        </p:nvSpPr>
        <p:spPr>
          <a:xfrm>
            <a:off x="303709" y="5829754"/>
            <a:ext cx="420308" cy="276999"/>
          </a:xfrm>
          <a:prstGeom prst="rect">
            <a:avLst/>
          </a:prstGeom>
          <a:noFill/>
        </p:spPr>
        <p:txBody>
          <a:bodyPr wrap="none" rtlCol="0">
            <a:spAutoFit/>
          </a:bodyPr>
          <a:lstStyle/>
          <a:p>
            <a:r>
              <a:rPr lang="cs-CZ" sz="1200" dirty="0" smtClean="0">
                <a:solidFill>
                  <a:srgbClr val="00B050"/>
                </a:solidFill>
              </a:rPr>
              <a:t>190</a:t>
            </a:r>
            <a:endParaRPr lang="cs-CZ" sz="1200" dirty="0">
              <a:solidFill>
                <a:srgbClr val="00B050"/>
              </a:solidFill>
            </a:endParaRPr>
          </a:p>
        </p:txBody>
      </p:sp>
      <p:sp>
        <p:nvSpPr>
          <p:cNvPr id="23" name="TextovéPole 22"/>
          <p:cNvSpPr txBox="1"/>
          <p:nvPr/>
        </p:nvSpPr>
        <p:spPr>
          <a:xfrm>
            <a:off x="2175570" y="5846784"/>
            <a:ext cx="420308" cy="276999"/>
          </a:xfrm>
          <a:prstGeom prst="rect">
            <a:avLst/>
          </a:prstGeom>
          <a:noFill/>
        </p:spPr>
        <p:txBody>
          <a:bodyPr wrap="none" rtlCol="0">
            <a:spAutoFit/>
          </a:bodyPr>
          <a:lstStyle/>
          <a:p>
            <a:r>
              <a:rPr lang="cs-CZ" sz="1200" dirty="0" smtClean="0">
                <a:solidFill>
                  <a:srgbClr val="00B050"/>
                </a:solidFill>
              </a:rPr>
              <a:t>190</a:t>
            </a:r>
            <a:endParaRPr lang="cs-CZ" sz="1200" dirty="0">
              <a:solidFill>
                <a:srgbClr val="00B050"/>
              </a:solidFill>
            </a:endParaRPr>
          </a:p>
        </p:txBody>
      </p:sp>
      <p:sp>
        <p:nvSpPr>
          <p:cNvPr id="24" name="TextovéPole 23"/>
          <p:cNvSpPr txBox="1"/>
          <p:nvPr/>
        </p:nvSpPr>
        <p:spPr>
          <a:xfrm>
            <a:off x="2795608" y="5846784"/>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25" name="TextovéPole 24"/>
          <p:cNvSpPr txBox="1"/>
          <p:nvPr/>
        </p:nvSpPr>
        <p:spPr>
          <a:xfrm>
            <a:off x="4499992" y="5860684"/>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Tree>
    <p:extLst>
      <p:ext uri="{BB962C8B-B14F-4D97-AF65-F5344CB8AC3E}">
        <p14:creationId xmlns:p14="http://schemas.microsoft.com/office/powerpoint/2010/main" val="2616994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sz="2800" dirty="0" smtClean="0"/>
              <a:t>Modification of  expected costs to real one related to invoice and post as described below </a:t>
            </a:r>
            <a:endParaRPr lang="en-US" sz="2800"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1988" y="1844824"/>
            <a:ext cx="7818437" cy="3905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0272" y="2996952"/>
            <a:ext cx="1649168" cy="1202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1204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3" y="1052736"/>
            <a:ext cx="3681454" cy="2089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264730"/>
            <a:ext cx="6696743" cy="11493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899593" y="488175"/>
            <a:ext cx="8274829" cy="369332"/>
          </a:xfrm>
          <a:prstGeom prst="rect">
            <a:avLst/>
          </a:prstGeom>
          <a:noFill/>
        </p:spPr>
        <p:txBody>
          <a:bodyPr wrap="none" rtlCol="0">
            <a:spAutoFit/>
          </a:bodyPr>
          <a:lstStyle/>
          <a:p>
            <a:r>
              <a:rPr lang="en-ZA" dirty="0" smtClean="0"/>
              <a:t>Item card and Average cost calculation overview Item ledger entries and Value entries</a:t>
            </a:r>
            <a:endParaRPr lang="en-ZA" dirty="0"/>
          </a:p>
        </p:txBody>
      </p:sp>
      <p:cxnSp>
        <p:nvCxnSpPr>
          <p:cNvPr id="7" name="Přímá spojnice 6"/>
          <p:cNvCxnSpPr/>
          <p:nvPr/>
        </p:nvCxnSpPr>
        <p:spPr>
          <a:xfrm>
            <a:off x="2333430" y="1988841"/>
            <a:ext cx="36004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a:off x="2668311" y="1988840"/>
            <a:ext cx="0" cy="124309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698" y="4581128"/>
            <a:ext cx="6534497" cy="1023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5180315"/>
            <a:ext cx="7966273" cy="1208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311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err="1">
                <a:latin typeface="+mn-lt"/>
                <a:ea typeface="+mn-ea"/>
                <a:cs typeface="+mn-cs"/>
              </a:rPr>
              <a:t>Item</a:t>
            </a:r>
            <a:r>
              <a:rPr lang="cs-CZ" sz="2800" dirty="0">
                <a:latin typeface="+mn-lt"/>
                <a:ea typeface="+mn-ea"/>
                <a:cs typeface="+mn-cs"/>
              </a:rPr>
              <a:t> </a:t>
            </a:r>
            <a:r>
              <a:rPr lang="cs-CZ" sz="2800" dirty="0" err="1">
                <a:latin typeface="+mn-lt"/>
                <a:ea typeface="+mn-ea"/>
                <a:cs typeface="+mn-cs"/>
              </a:rPr>
              <a:t>ledger</a:t>
            </a:r>
            <a:r>
              <a:rPr lang="cs-CZ" sz="2800" dirty="0">
                <a:latin typeface="+mn-lt"/>
                <a:ea typeface="+mn-ea"/>
                <a:cs typeface="+mn-cs"/>
              </a:rPr>
              <a:t> </a:t>
            </a:r>
            <a:r>
              <a:rPr lang="cs-CZ" sz="2800" dirty="0" err="1">
                <a:latin typeface="+mn-lt"/>
                <a:ea typeface="+mn-ea"/>
                <a:cs typeface="+mn-cs"/>
              </a:rPr>
              <a:t>entries</a:t>
            </a:r>
            <a:r>
              <a:rPr lang="cs-CZ" sz="2800" dirty="0">
                <a:latin typeface="+mn-lt"/>
                <a:ea typeface="+mn-ea"/>
                <a:cs typeface="+mn-cs"/>
              </a:rPr>
              <a:t> and </a:t>
            </a:r>
            <a:r>
              <a:rPr lang="cs-CZ" sz="2800" dirty="0" err="1">
                <a:latin typeface="+mn-lt"/>
                <a:ea typeface="+mn-ea"/>
                <a:cs typeface="+mn-cs"/>
              </a:rPr>
              <a:t>Value</a:t>
            </a:r>
            <a:r>
              <a:rPr lang="cs-CZ" sz="2800" dirty="0">
                <a:latin typeface="+mn-lt"/>
                <a:ea typeface="+mn-ea"/>
                <a:cs typeface="+mn-cs"/>
              </a:rPr>
              <a:t> </a:t>
            </a:r>
            <a:r>
              <a:rPr lang="cs-CZ" sz="2800" dirty="0" err="1">
                <a:latin typeface="+mn-lt"/>
                <a:ea typeface="+mn-ea"/>
                <a:cs typeface="+mn-cs"/>
              </a:rPr>
              <a:t>entries</a:t>
            </a:r>
            <a:endParaRPr lang="cs-CZ" sz="2800" dirty="0">
              <a:latin typeface="+mn-lt"/>
              <a:ea typeface="+mn-ea"/>
              <a:cs typeface="+mn-cs"/>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3" y="3429000"/>
            <a:ext cx="6534497" cy="10236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0126" y="4736499"/>
            <a:ext cx="7966273" cy="1208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3" y="1196752"/>
            <a:ext cx="3681454" cy="2089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6273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ZA" sz="3200" dirty="0" smtClean="0"/>
              <a:t>General Ledger entries co</a:t>
            </a:r>
            <a:r>
              <a:rPr lang="cs-CZ" sz="3200" dirty="0" smtClean="0"/>
              <a:t>r</a:t>
            </a:r>
            <a:r>
              <a:rPr lang="en-ZA" sz="3200" dirty="0" smtClean="0"/>
              <a:t>responding real cost</a:t>
            </a:r>
            <a:endParaRPr lang="en-ZA" sz="3200" dirty="0"/>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628800"/>
            <a:ext cx="6980237" cy="1381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3608" y="3717032"/>
            <a:ext cx="5343525"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2769524" y="3848603"/>
            <a:ext cx="5577472" cy="369332"/>
          </a:xfrm>
          <a:prstGeom prst="rect">
            <a:avLst/>
          </a:prstGeom>
          <a:noFill/>
        </p:spPr>
        <p:txBody>
          <a:bodyPr wrap="square" rtlCol="0">
            <a:spAutoFit/>
          </a:bodyPr>
          <a:lstStyle/>
          <a:p>
            <a:r>
              <a:rPr lang="cs-CZ" dirty="0" err="1" smtClean="0">
                <a:solidFill>
                  <a:srgbClr val="0070C0"/>
                </a:solidFill>
              </a:rPr>
              <a:t>After</a:t>
            </a:r>
            <a:r>
              <a:rPr lang="cs-CZ" dirty="0" smtClean="0">
                <a:solidFill>
                  <a:srgbClr val="0070C0"/>
                </a:solidFill>
              </a:rPr>
              <a:t> </a:t>
            </a:r>
            <a:r>
              <a:rPr lang="cs-CZ" dirty="0" err="1" smtClean="0">
                <a:solidFill>
                  <a:srgbClr val="0070C0"/>
                </a:solidFill>
              </a:rPr>
              <a:t>adjustment</a:t>
            </a:r>
            <a:r>
              <a:rPr lang="cs-CZ" dirty="0" smtClean="0">
                <a:solidFill>
                  <a:srgbClr val="0070C0"/>
                </a:solidFill>
              </a:rPr>
              <a:t> and </a:t>
            </a:r>
            <a:r>
              <a:rPr lang="cs-CZ" dirty="0" err="1" smtClean="0">
                <a:solidFill>
                  <a:srgbClr val="0070C0"/>
                </a:solidFill>
              </a:rPr>
              <a:t>posting</a:t>
            </a:r>
            <a:r>
              <a:rPr lang="cs-CZ" dirty="0" smtClean="0">
                <a:solidFill>
                  <a:srgbClr val="0070C0"/>
                </a:solidFill>
              </a:rPr>
              <a:t> to G/L </a:t>
            </a:r>
            <a:endParaRPr lang="cs-CZ" dirty="0">
              <a:solidFill>
                <a:srgbClr val="0070C0"/>
              </a:solidFill>
            </a:endParaRPr>
          </a:p>
        </p:txBody>
      </p:sp>
    </p:spTree>
    <p:extLst>
      <p:ext uri="{BB962C8B-B14F-4D97-AF65-F5344CB8AC3E}">
        <p14:creationId xmlns:p14="http://schemas.microsoft.com/office/powerpoint/2010/main" val="1659850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General </a:t>
            </a:r>
            <a:r>
              <a:rPr lang="cs-CZ" dirty="0" err="1" smtClean="0"/>
              <a:t>Ledger</a:t>
            </a:r>
            <a:r>
              <a:rPr lang="cs-CZ" dirty="0" smtClean="0"/>
              <a:t> </a:t>
            </a:r>
            <a:r>
              <a:rPr lang="cs-CZ" dirty="0" err="1" smtClean="0"/>
              <a:t>Entries</a:t>
            </a:r>
            <a:endParaRPr lang="cs-CZ"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7608887"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Přímá spojnice 4"/>
          <p:cNvCxnSpPr/>
          <p:nvPr/>
        </p:nvCxnSpPr>
        <p:spPr>
          <a:xfrm>
            <a:off x="2454360" y="4063831"/>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Přímá spojnice 5"/>
          <p:cNvCxnSpPr/>
          <p:nvPr/>
        </p:nvCxnSpPr>
        <p:spPr>
          <a:xfrm>
            <a:off x="2022313" y="4063831"/>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Přímá spojnice 6"/>
          <p:cNvCxnSpPr/>
          <p:nvPr/>
        </p:nvCxnSpPr>
        <p:spPr>
          <a:xfrm>
            <a:off x="3678496" y="4063831"/>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Přímá spojnice 7"/>
          <p:cNvCxnSpPr/>
          <p:nvPr/>
        </p:nvCxnSpPr>
        <p:spPr>
          <a:xfrm>
            <a:off x="3246449" y="4063831"/>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Přímá spojnice 8"/>
          <p:cNvCxnSpPr/>
          <p:nvPr/>
        </p:nvCxnSpPr>
        <p:spPr>
          <a:xfrm>
            <a:off x="4787173" y="4063831"/>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Přímá spojnice 9"/>
          <p:cNvCxnSpPr/>
          <p:nvPr/>
        </p:nvCxnSpPr>
        <p:spPr>
          <a:xfrm>
            <a:off x="4398577" y="4063831"/>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Přímá spojnice 10"/>
          <p:cNvCxnSpPr/>
          <p:nvPr/>
        </p:nvCxnSpPr>
        <p:spPr>
          <a:xfrm>
            <a:off x="5867293" y="4063831"/>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Přímá spojnice 11"/>
          <p:cNvCxnSpPr/>
          <p:nvPr/>
        </p:nvCxnSpPr>
        <p:spPr>
          <a:xfrm>
            <a:off x="5435246" y="4063831"/>
            <a:ext cx="864095" cy="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ovéPole 12"/>
          <p:cNvSpPr txBox="1"/>
          <p:nvPr/>
        </p:nvSpPr>
        <p:spPr>
          <a:xfrm>
            <a:off x="2204932" y="3730930"/>
            <a:ext cx="498855" cy="276999"/>
          </a:xfrm>
          <a:prstGeom prst="rect">
            <a:avLst/>
          </a:prstGeom>
          <a:noFill/>
        </p:spPr>
        <p:txBody>
          <a:bodyPr wrap="none" rtlCol="0">
            <a:spAutoFit/>
          </a:bodyPr>
          <a:lstStyle/>
          <a:p>
            <a:r>
              <a:rPr lang="cs-CZ" sz="1200" dirty="0" smtClean="0"/>
              <a:t>2110</a:t>
            </a:r>
            <a:endParaRPr lang="cs-CZ" sz="1200" dirty="0"/>
          </a:p>
        </p:txBody>
      </p:sp>
      <p:sp>
        <p:nvSpPr>
          <p:cNvPr id="14" name="TextovéPole 13"/>
          <p:cNvSpPr txBox="1"/>
          <p:nvPr/>
        </p:nvSpPr>
        <p:spPr>
          <a:xfrm>
            <a:off x="4355976" y="3730931"/>
            <a:ext cx="949299" cy="276999"/>
          </a:xfrm>
          <a:prstGeom prst="rect">
            <a:avLst/>
          </a:prstGeom>
          <a:noFill/>
        </p:spPr>
        <p:txBody>
          <a:bodyPr wrap="none" rtlCol="0">
            <a:spAutoFit/>
          </a:bodyPr>
          <a:lstStyle/>
          <a:p>
            <a:r>
              <a:rPr lang="cs-CZ" sz="1200" dirty="0" smtClean="0"/>
              <a:t>2111 </a:t>
            </a:r>
            <a:r>
              <a:rPr lang="cs-CZ" sz="900" dirty="0" smtClean="0"/>
              <a:t>(interim)</a:t>
            </a:r>
            <a:endParaRPr lang="cs-CZ" sz="900" dirty="0"/>
          </a:p>
        </p:txBody>
      </p:sp>
      <p:sp>
        <p:nvSpPr>
          <p:cNvPr id="15" name="TextovéPole 14"/>
          <p:cNvSpPr txBox="1"/>
          <p:nvPr/>
        </p:nvSpPr>
        <p:spPr>
          <a:xfrm>
            <a:off x="3375730" y="3730931"/>
            <a:ext cx="498855" cy="276999"/>
          </a:xfrm>
          <a:prstGeom prst="rect">
            <a:avLst/>
          </a:prstGeom>
          <a:noFill/>
        </p:spPr>
        <p:txBody>
          <a:bodyPr wrap="none" rtlCol="0">
            <a:spAutoFit/>
          </a:bodyPr>
          <a:lstStyle/>
          <a:p>
            <a:r>
              <a:rPr lang="cs-CZ" sz="1200" dirty="0" smtClean="0"/>
              <a:t>7191</a:t>
            </a:r>
            <a:endParaRPr lang="cs-CZ" sz="1200" dirty="0"/>
          </a:p>
        </p:txBody>
      </p:sp>
      <p:sp>
        <p:nvSpPr>
          <p:cNvPr id="16" name="TextovéPole 15"/>
          <p:cNvSpPr txBox="1"/>
          <p:nvPr/>
        </p:nvSpPr>
        <p:spPr>
          <a:xfrm>
            <a:off x="5617865" y="3728056"/>
            <a:ext cx="949299" cy="276999"/>
          </a:xfrm>
          <a:prstGeom prst="rect">
            <a:avLst/>
          </a:prstGeom>
          <a:noFill/>
        </p:spPr>
        <p:txBody>
          <a:bodyPr wrap="none" rtlCol="0">
            <a:spAutoFit/>
          </a:bodyPr>
          <a:lstStyle/>
          <a:p>
            <a:r>
              <a:rPr lang="cs-CZ" sz="1200" dirty="0" smtClean="0"/>
              <a:t>5510 </a:t>
            </a:r>
            <a:r>
              <a:rPr lang="cs-CZ" sz="900" dirty="0" smtClean="0"/>
              <a:t>(interim)</a:t>
            </a:r>
            <a:endParaRPr lang="cs-CZ" sz="900" dirty="0"/>
          </a:p>
        </p:txBody>
      </p:sp>
      <p:sp>
        <p:nvSpPr>
          <p:cNvPr id="17" name="TextovéPole 16"/>
          <p:cNvSpPr txBox="1"/>
          <p:nvPr/>
        </p:nvSpPr>
        <p:spPr>
          <a:xfrm>
            <a:off x="1940191" y="4160328"/>
            <a:ext cx="420308" cy="276999"/>
          </a:xfrm>
          <a:prstGeom prst="rect">
            <a:avLst/>
          </a:prstGeom>
          <a:noFill/>
        </p:spPr>
        <p:txBody>
          <a:bodyPr wrap="none" rtlCol="0">
            <a:spAutoFit/>
          </a:bodyPr>
          <a:lstStyle/>
          <a:p>
            <a:r>
              <a:rPr lang="cs-CZ" sz="1200" dirty="0" smtClean="0">
                <a:solidFill>
                  <a:srgbClr val="00B050"/>
                </a:solidFill>
              </a:rPr>
              <a:t>190</a:t>
            </a:r>
            <a:endParaRPr lang="cs-CZ" sz="1200" dirty="0">
              <a:solidFill>
                <a:srgbClr val="00B050"/>
              </a:solidFill>
            </a:endParaRPr>
          </a:p>
        </p:txBody>
      </p:sp>
      <p:sp>
        <p:nvSpPr>
          <p:cNvPr id="18" name="TextovéPole 17"/>
          <p:cNvSpPr txBox="1"/>
          <p:nvPr/>
        </p:nvSpPr>
        <p:spPr>
          <a:xfrm>
            <a:off x="3730338" y="4177359"/>
            <a:ext cx="420308" cy="276999"/>
          </a:xfrm>
          <a:prstGeom prst="rect">
            <a:avLst/>
          </a:prstGeom>
          <a:noFill/>
        </p:spPr>
        <p:txBody>
          <a:bodyPr wrap="none" rtlCol="0">
            <a:spAutoFit/>
          </a:bodyPr>
          <a:lstStyle/>
          <a:p>
            <a:r>
              <a:rPr lang="cs-CZ" sz="1200" dirty="0" smtClean="0">
                <a:solidFill>
                  <a:srgbClr val="00B050"/>
                </a:solidFill>
              </a:rPr>
              <a:t>190</a:t>
            </a:r>
            <a:endParaRPr lang="cs-CZ" sz="1200" dirty="0">
              <a:solidFill>
                <a:srgbClr val="00B050"/>
              </a:solidFill>
            </a:endParaRPr>
          </a:p>
        </p:txBody>
      </p:sp>
      <p:sp>
        <p:nvSpPr>
          <p:cNvPr id="19" name="TextovéPole 18"/>
          <p:cNvSpPr txBox="1"/>
          <p:nvPr/>
        </p:nvSpPr>
        <p:spPr>
          <a:xfrm>
            <a:off x="4306925" y="4177359"/>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20" name="TextovéPole 19"/>
          <p:cNvSpPr txBox="1"/>
          <p:nvPr/>
        </p:nvSpPr>
        <p:spPr>
          <a:xfrm>
            <a:off x="6011309" y="4177360"/>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cxnSp>
        <p:nvCxnSpPr>
          <p:cNvPr id="22" name="Přímá spojnice 21"/>
          <p:cNvCxnSpPr/>
          <p:nvPr/>
        </p:nvCxnSpPr>
        <p:spPr>
          <a:xfrm>
            <a:off x="2624412" y="525968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Přímá spojnice 22"/>
          <p:cNvCxnSpPr/>
          <p:nvPr/>
        </p:nvCxnSpPr>
        <p:spPr>
          <a:xfrm>
            <a:off x="2192365" y="5259688"/>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Přímá spojnice 23"/>
          <p:cNvCxnSpPr/>
          <p:nvPr/>
        </p:nvCxnSpPr>
        <p:spPr>
          <a:xfrm>
            <a:off x="3848548" y="525968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p:nvPr/>
        </p:nvCxnSpPr>
        <p:spPr>
          <a:xfrm>
            <a:off x="3416501" y="5259688"/>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Přímá spojnice 25"/>
          <p:cNvCxnSpPr/>
          <p:nvPr/>
        </p:nvCxnSpPr>
        <p:spPr>
          <a:xfrm>
            <a:off x="4957225" y="525968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Přímá spojnice 26"/>
          <p:cNvCxnSpPr/>
          <p:nvPr/>
        </p:nvCxnSpPr>
        <p:spPr>
          <a:xfrm>
            <a:off x="4568629" y="5259688"/>
            <a:ext cx="8640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Přímá spojnice 27"/>
          <p:cNvCxnSpPr/>
          <p:nvPr/>
        </p:nvCxnSpPr>
        <p:spPr>
          <a:xfrm>
            <a:off x="6037345" y="5259688"/>
            <a:ext cx="0"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Přímá spojnice 28"/>
          <p:cNvCxnSpPr/>
          <p:nvPr/>
        </p:nvCxnSpPr>
        <p:spPr>
          <a:xfrm>
            <a:off x="5605298" y="5259688"/>
            <a:ext cx="864095"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ovéPole 29"/>
          <p:cNvSpPr txBox="1"/>
          <p:nvPr/>
        </p:nvSpPr>
        <p:spPr>
          <a:xfrm>
            <a:off x="2374984" y="4926787"/>
            <a:ext cx="498855" cy="276999"/>
          </a:xfrm>
          <a:prstGeom prst="rect">
            <a:avLst/>
          </a:prstGeom>
          <a:noFill/>
        </p:spPr>
        <p:txBody>
          <a:bodyPr wrap="none" rtlCol="0">
            <a:spAutoFit/>
          </a:bodyPr>
          <a:lstStyle/>
          <a:p>
            <a:r>
              <a:rPr lang="cs-CZ" sz="1200" dirty="0" smtClean="0"/>
              <a:t>2110</a:t>
            </a:r>
            <a:endParaRPr lang="cs-CZ" sz="1200" dirty="0"/>
          </a:p>
        </p:txBody>
      </p:sp>
      <p:sp>
        <p:nvSpPr>
          <p:cNvPr id="31" name="TextovéPole 30"/>
          <p:cNvSpPr txBox="1"/>
          <p:nvPr/>
        </p:nvSpPr>
        <p:spPr>
          <a:xfrm>
            <a:off x="4511503" y="4926788"/>
            <a:ext cx="949299" cy="276999"/>
          </a:xfrm>
          <a:prstGeom prst="rect">
            <a:avLst/>
          </a:prstGeom>
          <a:noFill/>
        </p:spPr>
        <p:txBody>
          <a:bodyPr wrap="none" rtlCol="0">
            <a:spAutoFit/>
          </a:bodyPr>
          <a:lstStyle/>
          <a:p>
            <a:r>
              <a:rPr lang="cs-CZ" sz="1200" dirty="0" smtClean="0"/>
              <a:t>2111 </a:t>
            </a:r>
            <a:r>
              <a:rPr lang="cs-CZ" sz="900" dirty="0" smtClean="0"/>
              <a:t>(interim)</a:t>
            </a:r>
            <a:endParaRPr lang="cs-CZ" sz="900" dirty="0"/>
          </a:p>
        </p:txBody>
      </p:sp>
      <p:sp>
        <p:nvSpPr>
          <p:cNvPr id="32" name="TextovéPole 31"/>
          <p:cNvSpPr txBox="1"/>
          <p:nvPr/>
        </p:nvSpPr>
        <p:spPr>
          <a:xfrm>
            <a:off x="3545782" y="4926788"/>
            <a:ext cx="498855" cy="276999"/>
          </a:xfrm>
          <a:prstGeom prst="rect">
            <a:avLst/>
          </a:prstGeom>
          <a:noFill/>
        </p:spPr>
        <p:txBody>
          <a:bodyPr wrap="none" rtlCol="0">
            <a:spAutoFit/>
          </a:bodyPr>
          <a:lstStyle/>
          <a:p>
            <a:r>
              <a:rPr lang="cs-CZ" sz="1200" dirty="0" smtClean="0"/>
              <a:t>7191</a:t>
            </a:r>
            <a:endParaRPr lang="cs-CZ" sz="1200" dirty="0"/>
          </a:p>
        </p:txBody>
      </p:sp>
      <p:sp>
        <p:nvSpPr>
          <p:cNvPr id="33" name="TextovéPole 32"/>
          <p:cNvSpPr txBox="1"/>
          <p:nvPr/>
        </p:nvSpPr>
        <p:spPr>
          <a:xfrm>
            <a:off x="5787917" y="4923913"/>
            <a:ext cx="949299" cy="276999"/>
          </a:xfrm>
          <a:prstGeom prst="rect">
            <a:avLst/>
          </a:prstGeom>
          <a:noFill/>
        </p:spPr>
        <p:txBody>
          <a:bodyPr wrap="none" rtlCol="0">
            <a:spAutoFit/>
          </a:bodyPr>
          <a:lstStyle/>
          <a:p>
            <a:r>
              <a:rPr lang="cs-CZ" sz="1200" dirty="0" smtClean="0"/>
              <a:t>5510 </a:t>
            </a:r>
            <a:r>
              <a:rPr lang="cs-CZ" sz="900" dirty="0" smtClean="0"/>
              <a:t>(interim)</a:t>
            </a:r>
            <a:endParaRPr lang="cs-CZ" sz="900" dirty="0"/>
          </a:p>
        </p:txBody>
      </p:sp>
      <p:sp>
        <p:nvSpPr>
          <p:cNvPr id="34" name="TextovéPole 33"/>
          <p:cNvSpPr txBox="1"/>
          <p:nvPr/>
        </p:nvSpPr>
        <p:spPr>
          <a:xfrm>
            <a:off x="2028529" y="5356186"/>
            <a:ext cx="420308" cy="276999"/>
          </a:xfrm>
          <a:prstGeom prst="rect">
            <a:avLst/>
          </a:prstGeom>
          <a:noFill/>
        </p:spPr>
        <p:txBody>
          <a:bodyPr wrap="none" rtlCol="0">
            <a:spAutoFit/>
          </a:bodyPr>
          <a:lstStyle/>
          <a:p>
            <a:r>
              <a:rPr lang="cs-CZ" sz="1200" dirty="0" smtClean="0">
                <a:solidFill>
                  <a:srgbClr val="00B050"/>
                </a:solidFill>
              </a:rPr>
              <a:t>210</a:t>
            </a:r>
            <a:endParaRPr lang="cs-CZ" sz="1200" dirty="0">
              <a:solidFill>
                <a:srgbClr val="00B050"/>
              </a:solidFill>
            </a:endParaRPr>
          </a:p>
        </p:txBody>
      </p:sp>
      <p:sp>
        <p:nvSpPr>
          <p:cNvPr id="35" name="TextovéPole 34"/>
          <p:cNvSpPr txBox="1"/>
          <p:nvPr/>
        </p:nvSpPr>
        <p:spPr>
          <a:xfrm>
            <a:off x="3900390" y="5373216"/>
            <a:ext cx="420308" cy="276999"/>
          </a:xfrm>
          <a:prstGeom prst="rect">
            <a:avLst/>
          </a:prstGeom>
          <a:noFill/>
        </p:spPr>
        <p:txBody>
          <a:bodyPr wrap="none" rtlCol="0">
            <a:spAutoFit/>
          </a:bodyPr>
          <a:lstStyle/>
          <a:p>
            <a:r>
              <a:rPr lang="cs-CZ" sz="1200" dirty="0" smtClean="0">
                <a:solidFill>
                  <a:srgbClr val="00B050"/>
                </a:solidFill>
              </a:rPr>
              <a:t>210</a:t>
            </a:r>
            <a:endParaRPr lang="cs-CZ" sz="1200" dirty="0">
              <a:solidFill>
                <a:srgbClr val="00B050"/>
              </a:solidFill>
            </a:endParaRPr>
          </a:p>
        </p:txBody>
      </p:sp>
      <p:sp>
        <p:nvSpPr>
          <p:cNvPr id="36" name="TextovéPole 35"/>
          <p:cNvSpPr txBox="1"/>
          <p:nvPr/>
        </p:nvSpPr>
        <p:spPr>
          <a:xfrm>
            <a:off x="4476977" y="5373216"/>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37" name="TextovéPole 36"/>
          <p:cNvSpPr txBox="1"/>
          <p:nvPr/>
        </p:nvSpPr>
        <p:spPr>
          <a:xfrm>
            <a:off x="6143051" y="5348334"/>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38" name="TextovéPole 37"/>
          <p:cNvSpPr txBox="1"/>
          <p:nvPr/>
        </p:nvSpPr>
        <p:spPr>
          <a:xfrm>
            <a:off x="5541215" y="5368914"/>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39" name="TextovéPole 38"/>
          <p:cNvSpPr txBox="1"/>
          <p:nvPr/>
        </p:nvSpPr>
        <p:spPr>
          <a:xfrm>
            <a:off x="5095121" y="5391530"/>
            <a:ext cx="420308" cy="276999"/>
          </a:xfrm>
          <a:prstGeom prst="rect">
            <a:avLst/>
          </a:prstGeom>
          <a:noFill/>
        </p:spPr>
        <p:txBody>
          <a:bodyPr wrap="none" rtlCol="0">
            <a:spAutoFit/>
          </a:bodyPr>
          <a:lstStyle/>
          <a:p>
            <a:r>
              <a:rPr lang="cs-CZ" sz="1200" dirty="0">
                <a:solidFill>
                  <a:srgbClr val="FF0000"/>
                </a:solidFill>
              </a:rPr>
              <a:t>170</a:t>
            </a:r>
            <a:endParaRPr lang="cs-CZ" sz="1200" dirty="0">
              <a:solidFill>
                <a:srgbClr val="FF0000"/>
              </a:solidFill>
            </a:endParaRPr>
          </a:p>
        </p:txBody>
      </p:sp>
      <p:sp>
        <p:nvSpPr>
          <p:cNvPr id="4" name="TextovéPole 3"/>
          <p:cNvSpPr txBox="1"/>
          <p:nvPr/>
        </p:nvSpPr>
        <p:spPr>
          <a:xfrm>
            <a:off x="288191" y="4160329"/>
            <a:ext cx="1728192" cy="369332"/>
          </a:xfrm>
          <a:prstGeom prst="rect">
            <a:avLst/>
          </a:prstGeom>
          <a:noFill/>
        </p:spPr>
        <p:txBody>
          <a:bodyPr wrap="square" rtlCol="0">
            <a:spAutoFit/>
          </a:bodyPr>
          <a:lstStyle/>
          <a:p>
            <a:r>
              <a:rPr lang="cs-CZ" dirty="0" err="1" smtClean="0"/>
              <a:t>Before</a:t>
            </a:r>
            <a:endParaRPr lang="cs-CZ" dirty="0"/>
          </a:p>
        </p:txBody>
      </p:sp>
      <p:sp>
        <p:nvSpPr>
          <p:cNvPr id="41" name="TextovéPole 40"/>
          <p:cNvSpPr txBox="1"/>
          <p:nvPr/>
        </p:nvSpPr>
        <p:spPr>
          <a:xfrm>
            <a:off x="343386" y="5163668"/>
            <a:ext cx="1728192" cy="369332"/>
          </a:xfrm>
          <a:prstGeom prst="rect">
            <a:avLst/>
          </a:prstGeom>
          <a:noFill/>
        </p:spPr>
        <p:txBody>
          <a:bodyPr wrap="square" rtlCol="0">
            <a:spAutoFit/>
          </a:bodyPr>
          <a:lstStyle/>
          <a:p>
            <a:r>
              <a:rPr lang="cs-CZ" dirty="0" err="1" smtClean="0"/>
              <a:t>After</a:t>
            </a:r>
            <a:endParaRPr lang="cs-CZ" dirty="0"/>
          </a:p>
        </p:txBody>
      </p:sp>
      <p:cxnSp>
        <p:nvCxnSpPr>
          <p:cNvPr id="42" name="Přímá spojnice se šipkou 41"/>
          <p:cNvCxnSpPr>
            <a:stCxn id="20" idx="2"/>
          </p:cNvCxnSpPr>
          <p:nvPr/>
        </p:nvCxnSpPr>
        <p:spPr>
          <a:xfrm flipH="1">
            <a:off x="5698543" y="4454359"/>
            <a:ext cx="522920" cy="7465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Přímá spojnice 43"/>
          <p:cNvCxnSpPr/>
          <p:nvPr/>
        </p:nvCxnSpPr>
        <p:spPr>
          <a:xfrm>
            <a:off x="4526028" y="4470654"/>
            <a:ext cx="0" cy="373277"/>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Přímá spojnice 45"/>
          <p:cNvCxnSpPr/>
          <p:nvPr/>
        </p:nvCxnSpPr>
        <p:spPr>
          <a:xfrm>
            <a:off x="4526028" y="4843931"/>
            <a:ext cx="85504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Přímá spojnice se šipkou 47"/>
          <p:cNvCxnSpPr/>
          <p:nvPr/>
        </p:nvCxnSpPr>
        <p:spPr>
          <a:xfrm flipH="1">
            <a:off x="5391296" y="4827268"/>
            <a:ext cx="9053" cy="56534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0" name="TextovéPole 49"/>
          <p:cNvSpPr txBox="1"/>
          <p:nvPr/>
        </p:nvSpPr>
        <p:spPr>
          <a:xfrm>
            <a:off x="720054" y="6110270"/>
            <a:ext cx="7357046" cy="307777"/>
          </a:xfrm>
          <a:prstGeom prst="rect">
            <a:avLst/>
          </a:prstGeom>
          <a:noFill/>
        </p:spPr>
        <p:txBody>
          <a:bodyPr wrap="square" rtlCol="0">
            <a:spAutoFit/>
          </a:bodyPr>
          <a:lstStyle/>
          <a:p>
            <a:r>
              <a:rPr lang="en-US" sz="1400" dirty="0" smtClean="0">
                <a:solidFill>
                  <a:srgbClr val="C00000"/>
                </a:solidFill>
              </a:rPr>
              <a:t>Where previous  purchase cost was 190 and next real one 210. Expected cost </a:t>
            </a:r>
            <a:r>
              <a:rPr lang="cs-CZ" sz="1400" dirty="0" smtClean="0">
                <a:solidFill>
                  <a:srgbClr val="C00000"/>
                </a:solidFill>
              </a:rPr>
              <a:t>170 </a:t>
            </a:r>
            <a:r>
              <a:rPr lang="en-US" sz="1400" dirty="0" smtClean="0">
                <a:solidFill>
                  <a:srgbClr val="C00000"/>
                </a:solidFill>
              </a:rPr>
              <a:t>was neutralized</a:t>
            </a:r>
            <a:endParaRPr lang="en-US" sz="1400" dirty="0">
              <a:solidFill>
                <a:srgbClr val="C00000"/>
              </a:solidFill>
            </a:endParaRPr>
          </a:p>
        </p:txBody>
      </p:sp>
    </p:spTree>
    <p:extLst>
      <p:ext uri="{BB962C8B-B14F-4D97-AF65-F5344CB8AC3E}">
        <p14:creationId xmlns:p14="http://schemas.microsoft.com/office/powerpoint/2010/main" val="224604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XIII.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1772816"/>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p>
        </p:txBody>
      </p:sp>
      <p:sp>
        <p:nvSpPr>
          <p:cNvPr id="3" name="Zástupný symbol pro obsah 2"/>
          <p:cNvSpPr>
            <a:spLocks noGrp="1"/>
          </p:cNvSpPr>
          <p:nvPr>
            <p:ph idx="1"/>
          </p:nvPr>
        </p:nvSpPr>
        <p:spPr/>
        <p:txBody>
          <a:bodyPr>
            <a:normAutofit/>
          </a:bodyPr>
          <a:lstStyle/>
          <a:p>
            <a:r>
              <a:rPr lang="en-US" sz="1800" dirty="0"/>
              <a:t>Expected costs are the estimate that you make of the cost of, for example, purchasing an item before you actually receive the invoice for the </a:t>
            </a:r>
            <a:r>
              <a:rPr lang="en-US" sz="1800" dirty="0" smtClean="0"/>
              <a:t>item</a:t>
            </a:r>
            <a:endParaRPr lang="cs-CZ" sz="1800" dirty="0" smtClean="0"/>
          </a:p>
          <a:p>
            <a:r>
              <a:rPr lang="en-US" sz="1800" dirty="0"/>
              <a:t>You can post expected cost to both inventory and to G/L. Whenever you post a document, such as an order or a journal, as received or shipped, a value entry line will be created with the expected cost. This expected cost </a:t>
            </a:r>
            <a:r>
              <a:rPr lang="en-US" sz="1800" dirty="0">
                <a:solidFill>
                  <a:srgbClr val="FF0000"/>
                </a:solidFill>
              </a:rPr>
              <a:t>will affect inventory value</a:t>
            </a:r>
            <a:r>
              <a:rPr lang="en-US" sz="1800" dirty="0"/>
              <a:t>, </a:t>
            </a:r>
            <a:r>
              <a:rPr lang="en-US" sz="1800" dirty="0">
                <a:solidFill>
                  <a:srgbClr val="FF0000"/>
                </a:solidFill>
              </a:rPr>
              <a:t>but it will not be posted to G/L unless you have set the program up to do </a:t>
            </a:r>
            <a:r>
              <a:rPr lang="en-US" sz="1800" dirty="0" smtClean="0">
                <a:solidFill>
                  <a:srgbClr val="FF0000"/>
                </a:solidFill>
              </a:rPr>
              <a:t>that</a:t>
            </a:r>
            <a:r>
              <a:rPr lang="cs-CZ" sz="1800" dirty="0" smtClean="0">
                <a:solidFill>
                  <a:srgbClr val="FF0000"/>
                </a:solidFill>
              </a:rPr>
              <a:t> </a:t>
            </a:r>
          </a:p>
          <a:p>
            <a:r>
              <a:rPr lang="en-US" sz="1800" dirty="0"/>
              <a:t>Expected costs are posted to interim accounts in the general ledger. If you want to post expected cost, you must set up interim accounts for the relevant posting groups in the </a:t>
            </a:r>
            <a:r>
              <a:rPr lang="en-US" sz="1800" dirty="0">
                <a:hlinkClick r:id="rId2"/>
              </a:rPr>
              <a:t>General Posting Setup</a:t>
            </a:r>
            <a:r>
              <a:rPr lang="en-US" sz="1800" dirty="0"/>
              <a:t> table. </a:t>
            </a:r>
          </a:p>
          <a:p>
            <a:endParaRPr lang="en-US" sz="1800" dirty="0">
              <a:solidFill>
                <a:srgbClr val="FF0000"/>
              </a:solidFill>
            </a:endParaRPr>
          </a:p>
          <a:p>
            <a:endParaRPr lang="en-US" sz="1800" dirty="0"/>
          </a:p>
        </p:txBody>
      </p:sp>
      <p:sp>
        <p:nvSpPr>
          <p:cNvPr id="4" name="Šipka dolů 3"/>
          <p:cNvSpPr/>
          <p:nvPr/>
        </p:nvSpPr>
        <p:spPr>
          <a:xfrm>
            <a:off x="3059832" y="4581128"/>
            <a:ext cx="648072" cy="8640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3851920" y="4653136"/>
            <a:ext cx="4852995" cy="584775"/>
          </a:xfrm>
          <a:prstGeom prst="rect">
            <a:avLst/>
          </a:prstGeom>
          <a:noFill/>
        </p:spPr>
        <p:txBody>
          <a:bodyPr wrap="none" lIns="91440" tIns="45720" rIns="91440" bIns="45720">
            <a:spAutoFit/>
          </a:bodyPr>
          <a:lstStyle/>
          <a:p>
            <a:pPr algn="ct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See</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setup</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later</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in </a:t>
            </a:r>
            <a:r>
              <a:rPr lang="cs-CZ" sz="32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this</a:t>
            </a:r>
            <a:r>
              <a:rPr lang="cs-CZ"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show</a:t>
            </a:r>
            <a:endParaRPr lang="cs-CZ"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322294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Expected</a:t>
            </a:r>
            <a:r>
              <a:rPr lang="cs-CZ" dirty="0" smtClean="0"/>
              <a:t> </a:t>
            </a:r>
            <a:r>
              <a:rPr lang="cs-CZ" dirty="0" err="1" smtClean="0"/>
              <a:t>costs</a:t>
            </a:r>
            <a:r>
              <a:rPr lang="cs-CZ" dirty="0" smtClean="0"/>
              <a:t> </a:t>
            </a:r>
            <a:r>
              <a:rPr lang="cs-CZ" dirty="0" err="1" smtClean="0"/>
              <a:t>initial</a:t>
            </a:r>
            <a:r>
              <a:rPr lang="cs-CZ" dirty="0" smtClean="0"/>
              <a:t> </a:t>
            </a:r>
            <a:r>
              <a:rPr lang="cs-CZ" dirty="0" err="1" smtClean="0"/>
              <a:t>setup</a:t>
            </a:r>
            <a:r>
              <a:rPr lang="cs-CZ" dirty="0" smtClean="0"/>
              <a:t> I </a:t>
            </a:r>
            <a:endParaRPr lang="cs-CZ"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8838" y="1556792"/>
            <a:ext cx="4257675" cy="3152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827584" y="5012969"/>
            <a:ext cx="7992888" cy="923330"/>
          </a:xfrm>
          <a:prstGeom prst="rect">
            <a:avLst/>
          </a:prstGeom>
        </p:spPr>
        <p:txBody>
          <a:bodyPr wrap="square">
            <a:spAutoFit/>
          </a:bodyPr>
          <a:lstStyle/>
          <a:p>
            <a:r>
              <a:rPr lang="en-US" dirty="0"/>
              <a:t>If there is a check mark in the field, the </a:t>
            </a:r>
            <a:r>
              <a:rPr lang="cs-CZ" dirty="0" smtClean="0"/>
              <a:t>p</a:t>
            </a:r>
            <a:r>
              <a:rPr lang="en-US" dirty="0" err="1" smtClean="0"/>
              <a:t>rogram</a:t>
            </a:r>
            <a:r>
              <a:rPr lang="en-US" dirty="0" smtClean="0"/>
              <a:t> </a:t>
            </a:r>
            <a:r>
              <a:rPr lang="en-US" dirty="0"/>
              <a:t>will post expected costs to interim accounts.</a:t>
            </a:r>
          </a:p>
          <a:p>
            <a:r>
              <a:rPr lang="cs-CZ" b="1" dirty="0" smtClean="0"/>
              <a:t> </a:t>
            </a:r>
            <a:endParaRPr lang="en-US" b="1" dirty="0"/>
          </a:p>
        </p:txBody>
      </p:sp>
    </p:spTree>
    <p:extLst>
      <p:ext uri="{BB962C8B-B14F-4D97-AF65-F5344CB8AC3E}">
        <p14:creationId xmlns:p14="http://schemas.microsoft.com/office/powerpoint/2010/main" val="489432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Expected</a:t>
            </a:r>
            <a:r>
              <a:rPr lang="cs-CZ" dirty="0"/>
              <a:t> </a:t>
            </a:r>
            <a:r>
              <a:rPr lang="cs-CZ" dirty="0" err="1"/>
              <a:t>costs</a:t>
            </a:r>
            <a:r>
              <a:rPr lang="cs-CZ" dirty="0"/>
              <a:t> </a:t>
            </a:r>
            <a:r>
              <a:rPr lang="cs-CZ" dirty="0" err="1"/>
              <a:t>initial</a:t>
            </a:r>
            <a:r>
              <a:rPr lang="cs-CZ" dirty="0"/>
              <a:t> </a:t>
            </a:r>
            <a:r>
              <a:rPr lang="cs-CZ" dirty="0" err="1"/>
              <a:t>setup</a:t>
            </a:r>
            <a:r>
              <a:rPr lang="cs-CZ" dirty="0"/>
              <a:t> </a:t>
            </a:r>
            <a:r>
              <a:rPr lang="cs-CZ" dirty="0" smtClean="0"/>
              <a:t>II. </a:t>
            </a:r>
            <a:endParaRPr lang="cs-CZ"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1416806" cy="1872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736" y="1241384"/>
            <a:ext cx="5036356" cy="4351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9618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New </a:t>
            </a:r>
            <a:r>
              <a:rPr lang="cs-CZ" dirty="0" err="1" smtClean="0"/>
              <a:t>item</a:t>
            </a:r>
            <a:r>
              <a:rPr lang="cs-CZ" dirty="0" smtClean="0"/>
              <a:t>  </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715852"/>
            <a:ext cx="3744416" cy="214519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1677379"/>
            <a:ext cx="3744417" cy="2183669"/>
          </a:xfrm>
          <a:prstGeom prst="rect">
            <a:avLst/>
          </a:prstGeom>
          <a:noFill/>
          <a:ln w="12700">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00751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a:t>
            </a:r>
            <a:r>
              <a:rPr lang="cs-CZ" dirty="0" smtClean="0"/>
              <a:t> </a:t>
            </a:r>
            <a:r>
              <a:rPr lang="cs-CZ" dirty="0" err="1" smtClean="0"/>
              <a:t>order</a:t>
            </a:r>
            <a:r>
              <a:rPr lang="cs-CZ" dirty="0" smtClean="0"/>
              <a:t> (</a:t>
            </a:r>
            <a:r>
              <a:rPr lang="cs-CZ" dirty="0" err="1" smtClean="0"/>
              <a:t>origical</a:t>
            </a:r>
            <a:r>
              <a:rPr lang="cs-CZ" dirty="0" smtClean="0"/>
              <a:t> </a:t>
            </a:r>
            <a:r>
              <a:rPr lang="cs-CZ" dirty="0" err="1" smtClean="0"/>
              <a:t>cost</a:t>
            </a:r>
            <a:r>
              <a:rPr lang="cs-CZ" dirty="0" smtClean="0"/>
              <a:t>=190)  </a:t>
            </a:r>
            <a:endParaRPr lang="cs-CZ" dirty="0"/>
          </a:p>
        </p:txBody>
      </p:sp>
      <p:sp>
        <p:nvSpPr>
          <p:cNvPr id="4" name="TextovéPole 3"/>
          <p:cNvSpPr txBox="1"/>
          <p:nvPr/>
        </p:nvSpPr>
        <p:spPr>
          <a:xfrm>
            <a:off x="1307471" y="5373216"/>
            <a:ext cx="2469779" cy="369332"/>
          </a:xfrm>
          <a:prstGeom prst="rect">
            <a:avLst/>
          </a:prstGeom>
          <a:noFill/>
        </p:spPr>
        <p:txBody>
          <a:bodyPr wrap="none" rtlCol="0">
            <a:spAutoFit/>
          </a:bodyPr>
          <a:lstStyle/>
          <a:p>
            <a:r>
              <a:rPr lang="cs-CZ" dirty="0" err="1" smtClean="0"/>
              <a:t>Posting</a:t>
            </a:r>
            <a:r>
              <a:rPr lang="cs-CZ" dirty="0" smtClean="0"/>
              <a:t> : </a:t>
            </a:r>
            <a:r>
              <a:rPr lang="cs-CZ" dirty="0" err="1" smtClean="0"/>
              <a:t>Only</a:t>
            </a:r>
            <a:r>
              <a:rPr lang="cs-CZ" dirty="0" smtClean="0"/>
              <a:t> </a:t>
            </a:r>
            <a:r>
              <a:rPr lang="cs-CZ" dirty="0" err="1" smtClean="0"/>
              <a:t>shiping</a:t>
            </a:r>
            <a:r>
              <a:rPr lang="cs-CZ" dirty="0" smtClean="0"/>
              <a:t> !!!</a:t>
            </a:r>
            <a:endParaRPr lang="cs-CZ"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7471" y="1605625"/>
            <a:ext cx="5497188" cy="34775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prava 4"/>
          <p:cNvSpPr/>
          <p:nvPr/>
        </p:nvSpPr>
        <p:spPr>
          <a:xfrm>
            <a:off x="3851920" y="5301208"/>
            <a:ext cx="360040" cy="4413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0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5143585"/>
            <a:ext cx="1587252" cy="11979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7" name="Přímá spojnice se šipkou 6"/>
          <p:cNvCxnSpPr/>
          <p:nvPr/>
        </p:nvCxnSpPr>
        <p:spPr>
          <a:xfrm flipV="1">
            <a:off x="4211960" y="3861048"/>
            <a:ext cx="432048"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TextovéPole 7"/>
          <p:cNvSpPr txBox="1"/>
          <p:nvPr/>
        </p:nvSpPr>
        <p:spPr>
          <a:xfrm>
            <a:off x="3689128" y="4293096"/>
            <a:ext cx="1334211" cy="338554"/>
          </a:xfrm>
          <a:prstGeom prst="rect">
            <a:avLst/>
          </a:prstGeom>
          <a:noFill/>
        </p:spPr>
        <p:txBody>
          <a:bodyPr wrap="none" rtlCol="0">
            <a:spAutoFit/>
          </a:bodyPr>
          <a:lstStyle/>
          <a:p>
            <a:r>
              <a:rPr lang="cs-CZ" sz="1600" dirty="0" err="1" smtClean="0">
                <a:solidFill>
                  <a:srgbClr val="0070C0"/>
                </a:solidFill>
              </a:rPr>
              <a:t>Expected</a:t>
            </a:r>
            <a:r>
              <a:rPr lang="cs-CZ" sz="1600" dirty="0" smtClean="0">
                <a:solidFill>
                  <a:srgbClr val="0070C0"/>
                </a:solidFill>
              </a:rPr>
              <a:t> </a:t>
            </a:r>
            <a:r>
              <a:rPr lang="cs-CZ" sz="1600" dirty="0" err="1" smtClean="0">
                <a:solidFill>
                  <a:srgbClr val="0070C0"/>
                </a:solidFill>
              </a:rPr>
              <a:t>cost</a:t>
            </a:r>
            <a:endParaRPr lang="cs-CZ" sz="1600" dirty="0">
              <a:solidFill>
                <a:srgbClr val="0070C0"/>
              </a:solidFill>
            </a:endParaRPr>
          </a:p>
        </p:txBody>
      </p:sp>
    </p:spTree>
    <p:extLst>
      <p:ext uri="{BB962C8B-B14F-4D97-AF65-F5344CB8AC3E}">
        <p14:creationId xmlns:p14="http://schemas.microsoft.com/office/powerpoint/2010/main" val="3290191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Item</a:t>
            </a:r>
            <a:r>
              <a:rPr lang="cs-CZ" dirty="0" smtClean="0"/>
              <a:t> </a:t>
            </a:r>
            <a:r>
              <a:rPr lang="cs-CZ" dirty="0" err="1" smtClean="0"/>
              <a:t>card-entries</a:t>
            </a:r>
            <a:r>
              <a:rPr lang="cs-CZ" dirty="0" smtClean="0"/>
              <a:t> </a:t>
            </a:r>
            <a:r>
              <a:rPr lang="cs-CZ" dirty="0" err="1" smtClean="0"/>
              <a:t>after</a:t>
            </a:r>
            <a:r>
              <a:rPr lang="cs-CZ" dirty="0" smtClean="0"/>
              <a:t> </a:t>
            </a:r>
            <a:r>
              <a:rPr lang="cs-CZ" dirty="0" err="1" smtClean="0"/>
              <a:t>posting</a:t>
            </a:r>
            <a:endParaRPr lang="cs-CZ"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11" y="1874163"/>
            <a:ext cx="7725569" cy="21863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lů 3"/>
          <p:cNvSpPr/>
          <p:nvPr/>
        </p:nvSpPr>
        <p:spPr>
          <a:xfrm>
            <a:off x="2051720" y="4237122"/>
            <a:ext cx="4968552" cy="12241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Obdélník 4"/>
          <p:cNvSpPr/>
          <p:nvPr/>
        </p:nvSpPr>
        <p:spPr>
          <a:xfrm>
            <a:off x="658654" y="5481259"/>
            <a:ext cx="7754688"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Adjustment</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see</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next</a:t>
            </a: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cs-CZ" sz="54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slide</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928978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Adjustment</a:t>
            </a:r>
            <a:endParaRPr lang="cs-CZ"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5"/>
            <a:ext cx="2232248" cy="19640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2267744" y="1844824"/>
            <a:ext cx="1008112" cy="2619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1277972"/>
            <a:ext cx="2736304" cy="18552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3429001"/>
            <a:ext cx="3422045"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lů 4"/>
          <p:cNvSpPr/>
          <p:nvPr/>
        </p:nvSpPr>
        <p:spPr>
          <a:xfrm>
            <a:off x="3635896" y="2924944"/>
            <a:ext cx="144016"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7" name="Přímá spojnice 6"/>
          <p:cNvCxnSpPr/>
          <p:nvPr/>
        </p:nvCxnSpPr>
        <p:spPr>
          <a:xfrm>
            <a:off x="2087724" y="4293096"/>
            <a:ext cx="36004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Přímá spojnice se šipkou 8"/>
          <p:cNvCxnSpPr/>
          <p:nvPr/>
        </p:nvCxnSpPr>
        <p:spPr>
          <a:xfrm>
            <a:off x="2422605" y="4293095"/>
            <a:ext cx="0" cy="1243091"/>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717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5536186"/>
            <a:ext cx="7134541" cy="11991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616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t>Post </a:t>
            </a:r>
            <a:r>
              <a:rPr lang="cs-CZ" sz="3200" dirty="0" err="1" smtClean="0"/>
              <a:t>inventory</a:t>
            </a:r>
            <a:r>
              <a:rPr lang="cs-CZ" sz="3200" dirty="0" smtClean="0"/>
              <a:t> </a:t>
            </a:r>
            <a:r>
              <a:rPr lang="cs-CZ" sz="3200" dirty="0" err="1" smtClean="0"/>
              <a:t>cost</a:t>
            </a:r>
            <a:r>
              <a:rPr lang="cs-CZ" sz="3200" dirty="0" smtClean="0"/>
              <a:t> General </a:t>
            </a:r>
            <a:r>
              <a:rPr lang="cs-CZ" sz="3200" dirty="0" err="1" smtClean="0"/>
              <a:t>Ledger</a:t>
            </a:r>
            <a:endParaRPr lang="cs-CZ" sz="3200"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00808"/>
            <a:ext cx="1944216" cy="19526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19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7014" y="1700808"/>
            <a:ext cx="2879552" cy="1952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Šipka doprava 3"/>
          <p:cNvSpPr/>
          <p:nvPr/>
        </p:nvSpPr>
        <p:spPr>
          <a:xfrm>
            <a:off x="1835696" y="2492896"/>
            <a:ext cx="931318"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19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43808" y="3861048"/>
            <a:ext cx="5184576" cy="28063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Šipka dolů 4"/>
          <p:cNvSpPr/>
          <p:nvPr/>
        </p:nvSpPr>
        <p:spPr>
          <a:xfrm>
            <a:off x="3851920" y="3573016"/>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30846291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TotalTime>
  <Words>357</Words>
  <Application>Microsoft Office PowerPoint</Application>
  <PresentationFormat>Předvádění na obrazovce (4:3)</PresentationFormat>
  <Paragraphs>61</Paragraphs>
  <Slides>16</Slides>
  <Notes>1</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Motiv systému Office</vt:lpstr>
      <vt:lpstr>Introduction to MS Dynamics NAV XXXIII-Expected Costs</vt:lpstr>
      <vt:lpstr>Expected costs initial setup </vt:lpstr>
      <vt:lpstr>Expected costs initial setup I </vt:lpstr>
      <vt:lpstr>Expected costs initial setup II. </vt:lpstr>
      <vt:lpstr>New item  </vt:lpstr>
      <vt:lpstr>Purchase order (origical cost=190)  </vt:lpstr>
      <vt:lpstr>Item card-entries after posting</vt:lpstr>
      <vt:lpstr>Adjustment</vt:lpstr>
      <vt:lpstr>Post inventory cost General Ledger</vt:lpstr>
      <vt:lpstr>General Ledger Entries</vt:lpstr>
      <vt:lpstr>Modification of  expected costs to real one related to invoice and post as described below </vt:lpstr>
      <vt:lpstr> </vt:lpstr>
      <vt:lpstr>Item ledger entries and Value entries</vt:lpstr>
      <vt:lpstr>General Ledger entries corresponding real cost</vt:lpstr>
      <vt:lpstr>General Ledger Entries</vt:lpstr>
      <vt:lpstr>End of the section XIII.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Skorkovsky Jaromir</cp:lastModifiedBy>
  <cp:revision>132</cp:revision>
  <dcterms:created xsi:type="dcterms:W3CDTF">2014-09-15T11:04:04Z</dcterms:created>
  <dcterms:modified xsi:type="dcterms:W3CDTF">2015-08-19T10:08:48Z</dcterms:modified>
</cp:coreProperties>
</file>