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6" r:id="rId2"/>
    <p:sldId id="345" r:id="rId3"/>
    <p:sldId id="346" r:id="rId4"/>
    <p:sldId id="347" r:id="rId5"/>
    <p:sldId id="276"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334" r:id="rId28"/>
    <p:sldId id="335" r:id="rId29"/>
    <p:sldId id="336" r:id="rId30"/>
    <p:sldId id="337" r:id="rId31"/>
    <p:sldId id="338" r:id="rId32"/>
    <p:sldId id="339" r:id="rId33"/>
    <p:sldId id="340" r:id="rId34"/>
    <p:sldId id="341" r:id="rId35"/>
    <p:sldId id="342" r:id="rId36"/>
    <p:sldId id="343" r:id="rId37"/>
    <p:sldId id="344"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22" r:id="rId54"/>
    <p:sldId id="321" r:id="rId55"/>
    <p:sldId id="324" r:id="rId56"/>
    <p:sldId id="323" r:id="rId57"/>
    <p:sldId id="326" r:id="rId58"/>
    <p:sldId id="325" r:id="rId59"/>
    <p:sldId id="320" r:id="rId60"/>
    <p:sldId id="328" r:id="rId61"/>
    <p:sldId id="329" r:id="rId62"/>
    <p:sldId id="330" r:id="rId63"/>
    <p:sldId id="331" r:id="rId64"/>
    <p:sldId id="33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845"/>
    <a:srgbClr val="8FAE49"/>
    <a:srgbClr val="BC0000"/>
    <a:srgbClr val="695C4F"/>
    <a:srgbClr val="800000"/>
    <a:srgbClr val="E7E5E5"/>
    <a:srgbClr val="EC8D2F"/>
    <a:srgbClr val="5E5447"/>
    <a:srgbClr val="E66624"/>
    <a:srgbClr val="2E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5" autoAdjust="0"/>
    <p:restoredTop sz="87363" autoAdjust="0"/>
  </p:normalViewPr>
  <p:slideViewPr>
    <p:cSldViewPr snapToObjects="1">
      <p:cViewPr>
        <p:scale>
          <a:sx n="102" d="100"/>
          <a:sy n="102" d="100"/>
        </p:scale>
        <p:origin x="-90"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863"/>
            <a:ext cx="2971800" cy="262737"/>
          </a:xfrm>
          <a:prstGeom prst="rect">
            <a:avLst/>
          </a:prstGeom>
        </p:spPr>
        <p:txBody>
          <a:bodyPr vert="horz" lIns="91440" tIns="45720" rIns="91440" bIns="45720" rtlCol="0"/>
          <a:lstStyle>
            <a:lvl1pPr algn="r">
              <a:defRPr sz="1200"/>
            </a:lvl1pPr>
          </a:lstStyle>
          <a:p>
            <a:fld id="{48D3A906-2D20-FC47-ACA4-968364241B94}" type="datetimeFigureOut">
              <a:rPr lang="en-US" sz="900" smtClean="0"/>
              <a:pPr/>
              <a:t>9/19/2016</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a:defRPr sz="1200"/>
            </a:lvl1pPr>
          </a:lstStyle>
          <a:p>
            <a:fld id="{5B9FB1FD-E8A1-BA45-BABE-F581CDF5D2CB}" type="slidenum">
              <a:rPr lang="en-US" sz="900" smtClean="0"/>
              <a:pPr/>
              <a:t>‹#›</a:t>
            </a:fld>
            <a:endParaRPr lang="en-US" sz="900"/>
          </a:p>
        </p:txBody>
      </p:sp>
      <p:pic>
        <p:nvPicPr>
          <p:cNvPr id="7" name="Picture 6" descr="Navertica.png"/>
          <p:cNvPicPr>
            <a:picLocks noChangeAspect="1"/>
          </p:cNvPicPr>
          <p:nvPr/>
        </p:nvPicPr>
        <p:blipFill>
          <a:blip r:embed="rId3"/>
          <a:stretch>
            <a:fillRect/>
          </a:stretch>
        </p:blipFill>
        <p:spPr>
          <a:xfrm>
            <a:off x="76200" y="262737"/>
            <a:ext cx="2138481" cy="346863"/>
          </a:xfrm>
          <a:prstGeom prst="rect">
            <a:avLst/>
          </a:prstGeom>
        </p:spPr>
      </p:pic>
    </p:spTree>
    <p:extLst>
      <p:ext uri="{BB962C8B-B14F-4D97-AF65-F5344CB8AC3E}">
        <p14:creationId xmlns:p14="http://schemas.microsoft.com/office/powerpoint/2010/main" val="78966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AB1-6BC6-C64C-B658-A9DEEC20E7D4}" type="datetimeFigureOut">
              <a:rPr lang="en-US" smtClean="0"/>
              <a:pPr/>
              <a:t>9/19/2016</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16763-6143-3B48-A4BF-5FB9D401072C}" type="slidenum">
              <a:rPr lang="en-US" smtClean="0"/>
              <a:pPr/>
              <a:t>‹#›</a:t>
            </a:fld>
            <a:endParaRPr lang="en-US"/>
          </a:p>
        </p:txBody>
      </p:sp>
    </p:spTree>
    <p:extLst>
      <p:ext uri="{BB962C8B-B14F-4D97-AF65-F5344CB8AC3E}">
        <p14:creationId xmlns:p14="http://schemas.microsoft.com/office/powerpoint/2010/main" val="1558154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C5D16763-6143-3B48-A4BF-5FB9D40107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noProof="0" dirty="0" smtClean="0"/>
              <a:t>Calculated fields (flow fields) : a technical wizardry to show at any time when chosen window is  open  a current calculated value such a balance, inventory quantity and so on.  On the above example you can see item card with calculated field inventory and quantity on all production orders component lines.   </a:t>
            </a:r>
          </a:p>
          <a:p>
            <a:endParaRPr lang="en-GB"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Calculation principles related to calculated fields (flow fields) : To every basic table (customer, vendor, item, account) a records called entries are related (connected). These entries have a common causes of its appearance in registration (booking, posting) of documents such as orders, invoices, production orders or  credit notes. In our example we can see entries of the type invoice and some entries  of the type payment. Payment entries apply  invoice  entries.  If all invoice entries are applied , the calculated balance is zero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request panel to  setup what you want to see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Navigated (found) document related to  previously chosen entry  </a:t>
            </a:r>
          </a:p>
          <a:p>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Navigation tool started from Menu item History, which can be found in most of the modules. The benefit of using is to find immediately any document of you know its specification (e.g. Number) or you can see all document related to chosen business partner (Vendor, Customer).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window with entered parameters (type of the partner =Customer and its number). You can see from here 3 already created Sales Orders, 5 Sales Invoices, 6 Posted Sales Shipment and so on. Kindly see next slide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List of Posted Sales Invoices of one chosen customer. From here you can preview a document in question (required one)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Found document related to chosen business partner and other parameters.  </a:t>
            </a:r>
          </a:p>
          <a:p>
            <a:r>
              <a:rPr lang="en-ZA" noProof="0" dirty="0" smtClean="0"/>
              <a:t>Navigation benefits: quick access to required information and better decision making based on such a information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Principles connected with sweet point called Easily from Anywhere to </a:t>
            </a:r>
            <a:r>
              <a:rPr lang="en-ZA" noProof="0" dirty="0" err="1" smtClean="0"/>
              <a:t>Wheresoever</a:t>
            </a:r>
            <a:r>
              <a:rPr lang="en-ZA" noProof="0" dirty="0" smtClean="0"/>
              <a:t>. The example can be started e.g. from Chart of account. Chosen account will be chosen for the group of turnover ones. The field where a chosen amount is displayed is calculated field (flow field). You can see drill down arrow in order to display immediately related general ledger entries from where the final amount is calculated (total amount called here Net Change)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All general ledger entries having origin in booked documents (</a:t>
            </a:r>
            <a:r>
              <a:rPr lang="en-ZA" noProof="0" dirty="0" err="1" smtClean="0"/>
              <a:t>e.g</a:t>
            </a:r>
            <a:r>
              <a:rPr lang="en-ZA" noProof="0" dirty="0" smtClean="0"/>
              <a:t> .invoices). Mind you, that these entries are only entries related to one and only one sales account (filtering).  From chosen entry we will go to document by use of Navigate tool (navigate functionality was already presented) in this power point show.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Protected Access to the system  (ID and passwords).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result of the use of Navigation tool. From here we will go (by use of Show button) to Posted Sales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From the displayed</a:t>
            </a:r>
            <a:r>
              <a:rPr lang="en-ZA" baseline="0" noProof="0" dirty="0" smtClean="0"/>
              <a:t> Posted Sales Invoice we will go directly to the inventory by use of Look-up function from the field No. of the Item in invoice line. So the next window is List of all items in our inventory and the next window is a item card  which was sold .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 order to see next step we went from Item Card to Item Ledger Entries, which are entries connected with  item movements such  as Sales, Purchase, Production , Transfer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Presented sequence which can be far much complicated (from the Item ledger entries you go to production order (if sold Item was a final product), than from production order to component stored on inventory and from here again by use of Item Ledger Entries window to Purchase Order and form here e.g. to Vendor card …….in the other words never ending story </a:t>
            </a:r>
            <a:r>
              <a:rPr lang="cs-CZ" noProof="0" dirty="0" smtClean="0"/>
              <a:t>!!!!</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basics of simple business case. Purchase Order -&gt;Posting -&gt;Impacts of registration  of Purchase order-&gt; Sales Order-&gt;Posting-&gt;Impacts . On first slide you have  started from menu Purchase -&gt;Order processing -&gt;Orders and you will see  one of many Purchase Orders,  which has been created by another user connected to NAV database. The next step will be creation a new Purchase Order by use of F3 key (create new)</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pushing a key F3 we will get an empty structure of the Purchase Order composed by header where a Vendor will be entered and lines for Item (G/L Account ,…) which will be purchased (supplied). Firstly but not lastly you have to push Enter key, which results creation of the unique document number.  For selection of particular Vendor (in the purchase order header) and Item (purchase order line) we will use key F6 called look-up. Every chosen table (either Vendor table or Item table must be always confirmed by pushing  Enter key.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process of selection of the Vendor from the list of vendors by use of Look up key (F6)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confirmed chosen Vendor we have to enter by some method an Item from list of items (by use of Look-up key F6 and confirmation of your choice by Enter key) .Than you have to enter quantity and inventory location. The cost price of the item is taken primarily from the Item card. Anyhow, it can be changed if you wish to do so.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 this slide you can see the finished Purchase Order. On the next slide we can print it by use of print button and on the next screen Preview button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Result of the preview of the Purchase Order. This can be sent by e-mail or post or can be printed as a </a:t>
            </a:r>
            <a:r>
              <a:rPr lang="en-ZA" noProof="0" dirty="0" err="1" smtClean="0"/>
              <a:t>pdf</a:t>
            </a:r>
            <a:r>
              <a:rPr lang="en-ZA" noProof="0" dirty="0" smtClean="0"/>
              <a:t> file  (based fully on the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Modularity- similarity to MS Office (such as Outlook)- Setup of the ERP functionality (modules) based  on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By use of F9 key (Statistics- you can have a lot of different Statistics from different winds by use of F9 key) you can display a statistics of recently created document (Purchase Order). You can see automatically calculated VAT based on the setup of General Business  Posting  Group (Vendor Card) ,VAT Business Posting  Group and  Posting Groups setup on Item Card. This principle  is also common for the Sales.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You can post Purchase Order by use of key F11. Meaning that MS Dynamics NAV system will automatically create general ledger entries, VAT entries and  inventory  and  value entries (besides other entries such a possible reservation entries, dimension entries  and  so on). You have the third  possibilities shown on the slide . Use the third one which is in fact preset one please. Be aware, that you have to enter before posting to the header of the Purchase Order Vendor Invoice Number .In this case the vendor invoice number is  Miki_001. This code is important when apply invoice with payment.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registration (posting) of the Purchase Order is done by use of key F11 recently created Purchase order disappears from orders pool and a new posted purchase invoice order is created and can be found in menu - &gt; History-&gt;Posted Invoice -&gt; and use key (see upper bar) to find the last created posted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To observe all entries which have been created after posting Purchase Order by  use of the key F11 we will firstly go to Menu Financial Management Module  -&gt;History -&gt;Register where you can see all general ledger entries created by ERP system MS Dynamics NAV. The type of the transaction is marked by a code in the source code  field (predefined subset of codes). For our purchasing example  it is code „Purchases“ and by use of button Register and an option  General ledger you will see all related entries. We have to say, that MS Dynamics NAV is firstly double-booking entry system. To distinguish Debit and Credit amount syntax of the NAV system uses positive/negative signs.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impact of the posting Purchase Order is Inventory Accrual, meaning that system, beside automatically created Item Ledger entry, also calculates by use of flow field function on the item card a new final inventory level of the Item in question, so the</a:t>
            </a:r>
            <a:r>
              <a:rPr lang="en-ZA" baseline="0" noProof="0" dirty="0" smtClean="0"/>
              <a:t> original  amount before purchase order posting was increased </a:t>
            </a:r>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And lastly, a balance amount (payables) related to our Vendor, which has been used for delivery (purchase) increased.  Firstly on the slide you see a Vendor card before a Purchase Order is posted, than a posting  happened by F11 and we can see Vendor ledger entries where the last entry is connected with just posted Purchase Order. Finally you can see a actual Vendor card with new  calculated payables amount ins the calculated field. And an equation on this slide shows ,that your payables has increased by a value from posted purchase order.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System  automatically calculates a actual stock value as it is visible on the next two slides</a:t>
            </a:r>
            <a:r>
              <a:rPr lang="cs-CZ"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Inventory  valuation </a:t>
            </a:r>
            <a:r>
              <a:rPr lang="cs-CZ" noProof="0" dirty="0" smtClean="0"/>
              <a:t>report.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system reports showing payables or Vendor/Item Purchases (based on the  user´s requests). MS Dynamics NAV reporting system is amazingly powerful and flexible.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chosen menu module expanded. Every partial menu structure is similar, so finding the right functionality is very easy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For control of your steps (processes) a mouse or key combination can be used. These combinations are same for every window type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Data can be displayed  by use of windows of the different types (card, list, form and sub-form-&gt;header and lines). You can have in the working area any quantity of the open windows. Anyhow , only one window is active at any moment. This is one example, where you can see a customer card, basic statistics   for chosen customer and list of all customers in our database (one of many examples)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  customer card, item card and combination of two single records (windows, cards) in the shape  of form and sub-form windows, which represent a most common MS Dynamics NAV structure composed of header and lines , in the other words, a type of document such as quote, order, credit notes, invoice delivery list , production order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of data representation from manufacturing application : Form representing structure of the final product (Bill-of -Material), another form (window) (bellow BOM) representing a routing (how to produce a final product) and then you see  production order and its components and calculated job lines based of predefined routings.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Calculated fields (flow fields) : a technical wizardry to show at any time when chosen window is  open  a current calculated value such a balance, inventory quantity and so on. Be aware : these values are never saved in the database. It is a virtual value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19.9.2016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19.9.2016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err="1" smtClean="0"/>
              <a:t>Chosen</a:t>
            </a:r>
            <a:r>
              <a:rPr lang="cs-CZ" dirty="0" smtClean="0"/>
              <a:t> </a:t>
            </a:r>
            <a:r>
              <a:rPr lang="cs-CZ" dirty="0" err="1" smtClean="0"/>
              <a:t>financial</a:t>
            </a:r>
            <a:r>
              <a:rPr lang="cs-CZ" dirty="0" smtClean="0"/>
              <a:t> MS Dynamics NAV </a:t>
            </a:r>
            <a:r>
              <a:rPr lang="cs-CZ" dirty="0" err="1" smtClean="0"/>
              <a:t>reports</a:t>
            </a:r>
            <a:r>
              <a:rPr lang="cs-CZ" dirty="0" smtClean="0"/>
              <a:t> I </a:t>
            </a:r>
            <a:endParaRPr lang="cs-CZ" dirty="0"/>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19.9.2016</a:t>
            </a:fld>
            <a:endParaRPr lang="cs-CZ"/>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2808" y="1297853"/>
            <a:ext cx="6154192" cy="485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19.9.2016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pPr/>
              <a:t>‹#›</a:t>
            </a:fld>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19.9.2016</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Navertica.png"/>
          <p:cNvPicPr>
            <a:picLocks noChangeAspect="1"/>
          </p:cNvPicPr>
          <p:nvPr userDrawn="1"/>
        </p:nvPicPr>
        <p:blipFill>
          <a:blip r:embed="rId2"/>
          <a:stretch>
            <a:fillRect/>
          </a:stretch>
        </p:blipFill>
        <p:spPr>
          <a:xfrm>
            <a:off x="4117887" y="2514602"/>
            <a:ext cx="908229" cy="8899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19.9.2016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19.9.2016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19.9.2016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19.9.2016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19.9.2016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19.9.2016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19.9.2016</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5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pt-stdl.png"/>
          <p:cNvPicPr>
            <a:picLocks noChangeAspect="1"/>
          </p:cNvPicPr>
          <p:nvPr/>
        </p:nvPicPr>
        <p:blipFill>
          <a:blip r:embed="rId3"/>
          <a:stretch>
            <a:fillRect/>
          </a:stretch>
        </p:blipFill>
        <p:spPr>
          <a:xfrm>
            <a:off x="2949657" y="2895601"/>
            <a:ext cx="5737143" cy="942857"/>
          </a:xfrm>
          <a:prstGeom prst="rect">
            <a:avLst/>
          </a:prstGeom>
        </p:spPr>
      </p:pic>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1"/>
                </a:solidFill>
                <a:effectLst/>
                <a:uLnTx/>
                <a:uFillTx/>
                <a:latin typeface="+mj-lt"/>
                <a:ea typeface="+mj-ea"/>
                <a:cs typeface="+mj-cs"/>
              </a:rPr>
              <a:t>MS Dynamics –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nothing</a:t>
            </a:r>
            <a:r>
              <a:rPr kumimoji="0" lang="cs-CZ" sz="3200" b="0" i="0" u="none" strike="noStrike" kern="1200" cap="none" spc="0" normalizeH="0" baseline="0" noProof="0" dirty="0" smtClean="0">
                <a:ln>
                  <a:noFill/>
                </a:ln>
                <a:solidFill>
                  <a:schemeClr val="tx1"/>
                </a:solidFill>
                <a:effectLst/>
                <a:uLnTx/>
                <a:uFillTx/>
                <a:latin typeface="+mj-lt"/>
                <a:ea typeface="+mj-ea"/>
                <a:cs typeface="+mj-cs"/>
              </a:rPr>
              <a:t>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simpler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
        <p:nvSpPr>
          <p:cNvPr id="9" name="Subtitle 2"/>
          <p:cNvSpPr txBox="1">
            <a:spLocks/>
          </p:cNvSpPr>
          <p:nvPr/>
        </p:nvSpPr>
        <p:spPr>
          <a:xfrm>
            <a:off x="2286000" y="4267200"/>
            <a:ext cx="6400800" cy="7620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b="1" dirty="0" smtClean="0">
                <a:solidFill>
                  <a:schemeClr val="bg1"/>
                </a:solidFill>
                <a:latin typeface="+mj-lt"/>
              </a:rPr>
              <a:t>Jaromír Skorkovský	</a:t>
            </a:r>
            <a:endParaRPr kumimoji="0" lang="cs-CZ" sz="1800" b="1"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dirty="0" smtClean="0">
                <a:solidFill>
                  <a:schemeClr val="bg1"/>
                </a:solidFill>
                <a:latin typeface="+mj-lt"/>
              </a:rPr>
              <a:t> </a:t>
            </a:r>
            <a:r>
              <a:rPr lang="cs-CZ" dirty="0" err="1" smtClean="0">
                <a:solidFill>
                  <a:schemeClr val="bg1"/>
                </a:solidFill>
                <a:latin typeface="+mj-lt"/>
              </a:rPr>
              <a:t>Training</a:t>
            </a:r>
            <a:r>
              <a:rPr lang="cs-CZ" dirty="0" smtClean="0">
                <a:solidFill>
                  <a:schemeClr val="bg1"/>
                </a:solidFill>
                <a:latin typeface="+mj-lt"/>
              </a:rPr>
              <a:t> </a:t>
            </a:r>
            <a:r>
              <a:rPr lang="cs-CZ" dirty="0" err="1" smtClean="0">
                <a:solidFill>
                  <a:schemeClr val="bg1"/>
                </a:solidFill>
                <a:latin typeface="+mj-lt"/>
              </a:rPr>
              <a:t>Manager</a:t>
            </a: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0" name="Subtitle 2"/>
          <p:cNvSpPr txBox="1">
            <a:spLocks/>
          </p:cNvSpPr>
          <p:nvPr/>
        </p:nvSpPr>
        <p:spPr>
          <a:xfrm>
            <a:off x="2292657" y="5029200"/>
            <a:ext cx="6400800" cy="4572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cs-CZ" sz="1800" b="1" i="0" u="none" strike="noStrike" kern="1200" cap="none" spc="0" normalizeH="0" baseline="0" noProof="0" dirty="0" err="1" smtClean="0">
                <a:ln>
                  <a:noFill/>
                </a:ln>
                <a:solidFill>
                  <a:srgbClr val="695C4F"/>
                </a:solidFill>
                <a:effectLst/>
                <a:uLnTx/>
                <a:uFillTx/>
                <a:latin typeface="+mj-lt"/>
                <a:ea typeface="+mn-ea"/>
                <a:cs typeface="+mn-cs"/>
              </a:rPr>
              <a:t>Anytime</a:t>
            </a: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pic>
        <p:nvPicPr>
          <p:cNvPr id="89090" name="Picture 2" descr="C:\Documents and Settings\lkyncl\Plocha\mat\navertica\PPT\logo-prusvitne10%.png"/>
          <p:cNvPicPr>
            <a:picLocks noChangeAspect="1" noChangeArrowheads="1"/>
          </p:cNvPicPr>
          <p:nvPr/>
        </p:nvPicPr>
        <p:blipFill>
          <a:blip r:embed="rId4"/>
          <a:srcRect/>
          <a:stretch>
            <a:fillRect/>
          </a:stretch>
        </p:blipFill>
        <p:spPr bwMode="auto">
          <a:xfrm>
            <a:off x="2933699" y="2876433"/>
            <a:ext cx="5753101" cy="962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979712" y="1268760"/>
            <a:ext cx="3776722" cy="2232248"/>
          </a:xfrm>
          <a:prstGeom prst="rect">
            <a:avLst/>
          </a:prstGeom>
          <a:noFill/>
          <a:ln w="9525">
            <a:noFill/>
            <a:miter lim="800000"/>
            <a:headEnd/>
            <a:tailEnd/>
          </a:ln>
        </p:spPr>
      </p:pic>
      <p:pic>
        <p:nvPicPr>
          <p:cNvPr id="71686" name="Picture 6"/>
          <p:cNvPicPr>
            <a:picLocks noChangeAspect="1" noChangeArrowheads="1"/>
          </p:cNvPicPr>
          <p:nvPr/>
        </p:nvPicPr>
        <p:blipFill>
          <a:blip r:embed="rId5"/>
          <a:srcRect/>
          <a:stretch>
            <a:fillRect/>
          </a:stretch>
        </p:blipFill>
        <p:spPr bwMode="auto">
          <a:xfrm>
            <a:off x="1979712" y="3645024"/>
            <a:ext cx="3776722" cy="2221189"/>
          </a:xfrm>
          <a:prstGeom prst="rect">
            <a:avLst/>
          </a:prstGeom>
          <a:noFill/>
          <a:ln w="9525">
            <a:noFill/>
            <a:miter lim="800000"/>
            <a:headEnd/>
            <a:tailEnd/>
          </a:ln>
        </p:spPr>
      </p:pic>
      <p:pic>
        <p:nvPicPr>
          <p:cNvPr id="71685" name="Picture 5"/>
          <p:cNvPicPr>
            <a:picLocks noChangeAspect="1" noChangeArrowheads="1"/>
          </p:cNvPicPr>
          <p:nvPr/>
        </p:nvPicPr>
        <p:blipFill>
          <a:blip r:embed="rId6"/>
          <a:srcRect/>
          <a:stretch>
            <a:fillRect/>
          </a:stretch>
        </p:blipFill>
        <p:spPr bwMode="auto">
          <a:xfrm>
            <a:off x="3491880" y="1808820"/>
            <a:ext cx="5134501" cy="3384376"/>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10</a:t>
            </a:fld>
            <a:endParaRPr lang="en-US"/>
          </a:p>
        </p:txBody>
      </p:sp>
    </p:spTree>
    <p:extLst>
      <p:ext uri="{BB962C8B-B14F-4D97-AF65-F5344CB8AC3E}">
        <p14:creationId xmlns:p14="http://schemas.microsoft.com/office/powerpoint/2010/main" val="1553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72707" name="Picture 3"/>
          <p:cNvPicPr>
            <a:picLocks noChangeAspect="1" noChangeArrowheads="1"/>
          </p:cNvPicPr>
          <p:nvPr/>
        </p:nvPicPr>
        <p:blipFill>
          <a:blip r:embed="rId3"/>
          <a:srcRect/>
          <a:stretch>
            <a:fillRect/>
          </a:stretch>
        </p:blipFill>
        <p:spPr bwMode="auto">
          <a:xfrm>
            <a:off x="75600" y="907200"/>
            <a:ext cx="9000000" cy="5387835"/>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2681036" y="2060848"/>
            <a:ext cx="4881814" cy="2736304"/>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3507466" y="1344457"/>
            <a:ext cx="5029500" cy="2245594"/>
          </a:xfrm>
          <a:prstGeom prst="rect">
            <a:avLst/>
          </a:prstGeom>
          <a:noFill/>
          <a:ln w="9525">
            <a:noFill/>
            <a:miter lim="800000"/>
            <a:headEnd/>
            <a:tailEnd/>
          </a:ln>
        </p:spPr>
      </p:pic>
      <p:pic>
        <p:nvPicPr>
          <p:cNvPr id="72710" name="Picture 6"/>
          <p:cNvPicPr>
            <a:picLocks noChangeAspect="1" noChangeArrowheads="1"/>
          </p:cNvPicPr>
          <p:nvPr/>
        </p:nvPicPr>
        <p:blipFill>
          <a:blip r:embed="rId6"/>
          <a:srcRect/>
          <a:stretch>
            <a:fillRect/>
          </a:stretch>
        </p:blipFill>
        <p:spPr bwMode="auto">
          <a:xfrm>
            <a:off x="3507466" y="3878083"/>
            <a:ext cx="5029500" cy="2071197"/>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11</a:t>
            </a:fld>
            <a:endParaRPr lang="en-US"/>
          </a:p>
        </p:txBody>
      </p:sp>
    </p:spTree>
    <p:extLst>
      <p:ext uri="{BB962C8B-B14F-4D97-AF65-F5344CB8AC3E}">
        <p14:creationId xmlns:p14="http://schemas.microsoft.com/office/powerpoint/2010/main" val="41213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3730" name="Picture 2"/>
          <p:cNvPicPr>
            <a:picLocks noChangeAspect="1" noChangeArrowheads="1"/>
          </p:cNvPicPr>
          <p:nvPr/>
        </p:nvPicPr>
        <p:blipFill>
          <a:blip r:embed="rId3"/>
          <a:srcRect/>
          <a:stretch>
            <a:fillRect/>
          </a:stretch>
        </p:blipFill>
        <p:spPr bwMode="auto">
          <a:xfrm>
            <a:off x="75600" y="907200"/>
            <a:ext cx="9000000" cy="5780844"/>
          </a:xfrm>
          <a:prstGeom prst="rect">
            <a:avLst/>
          </a:prstGeom>
          <a:noFill/>
          <a:ln w="9525">
            <a:noFill/>
            <a:miter lim="800000"/>
            <a:headEnd/>
            <a:tailEnd/>
          </a:ln>
        </p:spPr>
      </p:pic>
      <p:sp>
        <p:nvSpPr>
          <p:cNvPr id="5" name="Obdélník 4"/>
          <p:cNvSpPr/>
          <p:nvPr/>
        </p:nvSpPr>
        <p:spPr>
          <a:xfrm>
            <a:off x="4247233" y="1730625"/>
            <a:ext cx="2520280"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12</a:t>
            </a:fld>
            <a:endParaRPr lang="en-US"/>
          </a:p>
        </p:txBody>
      </p:sp>
    </p:spTree>
    <p:extLst>
      <p:ext uri="{BB962C8B-B14F-4D97-AF65-F5344CB8AC3E}">
        <p14:creationId xmlns:p14="http://schemas.microsoft.com/office/powerpoint/2010/main" val="3687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4754" name="Picture 2"/>
          <p:cNvPicPr>
            <a:picLocks noChangeAspect="1" noChangeArrowheads="1"/>
          </p:cNvPicPr>
          <p:nvPr/>
        </p:nvPicPr>
        <p:blipFill>
          <a:blip r:embed="rId3"/>
          <a:srcRect/>
          <a:stretch>
            <a:fillRect/>
          </a:stretch>
        </p:blipFill>
        <p:spPr bwMode="auto">
          <a:xfrm>
            <a:off x="75600" y="907200"/>
            <a:ext cx="9000000" cy="5697968"/>
          </a:xfrm>
          <a:prstGeom prst="rect">
            <a:avLst/>
          </a:prstGeom>
          <a:noFill/>
          <a:ln w="9525">
            <a:noFill/>
            <a:miter lim="800000"/>
            <a:headEnd/>
            <a:tailEnd/>
          </a:ln>
        </p:spPr>
      </p:pic>
      <p:sp>
        <p:nvSpPr>
          <p:cNvPr id="5" name="Obdélník 4"/>
          <p:cNvSpPr/>
          <p:nvPr/>
        </p:nvSpPr>
        <p:spPr>
          <a:xfrm>
            <a:off x="3834477" y="1792694"/>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3834477" y="2459345"/>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13</a:t>
            </a:fld>
            <a:endParaRPr lang="en-US"/>
          </a:p>
        </p:txBody>
      </p:sp>
    </p:spTree>
    <p:extLst>
      <p:ext uri="{BB962C8B-B14F-4D97-AF65-F5344CB8AC3E}">
        <p14:creationId xmlns:p14="http://schemas.microsoft.com/office/powerpoint/2010/main" val="27266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75600" y="908720"/>
            <a:ext cx="9000000" cy="3753967"/>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sp>
        <p:nvSpPr>
          <p:cNvPr id="5" name="Obdélník 4"/>
          <p:cNvSpPr/>
          <p:nvPr/>
        </p:nvSpPr>
        <p:spPr>
          <a:xfrm>
            <a:off x="6588224" y="126876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6588224" y="234888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ousměrná svislá šipka 6"/>
          <p:cNvSpPr/>
          <p:nvPr/>
        </p:nvSpPr>
        <p:spPr>
          <a:xfrm>
            <a:off x="6588224" y="1556792"/>
            <a:ext cx="179289" cy="792088"/>
          </a:xfrm>
          <a:prstGeom prst="up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75779" name="Picture 3"/>
          <p:cNvPicPr>
            <a:picLocks noChangeAspect="1" noChangeArrowheads="1"/>
          </p:cNvPicPr>
          <p:nvPr/>
        </p:nvPicPr>
        <p:blipFill>
          <a:blip r:embed="rId4"/>
          <a:srcRect/>
          <a:stretch>
            <a:fillRect/>
          </a:stretch>
        </p:blipFill>
        <p:spPr bwMode="auto">
          <a:xfrm>
            <a:off x="611560" y="3722938"/>
            <a:ext cx="4320481" cy="2909851"/>
          </a:xfrm>
          <a:prstGeom prst="rect">
            <a:avLst/>
          </a:prstGeom>
          <a:noFill/>
          <a:ln w="9525">
            <a:noFill/>
            <a:miter lim="800000"/>
            <a:headEnd/>
            <a:tailEnd/>
          </a:ln>
        </p:spPr>
      </p:pic>
      <p:sp>
        <p:nvSpPr>
          <p:cNvPr id="9" name="Obdélník 8"/>
          <p:cNvSpPr/>
          <p:nvPr/>
        </p:nvSpPr>
        <p:spPr>
          <a:xfrm>
            <a:off x="3923928" y="4221088"/>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14</a:t>
            </a:fld>
            <a:endParaRPr lang="en-US"/>
          </a:p>
        </p:txBody>
      </p:sp>
    </p:spTree>
    <p:extLst>
      <p:ext uri="{BB962C8B-B14F-4D97-AF65-F5344CB8AC3E}">
        <p14:creationId xmlns:p14="http://schemas.microsoft.com/office/powerpoint/2010/main" val="1233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blinds(horizontal)">
                                      <p:cBhvr>
                                        <p:cTn id="17" dur="500"/>
                                        <p:tgtEl>
                                          <p:spTgt spid="757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516084"/>
          </a:xfrm>
          <a:prstGeom prst="rect">
            <a:avLst/>
          </a:prstGeom>
          <a:noFill/>
          <a:ln w="9525">
            <a:noFill/>
            <a:miter lim="800000"/>
            <a:headEnd/>
            <a:tailEnd/>
          </a:ln>
        </p:spPr>
      </p:pic>
      <p:sp>
        <p:nvSpPr>
          <p:cNvPr id="5" name="Obdélník 4"/>
          <p:cNvSpPr/>
          <p:nvPr/>
        </p:nvSpPr>
        <p:spPr>
          <a:xfrm>
            <a:off x="7524328" y="4109324"/>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6" name="Picture 3"/>
          <p:cNvPicPr>
            <a:picLocks noChangeAspect="1" noChangeArrowheads="1"/>
          </p:cNvPicPr>
          <p:nvPr/>
        </p:nvPicPr>
        <p:blipFill>
          <a:blip r:embed="rId4"/>
          <a:srcRect/>
          <a:stretch>
            <a:fillRect/>
          </a:stretch>
        </p:blipFill>
        <p:spPr bwMode="auto">
          <a:xfrm>
            <a:off x="2843808" y="3429000"/>
            <a:ext cx="2942474" cy="3284984"/>
          </a:xfrm>
          <a:prstGeom prst="rect">
            <a:avLst/>
          </a:prstGeom>
          <a:noFill/>
          <a:ln w="9525">
            <a:noFill/>
            <a:miter lim="800000"/>
            <a:headEnd/>
            <a:tailEnd/>
          </a:ln>
        </p:spPr>
      </p:pic>
      <p:sp>
        <p:nvSpPr>
          <p:cNvPr id="7" name="Obdélník 6"/>
          <p:cNvSpPr/>
          <p:nvPr/>
        </p:nvSpPr>
        <p:spPr>
          <a:xfrm>
            <a:off x="2987824" y="5301208"/>
            <a:ext cx="279845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Šipka doprava 7"/>
          <p:cNvSpPr/>
          <p:nvPr/>
        </p:nvSpPr>
        <p:spPr>
          <a:xfrm>
            <a:off x="5786282" y="5301208"/>
            <a:ext cx="2818166" cy="432048"/>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15</a:t>
            </a:fld>
            <a:endParaRPr lang="en-US"/>
          </a:p>
        </p:txBody>
      </p:sp>
    </p:spTree>
    <p:extLst>
      <p:ext uri="{BB962C8B-B14F-4D97-AF65-F5344CB8AC3E}">
        <p14:creationId xmlns:p14="http://schemas.microsoft.com/office/powerpoint/2010/main" val="11482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7826" name="Picture 2"/>
          <p:cNvPicPr>
            <a:picLocks noChangeAspect="1" noChangeArrowheads="1"/>
          </p:cNvPicPr>
          <p:nvPr/>
        </p:nvPicPr>
        <p:blipFill>
          <a:blip r:embed="rId3"/>
          <a:srcRect/>
          <a:stretch>
            <a:fillRect/>
          </a:stretch>
        </p:blipFill>
        <p:spPr bwMode="auto">
          <a:xfrm>
            <a:off x="75600" y="907200"/>
            <a:ext cx="9000000" cy="5491588"/>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16</a:t>
            </a:fld>
            <a:endParaRPr lang="en-US"/>
          </a:p>
        </p:txBody>
      </p:sp>
    </p:spTree>
    <p:extLst>
      <p:ext uri="{BB962C8B-B14F-4D97-AF65-F5344CB8AC3E}">
        <p14:creationId xmlns:p14="http://schemas.microsoft.com/office/powerpoint/2010/main" val="1941245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7105" name="Picture 1"/>
          <p:cNvPicPr>
            <a:picLocks noChangeAspect="1" noChangeArrowheads="1"/>
          </p:cNvPicPr>
          <p:nvPr/>
        </p:nvPicPr>
        <p:blipFill>
          <a:blip r:embed="rId3"/>
          <a:srcRect/>
          <a:stretch>
            <a:fillRect/>
          </a:stretch>
        </p:blipFill>
        <p:spPr bwMode="auto">
          <a:xfrm>
            <a:off x="75600" y="907200"/>
            <a:ext cx="9000000" cy="5556298"/>
          </a:xfrm>
          <a:prstGeom prst="rect">
            <a:avLst/>
          </a:prstGeom>
          <a:noFill/>
          <a:ln w="9525">
            <a:noFill/>
            <a:miter lim="800000"/>
            <a:headEnd/>
            <a:tailEnd/>
          </a:ln>
        </p:spPr>
      </p:pic>
      <p:sp>
        <p:nvSpPr>
          <p:cNvPr id="5" name="Obdélník 4"/>
          <p:cNvSpPr/>
          <p:nvPr/>
        </p:nvSpPr>
        <p:spPr>
          <a:xfrm>
            <a:off x="323528" y="3337114"/>
            <a:ext cx="1513757"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Šipka doprava 5"/>
          <p:cNvSpPr/>
          <p:nvPr/>
        </p:nvSpPr>
        <p:spPr>
          <a:xfrm>
            <a:off x="1931606" y="3339629"/>
            <a:ext cx="2387272" cy="2880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106" name="Picture 2"/>
          <p:cNvPicPr>
            <a:picLocks noChangeAspect="1" noChangeArrowheads="1"/>
          </p:cNvPicPr>
          <p:nvPr/>
        </p:nvPicPr>
        <p:blipFill>
          <a:blip r:embed="rId4"/>
          <a:srcRect/>
          <a:stretch>
            <a:fillRect/>
          </a:stretch>
        </p:blipFill>
        <p:spPr bwMode="auto">
          <a:xfrm>
            <a:off x="4318878" y="2619549"/>
            <a:ext cx="3067909" cy="3361983"/>
          </a:xfrm>
          <a:prstGeom prst="rect">
            <a:avLst/>
          </a:prstGeom>
          <a:noFill/>
          <a:ln w="9525">
            <a:noFill/>
            <a:miter lim="800000"/>
            <a:headEnd/>
            <a:tailEnd/>
          </a:ln>
        </p:spPr>
      </p:pic>
      <p:sp>
        <p:nvSpPr>
          <p:cNvPr id="8" name="Obdélník 7"/>
          <p:cNvSpPr/>
          <p:nvPr/>
        </p:nvSpPr>
        <p:spPr>
          <a:xfrm>
            <a:off x="4162265" y="5571877"/>
            <a:ext cx="1213128" cy="409655"/>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17</a:t>
            </a:fld>
            <a:endParaRPr lang="en-US"/>
          </a:p>
        </p:txBody>
      </p:sp>
    </p:spTree>
    <p:extLst>
      <p:ext uri="{BB962C8B-B14F-4D97-AF65-F5344CB8AC3E}">
        <p14:creationId xmlns:p14="http://schemas.microsoft.com/office/powerpoint/2010/main" val="9021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8720"/>
            <a:ext cx="9000000" cy="5320142"/>
          </a:xfrm>
          <a:prstGeom prst="rect">
            <a:avLst/>
          </a:prstGeom>
          <a:noFill/>
          <a:ln w="9525">
            <a:noFill/>
            <a:miter lim="800000"/>
            <a:headEnd/>
            <a:tailEnd/>
          </a:ln>
        </p:spPr>
      </p:pic>
      <p:sp>
        <p:nvSpPr>
          <p:cNvPr id="5" name="Obdélník 4"/>
          <p:cNvSpPr/>
          <p:nvPr/>
        </p:nvSpPr>
        <p:spPr>
          <a:xfrm>
            <a:off x="3904050" y="4767336"/>
            <a:ext cx="121312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18</a:t>
            </a:fld>
            <a:endParaRPr lang="en-US"/>
          </a:p>
        </p:txBody>
      </p:sp>
    </p:spTree>
    <p:extLst>
      <p:ext uri="{BB962C8B-B14F-4D97-AF65-F5344CB8AC3E}">
        <p14:creationId xmlns:p14="http://schemas.microsoft.com/office/powerpoint/2010/main" val="7417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5057" name="Picture 1"/>
          <p:cNvPicPr>
            <a:picLocks noChangeAspect="1" noChangeArrowheads="1"/>
          </p:cNvPicPr>
          <p:nvPr/>
        </p:nvPicPr>
        <p:blipFill>
          <a:blip r:embed="rId3"/>
          <a:srcRect/>
          <a:stretch>
            <a:fillRect/>
          </a:stretch>
        </p:blipFill>
        <p:spPr bwMode="auto">
          <a:xfrm>
            <a:off x="75600" y="907200"/>
            <a:ext cx="9000000" cy="4126386"/>
          </a:xfrm>
          <a:prstGeom prst="rect">
            <a:avLst/>
          </a:prstGeom>
          <a:noFill/>
          <a:ln w="3175">
            <a:solidFill>
              <a:schemeClr val="tx1"/>
            </a:solidFill>
            <a:miter lim="800000"/>
            <a:headEnd/>
            <a:tailEnd/>
          </a:ln>
        </p:spPr>
      </p:pic>
      <p:sp>
        <p:nvSpPr>
          <p:cNvPr id="5" name="Obdélník 4"/>
          <p:cNvSpPr/>
          <p:nvPr/>
        </p:nvSpPr>
        <p:spPr>
          <a:xfrm>
            <a:off x="5552730" y="4479303"/>
            <a:ext cx="792088"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19</a:t>
            </a:fld>
            <a:endParaRPr lang="en-US"/>
          </a:p>
        </p:txBody>
      </p:sp>
    </p:spTree>
    <p:extLst>
      <p:ext uri="{BB962C8B-B14F-4D97-AF65-F5344CB8AC3E}">
        <p14:creationId xmlns:p14="http://schemas.microsoft.com/office/powerpoint/2010/main" val="19923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Agenda – con</a:t>
            </a:r>
            <a:r>
              <a:rPr lang="cs-CZ" dirty="0" smtClean="0"/>
              <a:t>c</a:t>
            </a:r>
            <a:r>
              <a:rPr lang="en-GB" dirty="0" smtClean="0"/>
              <a:t>i</a:t>
            </a:r>
            <a:r>
              <a:rPr lang="cs-CZ" dirty="0" smtClean="0"/>
              <a:t>s</a:t>
            </a:r>
            <a:r>
              <a:rPr lang="en-GB" dirty="0" smtClean="0"/>
              <a:t>e screening of MS Dynamics NAV </a:t>
            </a:r>
            <a:endParaRPr lang="en-GB" dirty="0"/>
          </a:p>
        </p:txBody>
      </p:sp>
      <p:sp>
        <p:nvSpPr>
          <p:cNvPr id="3" name="Zástupný symbol pro číslo snímku 2"/>
          <p:cNvSpPr>
            <a:spLocks noGrp="1"/>
          </p:cNvSpPr>
          <p:nvPr>
            <p:ph type="sldNum" sz="quarter" idx="12"/>
          </p:nvPr>
        </p:nvSpPr>
        <p:spPr/>
        <p:txBody>
          <a:bodyPr/>
          <a:lstStyle/>
          <a:p>
            <a:fld id="{3B0BBEA9-92D2-4262-B587-B606C37867B9}" type="slidenum">
              <a:rPr lang="en-US" smtClean="0"/>
              <a:pPr/>
              <a:t>2</a:t>
            </a:fld>
            <a:endParaRPr lang="en-US" dirty="0"/>
          </a:p>
        </p:txBody>
      </p:sp>
      <p:sp>
        <p:nvSpPr>
          <p:cNvPr id="4" name="Zástupný symbol pro text 3"/>
          <p:cNvSpPr>
            <a:spLocks noGrp="1"/>
          </p:cNvSpPr>
          <p:nvPr>
            <p:ph type="body" sz="quarter" idx="13"/>
          </p:nvPr>
        </p:nvSpPr>
        <p:spPr/>
        <p:txBody>
          <a:bodyPr/>
          <a:lstStyle/>
          <a:p>
            <a:pPr lvl="0"/>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cs-CZ" dirty="0"/>
          </a:p>
        </p:txBody>
      </p:sp>
      <p:sp>
        <p:nvSpPr>
          <p:cNvPr id="5" name="Zástupný symbol pro obsah 4"/>
          <p:cNvSpPr>
            <a:spLocks noGrp="1"/>
          </p:cNvSpPr>
          <p:nvPr>
            <p:ph idx="1"/>
          </p:nvPr>
        </p:nvSpPr>
        <p:spPr/>
        <p:txBody>
          <a:bodyPr>
            <a:normAutofit fontScale="92500" lnSpcReduction="20000"/>
          </a:bodyPr>
          <a:lstStyle/>
          <a:p>
            <a:r>
              <a:rPr lang="en-GB" dirty="0" smtClean="0"/>
              <a:t>Short Live introduction</a:t>
            </a:r>
            <a:r>
              <a:rPr lang="en-US" dirty="0" smtClean="0"/>
              <a:t>–</a:t>
            </a:r>
            <a:r>
              <a:rPr lang="en-US" sz="2200" i="1" dirty="0" smtClean="0"/>
              <a:t>sales-replenishment-purchase-general ledger</a:t>
            </a:r>
            <a:r>
              <a:rPr lang="cs-CZ" sz="2200" i="1" dirty="0" smtClean="0"/>
              <a:t> </a:t>
            </a:r>
            <a:r>
              <a:rPr lang="en-GB" sz="1800" dirty="0" smtClean="0"/>
              <a:t>(International world wide demo database –WW</a:t>
            </a:r>
            <a:r>
              <a:rPr lang="cs-CZ" sz="1800" dirty="0" smtClean="0"/>
              <a:t> </a:t>
            </a:r>
            <a:r>
              <a:rPr lang="cs-CZ" sz="1800" dirty="0" err="1" smtClean="0"/>
              <a:t>or</a:t>
            </a:r>
            <a:r>
              <a:rPr lang="cs-CZ" sz="1800" dirty="0" smtClean="0"/>
              <a:t> Czech database, </a:t>
            </a:r>
            <a:r>
              <a:rPr lang="cs-CZ" sz="1800" dirty="0" err="1" smtClean="0"/>
              <a:t>company</a:t>
            </a:r>
            <a:r>
              <a:rPr lang="cs-CZ" sz="1800" dirty="0" smtClean="0"/>
              <a:t>  </a:t>
            </a:r>
            <a:r>
              <a:rPr lang="cs-CZ" sz="1800" dirty="0" err="1" smtClean="0"/>
              <a:t>Cronus</a:t>
            </a:r>
            <a:r>
              <a:rPr lang="en-GB" sz="1800" dirty="0" smtClean="0"/>
              <a:t>)</a:t>
            </a:r>
          </a:p>
          <a:p>
            <a:r>
              <a:rPr lang="en-GB" dirty="0" smtClean="0"/>
              <a:t>PWP Nothing simpler – form sequences and basic logic</a:t>
            </a:r>
          </a:p>
          <a:p>
            <a:r>
              <a:rPr lang="en-GB" dirty="0" smtClean="0"/>
              <a:t>Live system </a:t>
            </a:r>
            <a:r>
              <a:rPr lang="en-GB" sz="1800" dirty="0" smtClean="0"/>
              <a:t>(WW database </a:t>
            </a:r>
            <a:r>
              <a:rPr lang="cs-CZ" sz="1800" dirty="0" err="1" smtClean="0"/>
              <a:t>or</a:t>
            </a:r>
            <a:r>
              <a:rPr lang="cs-CZ" sz="1800" dirty="0" smtClean="0"/>
              <a:t> Czech database </a:t>
            </a:r>
            <a:r>
              <a:rPr lang="cs-CZ" sz="1800" dirty="0" err="1" smtClean="0"/>
              <a:t>Cronus</a:t>
            </a:r>
            <a:r>
              <a:rPr lang="cs-CZ" sz="1800" dirty="0" smtClean="0"/>
              <a:t> </a:t>
            </a:r>
            <a:r>
              <a:rPr lang="en-GB" dirty="0" smtClean="0"/>
              <a:t>– </a:t>
            </a:r>
            <a:r>
              <a:rPr lang="en-GB" sz="1800" dirty="0" smtClean="0"/>
              <a:t>Financial  Management)  </a:t>
            </a:r>
          </a:p>
          <a:p>
            <a:pPr lvl="1"/>
            <a:r>
              <a:rPr lang="en-GB" dirty="0" smtClean="0"/>
              <a:t>Chart of  accounts – structure – entries-&gt;Navigation</a:t>
            </a:r>
          </a:p>
          <a:p>
            <a:pPr lvl="1"/>
            <a:r>
              <a:rPr lang="en-GB" dirty="0" smtClean="0"/>
              <a:t>Budget</a:t>
            </a:r>
          </a:p>
          <a:p>
            <a:pPr lvl="1"/>
            <a:r>
              <a:rPr lang="en-GB" dirty="0" smtClean="0"/>
              <a:t>Setup – Posting Group -&gt;</a:t>
            </a:r>
            <a:r>
              <a:rPr lang="en-GB" sz="1600" dirty="0" smtClean="0"/>
              <a:t>main setup in order to ensure proper and simple booking in the background of NAV</a:t>
            </a:r>
          </a:p>
          <a:p>
            <a:pPr lvl="1"/>
            <a:endParaRPr lang="en-GB" sz="1600" dirty="0" smtClean="0"/>
          </a:p>
          <a:p>
            <a:r>
              <a:rPr lang="en-GB" dirty="0" smtClean="0"/>
              <a:t>Reporting – standard   </a:t>
            </a:r>
          </a:p>
          <a:p>
            <a:r>
              <a:rPr lang="en-GB" dirty="0" smtClean="0"/>
              <a:t>Accounting Schedules – reason, type of reports,… </a:t>
            </a:r>
          </a:p>
          <a:p>
            <a:r>
              <a:rPr lang="en-GB" dirty="0" smtClean="0"/>
              <a:t>MS Dynamics Role Tailored Client live show - principles </a:t>
            </a:r>
          </a:p>
          <a:p>
            <a:r>
              <a:rPr lang="en-GB" dirty="0" smtClean="0"/>
              <a:t>Discussion</a:t>
            </a:r>
            <a:endParaRPr lang="en-GB" sz="1800" dirty="0" smtClean="0"/>
          </a:p>
          <a:p>
            <a:endParaRPr lang="cs-CZ" dirty="0"/>
          </a:p>
        </p:txBody>
      </p:sp>
    </p:spTree>
    <p:extLst>
      <p:ext uri="{BB962C8B-B14F-4D97-AF65-F5344CB8AC3E}">
        <p14:creationId xmlns:p14="http://schemas.microsoft.com/office/powerpoint/2010/main" val="4064411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714386"/>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20</a:t>
            </a:fld>
            <a:endParaRPr lang="en-US"/>
          </a:p>
        </p:txBody>
      </p:sp>
    </p:spTree>
    <p:extLst>
      <p:ext uri="{BB962C8B-B14F-4D97-AF65-F5344CB8AC3E}">
        <p14:creationId xmlns:p14="http://schemas.microsoft.com/office/powerpoint/2010/main" val="4192098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394285"/>
          </a:xfrm>
          <a:prstGeom prst="rect">
            <a:avLst/>
          </a:prstGeom>
          <a:noFill/>
          <a:ln w="9525">
            <a:noFill/>
            <a:miter lim="800000"/>
            <a:headEnd/>
            <a:tailEnd/>
          </a:ln>
        </p:spPr>
      </p:pic>
      <p:sp>
        <p:nvSpPr>
          <p:cNvPr id="5" name="Obdélník 4"/>
          <p:cNvSpPr/>
          <p:nvPr/>
        </p:nvSpPr>
        <p:spPr>
          <a:xfrm>
            <a:off x="241581" y="1422715"/>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1992086" y="5115001"/>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7670779" y="5117436"/>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21</a:t>
            </a:fld>
            <a:endParaRPr lang="en-US"/>
          </a:p>
        </p:txBody>
      </p:sp>
    </p:spTree>
    <p:extLst>
      <p:ext uri="{BB962C8B-B14F-4D97-AF65-F5344CB8AC3E}">
        <p14:creationId xmlns:p14="http://schemas.microsoft.com/office/powerpoint/2010/main" val="3911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0961" name="Picture 1"/>
          <p:cNvPicPr>
            <a:picLocks noChangeAspect="1" noChangeArrowheads="1"/>
          </p:cNvPicPr>
          <p:nvPr/>
        </p:nvPicPr>
        <p:blipFill>
          <a:blip r:embed="rId3"/>
          <a:srcRect/>
          <a:stretch>
            <a:fillRect/>
          </a:stretch>
        </p:blipFill>
        <p:spPr bwMode="auto">
          <a:xfrm>
            <a:off x="75600" y="907200"/>
            <a:ext cx="9000000" cy="5406097"/>
          </a:xfrm>
          <a:prstGeom prst="rect">
            <a:avLst/>
          </a:prstGeom>
          <a:noFill/>
          <a:ln w="9525">
            <a:noFill/>
            <a:miter lim="800000"/>
            <a:headEnd/>
            <a:tailEnd/>
          </a:ln>
        </p:spPr>
      </p:pic>
      <p:sp>
        <p:nvSpPr>
          <p:cNvPr id="5" name="Obdélník 4"/>
          <p:cNvSpPr/>
          <p:nvPr/>
        </p:nvSpPr>
        <p:spPr>
          <a:xfrm>
            <a:off x="1773627" y="3510947"/>
            <a:ext cx="659637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8017417" y="5949280"/>
            <a:ext cx="705168" cy="201872"/>
          </a:xfrm>
          <a:prstGeom prst="rect">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22</a:t>
            </a:fld>
            <a:endParaRPr lang="en-US"/>
          </a:p>
        </p:txBody>
      </p:sp>
    </p:spTree>
    <p:extLst>
      <p:ext uri="{BB962C8B-B14F-4D97-AF65-F5344CB8AC3E}">
        <p14:creationId xmlns:p14="http://schemas.microsoft.com/office/powerpoint/2010/main" val="3178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383570"/>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23</a:t>
            </a:fld>
            <a:endParaRPr lang="en-US"/>
          </a:p>
        </p:txBody>
      </p:sp>
    </p:spTree>
    <p:extLst>
      <p:ext uri="{BB962C8B-B14F-4D97-AF65-F5344CB8AC3E}">
        <p14:creationId xmlns:p14="http://schemas.microsoft.com/office/powerpoint/2010/main" val="3072802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 </a:t>
            </a:r>
            <a:endParaRPr lang="en-GB" dirty="0"/>
          </a:p>
          <a:p>
            <a:endParaRPr lang="en-GB" dirty="0"/>
          </a:p>
          <a:p>
            <a:endParaRPr lang="en-GB" dirty="0"/>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4357201"/>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907704" y="533400"/>
            <a:ext cx="6484937" cy="2667000"/>
          </a:xfrm>
          <a:prstGeom prst="rect">
            <a:avLst/>
          </a:prstGeom>
          <a:noFill/>
          <a:ln w="9525">
            <a:noFill/>
            <a:miter lim="800000"/>
            <a:headEnd/>
            <a:tailEnd/>
          </a:ln>
        </p:spPr>
      </p:pic>
      <p:sp>
        <p:nvSpPr>
          <p:cNvPr id="6" name="Obdélník 5"/>
          <p:cNvSpPr/>
          <p:nvPr/>
        </p:nvSpPr>
        <p:spPr>
          <a:xfrm>
            <a:off x="653751" y="3107857"/>
            <a:ext cx="705168" cy="20187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8" name="Přímá spojovací šipka 7"/>
          <p:cNvCxnSpPr>
            <a:stCxn id="6" idx="3"/>
          </p:cNvCxnSpPr>
          <p:nvPr/>
        </p:nvCxnSpPr>
        <p:spPr>
          <a:xfrm flipV="1">
            <a:off x="1358919" y="1572016"/>
            <a:ext cx="692801" cy="1636777"/>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Přímá spojovací šipka 8"/>
          <p:cNvCxnSpPr/>
          <p:nvPr/>
        </p:nvCxnSpPr>
        <p:spPr>
          <a:xfrm>
            <a:off x="4860032" y="1572016"/>
            <a:ext cx="0" cy="236104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8915" name="Picture 3"/>
          <p:cNvPicPr>
            <a:picLocks noChangeAspect="1" noChangeArrowheads="1"/>
          </p:cNvPicPr>
          <p:nvPr/>
        </p:nvPicPr>
        <p:blipFill>
          <a:blip r:embed="rId5"/>
          <a:srcRect/>
          <a:stretch>
            <a:fillRect/>
          </a:stretch>
        </p:blipFill>
        <p:spPr bwMode="auto">
          <a:xfrm>
            <a:off x="2404118" y="3933056"/>
            <a:ext cx="4787751" cy="2775164"/>
          </a:xfrm>
          <a:prstGeom prst="rect">
            <a:avLst/>
          </a:prstGeom>
          <a:noFill/>
          <a:ln w="9525">
            <a:noFill/>
            <a:miter lim="800000"/>
            <a:headEnd/>
            <a:tailEnd/>
          </a:ln>
        </p:spPr>
      </p:pic>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24</a:t>
            </a:fld>
            <a:endParaRPr lang="en-US"/>
          </a:p>
        </p:txBody>
      </p:sp>
    </p:spTree>
    <p:extLst>
      <p:ext uri="{BB962C8B-B14F-4D97-AF65-F5344CB8AC3E}">
        <p14:creationId xmlns:p14="http://schemas.microsoft.com/office/powerpoint/2010/main" val="33619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blinds(horizontal)">
                                      <p:cBhvr>
                                        <p:cTn id="2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02402" name="Picture 2"/>
          <p:cNvPicPr>
            <a:picLocks noChangeAspect="1" noChangeArrowheads="1"/>
          </p:cNvPicPr>
          <p:nvPr/>
        </p:nvPicPr>
        <p:blipFill>
          <a:blip r:embed="rId3"/>
          <a:srcRect/>
          <a:stretch>
            <a:fillRect/>
          </a:stretch>
        </p:blipFill>
        <p:spPr bwMode="auto">
          <a:xfrm>
            <a:off x="179513" y="764704"/>
            <a:ext cx="4104456" cy="2379100"/>
          </a:xfrm>
          <a:prstGeom prst="rect">
            <a:avLst/>
          </a:prstGeom>
          <a:noFill/>
          <a:ln w="9525">
            <a:noFill/>
            <a:miter lim="800000"/>
            <a:headEnd/>
            <a:tailEnd/>
          </a:ln>
        </p:spPr>
      </p:pic>
      <p:pic>
        <p:nvPicPr>
          <p:cNvPr id="102403" name="Picture 3"/>
          <p:cNvPicPr>
            <a:picLocks noChangeAspect="1" noChangeArrowheads="1"/>
          </p:cNvPicPr>
          <p:nvPr/>
        </p:nvPicPr>
        <p:blipFill>
          <a:blip r:embed="rId4"/>
          <a:srcRect/>
          <a:stretch>
            <a:fillRect/>
          </a:stretch>
        </p:blipFill>
        <p:spPr bwMode="auto">
          <a:xfrm>
            <a:off x="75600" y="3861047"/>
            <a:ext cx="9000000" cy="2070726"/>
          </a:xfrm>
          <a:prstGeom prst="rect">
            <a:avLst/>
          </a:prstGeom>
          <a:noFill/>
          <a:ln w="9525">
            <a:noFill/>
            <a:miter lim="800000"/>
            <a:headEnd/>
            <a:tailEnd/>
          </a:ln>
        </p:spPr>
      </p:pic>
      <p:cxnSp>
        <p:nvCxnSpPr>
          <p:cNvPr id="8" name="Přímá spojovací šipka 7"/>
          <p:cNvCxnSpPr/>
          <p:nvPr/>
        </p:nvCxnSpPr>
        <p:spPr>
          <a:xfrm>
            <a:off x="3347864" y="1412776"/>
            <a:ext cx="0" cy="2448272"/>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9" name="TextovéPole 8"/>
          <p:cNvSpPr txBox="1"/>
          <p:nvPr/>
        </p:nvSpPr>
        <p:spPr>
          <a:xfrm>
            <a:off x="3563888" y="3244334"/>
            <a:ext cx="2133469" cy="369332"/>
          </a:xfrm>
          <a:prstGeom prst="rect">
            <a:avLst/>
          </a:prstGeom>
          <a:noFill/>
          <a:ln>
            <a:solidFill>
              <a:srgbClr val="BC0000"/>
            </a:solidFill>
          </a:ln>
        </p:spPr>
        <p:txBody>
          <a:bodyPr wrap="none" rtlCol="0">
            <a:spAutoFit/>
          </a:bodyPr>
          <a:lstStyle/>
          <a:p>
            <a:r>
              <a:rPr lang="en-ZA" b="1" dirty="0" smtClean="0">
                <a:solidFill>
                  <a:srgbClr val="C00000"/>
                </a:solidFill>
              </a:rPr>
              <a:t>Drill down function  </a:t>
            </a:r>
            <a:endParaRPr lang="en-ZA" b="1" dirty="0">
              <a:solidFill>
                <a:srgbClr val="C00000"/>
              </a:solidFill>
            </a:endParaRPr>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25</a:t>
            </a:fld>
            <a:endParaRPr lang="en-US"/>
          </a:p>
        </p:txBody>
      </p:sp>
    </p:spTree>
    <p:extLst>
      <p:ext uri="{BB962C8B-B14F-4D97-AF65-F5344CB8AC3E}">
        <p14:creationId xmlns:p14="http://schemas.microsoft.com/office/powerpoint/2010/main" val="42237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blinds(horizontal)">
                                      <p:cBhvr>
                                        <p:cTn id="1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4" name="Obdélník 3"/>
          <p:cNvSpPr/>
          <p:nvPr/>
        </p:nvSpPr>
        <p:spPr>
          <a:xfrm>
            <a:off x="641476" y="98072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ovéPole 4"/>
          <p:cNvSpPr txBox="1"/>
          <p:nvPr/>
        </p:nvSpPr>
        <p:spPr>
          <a:xfrm>
            <a:off x="755576" y="1156102"/>
            <a:ext cx="1852558" cy="369332"/>
          </a:xfrm>
          <a:prstGeom prst="rect">
            <a:avLst/>
          </a:prstGeom>
          <a:noFill/>
        </p:spPr>
        <p:txBody>
          <a:bodyPr wrap="none" rtlCol="0">
            <a:spAutoFit/>
          </a:bodyPr>
          <a:lstStyle/>
          <a:p>
            <a:r>
              <a:rPr lang="cs-CZ" dirty="0" smtClean="0">
                <a:latin typeface="+mn-lt"/>
              </a:rPr>
              <a:t>Chart </a:t>
            </a:r>
            <a:r>
              <a:rPr lang="cs-CZ" dirty="0" err="1" smtClean="0">
                <a:latin typeface="+mn-lt"/>
              </a:rPr>
              <a:t>of</a:t>
            </a:r>
            <a:r>
              <a:rPr lang="cs-CZ" dirty="0" smtClean="0">
                <a:latin typeface="+mn-lt"/>
              </a:rPr>
              <a:t> </a:t>
            </a:r>
            <a:r>
              <a:rPr lang="cs-CZ" dirty="0" err="1" smtClean="0">
                <a:latin typeface="+mn-lt"/>
              </a:rPr>
              <a:t>Accounts</a:t>
            </a:r>
            <a:endParaRPr lang="en-GB" dirty="0">
              <a:latin typeface="+mn-lt"/>
            </a:endParaRPr>
          </a:p>
        </p:txBody>
      </p:sp>
      <p:sp>
        <p:nvSpPr>
          <p:cNvPr id="6" name="Obdélník 5"/>
          <p:cNvSpPr/>
          <p:nvPr/>
        </p:nvSpPr>
        <p:spPr>
          <a:xfrm>
            <a:off x="641476" y="185320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ovéPole 6"/>
          <p:cNvSpPr txBox="1"/>
          <p:nvPr/>
        </p:nvSpPr>
        <p:spPr>
          <a:xfrm>
            <a:off x="755576" y="2028582"/>
            <a:ext cx="2312684" cy="369332"/>
          </a:xfrm>
          <a:prstGeom prst="rect">
            <a:avLst/>
          </a:prstGeom>
          <a:noFill/>
        </p:spPr>
        <p:txBody>
          <a:bodyPr wrap="none" rtlCol="0">
            <a:spAutoFit/>
          </a:bodyPr>
          <a:lstStyle/>
          <a:p>
            <a:r>
              <a:rPr lang="cs-CZ" dirty="0" err="1" smtClean="0">
                <a:latin typeface="+mn-lt"/>
              </a:rPr>
              <a:t>General</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8" name="Obdélník 7"/>
          <p:cNvSpPr/>
          <p:nvPr/>
        </p:nvSpPr>
        <p:spPr>
          <a:xfrm>
            <a:off x="641476" y="272568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755576" y="2901062"/>
            <a:ext cx="2065374" cy="369332"/>
          </a:xfrm>
          <a:prstGeom prst="rect">
            <a:avLst/>
          </a:prstGeom>
          <a:noFill/>
        </p:spPr>
        <p:txBody>
          <a:bodyPr wrap="none" rtlCol="0">
            <a:spAutoFit/>
          </a:bodyPr>
          <a:lstStyle/>
          <a:p>
            <a:r>
              <a:rPr lang="cs-CZ" dirty="0" err="1" smtClean="0">
                <a:latin typeface="+mn-lt"/>
              </a:rPr>
              <a:t>Posted</a:t>
            </a:r>
            <a:r>
              <a:rPr lang="cs-CZ" dirty="0" smtClean="0">
                <a:latin typeface="+mn-lt"/>
              </a:rPr>
              <a:t> </a:t>
            </a:r>
            <a:r>
              <a:rPr lang="cs-CZ" dirty="0" err="1" smtClean="0">
                <a:latin typeface="+mn-lt"/>
              </a:rPr>
              <a:t>Sales</a:t>
            </a:r>
            <a:r>
              <a:rPr lang="cs-CZ" dirty="0" smtClean="0">
                <a:latin typeface="+mn-lt"/>
              </a:rPr>
              <a:t> </a:t>
            </a:r>
            <a:r>
              <a:rPr lang="cs-CZ" dirty="0" err="1" smtClean="0">
                <a:latin typeface="+mn-lt"/>
              </a:rPr>
              <a:t>Invoice</a:t>
            </a:r>
            <a:endParaRPr lang="en-GB" dirty="0">
              <a:latin typeface="+mn-lt"/>
            </a:endParaRPr>
          </a:p>
        </p:txBody>
      </p:sp>
      <p:sp>
        <p:nvSpPr>
          <p:cNvPr id="10" name="Obdélník 9"/>
          <p:cNvSpPr/>
          <p:nvPr/>
        </p:nvSpPr>
        <p:spPr>
          <a:xfrm>
            <a:off x="658288" y="3645024"/>
            <a:ext cx="2977608"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ovéPole 10"/>
          <p:cNvSpPr txBox="1"/>
          <p:nvPr/>
        </p:nvSpPr>
        <p:spPr>
          <a:xfrm>
            <a:off x="772388" y="3820398"/>
            <a:ext cx="1372235" cy="369332"/>
          </a:xfrm>
          <a:prstGeom prst="rect">
            <a:avLst/>
          </a:prstGeom>
          <a:noFill/>
        </p:spPr>
        <p:txBody>
          <a:bodyPr wrap="none" rtlCol="0">
            <a:spAutoFit/>
          </a:bodyPr>
          <a:lstStyle/>
          <a:p>
            <a:r>
              <a:rPr lang="cs-CZ" dirty="0" smtClean="0">
                <a:latin typeface="+mn-lt"/>
              </a:rPr>
              <a:t>List </a:t>
            </a:r>
            <a:r>
              <a:rPr lang="cs-CZ" dirty="0" err="1" smtClean="0">
                <a:latin typeface="+mn-lt"/>
              </a:rPr>
              <a:t>of</a:t>
            </a:r>
            <a:r>
              <a:rPr lang="cs-CZ" dirty="0" smtClean="0">
                <a:latin typeface="+mn-lt"/>
              </a:rPr>
              <a:t> </a:t>
            </a:r>
            <a:r>
              <a:rPr lang="cs-CZ" dirty="0" err="1" smtClean="0">
                <a:latin typeface="+mn-lt"/>
              </a:rPr>
              <a:t>Items</a:t>
            </a:r>
            <a:r>
              <a:rPr lang="cs-CZ" dirty="0" smtClean="0">
                <a:latin typeface="+mn-lt"/>
              </a:rPr>
              <a:t> </a:t>
            </a:r>
            <a:endParaRPr lang="en-GB" dirty="0">
              <a:latin typeface="+mn-lt"/>
            </a:endParaRPr>
          </a:p>
        </p:txBody>
      </p:sp>
      <p:sp>
        <p:nvSpPr>
          <p:cNvPr id="12" name="Obdélník 11"/>
          <p:cNvSpPr/>
          <p:nvPr/>
        </p:nvSpPr>
        <p:spPr>
          <a:xfrm>
            <a:off x="641476" y="451750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ovéPole 12"/>
          <p:cNvSpPr txBox="1"/>
          <p:nvPr/>
        </p:nvSpPr>
        <p:spPr>
          <a:xfrm>
            <a:off x="755576" y="4692878"/>
            <a:ext cx="11023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Card</a:t>
            </a:r>
            <a:endParaRPr lang="en-GB" dirty="0">
              <a:latin typeface="+mn-lt"/>
            </a:endParaRPr>
          </a:p>
        </p:txBody>
      </p:sp>
      <p:sp>
        <p:nvSpPr>
          <p:cNvPr id="14" name="Obdélník 13"/>
          <p:cNvSpPr/>
          <p:nvPr/>
        </p:nvSpPr>
        <p:spPr>
          <a:xfrm>
            <a:off x="641476" y="538998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ovéPole 14"/>
          <p:cNvSpPr txBox="1"/>
          <p:nvPr/>
        </p:nvSpPr>
        <p:spPr>
          <a:xfrm>
            <a:off x="755576" y="5565358"/>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16" name="Šipka dolů 15"/>
          <p:cNvSpPr/>
          <p:nvPr/>
        </p:nvSpPr>
        <p:spPr>
          <a:xfrm>
            <a:off x="3203848" y="130476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Šipka dolů 16"/>
          <p:cNvSpPr/>
          <p:nvPr/>
        </p:nvSpPr>
        <p:spPr>
          <a:xfrm>
            <a:off x="3203848" y="232964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Šipka dolů 17"/>
          <p:cNvSpPr/>
          <p:nvPr/>
        </p:nvSpPr>
        <p:spPr>
          <a:xfrm>
            <a:off x="3203848" y="3270394"/>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Šipka dolů 18"/>
          <p:cNvSpPr/>
          <p:nvPr/>
        </p:nvSpPr>
        <p:spPr>
          <a:xfrm>
            <a:off x="3203848" y="4229472"/>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Šipka dolů 19"/>
          <p:cNvSpPr/>
          <p:nvPr/>
        </p:nvSpPr>
        <p:spPr>
          <a:xfrm>
            <a:off x="3203848" y="5137502"/>
            <a:ext cx="247310" cy="855712"/>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Obdélník 20"/>
          <p:cNvSpPr/>
          <p:nvPr/>
        </p:nvSpPr>
        <p:spPr>
          <a:xfrm>
            <a:off x="5270303" y="98072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ovéPole 21"/>
          <p:cNvSpPr txBox="1"/>
          <p:nvPr/>
        </p:nvSpPr>
        <p:spPr>
          <a:xfrm>
            <a:off x="5384403" y="1156102"/>
            <a:ext cx="1816075" cy="369332"/>
          </a:xfrm>
          <a:prstGeom prst="rect">
            <a:avLst/>
          </a:prstGeom>
          <a:noFill/>
        </p:spPr>
        <p:txBody>
          <a:bodyPr wrap="none" rtlCol="0">
            <a:spAutoFit/>
          </a:bodyPr>
          <a:lstStyle/>
          <a:p>
            <a:r>
              <a:rPr lang="cs-CZ" dirty="0" err="1" smtClean="0">
                <a:latin typeface="+mn-lt"/>
              </a:rPr>
              <a:t>Production</a:t>
            </a:r>
            <a:r>
              <a:rPr lang="cs-CZ" dirty="0" smtClean="0">
                <a:latin typeface="+mn-lt"/>
              </a:rPr>
              <a:t> </a:t>
            </a:r>
            <a:r>
              <a:rPr lang="cs-CZ" dirty="0" err="1" smtClean="0">
                <a:latin typeface="+mn-lt"/>
              </a:rPr>
              <a:t>Order</a:t>
            </a:r>
            <a:endParaRPr lang="en-GB" dirty="0">
              <a:latin typeface="+mn-lt"/>
            </a:endParaRPr>
          </a:p>
        </p:txBody>
      </p:sp>
      <p:sp>
        <p:nvSpPr>
          <p:cNvPr id="23" name="Obdélník 22"/>
          <p:cNvSpPr/>
          <p:nvPr/>
        </p:nvSpPr>
        <p:spPr>
          <a:xfrm>
            <a:off x="5270303" y="185320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ovéPole 24"/>
          <p:cNvSpPr txBox="1"/>
          <p:nvPr/>
        </p:nvSpPr>
        <p:spPr>
          <a:xfrm>
            <a:off x="5536803" y="2028582"/>
            <a:ext cx="2155847" cy="369332"/>
          </a:xfrm>
          <a:prstGeom prst="rect">
            <a:avLst/>
          </a:prstGeom>
          <a:noFill/>
        </p:spPr>
        <p:txBody>
          <a:bodyPr wrap="none" rtlCol="0">
            <a:spAutoFit/>
          </a:bodyPr>
          <a:lstStyle/>
          <a:p>
            <a:r>
              <a:rPr lang="cs-CZ" dirty="0" err="1" smtClean="0">
                <a:latin typeface="+mn-lt"/>
              </a:rPr>
              <a:t>Components</a:t>
            </a:r>
            <a:r>
              <a:rPr lang="cs-CZ" dirty="0" smtClean="0">
                <a:latin typeface="+mn-lt"/>
              </a:rPr>
              <a:t>  (BOM) </a:t>
            </a:r>
            <a:endParaRPr lang="en-GB" dirty="0">
              <a:latin typeface="+mn-lt"/>
            </a:endParaRPr>
          </a:p>
        </p:txBody>
      </p:sp>
      <p:sp>
        <p:nvSpPr>
          <p:cNvPr id="26" name="Obdélník 25"/>
          <p:cNvSpPr/>
          <p:nvPr/>
        </p:nvSpPr>
        <p:spPr>
          <a:xfrm>
            <a:off x="5270303" y="2761692"/>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TextovéPole 26"/>
          <p:cNvSpPr txBox="1"/>
          <p:nvPr/>
        </p:nvSpPr>
        <p:spPr>
          <a:xfrm>
            <a:off x="5536803" y="2937066"/>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28" name="Obdélník 27"/>
          <p:cNvSpPr/>
          <p:nvPr/>
        </p:nvSpPr>
        <p:spPr>
          <a:xfrm>
            <a:off x="5270303" y="364502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ovéPole 28"/>
          <p:cNvSpPr txBox="1"/>
          <p:nvPr/>
        </p:nvSpPr>
        <p:spPr>
          <a:xfrm>
            <a:off x="5536803" y="3820398"/>
            <a:ext cx="1636858" cy="369332"/>
          </a:xfrm>
          <a:prstGeom prst="rect">
            <a:avLst/>
          </a:prstGeom>
          <a:noFill/>
        </p:spPr>
        <p:txBody>
          <a:bodyPr wrap="none" rtlCol="0">
            <a:spAutoFit/>
          </a:bodyPr>
          <a:lstStyle/>
          <a:p>
            <a:r>
              <a:rPr lang="cs-CZ" dirty="0" err="1" smtClean="0">
                <a:latin typeface="+mn-lt"/>
              </a:rPr>
              <a:t>Purchase</a:t>
            </a:r>
            <a:r>
              <a:rPr lang="cs-CZ" dirty="0" smtClean="0">
                <a:latin typeface="+mn-lt"/>
              </a:rPr>
              <a:t> </a:t>
            </a:r>
            <a:r>
              <a:rPr lang="cs-CZ" dirty="0" err="1" smtClean="0">
                <a:latin typeface="+mn-lt"/>
              </a:rPr>
              <a:t>Order</a:t>
            </a:r>
            <a:endParaRPr lang="en-GB" dirty="0">
              <a:latin typeface="+mn-lt"/>
            </a:endParaRPr>
          </a:p>
        </p:txBody>
      </p:sp>
      <p:sp>
        <p:nvSpPr>
          <p:cNvPr id="31" name="Obdélník 30"/>
          <p:cNvSpPr/>
          <p:nvPr/>
        </p:nvSpPr>
        <p:spPr>
          <a:xfrm>
            <a:off x="5270303" y="451750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ovéPole 31"/>
          <p:cNvSpPr txBox="1"/>
          <p:nvPr/>
        </p:nvSpPr>
        <p:spPr>
          <a:xfrm>
            <a:off x="5536803" y="4692878"/>
            <a:ext cx="1404359"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Card</a:t>
            </a:r>
            <a:endParaRPr lang="en-GB" dirty="0">
              <a:latin typeface="+mn-lt"/>
            </a:endParaRPr>
          </a:p>
        </p:txBody>
      </p:sp>
      <p:sp>
        <p:nvSpPr>
          <p:cNvPr id="33" name="Obdélník 32"/>
          <p:cNvSpPr/>
          <p:nvPr/>
        </p:nvSpPr>
        <p:spPr>
          <a:xfrm>
            <a:off x="5270303" y="538998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ovéPole 33"/>
          <p:cNvSpPr txBox="1"/>
          <p:nvPr/>
        </p:nvSpPr>
        <p:spPr>
          <a:xfrm>
            <a:off x="5536803" y="5565358"/>
            <a:ext cx="1794337"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Statistics</a:t>
            </a:r>
            <a:r>
              <a:rPr lang="cs-CZ" dirty="0" smtClean="0">
                <a:latin typeface="+mn-lt"/>
              </a:rPr>
              <a:t> </a:t>
            </a:r>
            <a:endParaRPr lang="en-GB" dirty="0">
              <a:latin typeface="+mn-lt"/>
            </a:endParaRPr>
          </a:p>
        </p:txBody>
      </p:sp>
      <p:sp>
        <p:nvSpPr>
          <p:cNvPr id="35" name="Šipka dolů 34"/>
          <p:cNvSpPr/>
          <p:nvPr/>
        </p:nvSpPr>
        <p:spPr>
          <a:xfrm>
            <a:off x="7884368" y="123649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Šipka dolů 35"/>
          <p:cNvSpPr/>
          <p:nvPr/>
        </p:nvSpPr>
        <p:spPr>
          <a:xfrm>
            <a:off x="7884368" y="224925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Šipka dolů 36"/>
          <p:cNvSpPr/>
          <p:nvPr/>
        </p:nvSpPr>
        <p:spPr>
          <a:xfrm>
            <a:off x="7884368" y="3248980"/>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Šipka dolů 37"/>
          <p:cNvSpPr/>
          <p:nvPr/>
        </p:nvSpPr>
        <p:spPr>
          <a:xfrm>
            <a:off x="7884368" y="422947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Šipka dolů 38"/>
          <p:cNvSpPr/>
          <p:nvPr/>
        </p:nvSpPr>
        <p:spPr>
          <a:xfrm>
            <a:off x="7884368" y="513750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ovéPole 40"/>
          <p:cNvSpPr txBox="1"/>
          <p:nvPr/>
        </p:nvSpPr>
        <p:spPr>
          <a:xfrm>
            <a:off x="5270303" y="6308209"/>
            <a:ext cx="3026791" cy="369332"/>
          </a:xfrm>
          <a:prstGeom prst="rect">
            <a:avLst/>
          </a:prstGeom>
          <a:noFill/>
        </p:spPr>
        <p:txBody>
          <a:bodyPr wrap="none" rtlCol="0">
            <a:spAutoFit/>
          </a:bodyPr>
          <a:lstStyle/>
          <a:p>
            <a:r>
              <a:rPr lang="cs-CZ" b="1" dirty="0" smtClean="0">
                <a:solidFill>
                  <a:srgbClr val="C00000"/>
                </a:solidFill>
                <a:latin typeface="+mn-lt"/>
              </a:rPr>
              <a:t>WHAT CAN BE ALSO SHOWN</a:t>
            </a:r>
            <a:endParaRPr lang="en-GB" b="1" dirty="0">
              <a:solidFill>
                <a:srgbClr val="C00000"/>
              </a:solidFill>
              <a:latin typeface="+mn-lt"/>
            </a:endParaRPr>
          </a:p>
        </p:txBody>
      </p:sp>
      <p:sp>
        <p:nvSpPr>
          <p:cNvPr id="42" name="TextovéPole 41"/>
          <p:cNvSpPr txBox="1"/>
          <p:nvPr/>
        </p:nvSpPr>
        <p:spPr>
          <a:xfrm>
            <a:off x="658288" y="6308209"/>
            <a:ext cx="3170163" cy="369332"/>
          </a:xfrm>
          <a:prstGeom prst="rect">
            <a:avLst/>
          </a:prstGeom>
          <a:noFill/>
        </p:spPr>
        <p:txBody>
          <a:bodyPr wrap="none" rtlCol="0">
            <a:spAutoFit/>
          </a:bodyPr>
          <a:lstStyle/>
          <a:p>
            <a:r>
              <a:rPr lang="cs-CZ" b="1" dirty="0" smtClean="0">
                <a:solidFill>
                  <a:srgbClr val="C00000"/>
                </a:solidFill>
                <a:latin typeface="+mn-lt"/>
              </a:rPr>
              <a:t>WHAT WAS PRESENTED SO FAR</a:t>
            </a:r>
            <a:endParaRPr lang="en-GB" b="1" dirty="0">
              <a:solidFill>
                <a:srgbClr val="C00000"/>
              </a:solidFill>
              <a:latin typeface="+mn-lt"/>
            </a:endParaRPr>
          </a:p>
        </p:txBody>
      </p:sp>
      <p:sp>
        <p:nvSpPr>
          <p:cNvPr id="4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26</a:t>
            </a:fld>
            <a:endParaRPr lang="en-US"/>
          </a:p>
        </p:txBody>
      </p:sp>
    </p:spTree>
    <p:extLst>
      <p:ext uri="{BB962C8B-B14F-4D97-AF65-F5344CB8AC3E}">
        <p14:creationId xmlns:p14="http://schemas.microsoft.com/office/powerpoint/2010/main" val="39796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ox(in)">
                                      <p:cBhvr>
                                        <p:cTn id="85" dur="500"/>
                                        <p:tgtEl>
                                          <p:spTgt spid="2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linds(horizontal)">
                                      <p:cBhvr>
                                        <p:cTn id="111" dur="500"/>
                                        <p:tgtEl>
                                          <p:spTgt spid="2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linds(horizontal)">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linds(horizontal)">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blinds(horizontal)">
                                      <p:cBhvr>
                                        <p:cTn id="1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p:bldP spid="23" grpId="0" animBg="1"/>
      <p:bldP spid="25" grpId="0"/>
      <p:bldP spid="26" grpId="0" animBg="1"/>
      <p:bldP spid="27" grpId="0"/>
      <p:bldP spid="28" grpId="0" animBg="1"/>
      <p:bldP spid="29" grpId="0"/>
      <p:bldP spid="31" grpId="0" animBg="1"/>
      <p:bldP spid="32" grpId="0"/>
      <p:bldP spid="33" grpId="0" animBg="1"/>
      <p:bldP spid="34" grpId="0"/>
      <p:bldP spid="35" grpId="0" animBg="1"/>
      <p:bldP spid="36" grpId="0" animBg="1"/>
      <p:bldP spid="37" grpId="0" animBg="1"/>
      <p:bldP spid="38" grpId="0" animBg="1"/>
      <p:bldP spid="39" grpId="0" animBg="1"/>
      <p:bldP spid="41"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Reporting (NAV </a:t>
            </a:r>
            <a:r>
              <a:rPr lang="en-US" dirty="0" smtClean="0"/>
              <a:t>tools or </a:t>
            </a:r>
            <a:r>
              <a:rPr lang="cs-CZ" dirty="0" err="1" smtClean="0"/>
              <a:t>JETs</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smtClean="0"/>
              <a:t>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27</a:t>
            </a:fld>
            <a:endParaRPr lang="en-US" dirty="0"/>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04864"/>
            <a:ext cx="6089177"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858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Main principles (source tables and their entries)</a:t>
            </a:r>
            <a:endParaRPr lang="en-US" dirty="0"/>
          </a:p>
        </p:txBody>
      </p:sp>
      <p:sp>
        <p:nvSpPr>
          <p:cNvPr id="3" name="Zástupný symbol pro text 2"/>
          <p:cNvSpPr>
            <a:spLocks noGrp="1"/>
          </p:cNvSpPr>
          <p:nvPr>
            <p:ph type="body" sz="quarter" idx="13"/>
          </p:nvPr>
        </p:nvSpPr>
        <p:spPr/>
        <p:txBody>
          <a:bodyPr/>
          <a:lstStyle/>
          <a:p>
            <a:r>
              <a:rPr lang="cs-CZ" dirty="0" err="1" smtClean="0"/>
              <a:t>Main</a:t>
            </a:r>
            <a:r>
              <a:rPr lang="cs-CZ" dirty="0" smtClean="0"/>
              <a:t> </a:t>
            </a:r>
            <a:r>
              <a:rPr lang="cs-CZ" dirty="0" err="1" smtClean="0"/>
              <a:t>principles</a:t>
            </a:r>
            <a:r>
              <a:rPr lang="cs-CZ" dirty="0" smtClean="0"/>
              <a:t> </a:t>
            </a:r>
            <a:r>
              <a:rPr lang="cs-CZ" dirty="0" err="1" smtClean="0"/>
              <a:t>of</a:t>
            </a:r>
            <a:r>
              <a:rPr lang="cs-CZ" dirty="0" smtClean="0"/>
              <a:t> 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28</a:t>
            </a:fld>
            <a:endParaRPr lang="en-US" dirty="0"/>
          </a:p>
        </p:txBody>
      </p:sp>
      <p:sp>
        <p:nvSpPr>
          <p:cNvPr id="6" name="Obdélník 5"/>
          <p:cNvSpPr/>
          <p:nvPr/>
        </p:nvSpPr>
        <p:spPr>
          <a:xfrm>
            <a:off x="451478" y="1700808"/>
            <a:ext cx="1152128"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Customer</a:t>
            </a:r>
            <a:endParaRPr lang="cs-CZ" dirty="0"/>
          </a:p>
        </p:txBody>
      </p:sp>
      <p:sp>
        <p:nvSpPr>
          <p:cNvPr id="7" name="Obdélník 6"/>
          <p:cNvSpPr/>
          <p:nvPr/>
        </p:nvSpPr>
        <p:spPr>
          <a:xfrm>
            <a:off x="451478" y="2564904"/>
            <a:ext cx="1152128" cy="576064"/>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Vendor</a:t>
            </a:r>
            <a:endParaRPr lang="cs-CZ" dirty="0"/>
          </a:p>
        </p:txBody>
      </p:sp>
      <p:sp>
        <p:nvSpPr>
          <p:cNvPr id="8" name="Obdélník 7"/>
          <p:cNvSpPr/>
          <p:nvPr/>
        </p:nvSpPr>
        <p:spPr>
          <a:xfrm>
            <a:off x="451478" y="3429000"/>
            <a:ext cx="1152128" cy="576064"/>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Item</a:t>
            </a:r>
            <a:endParaRPr lang="cs-CZ" dirty="0"/>
          </a:p>
        </p:txBody>
      </p:sp>
      <p:sp>
        <p:nvSpPr>
          <p:cNvPr id="9" name="Obdélník 8"/>
          <p:cNvSpPr/>
          <p:nvPr/>
        </p:nvSpPr>
        <p:spPr>
          <a:xfrm>
            <a:off x="477733" y="4293096"/>
            <a:ext cx="1152128"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Account</a:t>
            </a:r>
            <a:endParaRPr lang="cs-CZ" dirty="0"/>
          </a:p>
        </p:txBody>
      </p:sp>
      <p:sp>
        <p:nvSpPr>
          <p:cNvPr id="10" name="Obdélník 9"/>
          <p:cNvSpPr/>
          <p:nvPr/>
        </p:nvSpPr>
        <p:spPr>
          <a:xfrm>
            <a:off x="482873" y="5292824"/>
            <a:ext cx="1152128" cy="57606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dirty="0" err="1" smtClean="0">
                <a:solidFill>
                  <a:schemeClr val="bg1"/>
                </a:solidFill>
              </a:rPr>
              <a:t>Dimension</a:t>
            </a:r>
            <a:endParaRPr lang="cs-CZ" sz="1600" dirty="0">
              <a:solidFill>
                <a:schemeClr val="bg1"/>
              </a:solidFill>
            </a:endParaRPr>
          </a:p>
        </p:txBody>
      </p:sp>
      <p:cxnSp>
        <p:nvCxnSpPr>
          <p:cNvPr id="12" name="Přímá spojnice 11"/>
          <p:cNvCxnSpPr>
            <a:stCxn id="9" idx="2"/>
          </p:cNvCxnSpPr>
          <p:nvPr/>
        </p:nvCxnSpPr>
        <p:spPr>
          <a:xfrm>
            <a:off x="1053797" y="4869160"/>
            <a:ext cx="5140" cy="324036"/>
          </a:xfrm>
          <a:prstGeom prst="line">
            <a:avLst/>
          </a:prstGeom>
          <a:ln>
            <a:prstDash val="sysDash"/>
            <a:tailEnd type="none"/>
          </a:ln>
        </p:spPr>
        <p:style>
          <a:lnRef idx="2">
            <a:schemeClr val="accent1"/>
          </a:lnRef>
          <a:fillRef idx="0">
            <a:schemeClr val="accent1"/>
          </a:fillRef>
          <a:effectRef idx="1">
            <a:schemeClr val="accent1"/>
          </a:effectRef>
          <a:fontRef idx="minor">
            <a:schemeClr val="tx1"/>
          </a:fontRef>
        </p:style>
      </p:cxnSp>
      <p:sp>
        <p:nvSpPr>
          <p:cNvPr id="13" name="Zaoblený obdélník 12"/>
          <p:cNvSpPr/>
          <p:nvPr/>
        </p:nvSpPr>
        <p:spPr>
          <a:xfrm>
            <a:off x="299178" y="1417638"/>
            <a:ext cx="1433205" cy="4963690"/>
          </a:xfrm>
          <a:prstGeom prst="roundRect">
            <a:avLst/>
          </a:prstGeom>
          <a:solidFill>
            <a:srgbClr val="FFC000">
              <a:alpha val="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0756" y="3290777"/>
            <a:ext cx="7146256" cy="2182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756" y="3557956"/>
            <a:ext cx="7140388" cy="1841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Přímá spojnice se šipkou 14"/>
          <p:cNvCxnSpPr>
            <a:endCxn id="38916" idx="1"/>
          </p:cNvCxnSpPr>
          <p:nvPr/>
        </p:nvCxnSpPr>
        <p:spPr>
          <a:xfrm>
            <a:off x="1603606" y="3650051"/>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bdélník 15"/>
          <p:cNvSpPr/>
          <p:nvPr/>
        </p:nvSpPr>
        <p:spPr>
          <a:xfrm>
            <a:off x="1880958" y="24208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0" name="Obdélník 19"/>
          <p:cNvSpPr/>
          <p:nvPr/>
        </p:nvSpPr>
        <p:spPr>
          <a:xfrm>
            <a:off x="1885873" y="25732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1" name="Obdélník 20"/>
          <p:cNvSpPr/>
          <p:nvPr/>
        </p:nvSpPr>
        <p:spPr>
          <a:xfrm>
            <a:off x="1880958" y="27256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1914564" y="15348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3" name="Obdélník 22"/>
          <p:cNvSpPr/>
          <p:nvPr/>
        </p:nvSpPr>
        <p:spPr>
          <a:xfrm>
            <a:off x="1919479" y="16872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4" name="Obdélník 23"/>
          <p:cNvSpPr/>
          <p:nvPr/>
        </p:nvSpPr>
        <p:spPr>
          <a:xfrm>
            <a:off x="1937446" y="18396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5" name="Obdélník 24"/>
          <p:cNvSpPr/>
          <p:nvPr/>
        </p:nvSpPr>
        <p:spPr>
          <a:xfrm>
            <a:off x="1925347" y="43740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6" name="Obdélník 25"/>
          <p:cNvSpPr/>
          <p:nvPr/>
        </p:nvSpPr>
        <p:spPr>
          <a:xfrm>
            <a:off x="1930262" y="45264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7" name="Obdélník 26"/>
          <p:cNvSpPr/>
          <p:nvPr/>
        </p:nvSpPr>
        <p:spPr>
          <a:xfrm>
            <a:off x="1925347" y="46788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8" name="Obdélník 27"/>
          <p:cNvSpPr/>
          <p:nvPr/>
        </p:nvSpPr>
        <p:spPr>
          <a:xfrm>
            <a:off x="1930262" y="51596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9" name="Obdélník 28"/>
          <p:cNvSpPr/>
          <p:nvPr/>
        </p:nvSpPr>
        <p:spPr>
          <a:xfrm>
            <a:off x="1935177" y="53120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1930262" y="54644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31" name="Přímá spojnice se šipkou 30"/>
          <p:cNvCxnSpPr/>
          <p:nvPr/>
        </p:nvCxnSpPr>
        <p:spPr>
          <a:xfrm>
            <a:off x="1640296" y="4464732"/>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Přímá spojnice se šipkou 31"/>
          <p:cNvCxnSpPr/>
          <p:nvPr/>
        </p:nvCxnSpPr>
        <p:spPr>
          <a:xfrm>
            <a:off x="1638027" y="5500464"/>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Přímá spojnice se šipkou 32"/>
          <p:cNvCxnSpPr/>
          <p:nvPr/>
        </p:nvCxnSpPr>
        <p:spPr>
          <a:xfrm>
            <a:off x="1607431" y="2761692"/>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Přímá spojnice se šipkou 33"/>
          <p:cNvCxnSpPr/>
          <p:nvPr/>
        </p:nvCxnSpPr>
        <p:spPr>
          <a:xfrm>
            <a:off x="1583808" y="1911673"/>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89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5913211"/>
            <a:ext cx="33147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Šipka dolů 17"/>
          <p:cNvSpPr/>
          <p:nvPr/>
        </p:nvSpPr>
        <p:spPr>
          <a:xfrm>
            <a:off x="3923928" y="1417638"/>
            <a:ext cx="3384376" cy="4747666"/>
          </a:xfrm>
          <a:prstGeom prst="downArrow">
            <a:avLst/>
          </a:prstGeom>
          <a:solidFill>
            <a:srgbClr val="78CB25">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smtClean="0"/>
          </a:p>
          <a:p>
            <a:pPr algn="ctr"/>
            <a:endParaRPr lang="cs-CZ" dirty="0"/>
          </a:p>
          <a:p>
            <a:pPr algn="ctr"/>
            <a:endParaRPr lang="cs-CZ" dirty="0" smtClean="0"/>
          </a:p>
          <a:p>
            <a:pPr algn="ctr"/>
            <a:endParaRPr lang="cs-CZ" dirty="0"/>
          </a:p>
          <a:p>
            <a:pPr algn="ctr"/>
            <a:endParaRPr lang="cs-CZ" sz="1200" dirty="0" smtClean="0"/>
          </a:p>
          <a:p>
            <a:pPr algn="ctr"/>
            <a:endParaRPr lang="cs-CZ" sz="1200" dirty="0" smtClean="0"/>
          </a:p>
          <a:p>
            <a:pPr algn="ctr"/>
            <a:r>
              <a:rPr lang="en-US" sz="1200" b="1" dirty="0" smtClean="0"/>
              <a:t>Control parameters</a:t>
            </a:r>
            <a:endParaRPr lang="cs-CZ" sz="1200" b="1" dirty="0" smtClean="0"/>
          </a:p>
          <a:p>
            <a:pPr algn="ctr"/>
            <a:r>
              <a:rPr lang="cs-CZ" sz="1200" dirty="0" smtClean="0"/>
              <a:t>(</a:t>
            </a:r>
            <a:r>
              <a:rPr lang="en-US" sz="1100" dirty="0" smtClean="0"/>
              <a:t>time, type of products,</a:t>
            </a:r>
          </a:p>
          <a:p>
            <a:pPr algn="ctr"/>
            <a:r>
              <a:rPr lang="en-US" sz="1100" dirty="0" smtClean="0"/>
              <a:t>Costs, </a:t>
            </a:r>
            <a:r>
              <a:rPr lang="cs-CZ" sz="1100" dirty="0" smtClean="0"/>
              <a:t>R</a:t>
            </a:r>
            <a:r>
              <a:rPr lang="en-US" sz="1100" dirty="0" err="1" smtClean="0"/>
              <a:t>evenue</a:t>
            </a:r>
            <a:r>
              <a:rPr lang="en-US" sz="1100" dirty="0" smtClean="0"/>
              <a:t>, Area,..)</a:t>
            </a:r>
          </a:p>
          <a:p>
            <a:pPr algn="ctr"/>
            <a:endParaRPr lang="en-US" sz="1200" dirty="0"/>
          </a:p>
        </p:txBody>
      </p:sp>
    </p:spTree>
    <p:extLst>
      <p:ext uri="{BB962C8B-B14F-4D97-AF65-F5344CB8AC3E}">
        <p14:creationId xmlns:p14="http://schemas.microsoft.com/office/powerpoint/2010/main" val="585413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smtClean="0"/>
              <a:t>Some chosen  analysis asked by CFO EUROM Czech Republic</a:t>
            </a:r>
            <a:endParaRPr lang="en-US" sz="2400" dirty="0"/>
          </a:p>
        </p:txBody>
      </p:sp>
      <p:sp>
        <p:nvSpPr>
          <p:cNvPr id="3" name="Zástupný symbol pro text 2"/>
          <p:cNvSpPr>
            <a:spLocks noGrp="1"/>
          </p:cNvSpPr>
          <p:nvPr>
            <p:ph type="body" sz="quarter" idx="13"/>
          </p:nvPr>
        </p:nvSpPr>
        <p:spPr/>
        <p:txBody>
          <a:bodyPr/>
          <a:lstStyle/>
          <a:p>
            <a:r>
              <a:rPr lang="cs-CZ" dirty="0" err="1" smtClean="0"/>
              <a:t>Analysis</a:t>
            </a:r>
            <a:endParaRPr lang="cs-CZ" dirty="0"/>
          </a:p>
        </p:txBody>
      </p:sp>
      <p:sp>
        <p:nvSpPr>
          <p:cNvPr id="4" name="Zástupný symbol pro obsah 3"/>
          <p:cNvSpPr>
            <a:spLocks noGrp="1"/>
          </p:cNvSpPr>
          <p:nvPr>
            <p:ph idx="1"/>
          </p:nvPr>
        </p:nvSpPr>
        <p:spPr/>
        <p:txBody>
          <a:bodyPr/>
          <a:lstStyle/>
          <a:p>
            <a:r>
              <a:rPr lang="en-US" sz="2000" dirty="0" smtClean="0"/>
              <a:t>Working capital – setup of the accounting schedule</a:t>
            </a:r>
            <a:r>
              <a:rPr lang="cs-CZ" sz="2000" dirty="0" smtClean="0"/>
              <a:t> </a:t>
            </a:r>
            <a:r>
              <a:rPr lang="cs-CZ" sz="2000" dirty="0" err="1" smtClean="0"/>
              <a:t>from</a:t>
            </a:r>
            <a:r>
              <a:rPr lang="cs-CZ" sz="2000" dirty="0" smtClean="0"/>
              <a:t> NAV</a:t>
            </a:r>
          </a:p>
          <a:p>
            <a:pPr marL="0" indent="0">
              <a:buNone/>
            </a:pPr>
            <a:r>
              <a:rPr lang="en-US" dirty="0" smtClean="0"/>
              <a:t> </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29</a:t>
            </a:fld>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25675"/>
            <a:ext cx="735171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05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Obdélník 86"/>
          <p:cNvSpPr/>
          <p:nvPr/>
        </p:nvSpPr>
        <p:spPr>
          <a:xfrm>
            <a:off x="3008259" y="858875"/>
            <a:ext cx="1296144"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Customer|Vendor</a:t>
            </a:r>
            <a:endParaRPr lang="cs-CZ" sz="1100" dirty="0"/>
          </a:p>
        </p:txBody>
      </p:sp>
      <p:sp>
        <p:nvSpPr>
          <p:cNvPr id="2" name="Nadpis 1"/>
          <p:cNvSpPr>
            <a:spLocks noGrp="1"/>
          </p:cNvSpPr>
          <p:nvPr>
            <p:ph type="title"/>
          </p:nvPr>
        </p:nvSpPr>
        <p:spPr>
          <a:xfrm>
            <a:off x="341319" y="325153"/>
            <a:ext cx="8499404" cy="579438"/>
          </a:xfrm>
        </p:spPr>
        <p:txBody>
          <a:bodyPr/>
          <a:lstStyle/>
          <a:p>
            <a:r>
              <a:rPr lang="en-US" dirty="0" smtClean="0"/>
              <a:t>Accounting in NAV in one </a:t>
            </a:r>
            <a:r>
              <a:rPr lang="en-US" dirty="0" smtClean="0"/>
              <a:t>perspective</a:t>
            </a:r>
            <a:r>
              <a:rPr lang="cs-CZ" dirty="0" smtClean="0"/>
              <a:t> </a:t>
            </a:r>
            <a:r>
              <a:rPr lang="cs-CZ" sz="1600" dirty="0" smtClean="0"/>
              <a:t>(</a:t>
            </a:r>
            <a:r>
              <a:rPr lang="cs-CZ" sz="1600" b="1" dirty="0" err="1" smtClean="0">
                <a:solidFill>
                  <a:srgbClr val="FF0000"/>
                </a:solidFill>
              </a:rPr>
              <a:t>home</a:t>
            </a:r>
            <a:r>
              <a:rPr lang="cs-CZ" sz="1600" b="1" dirty="0" smtClean="0">
                <a:solidFill>
                  <a:srgbClr val="FF0000"/>
                </a:solidFill>
              </a:rPr>
              <a:t> study</a:t>
            </a:r>
            <a:r>
              <a:rPr lang="cs-CZ" sz="1600" dirty="0" smtClean="0"/>
              <a:t>)</a:t>
            </a:r>
            <a:r>
              <a:rPr lang="en-US" sz="1600" dirty="0" smtClean="0"/>
              <a:t> </a:t>
            </a:r>
            <a:r>
              <a:rPr lang="cs-CZ" dirty="0" smtClean="0"/>
              <a:t>I</a:t>
            </a:r>
            <a:endParaRPr lang="en-US" dirty="0"/>
          </a:p>
        </p:txBody>
      </p:sp>
      <p:sp>
        <p:nvSpPr>
          <p:cNvPr id="3" name="Zástupný symbol pro text 2"/>
          <p:cNvSpPr>
            <a:spLocks noGrp="1"/>
          </p:cNvSpPr>
          <p:nvPr>
            <p:ph type="body" sz="quarter" idx="13"/>
          </p:nvPr>
        </p:nvSpPr>
        <p:spPr/>
        <p:txBody>
          <a:bodyPr/>
          <a:lstStyle/>
          <a:p>
            <a:r>
              <a:rPr lang="cs-CZ" dirty="0" err="1" smtClean="0"/>
              <a:t>Main</a:t>
            </a:r>
            <a:r>
              <a:rPr lang="cs-CZ" dirty="0" smtClean="0"/>
              <a:t> </a:t>
            </a:r>
            <a:r>
              <a:rPr lang="cs-CZ" dirty="0" err="1" smtClean="0"/>
              <a:t>principles</a:t>
            </a:r>
            <a:r>
              <a:rPr lang="cs-CZ" dirty="0" smtClean="0"/>
              <a:t> </a:t>
            </a:r>
            <a:r>
              <a:rPr lang="cs-CZ" dirty="0" err="1" smtClean="0"/>
              <a:t>of</a:t>
            </a:r>
            <a:r>
              <a:rPr lang="cs-CZ" dirty="0" smtClean="0"/>
              <a:t> 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a:t>
            </a:fld>
            <a:endParaRPr lang="en-US" dirty="0"/>
          </a:p>
        </p:txBody>
      </p:sp>
      <p:sp>
        <p:nvSpPr>
          <p:cNvPr id="6" name="Obdélník 5"/>
          <p:cNvSpPr/>
          <p:nvPr/>
        </p:nvSpPr>
        <p:spPr>
          <a:xfrm>
            <a:off x="2915816" y="1004841"/>
            <a:ext cx="1296144"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err="1" smtClean="0"/>
              <a:t>Customer|Vendor</a:t>
            </a:r>
            <a:endParaRPr lang="cs-CZ" sz="1100" b="1" dirty="0"/>
          </a:p>
        </p:txBody>
      </p:sp>
      <p:sp>
        <p:nvSpPr>
          <p:cNvPr id="7" name="Obdélník 6"/>
          <p:cNvSpPr/>
          <p:nvPr/>
        </p:nvSpPr>
        <p:spPr>
          <a:xfrm>
            <a:off x="2915816" y="2473660"/>
            <a:ext cx="1296144" cy="13563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 </a:t>
            </a:r>
            <a:endParaRPr lang="cs-CZ" dirty="0"/>
          </a:p>
        </p:txBody>
      </p:sp>
      <p:sp>
        <p:nvSpPr>
          <p:cNvPr id="8" name="Obdélník 7"/>
          <p:cNvSpPr/>
          <p:nvPr/>
        </p:nvSpPr>
        <p:spPr>
          <a:xfrm>
            <a:off x="2915816" y="1772816"/>
            <a:ext cx="1296144" cy="576064"/>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Order</a:t>
            </a:r>
            <a:endParaRPr lang="cs-CZ" dirty="0"/>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527" y="4034637"/>
            <a:ext cx="6327854" cy="193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2528" y="4293096"/>
            <a:ext cx="6327854" cy="163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bdélník 15"/>
          <p:cNvSpPr/>
          <p:nvPr/>
        </p:nvSpPr>
        <p:spPr>
          <a:xfrm>
            <a:off x="5192538" y="34457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5192538" y="2882209"/>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5152849" y="4581128"/>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7263" y="5198678"/>
            <a:ext cx="2797305" cy="65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bdélník 34"/>
          <p:cNvSpPr/>
          <p:nvPr/>
        </p:nvSpPr>
        <p:spPr>
          <a:xfrm>
            <a:off x="2900531" y="3068960"/>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err="1" smtClean="0"/>
              <a:t>Item,Resource</a:t>
            </a:r>
            <a:r>
              <a:rPr lang="cs-CZ" sz="1100" b="1" dirty="0" smtClean="0"/>
              <a:t>, </a:t>
            </a:r>
            <a:r>
              <a:rPr lang="cs-CZ" sz="1100" b="1" dirty="0" err="1" smtClean="0"/>
              <a:t>Account</a:t>
            </a:r>
            <a:r>
              <a:rPr lang="cs-CZ" sz="1100" b="1" dirty="0" smtClean="0"/>
              <a:t>,..</a:t>
            </a:r>
            <a:endParaRPr lang="cs-CZ" sz="1100" b="1" dirty="0"/>
          </a:p>
        </p:txBody>
      </p:sp>
      <p:sp>
        <p:nvSpPr>
          <p:cNvPr id="37" name="Obdélník 36"/>
          <p:cNvSpPr/>
          <p:nvPr/>
        </p:nvSpPr>
        <p:spPr>
          <a:xfrm>
            <a:off x="2915816" y="2693876"/>
            <a:ext cx="1296144" cy="13563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 </a:t>
            </a:r>
            <a:endParaRPr lang="cs-CZ" dirty="0"/>
          </a:p>
        </p:txBody>
      </p:sp>
      <p:sp>
        <p:nvSpPr>
          <p:cNvPr id="40" name="Obdélník 39"/>
          <p:cNvSpPr/>
          <p:nvPr/>
        </p:nvSpPr>
        <p:spPr>
          <a:xfrm>
            <a:off x="3131840" y="2457997"/>
            <a:ext cx="283738" cy="15129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 </a:t>
            </a:r>
            <a:endParaRPr lang="cs-CZ" sz="1100" dirty="0"/>
          </a:p>
        </p:txBody>
      </p:sp>
      <p:sp>
        <p:nvSpPr>
          <p:cNvPr id="41" name="Obdélník 40"/>
          <p:cNvSpPr/>
          <p:nvPr/>
        </p:nvSpPr>
        <p:spPr>
          <a:xfrm>
            <a:off x="3142371" y="2691820"/>
            <a:ext cx="283738" cy="15129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 </a:t>
            </a:r>
            <a:endParaRPr lang="cs-CZ" sz="1100" dirty="0"/>
          </a:p>
        </p:txBody>
      </p:sp>
      <p:sp>
        <p:nvSpPr>
          <p:cNvPr id="4" name="Šipka dolů 3"/>
          <p:cNvSpPr/>
          <p:nvPr/>
        </p:nvSpPr>
        <p:spPr>
          <a:xfrm>
            <a:off x="3851920" y="1412776"/>
            <a:ext cx="144016" cy="49889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1" name="Šipka nahoru 10"/>
          <p:cNvSpPr/>
          <p:nvPr/>
        </p:nvSpPr>
        <p:spPr>
          <a:xfrm>
            <a:off x="3273709" y="2767467"/>
            <a:ext cx="152400" cy="301493"/>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2" name="Šipka nahoru 41"/>
          <p:cNvSpPr/>
          <p:nvPr/>
        </p:nvSpPr>
        <p:spPr>
          <a:xfrm>
            <a:off x="3142371" y="2541476"/>
            <a:ext cx="131338" cy="521709"/>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389" y="1443589"/>
            <a:ext cx="2225294" cy="187393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9" name="Obdélník 38"/>
          <p:cNvSpPr/>
          <p:nvPr/>
        </p:nvSpPr>
        <p:spPr>
          <a:xfrm>
            <a:off x="1375468" y="3063185"/>
            <a:ext cx="1296144" cy="57606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Business </a:t>
            </a:r>
            <a:r>
              <a:rPr lang="cs-CZ" sz="1100" dirty="0" err="1" smtClean="0"/>
              <a:t>posting</a:t>
            </a:r>
            <a:r>
              <a:rPr lang="cs-CZ" sz="1100" dirty="0" smtClean="0"/>
              <a:t> </a:t>
            </a:r>
            <a:r>
              <a:rPr lang="cs-CZ" sz="1100" dirty="0" err="1" smtClean="0"/>
              <a:t>group</a:t>
            </a:r>
            <a:r>
              <a:rPr lang="cs-CZ" sz="1100" dirty="0" smtClean="0"/>
              <a:t> </a:t>
            </a:r>
            <a:r>
              <a:rPr lang="cs-CZ" sz="1100" dirty="0" err="1" smtClean="0"/>
              <a:t>code</a:t>
            </a:r>
            <a:r>
              <a:rPr lang="cs-CZ" sz="1100" dirty="0" smtClean="0"/>
              <a:t> ,VAT,..</a:t>
            </a:r>
            <a:endParaRPr lang="cs-CZ" sz="1100" dirty="0"/>
          </a:p>
        </p:txBody>
      </p:sp>
      <p:sp>
        <p:nvSpPr>
          <p:cNvPr id="38" name="Obdélník 37"/>
          <p:cNvSpPr/>
          <p:nvPr/>
        </p:nvSpPr>
        <p:spPr>
          <a:xfrm>
            <a:off x="1426384" y="1004841"/>
            <a:ext cx="1296144" cy="57606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Business </a:t>
            </a:r>
            <a:r>
              <a:rPr lang="cs-CZ" sz="1100" dirty="0" err="1" smtClean="0"/>
              <a:t>posting</a:t>
            </a:r>
            <a:r>
              <a:rPr lang="cs-CZ" sz="1100" dirty="0" smtClean="0"/>
              <a:t> </a:t>
            </a:r>
            <a:r>
              <a:rPr lang="cs-CZ" sz="1100" dirty="0" err="1" smtClean="0"/>
              <a:t>group</a:t>
            </a:r>
            <a:r>
              <a:rPr lang="cs-CZ" sz="1100" dirty="0" smtClean="0"/>
              <a:t> </a:t>
            </a:r>
            <a:r>
              <a:rPr lang="cs-CZ" sz="1100" dirty="0" err="1" smtClean="0"/>
              <a:t>code</a:t>
            </a:r>
            <a:r>
              <a:rPr lang="cs-CZ" sz="1100" dirty="0" smtClean="0"/>
              <a:t> </a:t>
            </a:r>
            <a:endParaRPr lang="cs-CZ" sz="1100" dirty="0"/>
          </a:p>
        </p:txBody>
      </p:sp>
      <p:sp>
        <p:nvSpPr>
          <p:cNvPr id="19" name="Obdélník 18"/>
          <p:cNvSpPr/>
          <p:nvPr/>
        </p:nvSpPr>
        <p:spPr>
          <a:xfrm>
            <a:off x="1935177" y="1662224"/>
            <a:ext cx="553506" cy="1105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8" name="Obdélník 47"/>
          <p:cNvSpPr/>
          <p:nvPr/>
        </p:nvSpPr>
        <p:spPr>
          <a:xfrm>
            <a:off x="1930262" y="1814624"/>
            <a:ext cx="553506" cy="1105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45" name="Přímá spojnice se šipkou 44"/>
          <p:cNvCxnSpPr/>
          <p:nvPr/>
        </p:nvCxnSpPr>
        <p:spPr>
          <a:xfrm flipV="1">
            <a:off x="2371606" y="1925216"/>
            <a:ext cx="0" cy="1137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Přímá spojnice 46"/>
          <p:cNvCxnSpPr/>
          <p:nvPr/>
        </p:nvCxnSpPr>
        <p:spPr>
          <a:xfrm>
            <a:off x="1547664" y="1546895"/>
            <a:ext cx="0" cy="170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Přímá spojnice se šipkou 49"/>
          <p:cNvCxnSpPr/>
          <p:nvPr/>
        </p:nvCxnSpPr>
        <p:spPr>
          <a:xfrm>
            <a:off x="1547664" y="1717520"/>
            <a:ext cx="3825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Šrafovaná šipka doprava 50"/>
          <p:cNvSpPr/>
          <p:nvPr/>
        </p:nvSpPr>
        <p:spPr>
          <a:xfrm>
            <a:off x="4328442" y="2060848"/>
            <a:ext cx="819622" cy="472796"/>
          </a:xfrm>
          <a:prstGeom prst="strip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t>Posting</a:t>
            </a:r>
            <a:endParaRPr lang="en-US" sz="1050" b="1" dirty="0"/>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2538" y="1172958"/>
            <a:ext cx="3731877" cy="1393924"/>
          </a:xfrm>
          <a:prstGeom prst="rect">
            <a:avLst/>
          </a:prstGeom>
          <a:noFill/>
          <a:ln w="15875">
            <a:solidFill>
              <a:srgbClr val="BC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53" name="Přímá spojnice 52"/>
          <p:cNvCxnSpPr/>
          <p:nvPr/>
        </p:nvCxnSpPr>
        <p:spPr>
          <a:xfrm flipH="1" flipV="1">
            <a:off x="7966910" y="691741"/>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cxnSp>
        <p:nvCxnSpPr>
          <p:cNvPr id="59" name="Přímá spojnice 58"/>
          <p:cNvCxnSpPr/>
          <p:nvPr/>
        </p:nvCxnSpPr>
        <p:spPr>
          <a:xfrm flipV="1">
            <a:off x="7966779" y="2591617"/>
            <a:ext cx="1" cy="200405"/>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sp>
        <p:nvSpPr>
          <p:cNvPr id="54" name="TextovéPole 53"/>
          <p:cNvSpPr txBox="1"/>
          <p:nvPr/>
        </p:nvSpPr>
        <p:spPr>
          <a:xfrm>
            <a:off x="5206991" y="803626"/>
            <a:ext cx="1853328" cy="369332"/>
          </a:xfrm>
          <a:prstGeom prst="rect">
            <a:avLst/>
          </a:prstGeom>
          <a:noFill/>
        </p:spPr>
        <p:txBody>
          <a:bodyPr wrap="none" rtlCol="0">
            <a:spAutoFit/>
          </a:bodyPr>
          <a:lstStyle/>
          <a:p>
            <a:r>
              <a:rPr lang="en-US" b="1" dirty="0" smtClean="0">
                <a:solidFill>
                  <a:schemeClr val="accent3">
                    <a:lumMod val="60000"/>
                    <a:lumOff val="40000"/>
                  </a:schemeClr>
                </a:solidFill>
              </a:rPr>
              <a:t>Chart of accounts</a:t>
            </a:r>
            <a:endParaRPr lang="en-US" b="1" dirty="0">
              <a:solidFill>
                <a:schemeClr val="accent3">
                  <a:lumMod val="60000"/>
                  <a:lumOff val="40000"/>
                </a:schemeClr>
              </a:solidFill>
            </a:endParaRPr>
          </a:p>
        </p:txBody>
      </p:sp>
      <p:sp>
        <p:nvSpPr>
          <p:cNvPr id="61" name="Obdélník 60"/>
          <p:cNvSpPr/>
          <p:nvPr/>
        </p:nvSpPr>
        <p:spPr>
          <a:xfrm>
            <a:off x="5192538" y="3036095"/>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2" name="Obdélník 61"/>
          <p:cNvSpPr/>
          <p:nvPr/>
        </p:nvSpPr>
        <p:spPr>
          <a:xfrm>
            <a:off x="5192538" y="3196162"/>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3" name="Obdélník 62"/>
          <p:cNvSpPr/>
          <p:nvPr/>
        </p:nvSpPr>
        <p:spPr>
          <a:xfrm>
            <a:off x="5184309" y="35981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4" name="Obdélník 63"/>
          <p:cNvSpPr/>
          <p:nvPr/>
        </p:nvSpPr>
        <p:spPr>
          <a:xfrm>
            <a:off x="5206991" y="3750551"/>
            <a:ext cx="3654016"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1" name="Obdélník 70"/>
          <p:cNvSpPr/>
          <p:nvPr/>
        </p:nvSpPr>
        <p:spPr>
          <a:xfrm>
            <a:off x="5152849" y="4768061"/>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2" name="Obdélník 71"/>
          <p:cNvSpPr/>
          <p:nvPr/>
        </p:nvSpPr>
        <p:spPr>
          <a:xfrm>
            <a:off x="5161078" y="4960655"/>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3659" y="5508240"/>
            <a:ext cx="2967708" cy="12244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bousměrná vodorovná šipka 13"/>
          <p:cNvSpPr/>
          <p:nvPr/>
        </p:nvSpPr>
        <p:spPr>
          <a:xfrm>
            <a:off x="2610891" y="1378766"/>
            <a:ext cx="376933" cy="168129"/>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4" name="Obousměrná vodorovná šipka 43"/>
          <p:cNvSpPr/>
          <p:nvPr/>
        </p:nvSpPr>
        <p:spPr>
          <a:xfrm>
            <a:off x="2570955" y="3397691"/>
            <a:ext cx="416869" cy="168129"/>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5" name="TextovéPole 64"/>
          <p:cNvSpPr txBox="1"/>
          <p:nvPr/>
        </p:nvSpPr>
        <p:spPr>
          <a:xfrm>
            <a:off x="4625237" y="2774357"/>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75" name="TextovéPole 74"/>
          <p:cNvSpPr txBox="1"/>
          <p:nvPr/>
        </p:nvSpPr>
        <p:spPr>
          <a:xfrm>
            <a:off x="8774568" y="4524684"/>
            <a:ext cx="400110" cy="914609"/>
          </a:xfrm>
          <a:prstGeom prst="rect">
            <a:avLst/>
          </a:prstGeom>
          <a:noFill/>
        </p:spPr>
        <p:txBody>
          <a:bodyPr vert="vert270" wrap="none" rtlCol="0">
            <a:spAutoFit/>
          </a:bodyPr>
          <a:lstStyle/>
          <a:p>
            <a:r>
              <a:rPr lang="en-US" sz="1400" b="1" dirty="0" smtClean="0">
                <a:solidFill>
                  <a:schemeClr val="accent3">
                    <a:lumMod val="60000"/>
                    <a:lumOff val="40000"/>
                  </a:schemeClr>
                </a:solidFill>
              </a:rPr>
              <a:t>G/L Entries</a:t>
            </a:r>
            <a:endParaRPr lang="en-US" sz="1400" b="1" dirty="0">
              <a:solidFill>
                <a:schemeClr val="accent3">
                  <a:lumMod val="60000"/>
                  <a:lumOff val="40000"/>
                </a:schemeClr>
              </a:solidFill>
            </a:endParaRPr>
          </a:p>
        </p:txBody>
      </p:sp>
      <p:sp>
        <p:nvSpPr>
          <p:cNvPr id="66" name="Šipka dolů 65"/>
          <p:cNvSpPr/>
          <p:nvPr/>
        </p:nvSpPr>
        <p:spPr>
          <a:xfrm>
            <a:off x="6300192" y="2802330"/>
            <a:ext cx="1656184" cy="2396348"/>
          </a:xfrm>
          <a:prstGeom prst="downArrow">
            <a:avLst/>
          </a:prstGeom>
          <a:solidFill>
            <a:srgbClr val="FFFF0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sp>
        <p:nvSpPr>
          <p:cNvPr id="77" name="Obdélník 76"/>
          <p:cNvSpPr/>
          <p:nvPr/>
        </p:nvSpPr>
        <p:spPr>
          <a:xfrm>
            <a:off x="402248" y="4554730"/>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cxnSp>
        <p:nvCxnSpPr>
          <p:cNvPr id="68" name="Přímá spojnice 67"/>
          <p:cNvCxnSpPr/>
          <p:nvPr/>
        </p:nvCxnSpPr>
        <p:spPr>
          <a:xfrm>
            <a:off x="2987824" y="3645024"/>
            <a:ext cx="0" cy="277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Přímá spojnice 72"/>
          <p:cNvCxnSpPr/>
          <p:nvPr/>
        </p:nvCxnSpPr>
        <p:spPr>
          <a:xfrm flipH="1">
            <a:off x="1259632" y="3922556"/>
            <a:ext cx="17281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Přímá spojnice se šipkou 75"/>
          <p:cNvCxnSpPr/>
          <p:nvPr/>
        </p:nvCxnSpPr>
        <p:spPr>
          <a:xfrm>
            <a:off x="1259632" y="3922556"/>
            <a:ext cx="0" cy="658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5" name="Obdélník 84"/>
          <p:cNvSpPr/>
          <p:nvPr/>
        </p:nvSpPr>
        <p:spPr>
          <a:xfrm>
            <a:off x="465198" y="4653452"/>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sp>
        <p:nvSpPr>
          <p:cNvPr id="86" name="Obdélník 85"/>
          <p:cNvSpPr/>
          <p:nvPr/>
        </p:nvSpPr>
        <p:spPr>
          <a:xfrm>
            <a:off x="554648" y="4768061"/>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sp>
        <p:nvSpPr>
          <p:cNvPr id="88" name="Obdélník 87"/>
          <p:cNvSpPr/>
          <p:nvPr/>
        </p:nvSpPr>
        <p:spPr>
          <a:xfrm>
            <a:off x="2649505" y="4576639"/>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9" name="Obdélník 88"/>
          <p:cNvSpPr/>
          <p:nvPr/>
        </p:nvSpPr>
        <p:spPr>
          <a:xfrm>
            <a:off x="2649505" y="4760306"/>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0" name="Obdélník 89"/>
          <p:cNvSpPr/>
          <p:nvPr/>
        </p:nvSpPr>
        <p:spPr>
          <a:xfrm>
            <a:off x="2669641" y="4945384"/>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1" name="Obdélník 90"/>
          <p:cNvSpPr/>
          <p:nvPr/>
        </p:nvSpPr>
        <p:spPr>
          <a:xfrm>
            <a:off x="2669641" y="5129051"/>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92" name="Přímá spojnice 91"/>
          <p:cNvCxnSpPr/>
          <p:nvPr/>
        </p:nvCxnSpPr>
        <p:spPr>
          <a:xfrm flipH="1" flipV="1">
            <a:off x="3472402" y="5249127"/>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sp>
        <p:nvSpPr>
          <p:cNvPr id="93" name="Obdélník 92"/>
          <p:cNvSpPr/>
          <p:nvPr/>
        </p:nvSpPr>
        <p:spPr>
          <a:xfrm>
            <a:off x="2669641" y="5731160"/>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4" name="Obdélník 93"/>
          <p:cNvSpPr/>
          <p:nvPr/>
        </p:nvSpPr>
        <p:spPr>
          <a:xfrm>
            <a:off x="2669641" y="5914827"/>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9" name="TextovéPole 78"/>
          <p:cNvSpPr txBox="1"/>
          <p:nvPr/>
        </p:nvSpPr>
        <p:spPr>
          <a:xfrm>
            <a:off x="1680965" y="5344125"/>
            <a:ext cx="1592744" cy="307777"/>
          </a:xfrm>
          <a:prstGeom prst="rect">
            <a:avLst/>
          </a:prstGeom>
          <a:noFill/>
        </p:spPr>
        <p:txBody>
          <a:bodyPr wrap="none" rtlCol="0">
            <a:spAutoFit/>
          </a:bodyPr>
          <a:lstStyle/>
          <a:p>
            <a:r>
              <a:rPr lang="en-AU" sz="1400" b="1" dirty="0" smtClean="0">
                <a:solidFill>
                  <a:srgbClr val="4A8845"/>
                </a:solidFill>
              </a:rPr>
              <a:t>Item ledger Entries</a:t>
            </a:r>
            <a:endParaRPr lang="en-AU" sz="1400" b="1" dirty="0">
              <a:solidFill>
                <a:srgbClr val="4A8845"/>
              </a:solidFill>
            </a:endParaRPr>
          </a:p>
        </p:txBody>
      </p:sp>
      <p:sp>
        <p:nvSpPr>
          <p:cNvPr id="96" name="Šrafovaná šipka doprava 95"/>
          <p:cNvSpPr/>
          <p:nvPr/>
        </p:nvSpPr>
        <p:spPr>
          <a:xfrm>
            <a:off x="1913694" y="4720574"/>
            <a:ext cx="695035" cy="472796"/>
          </a:xfrm>
          <a:prstGeom prst="strip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050" b="1" dirty="0" smtClean="0"/>
              <a:t> </a:t>
            </a:r>
            <a:endParaRPr lang="en-US" sz="1050" b="1" dirty="0"/>
          </a:p>
        </p:txBody>
      </p:sp>
      <p:sp>
        <p:nvSpPr>
          <p:cNvPr id="97" name="Obousměrná vodorovná šipka 96"/>
          <p:cNvSpPr/>
          <p:nvPr/>
        </p:nvSpPr>
        <p:spPr>
          <a:xfrm>
            <a:off x="3851920" y="4524684"/>
            <a:ext cx="1728192" cy="660129"/>
          </a:xfrm>
          <a:prstGeom prst="leftRightArrow">
            <a:avLst/>
          </a:prstGeom>
          <a:solidFill>
            <a:schemeClr val="accent3">
              <a:lumMod val="20000"/>
              <a:lumOff val="8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sz="1000" dirty="0" smtClean="0"/>
          </a:p>
          <a:p>
            <a:pPr algn="ctr"/>
            <a:endParaRPr lang="cs-CZ" sz="1000" dirty="0"/>
          </a:p>
          <a:p>
            <a:pPr algn="ctr"/>
            <a:r>
              <a:rPr lang="cs-CZ" sz="1000" dirty="0" smtClean="0"/>
              <a:t> </a:t>
            </a:r>
            <a:r>
              <a:rPr lang="cs-CZ" sz="1000" b="1" dirty="0" err="1" smtClean="0">
                <a:solidFill>
                  <a:srgbClr val="4A8845"/>
                </a:solidFill>
              </a:rPr>
              <a:t>Stock</a:t>
            </a:r>
            <a:r>
              <a:rPr lang="cs-CZ" sz="1000" b="1" dirty="0" smtClean="0">
                <a:solidFill>
                  <a:srgbClr val="4A8845"/>
                </a:solidFill>
              </a:rPr>
              <a:t> </a:t>
            </a:r>
            <a:r>
              <a:rPr lang="cs-CZ" sz="1000" b="1" dirty="0" err="1" smtClean="0">
                <a:solidFill>
                  <a:srgbClr val="4A8845"/>
                </a:solidFill>
              </a:rPr>
              <a:t>value</a:t>
            </a:r>
            <a:endParaRPr lang="cs-CZ" sz="1000" b="1" dirty="0" smtClean="0">
              <a:solidFill>
                <a:srgbClr val="4A8845"/>
              </a:solidFill>
            </a:endParaRPr>
          </a:p>
          <a:p>
            <a:pPr algn="ctr"/>
            <a:endParaRPr lang="cs-CZ" dirty="0"/>
          </a:p>
        </p:txBody>
      </p:sp>
      <p:sp>
        <p:nvSpPr>
          <p:cNvPr id="67" name="TextovéPole 66"/>
          <p:cNvSpPr txBox="1"/>
          <p:nvPr/>
        </p:nvSpPr>
        <p:spPr>
          <a:xfrm>
            <a:off x="3349909" y="6253617"/>
            <a:ext cx="1539909" cy="307777"/>
          </a:xfrm>
          <a:prstGeom prst="rect">
            <a:avLst/>
          </a:prstGeom>
          <a:noFill/>
        </p:spPr>
        <p:txBody>
          <a:bodyPr wrap="none" rtlCol="0">
            <a:spAutoFit/>
          </a:bodyPr>
          <a:lstStyle/>
          <a:p>
            <a:r>
              <a:rPr lang="en-AU" sz="1400" b="1" dirty="0" smtClean="0">
                <a:solidFill>
                  <a:srgbClr val="FF0000"/>
                </a:solidFill>
              </a:rPr>
              <a:t>Item </a:t>
            </a:r>
            <a:r>
              <a:rPr lang="cs-CZ" sz="1400" b="1" dirty="0" err="1" smtClean="0">
                <a:solidFill>
                  <a:srgbClr val="FF0000"/>
                </a:solidFill>
              </a:rPr>
              <a:t>Value</a:t>
            </a:r>
            <a:r>
              <a:rPr lang="cs-CZ" sz="1400" b="1" dirty="0" smtClean="0">
                <a:solidFill>
                  <a:srgbClr val="FF0000"/>
                </a:solidFill>
              </a:rPr>
              <a:t> En</a:t>
            </a:r>
            <a:r>
              <a:rPr lang="en-AU" sz="1400" b="1" dirty="0" smtClean="0">
                <a:solidFill>
                  <a:srgbClr val="FF0000"/>
                </a:solidFill>
              </a:rPr>
              <a:t>tries</a:t>
            </a:r>
            <a:endParaRPr lang="en-AU" sz="1400" b="1" dirty="0">
              <a:solidFill>
                <a:srgbClr val="FF0000"/>
              </a:solidFill>
            </a:endParaRPr>
          </a:p>
        </p:txBody>
      </p:sp>
      <p:sp>
        <p:nvSpPr>
          <p:cNvPr id="69" name="Obdélník 68"/>
          <p:cNvSpPr/>
          <p:nvPr/>
        </p:nvSpPr>
        <p:spPr>
          <a:xfrm>
            <a:off x="1491638" y="6237312"/>
            <a:ext cx="1666858" cy="8277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0" name="Obdélník 69"/>
          <p:cNvSpPr/>
          <p:nvPr/>
        </p:nvSpPr>
        <p:spPr>
          <a:xfrm>
            <a:off x="1491638" y="6418196"/>
            <a:ext cx="1666858" cy="8277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13" name="Přímá spojnice se šipkou 12"/>
          <p:cNvCxnSpPr/>
          <p:nvPr/>
        </p:nvCxnSpPr>
        <p:spPr>
          <a:xfrm>
            <a:off x="2987824" y="5997605"/>
            <a:ext cx="0" cy="2397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Přímá spojnice se šipkou 73"/>
          <p:cNvCxnSpPr/>
          <p:nvPr/>
        </p:nvCxnSpPr>
        <p:spPr>
          <a:xfrm>
            <a:off x="2779389" y="6000605"/>
            <a:ext cx="19968" cy="4175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766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r>
              <a:rPr lang="cs-CZ" dirty="0" err="1" smtClean="0"/>
              <a:t>Analysis</a:t>
            </a:r>
            <a:endParaRPr lang="cs-CZ" dirty="0"/>
          </a:p>
        </p:txBody>
      </p:sp>
      <p:sp>
        <p:nvSpPr>
          <p:cNvPr id="4" name="Zástupný symbol pro obsah 3"/>
          <p:cNvSpPr>
            <a:spLocks noGrp="1"/>
          </p:cNvSpPr>
          <p:nvPr>
            <p:ph idx="1"/>
          </p:nvPr>
        </p:nvSpPr>
        <p:spPr/>
        <p:txBody>
          <a:bodyPr/>
          <a:lstStyle/>
          <a:p>
            <a:r>
              <a:rPr lang="en-US" sz="2000" dirty="0" smtClean="0"/>
              <a:t>Working capital – Show of the results from NAV</a:t>
            </a:r>
            <a:endParaRPr lang="en-US" sz="2000"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30</a:t>
            </a:fld>
            <a:endParaRPr lang="en-US" dirty="0"/>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50713"/>
            <a:ext cx="6696744" cy="428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Nadpis 1"/>
          <p:cNvSpPr txBox="1">
            <a:spLocks/>
          </p:cNvSpPr>
          <p:nvPr/>
        </p:nvSpPr>
        <p:spPr bwMode="auto">
          <a:xfrm>
            <a:off x="501752" y="836712"/>
            <a:ext cx="8499404"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800" b="0" kern="1200">
                <a:solidFill>
                  <a:srgbClr val="695C4F"/>
                </a:solidFill>
                <a:latin typeface="+mj-lt"/>
                <a:ea typeface="+mj-ea"/>
                <a:cs typeface="+mj-cs"/>
              </a:defRPr>
            </a:lvl1pPr>
            <a:lvl2pPr algn="l" defTabSz="457200" rtl="0" eaLnBrk="0" fontAlgn="base" hangingPunct="0">
              <a:spcBef>
                <a:spcPct val="0"/>
              </a:spcBef>
              <a:spcAft>
                <a:spcPct val="0"/>
              </a:spcAft>
              <a:defRPr sz="2800">
                <a:solidFill>
                  <a:srgbClr val="695C4F"/>
                </a:solidFill>
                <a:latin typeface="Calibri" pitchFamily="34" charset="0"/>
              </a:defRPr>
            </a:lvl2pPr>
            <a:lvl3pPr algn="l" defTabSz="457200" rtl="0" eaLnBrk="0" fontAlgn="base" hangingPunct="0">
              <a:spcBef>
                <a:spcPct val="0"/>
              </a:spcBef>
              <a:spcAft>
                <a:spcPct val="0"/>
              </a:spcAft>
              <a:defRPr sz="2800">
                <a:solidFill>
                  <a:srgbClr val="695C4F"/>
                </a:solidFill>
                <a:latin typeface="Calibri" pitchFamily="34" charset="0"/>
              </a:defRPr>
            </a:lvl3pPr>
            <a:lvl4pPr algn="l" defTabSz="457200" rtl="0" eaLnBrk="0" fontAlgn="base" hangingPunct="0">
              <a:spcBef>
                <a:spcPct val="0"/>
              </a:spcBef>
              <a:spcAft>
                <a:spcPct val="0"/>
              </a:spcAft>
              <a:defRPr sz="2800">
                <a:solidFill>
                  <a:srgbClr val="695C4F"/>
                </a:solidFill>
                <a:latin typeface="Calibri" pitchFamily="34" charset="0"/>
              </a:defRPr>
            </a:lvl4pPr>
            <a:lvl5pPr algn="l" defTabSz="457200" rtl="0" eaLnBrk="0" fontAlgn="base" hangingPunct="0">
              <a:spcBef>
                <a:spcPct val="0"/>
              </a:spcBef>
              <a:spcAft>
                <a:spcPct val="0"/>
              </a:spcAft>
              <a:defRPr sz="2800">
                <a:solidFill>
                  <a:srgbClr val="695C4F"/>
                </a:solidFill>
                <a:latin typeface="Calibri" pitchFamily="34" charset="0"/>
              </a:defRPr>
            </a:lvl5pPr>
            <a:lvl6pPr marL="457200" algn="l" defTabSz="457200" rtl="0" fontAlgn="base">
              <a:spcBef>
                <a:spcPct val="0"/>
              </a:spcBef>
              <a:spcAft>
                <a:spcPct val="0"/>
              </a:spcAft>
              <a:defRPr sz="2800">
                <a:solidFill>
                  <a:srgbClr val="695C4F"/>
                </a:solidFill>
                <a:latin typeface="Calibri" pitchFamily="34" charset="0"/>
              </a:defRPr>
            </a:lvl6pPr>
            <a:lvl7pPr marL="914400" algn="l" defTabSz="457200" rtl="0" fontAlgn="base">
              <a:spcBef>
                <a:spcPct val="0"/>
              </a:spcBef>
              <a:spcAft>
                <a:spcPct val="0"/>
              </a:spcAft>
              <a:defRPr sz="2800">
                <a:solidFill>
                  <a:srgbClr val="695C4F"/>
                </a:solidFill>
                <a:latin typeface="Calibri" pitchFamily="34" charset="0"/>
              </a:defRPr>
            </a:lvl7pPr>
            <a:lvl8pPr marL="1371600" algn="l" defTabSz="457200" rtl="0" fontAlgn="base">
              <a:spcBef>
                <a:spcPct val="0"/>
              </a:spcBef>
              <a:spcAft>
                <a:spcPct val="0"/>
              </a:spcAft>
              <a:defRPr sz="2800">
                <a:solidFill>
                  <a:srgbClr val="695C4F"/>
                </a:solidFill>
                <a:latin typeface="Calibri" pitchFamily="34" charset="0"/>
              </a:defRPr>
            </a:lvl8pPr>
            <a:lvl9pPr marL="1828800" algn="l" defTabSz="457200" rtl="0" fontAlgn="base">
              <a:spcBef>
                <a:spcPct val="0"/>
              </a:spcBef>
              <a:spcAft>
                <a:spcPct val="0"/>
              </a:spcAft>
              <a:defRPr sz="2800">
                <a:solidFill>
                  <a:srgbClr val="695C4F"/>
                </a:solidFill>
                <a:latin typeface="Calibri" pitchFamily="34" charset="0"/>
              </a:defRPr>
            </a:lvl9pPr>
          </a:lstStyle>
          <a:p>
            <a:r>
              <a:rPr lang="en-US" sz="2400" dirty="0" smtClean="0"/>
              <a:t>Some chosen  analysis asked by CFO </a:t>
            </a:r>
            <a:r>
              <a:rPr lang="cs-CZ" sz="2400" dirty="0" smtClean="0"/>
              <a:t>EUROM Czech Republic</a:t>
            </a:r>
            <a:endParaRPr lang="cs-CZ" sz="2400" dirty="0"/>
          </a:p>
        </p:txBody>
      </p:sp>
    </p:spTree>
    <p:extLst>
      <p:ext uri="{BB962C8B-B14F-4D97-AF65-F5344CB8AC3E}">
        <p14:creationId xmlns:p14="http://schemas.microsoft.com/office/powerpoint/2010/main" val="3924800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Some chosen  analysis asked by CFO </a:t>
            </a:r>
            <a:r>
              <a:rPr lang="cs-CZ" sz="2400" dirty="0" smtClean="0"/>
              <a:t>EUROM Czech Republic</a:t>
            </a:r>
            <a:endParaRPr lang="cs-CZ" sz="2400" dirty="0"/>
          </a:p>
        </p:txBody>
      </p:sp>
      <p:sp>
        <p:nvSpPr>
          <p:cNvPr id="3" name="Zástupný symbol pro text 2"/>
          <p:cNvSpPr>
            <a:spLocks noGrp="1"/>
          </p:cNvSpPr>
          <p:nvPr>
            <p:ph type="body" sz="quarter" idx="13"/>
          </p:nvPr>
        </p:nvSpPr>
        <p:spPr/>
        <p:txBody>
          <a:bodyPr/>
          <a:lstStyle/>
          <a:p>
            <a:r>
              <a:rPr lang="cs-CZ" dirty="0" err="1" smtClean="0"/>
              <a:t>Working</a:t>
            </a:r>
            <a:r>
              <a:rPr lang="cs-CZ" dirty="0" smtClean="0"/>
              <a:t> </a:t>
            </a:r>
            <a:r>
              <a:rPr lang="cs-CZ" dirty="0" err="1" smtClean="0"/>
              <a:t>Capital</a:t>
            </a:r>
            <a:r>
              <a:rPr lang="cs-CZ" dirty="0" smtClean="0"/>
              <a:t>  </a:t>
            </a:r>
            <a:r>
              <a:rPr lang="cs-CZ" dirty="0" err="1" smtClean="0"/>
              <a:t>JETs</a:t>
            </a:r>
            <a:endParaRPr lang="cs-CZ" dirty="0"/>
          </a:p>
        </p:txBody>
      </p:sp>
      <p:sp>
        <p:nvSpPr>
          <p:cNvPr id="4" name="Zástupný symbol pro obsah 3"/>
          <p:cNvSpPr>
            <a:spLocks noGrp="1"/>
          </p:cNvSpPr>
          <p:nvPr>
            <p:ph idx="1"/>
          </p:nvPr>
        </p:nvSpPr>
        <p:spPr/>
        <p:txBody>
          <a:bodyPr/>
          <a:lstStyle/>
          <a:p>
            <a:r>
              <a:rPr lang="en-US" sz="2000" dirty="0"/>
              <a:t>Working capital – Show of the results from </a:t>
            </a:r>
            <a:r>
              <a:rPr lang="cs-CZ" sz="2000" dirty="0" err="1" smtClean="0"/>
              <a:t>JETs</a:t>
            </a:r>
            <a:endParaRPr lang="cs-CZ" sz="2000"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31</a:t>
            </a:fld>
            <a:endParaRPr lang="en-US" dirty="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94" y="2025540"/>
            <a:ext cx="7992888" cy="462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902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Some chosen  analysis asked by CFO </a:t>
            </a:r>
            <a:r>
              <a:rPr lang="cs-CZ" sz="2400" dirty="0"/>
              <a:t>EUROM Czech Republic</a:t>
            </a:r>
          </a:p>
        </p:txBody>
      </p:sp>
      <p:sp>
        <p:nvSpPr>
          <p:cNvPr id="3" name="Zástupný symbol pro text 2"/>
          <p:cNvSpPr>
            <a:spLocks noGrp="1"/>
          </p:cNvSpPr>
          <p:nvPr>
            <p:ph type="body" sz="quarter" idx="13"/>
          </p:nvPr>
        </p:nvSpPr>
        <p:spPr/>
        <p:txBody>
          <a:bodyPr/>
          <a:lstStyle/>
          <a:p>
            <a:r>
              <a:rPr lang="en-US" dirty="0" smtClean="0"/>
              <a:t>Inventory Dashboard</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32</a:t>
            </a:fld>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32184"/>
            <a:ext cx="8280920" cy="506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414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Some chosen  analysis examples </a:t>
            </a:r>
            <a:r>
              <a:rPr lang="cs-CZ" dirty="0" smtClean="0"/>
              <a:t>(</a:t>
            </a:r>
            <a:r>
              <a:rPr lang="cs-CZ" dirty="0" err="1" smtClean="0"/>
              <a:t>JETs</a:t>
            </a:r>
            <a:r>
              <a:rPr lang="cs-CZ" dirty="0" smtClean="0"/>
              <a:t>)  </a:t>
            </a:r>
            <a:endParaRPr lang="cs-CZ" dirty="0"/>
          </a:p>
        </p:txBody>
      </p:sp>
      <p:sp>
        <p:nvSpPr>
          <p:cNvPr id="3" name="Zástupný symbol pro text 2"/>
          <p:cNvSpPr>
            <a:spLocks noGrp="1"/>
          </p:cNvSpPr>
          <p:nvPr>
            <p:ph type="body" sz="quarter" idx="13"/>
          </p:nvPr>
        </p:nvSpPr>
        <p:spPr/>
        <p:txBody>
          <a:bodyPr/>
          <a:lstStyle/>
          <a:p>
            <a:r>
              <a:rPr lang="en-US" dirty="0" smtClean="0"/>
              <a:t>Analysis </a:t>
            </a:r>
            <a:r>
              <a:rPr lang="en-US" dirty="0" err="1" smtClean="0"/>
              <a:t>examp</a:t>
            </a:r>
            <a:r>
              <a:rPr lang="cs-CZ" dirty="0" smtClean="0"/>
              <a:t>les</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33</a:t>
            </a:fld>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77" y="1700808"/>
            <a:ext cx="8649593" cy="461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759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6184" y="692696"/>
            <a:ext cx="8499404" cy="579438"/>
          </a:xfrm>
        </p:spPr>
        <p:txBody>
          <a:bodyPr/>
          <a:lstStyle/>
          <a:p>
            <a:r>
              <a:rPr lang="en-US" sz="2400" dirty="0" smtClean="0"/>
              <a:t>Some chosen  analysis examples (directly from NAV</a:t>
            </a:r>
            <a:r>
              <a:rPr lang="cs-CZ" sz="2400" dirty="0" smtClean="0"/>
              <a:t>)</a:t>
            </a:r>
            <a:endParaRPr lang="cs-CZ" sz="2400" dirty="0"/>
          </a:p>
        </p:txBody>
      </p:sp>
      <p:sp>
        <p:nvSpPr>
          <p:cNvPr id="3" name="Zástupný symbol pro text 2"/>
          <p:cNvSpPr>
            <a:spLocks noGrp="1"/>
          </p:cNvSpPr>
          <p:nvPr>
            <p:ph type="body" sz="quarter" idx="13"/>
          </p:nvPr>
        </p:nvSpPr>
        <p:spPr/>
        <p:txBody>
          <a:bodyPr/>
          <a:lstStyle/>
          <a:p>
            <a:r>
              <a:rPr lang="cs-CZ" dirty="0" smtClean="0"/>
              <a:t>Cash </a:t>
            </a:r>
            <a:r>
              <a:rPr lang="cs-CZ" dirty="0" err="1" smtClean="0"/>
              <a:t>Flow</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34</a:t>
            </a:fld>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04310"/>
            <a:ext cx="4961615" cy="5532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276872"/>
            <a:ext cx="3819525" cy="290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ovéPole 5"/>
          <p:cNvSpPr txBox="1"/>
          <p:nvPr/>
        </p:nvSpPr>
        <p:spPr>
          <a:xfrm>
            <a:off x="2290990" y="1204310"/>
            <a:ext cx="1412566" cy="276999"/>
          </a:xfrm>
          <a:prstGeom prst="rect">
            <a:avLst/>
          </a:prstGeom>
          <a:noFill/>
        </p:spPr>
        <p:txBody>
          <a:bodyPr wrap="none" rtlCol="0">
            <a:spAutoFit/>
          </a:bodyPr>
          <a:lstStyle/>
          <a:p>
            <a:r>
              <a:rPr lang="cs-CZ" sz="1200" dirty="0" smtClean="0">
                <a:solidFill>
                  <a:srgbClr val="FF0000"/>
                </a:solidFill>
              </a:rPr>
              <a:t>Cash </a:t>
            </a:r>
            <a:r>
              <a:rPr lang="cs-CZ" sz="1200" dirty="0" err="1" smtClean="0">
                <a:solidFill>
                  <a:srgbClr val="FF0000"/>
                </a:solidFill>
              </a:rPr>
              <a:t>flow</a:t>
            </a:r>
            <a:r>
              <a:rPr lang="cs-CZ" sz="1200" dirty="0" smtClean="0">
                <a:solidFill>
                  <a:srgbClr val="FF0000"/>
                </a:solidFill>
              </a:rPr>
              <a:t> </a:t>
            </a:r>
            <a:r>
              <a:rPr lang="cs-CZ" sz="1200" dirty="0" err="1" smtClean="0">
                <a:solidFill>
                  <a:srgbClr val="FF0000"/>
                </a:solidFill>
              </a:rPr>
              <a:t>page</a:t>
            </a:r>
            <a:r>
              <a:rPr lang="cs-CZ" sz="1200" dirty="0" smtClean="0">
                <a:solidFill>
                  <a:srgbClr val="FF0000"/>
                </a:solidFill>
              </a:rPr>
              <a:t> 1 </a:t>
            </a:r>
            <a:endParaRPr lang="cs-CZ" sz="1200" dirty="0">
              <a:solidFill>
                <a:srgbClr val="FF0000"/>
              </a:solidFill>
            </a:endParaRPr>
          </a:p>
        </p:txBody>
      </p:sp>
      <p:sp>
        <p:nvSpPr>
          <p:cNvPr id="9" name="TextovéPole 8"/>
          <p:cNvSpPr txBox="1"/>
          <p:nvPr/>
        </p:nvSpPr>
        <p:spPr>
          <a:xfrm>
            <a:off x="6789142" y="2264592"/>
            <a:ext cx="1412566" cy="276999"/>
          </a:xfrm>
          <a:prstGeom prst="rect">
            <a:avLst/>
          </a:prstGeom>
          <a:noFill/>
        </p:spPr>
        <p:txBody>
          <a:bodyPr wrap="none" rtlCol="0">
            <a:spAutoFit/>
          </a:bodyPr>
          <a:lstStyle/>
          <a:p>
            <a:r>
              <a:rPr lang="cs-CZ" sz="1200" dirty="0" smtClean="0">
                <a:solidFill>
                  <a:srgbClr val="FF0000"/>
                </a:solidFill>
              </a:rPr>
              <a:t>Cash </a:t>
            </a:r>
            <a:r>
              <a:rPr lang="cs-CZ" sz="1200" dirty="0" err="1" smtClean="0">
                <a:solidFill>
                  <a:srgbClr val="FF0000"/>
                </a:solidFill>
              </a:rPr>
              <a:t>flow</a:t>
            </a:r>
            <a:r>
              <a:rPr lang="cs-CZ" sz="1200" dirty="0" smtClean="0">
                <a:solidFill>
                  <a:srgbClr val="FF0000"/>
                </a:solidFill>
              </a:rPr>
              <a:t> </a:t>
            </a:r>
            <a:r>
              <a:rPr lang="cs-CZ" sz="1200" dirty="0" err="1" smtClean="0">
                <a:solidFill>
                  <a:srgbClr val="FF0000"/>
                </a:solidFill>
              </a:rPr>
              <a:t>page</a:t>
            </a:r>
            <a:r>
              <a:rPr lang="cs-CZ" sz="1200" dirty="0" smtClean="0">
                <a:solidFill>
                  <a:srgbClr val="FF0000"/>
                </a:solidFill>
              </a:rPr>
              <a:t> 2 </a:t>
            </a:r>
            <a:endParaRPr lang="cs-CZ" sz="1200" dirty="0">
              <a:solidFill>
                <a:srgbClr val="FF0000"/>
              </a:solidFill>
            </a:endParaRPr>
          </a:p>
        </p:txBody>
      </p:sp>
    </p:spTree>
    <p:extLst>
      <p:ext uri="{BB962C8B-B14F-4D97-AF65-F5344CB8AC3E}">
        <p14:creationId xmlns:p14="http://schemas.microsoft.com/office/powerpoint/2010/main" val="3297561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1709" y="838200"/>
            <a:ext cx="8499404" cy="579438"/>
          </a:xfrm>
        </p:spPr>
        <p:txBody>
          <a:bodyPr/>
          <a:lstStyle/>
          <a:p>
            <a:r>
              <a:rPr lang="en-US" sz="2400" dirty="0" smtClean="0"/>
              <a:t>On line analysis example generated over database by JETS </a:t>
            </a:r>
            <a:endParaRPr lang="en-US" sz="2400" dirty="0"/>
          </a:p>
        </p:txBody>
      </p:sp>
      <p:sp>
        <p:nvSpPr>
          <p:cNvPr id="3" name="Zástupný symbol pro text 2"/>
          <p:cNvSpPr>
            <a:spLocks noGrp="1"/>
          </p:cNvSpPr>
          <p:nvPr>
            <p:ph type="body" sz="quarter" idx="13"/>
          </p:nvPr>
        </p:nvSpPr>
        <p:spPr/>
        <p:txBody>
          <a:bodyPr/>
          <a:lstStyle/>
          <a:p>
            <a:r>
              <a:rPr lang="en-US" dirty="0" smtClean="0"/>
              <a:t>Account  receivables</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35</a:t>
            </a:fld>
            <a:endParaRPr lang="en-US" dirty="0"/>
          </a:p>
        </p:txBody>
      </p:sp>
      <p:sp>
        <p:nvSpPr>
          <p:cNvPr id="8" name="Obdélník 7"/>
          <p:cNvSpPr/>
          <p:nvPr/>
        </p:nvSpPr>
        <p:spPr>
          <a:xfrm>
            <a:off x="343303" y="1556792"/>
            <a:ext cx="854174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Account</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Receivables</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with</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Details</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ovéPole 3"/>
          <p:cNvSpPr txBox="1"/>
          <p:nvPr/>
        </p:nvSpPr>
        <p:spPr>
          <a:xfrm>
            <a:off x="2136511" y="2539752"/>
            <a:ext cx="237566" cy="369332"/>
          </a:xfrm>
          <a:prstGeom prst="rect">
            <a:avLst/>
          </a:prstGeom>
          <a:noFill/>
        </p:spPr>
        <p:txBody>
          <a:bodyPr wrap="none" rtlCol="0">
            <a:spAutoFit/>
          </a:bodyPr>
          <a:lstStyle/>
          <a:p>
            <a:r>
              <a:rPr lang="cs-CZ" dirty="0" smtClean="0"/>
              <a:t> </a:t>
            </a:r>
            <a:endParaRPr lang="cs-CZ" dirty="0"/>
          </a:p>
        </p:txBody>
      </p:sp>
    </p:spTree>
    <p:extLst>
      <p:ext uri="{BB962C8B-B14F-4D97-AF65-F5344CB8AC3E}">
        <p14:creationId xmlns:p14="http://schemas.microsoft.com/office/powerpoint/2010/main" val="2234533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000" dirty="0" smtClean="0"/>
              <a:t>On line analysis example generated over database by directly from NAV </a:t>
            </a:r>
            <a:endParaRPr lang="en-US" sz="2000" dirty="0"/>
          </a:p>
        </p:txBody>
      </p:sp>
      <p:sp>
        <p:nvSpPr>
          <p:cNvPr id="3" name="Zástupný symbol pro text 2"/>
          <p:cNvSpPr>
            <a:spLocks noGrp="1"/>
          </p:cNvSpPr>
          <p:nvPr>
            <p:ph type="body" sz="quarter" idx="13"/>
          </p:nvPr>
        </p:nvSpPr>
        <p:spPr/>
        <p:txBody>
          <a:bodyPr/>
          <a:lstStyle/>
          <a:p>
            <a:r>
              <a:rPr lang="cs-CZ" dirty="0" err="1" smtClean="0"/>
              <a:t>Account</a:t>
            </a:r>
            <a:r>
              <a:rPr lang="cs-CZ" dirty="0" smtClean="0"/>
              <a:t> </a:t>
            </a:r>
            <a:r>
              <a:rPr lang="cs-CZ" dirty="0" err="1" smtClean="0"/>
              <a:t>Payables</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36</a:t>
            </a:fld>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9685"/>
            <a:ext cx="139626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797" y="1489685"/>
            <a:ext cx="6744135" cy="381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664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Simple business case</a:t>
            </a:r>
            <a:endParaRPr lang="en-GB" dirty="0"/>
          </a:p>
        </p:txBody>
      </p:sp>
      <p:sp>
        <p:nvSpPr>
          <p:cNvPr id="3" name="Zástupný symbol pro číslo snímku 2"/>
          <p:cNvSpPr>
            <a:spLocks noGrp="1"/>
          </p:cNvSpPr>
          <p:nvPr>
            <p:ph type="sldNum" sz="quarter" idx="12"/>
          </p:nvPr>
        </p:nvSpPr>
        <p:spPr/>
        <p:txBody>
          <a:bodyPr/>
          <a:lstStyle/>
          <a:p>
            <a:fld id="{3B0BBEA9-92D2-4262-B587-B606C37867B9}" type="slidenum">
              <a:rPr lang="en-US" smtClean="0"/>
              <a:pPr/>
              <a:t>37</a:t>
            </a:fld>
            <a:endParaRPr lang="en-US" dirty="0"/>
          </a:p>
        </p:txBody>
      </p:sp>
      <p:sp>
        <p:nvSpPr>
          <p:cNvPr id="4" name="Zástupný symbol pro text 3"/>
          <p:cNvSpPr>
            <a:spLocks noGrp="1"/>
          </p:cNvSpPr>
          <p:nvPr>
            <p:ph type="body" sz="quarter" idx="13"/>
          </p:nvPr>
        </p:nvSpPr>
        <p:spPr/>
        <p:txBody>
          <a:bodyPr/>
          <a:lstStyle/>
          <a:p>
            <a:r>
              <a:rPr lang="cs-CZ" dirty="0" smtClean="0"/>
              <a:t>MS Dynamics NAV </a:t>
            </a:r>
            <a:r>
              <a:rPr lang="cs-CZ" dirty="0" err="1" smtClean="0"/>
              <a:t>Nothing</a:t>
            </a:r>
            <a:r>
              <a:rPr lang="cs-CZ" dirty="0" smtClean="0"/>
              <a:t> </a:t>
            </a:r>
            <a:r>
              <a:rPr lang="cs-CZ" dirty="0" err="1" smtClean="0"/>
              <a:t>simpler</a:t>
            </a:r>
            <a:endParaRPr lang="cs-CZ" dirty="0"/>
          </a:p>
        </p:txBody>
      </p:sp>
      <p:sp>
        <p:nvSpPr>
          <p:cNvPr id="5" name="Zástupný symbol pro obsah 4"/>
          <p:cNvSpPr>
            <a:spLocks noGrp="1"/>
          </p:cNvSpPr>
          <p:nvPr>
            <p:ph idx="1"/>
          </p:nvPr>
        </p:nvSpPr>
        <p:spPr/>
        <p:txBody>
          <a:bodyPr/>
          <a:lstStyle/>
          <a:p>
            <a:r>
              <a:rPr lang="en-US" dirty="0" smtClean="0"/>
              <a:t>Purchase order creation</a:t>
            </a:r>
          </a:p>
          <a:p>
            <a:r>
              <a:rPr lang="en-US" dirty="0" smtClean="0"/>
              <a:t>Booking (posting, registering to the system)</a:t>
            </a:r>
          </a:p>
          <a:p>
            <a:r>
              <a:rPr lang="en-US" dirty="0" smtClean="0"/>
              <a:t>Impacts in transactions (G/L,</a:t>
            </a:r>
            <a:r>
              <a:rPr lang="cs-CZ" dirty="0" smtClean="0"/>
              <a:t> </a:t>
            </a:r>
            <a:r>
              <a:rPr lang="en-US" dirty="0" smtClean="0"/>
              <a:t>Logistic, payables)</a:t>
            </a:r>
          </a:p>
          <a:p>
            <a:r>
              <a:rPr lang="en-US" dirty="0" smtClean="0"/>
              <a:t>Some examples of MS Dynamics NAV financial reports</a:t>
            </a:r>
          </a:p>
          <a:p>
            <a:pPr marL="0" indent="0">
              <a:buNone/>
            </a:pPr>
            <a:r>
              <a:rPr lang="en-US" dirty="0" smtClean="0"/>
              <a:t> </a:t>
            </a:r>
            <a:endParaRPr lang="en-US" dirty="0"/>
          </a:p>
        </p:txBody>
      </p:sp>
    </p:spTree>
    <p:extLst>
      <p:ext uri="{BB962C8B-B14F-4D97-AF65-F5344CB8AC3E}">
        <p14:creationId xmlns:p14="http://schemas.microsoft.com/office/powerpoint/2010/main" val="2773495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7200"/>
            <a:ext cx="9000000" cy="4010433"/>
          </a:xfrm>
          <a:prstGeom prst="rect">
            <a:avLst/>
          </a:prstGeom>
          <a:noFill/>
          <a:ln w="9525">
            <a:noFill/>
            <a:miter lim="800000"/>
            <a:headEnd/>
            <a:tailEnd/>
          </a:ln>
        </p:spPr>
      </p:pic>
      <p:sp>
        <p:nvSpPr>
          <p:cNvPr id="5" name="TextovéPole 4"/>
          <p:cNvSpPr txBox="1"/>
          <p:nvPr/>
        </p:nvSpPr>
        <p:spPr>
          <a:xfrm>
            <a:off x="3131840" y="5589240"/>
            <a:ext cx="407484" cy="369332"/>
          </a:xfrm>
          <a:prstGeom prst="rect">
            <a:avLst/>
          </a:prstGeom>
          <a:noFill/>
        </p:spPr>
        <p:txBody>
          <a:bodyPr wrap="none" rtlCol="0">
            <a:spAutoFit/>
          </a:bodyPr>
          <a:lstStyle/>
          <a:p>
            <a:r>
              <a:rPr lang="cs-CZ" b="1" dirty="0" smtClean="0">
                <a:solidFill>
                  <a:srgbClr val="C00000"/>
                </a:solidFill>
              </a:rPr>
              <a:t>F3</a:t>
            </a:r>
            <a:endParaRPr lang="en-GB" b="1" dirty="0">
              <a:solidFill>
                <a:srgbClr val="C00000"/>
              </a:solidFill>
            </a:endParaRPr>
          </a:p>
        </p:txBody>
      </p:sp>
      <p:sp>
        <p:nvSpPr>
          <p:cNvPr id="6" name="Šipka doprava 5"/>
          <p:cNvSpPr/>
          <p:nvPr/>
        </p:nvSpPr>
        <p:spPr>
          <a:xfrm>
            <a:off x="3851920" y="5589240"/>
            <a:ext cx="4680520" cy="3693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38</a:t>
            </a:fld>
            <a:endParaRPr lang="en-US"/>
          </a:p>
        </p:txBody>
      </p:sp>
    </p:spTree>
    <p:extLst>
      <p:ext uri="{BB962C8B-B14F-4D97-AF65-F5344CB8AC3E}">
        <p14:creationId xmlns:p14="http://schemas.microsoft.com/office/powerpoint/2010/main" val="1929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01941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39</a:t>
            </a:fld>
            <a:endParaRPr lang="en-US"/>
          </a:p>
        </p:txBody>
      </p:sp>
    </p:spTree>
    <p:extLst>
      <p:ext uri="{BB962C8B-B14F-4D97-AF65-F5344CB8AC3E}">
        <p14:creationId xmlns:p14="http://schemas.microsoft.com/office/powerpoint/2010/main" val="3277771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141" y="243681"/>
            <a:ext cx="8499404" cy="579438"/>
          </a:xfrm>
        </p:spPr>
        <p:txBody>
          <a:bodyPr/>
          <a:lstStyle/>
          <a:p>
            <a:r>
              <a:rPr lang="en-US" dirty="0" smtClean="0"/>
              <a:t>Accounting in NAV </a:t>
            </a:r>
            <a:r>
              <a:rPr lang="cs-CZ" dirty="0" err="1" smtClean="0"/>
              <a:t>main</a:t>
            </a:r>
            <a:r>
              <a:rPr lang="cs-CZ" dirty="0" smtClean="0"/>
              <a:t> </a:t>
            </a:r>
            <a:r>
              <a:rPr lang="cs-CZ" dirty="0" err="1" smtClean="0"/>
              <a:t>tool</a:t>
            </a:r>
            <a:r>
              <a:rPr lang="cs-CZ" dirty="0" smtClean="0"/>
              <a:t> = General </a:t>
            </a:r>
            <a:r>
              <a:rPr lang="cs-CZ" dirty="0" err="1" smtClean="0"/>
              <a:t>Journals</a:t>
            </a:r>
            <a:r>
              <a:rPr lang="cs-CZ" dirty="0" smtClean="0"/>
              <a:t> </a:t>
            </a:r>
            <a:r>
              <a:rPr lang="cs-CZ" sz="1400" dirty="0" smtClean="0">
                <a:solidFill>
                  <a:srgbClr val="FF0000"/>
                </a:solidFill>
              </a:rPr>
              <a:t>(</a:t>
            </a:r>
            <a:r>
              <a:rPr lang="cs-CZ" sz="1400" dirty="0" err="1" smtClean="0">
                <a:solidFill>
                  <a:srgbClr val="FF0000"/>
                </a:solidFill>
              </a:rPr>
              <a:t>home</a:t>
            </a:r>
            <a:r>
              <a:rPr lang="cs-CZ" sz="1400" dirty="0" smtClean="0">
                <a:solidFill>
                  <a:srgbClr val="FF0000"/>
                </a:solidFill>
              </a:rPr>
              <a:t> study)</a:t>
            </a:r>
            <a:endParaRPr lang="en-US" sz="1400" dirty="0">
              <a:solidFill>
                <a:srgbClr val="FF0000"/>
              </a:solidFill>
            </a:endParaRPr>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4</a:t>
            </a:fld>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27" y="4034637"/>
            <a:ext cx="6327854" cy="193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528" y="4293096"/>
            <a:ext cx="6327854" cy="163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bdélník 15"/>
          <p:cNvSpPr/>
          <p:nvPr/>
        </p:nvSpPr>
        <p:spPr>
          <a:xfrm>
            <a:off x="5192538" y="34457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5192538" y="2882209"/>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5126383" y="4581128"/>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7263" y="5198678"/>
            <a:ext cx="2797305" cy="65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538" y="1172958"/>
            <a:ext cx="3731877" cy="1393924"/>
          </a:xfrm>
          <a:prstGeom prst="rect">
            <a:avLst/>
          </a:prstGeom>
          <a:noFill/>
          <a:ln w="15875">
            <a:solidFill>
              <a:srgbClr val="BC0000"/>
            </a:solidFill>
            <a:miter lim="800000"/>
            <a:headEnd/>
            <a:tailEnd/>
          </a:ln>
          <a:extLst>
            <a:ext uri="{909E8E84-426E-40DD-AFC4-6F175D3DCCD1}">
              <a14:hiddenFill xmlns:a14="http://schemas.microsoft.com/office/drawing/2010/main">
                <a:solidFill>
                  <a:schemeClr val="accent1"/>
                </a:solidFill>
              </a14:hiddenFill>
            </a:ext>
          </a:extLst>
        </p:spPr>
      </p:pic>
      <p:sp>
        <p:nvSpPr>
          <p:cNvPr id="54" name="TextovéPole 53"/>
          <p:cNvSpPr txBox="1"/>
          <p:nvPr/>
        </p:nvSpPr>
        <p:spPr>
          <a:xfrm>
            <a:off x="5206991" y="803626"/>
            <a:ext cx="1853328" cy="369332"/>
          </a:xfrm>
          <a:prstGeom prst="rect">
            <a:avLst/>
          </a:prstGeom>
          <a:noFill/>
        </p:spPr>
        <p:txBody>
          <a:bodyPr wrap="none" rtlCol="0">
            <a:spAutoFit/>
          </a:bodyPr>
          <a:lstStyle/>
          <a:p>
            <a:r>
              <a:rPr lang="en-US" b="1" dirty="0" smtClean="0">
                <a:solidFill>
                  <a:schemeClr val="accent3">
                    <a:lumMod val="60000"/>
                    <a:lumOff val="40000"/>
                  </a:schemeClr>
                </a:solidFill>
              </a:rPr>
              <a:t>Chart of accounts</a:t>
            </a:r>
            <a:endParaRPr lang="en-US" b="1" dirty="0">
              <a:solidFill>
                <a:schemeClr val="accent3">
                  <a:lumMod val="60000"/>
                  <a:lumOff val="40000"/>
                </a:schemeClr>
              </a:solidFill>
            </a:endParaRPr>
          </a:p>
        </p:txBody>
      </p:sp>
      <p:sp>
        <p:nvSpPr>
          <p:cNvPr id="61" name="Obdélník 60"/>
          <p:cNvSpPr/>
          <p:nvPr/>
        </p:nvSpPr>
        <p:spPr>
          <a:xfrm>
            <a:off x="5192538" y="3036095"/>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2" name="Obdélník 61"/>
          <p:cNvSpPr/>
          <p:nvPr/>
        </p:nvSpPr>
        <p:spPr>
          <a:xfrm>
            <a:off x="5192538" y="3196162"/>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3" name="Obdélník 62"/>
          <p:cNvSpPr/>
          <p:nvPr/>
        </p:nvSpPr>
        <p:spPr>
          <a:xfrm>
            <a:off x="5184309" y="3598151"/>
            <a:ext cx="3648185"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4" name="Obdélník 63"/>
          <p:cNvSpPr/>
          <p:nvPr/>
        </p:nvSpPr>
        <p:spPr>
          <a:xfrm>
            <a:off x="5184310" y="3786555"/>
            <a:ext cx="3656414"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1" name="Obdélník 70"/>
          <p:cNvSpPr/>
          <p:nvPr/>
        </p:nvSpPr>
        <p:spPr>
          <a:xfrm>
            <a:off x="5152849" y="4768061"/>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2" name="Obdélník 71"/>
          <p:cNvSpPr/>
          <p:nvPr/>
        </p:nvSpPr>
        <p:spPr>
          <a:xfrm>
            <a:off x="5161078" y="4960655"/>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5" name="TextovéPole 64"/>
          <p:cNvSpPr txBox="1"/>
          <p:nvPr/>
        </p:nvSpPr>
        <p:spPr>
          <a:xfrm>
            <a:off x="4659323" y="2551477"/>
            <a:ext cx="430887" cy="1031373"/>
          </a:xfrm>
          <a:prstGeom prst="rect">
            <a:avLst/>
          </a:prstGeom>
          <a:noFill/>
        </p:spPr>
        <p:txBody>
          <a:bodyPr vert="vert270" wrap="none" rtlCol="0">
            <a:spAutoFit/>
          </a:bodyPr>
          <a:lstStyle/>
          <a:p>
            <a:r>
              <a:rPr lang="en-US" sz="1600" b="1" dirty="0" smtClean="0">
                <a:solidFill>
                  <a:schemeClr val="accent3">
                    <a:lumMod val="60000"/>
                    <a:lumOff val="40000"/>
                  </a:schemeClr>
                </a:solidFill>
              </a:rPr>
              <a:t>G/L Entries</a:t>
            </a:r>
            <a:endParaRPr lang="en-US" sz="1600" b="1" dirty="0">
              <a:solidFill>
                <a:schemeClr val="accent3">
                  <a:lumMod val="60000"/>
                  <a:lumOff val="40000"/>
                </a:schemeClr>
              </a:solidFill>
            </a:endParaRPr>
          </a:p>
        </p:txBody>
      </p:sp>
      <p:sp>
        <p:nvSpPr>
          <p:cNvPr id="75" name="TextovéPole 74"/>
          <p:cNvSpPr txBox="1"/>
          <p:nvPr/>
        </p:nvSpPr>
        <p:spPr>
          <a:xfrm>
            <a:off x="8749006" y="4581128"/>
            <a:ext cx="400110" cy="914609"/>
          </a:xfrm>
          <a:prstGeom prst="rect">
            <a:avLst/>
          </a:prstGeom>
          <a:noFill/>
        </p:spPr>
        <p:txBody>
          <a:bodyPr vert="vert270" wrap="none" rtlCol="0">
            <a:spAutoFit/>
          </a:bodyPr>
          <a:lstStyle/>
          <a:p>
            <a:r>
              <a:rPr lang="en-US" sz="1400" b="1" dirty="0" smtClean="0">
                <a:solidFill>
                  <a:schemeClr val="accent3">
                    <a:lumMod val="60000"/>
                    <a:lumOff val="40000"/>
                  </a:schemeClr>
                </a:solidFill>
              </a:rPr>
              <a:t>G/L Entries</a:t>
            </a:r>
            <a:endParaRPr lang="en-US" sz="1400" b="1" dirty="0">
              <a:solidFill>
                <a:schemeClr val="accent3">
                  <a:lumMod val="60000"/>
                  <a:lumOff val="40000"/>
                </a:schemeClr>
              </a:solidFill>
            </a:endParaRPr>
          </a:p>
        </p:txBody>
      </p:sp>
      <p:sp>
        <p:nvSpPr>
          <p:cNvPr id="66" name="Šipka dolů 65"/>
          <p:cNvSpPr/>
          <p:nvPr/>
        </p:nvSpPr>
        <p:spPr>
          <a:xfrm>
            <a:off x="6230384" y="3044326"/>
            <a:ext cx="1656184" cy="2396348"/>
          </a:xfrm>
          <a:prstGeom prst="downArrow">
            <a:avLst/>
          </a:prstGeom>
          <a:solidFill>
            <a:srgbClr val="00206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cxnSp>
        <p:nvCxnSpPr>
          <p:cNvPr id="67" name="Přímá spojnice 66"/>
          <p:cNvCxnSpPr/>
          <p:nvPr/>
        </p:nvCxnSpPr>
        <p:spPr>
          <a:xfrm flipH="1" flipV="1">
            <a:off x="7966910" y="691741"/>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cxnSp>
        <p:nvCxnSpPr>
          <p:cNvPr id="69" name="Přímá spojnice 68"/>
          <p:cNvCxnSpPr/>
          <p:nvPr/>
        </p:nvCxnSpPr>
        <p:spPr>
          <a:xfrm flipV="1">
            <a:off x="7966779" y="2591617"/>
            <a:ext cx="1" cy="200405"/>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3" y="5403711"/>
            <a:ext cx="2971800" cy="119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775" y="1177164"/>
            <a:ext cx="4688265" cy="117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Obdélník 73"/>
          <p:cNvSpPr/>
          <p:nvPr/>
        </p:nvSpPr>
        <p:spPr>
          <a:xfrm>
            <a:off x="899592" y="2656102"/>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smtClean="0"/>
              <a:t>Cash </a:t>
            </a:r>
            <a:r>
              <a:rPr lang="cs-CZ" sz="1100" b="1" dirty="0" err="1" smtClean="0"/>
              <a:t>account</a:t>
            </a:r>
            <a:endParaRPr lang="cs-CZ" sz="1100" b="1" dirty="0"/>
          </a:p>
        </p:txBody>
      </p:sp>
      <p:sp>
        <p:nvSpPr>
          <p:cNvPr id="78" name="Obdélník 77"/>
          <p:cNvSpPr/>
          <p:nvPr/>
        </p:nvSpPr>
        <p:spPr>
          <a:xfrm>
            <a:off x="3275856" y="2692106"/>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smtClean="0"/>
              <a:t>Bank </a:t>
            </a:r>
            <a:r>
              <a:rPr lang="cs-CZ" sz="1100" b="1" dirty="0" err="1" smtClean="0"/>
              <a:t>account</a:t>
            </a:r>
            <a:endParaRPr lang="cs-CZ" sz="1100" b="1" dirty="0"/>
          </a:p>
        </p:txBody>
      </p:sp>
      <p:sp>
        <p:nvSpPr>
          <p:cNvPr id="12" name="Šipka doleva 11"/>
          <p:cNvSpPr/>
          <p:nvPr/>
        </p:nvSpPr>
        <p:spPr>
          <a:xfrm>
            <a:off x="2254476" y="2841270"/>
            <a:ext cx="936104" cy="22589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0" name="Šipka dolů 79"/>
          <p:cNvSpPr/>
          <p:nvPr/>
        </p:nvSpPr>
        <p:spPr>
          <a:xfrm>
            <a:off x="6207932" y="3072099"/>
            <a:ext cx="1656184" cy="2396348"/>
          </a:xfrm>
          <a:prstGeom prst="downArrow">
            <a:avLst/>
          </a:prstGeom>
          <a:solidFill>
            <a:srgbClr val="00206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cxnSp>
        <p:nvCxnSpPr>
          <p:cNvPr id="15" name="Přímá spojnice 14"/>
          <p:cNvCxnSpPr/>
          <p:nvPr/>
        </p:nvCxnSpPr>
        <p:spPr>
          <a:xfrm>
            <a:off x="4139952" y="3268170"/>
            <a:ext cx="0" cy="3749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Přímá spojnice se šipkou 17"/>
          <p:cNvCxnSpPr>
            <a:endCxn id="63" idx="1"/>
          </p:cNvCxnSpPr>
          <p:nvPr/>
        </p:nvCxnSpPr>
        <p:spPr>
          <a:xfrm flipV="1">
            <a:off x="4139952" y="3634155"/>
            <a:ext cx="1044357" cy="18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Přímá spojnice se šipkou 83"/>
          <p:cNvCxnSpPr/>
          <p:nvPr/>
        </p:nvCxnSpPr>
        <p:spPr>
          <a:xfrm flipV="1">
            <a:off x="1577591" y="3822559"/>
            <a:ext cx="3614947" cy="5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Přímá spojnice 94"/>
          <p:cNvCxnSpPr/>
          <p:nvPr/>
        </p:nvCxnSpPr>
        <p:spPr>
          <a:xfrm>
            <a:off x="1589345" y="3268170"/>
            <a:ext cx="0" cy="571480"/>
          </a:xfrm>
          <a:prstGeom prst="line">
            <a:avLst/>
          </a:prstGeom>
        </p:spPr>
        <p:style>
          <a:lnRef idx="2">
            <a:schemeClr val="accent1"/>
          </a:lnRef>
          <a:fillRef idx="0">
            <a:schemeClr val="accent1"/>
          </a:fillRef>
          <a:effectRef idx="1">
            <a:schemeClr val="accent1"/>
          </a:effectRef>
          <a:fontRef idx="minor">
            <a:schemeClr val="tx1"/>
          </a:fontRef>
        </p:style>
      </p:cxnSp>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796714"/>
            <a:ext cx="3912667" cy="193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584" y="3440865"/>
            <a:ext cx="1011228" cy="8298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Obousměrná svislá šipka 35"/>
          <p:cNvSpPr/>
          <p:nvPr/>
        </p:nvSpPr>
        <p:spPr>
          <a:xfrm>
            <a:off x="414243" y="4237594"/>
            <a:ext cx="288032" cy="530467"/>
          </a:xfrm>
          <a:prstGeom prst="up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59576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6" name="Picture 2"/>
          <p:cNvPicPr>
            <a:picLocks noChangeAspect="1" noChangeArrowheads="1"/>
          </p:cNvPicPr>
          <p:nvPr/>
        </p:nvPicPr>
        <p:blipFill>
          <a:blip r:embed="rId3"/>
          <a:srcRect/>
          <a:stretch>
            <a:fillRect/>
          </a:stretch>
        </p:blipFill>
        <p:spPr bwMode="auto">
          <a:xfrm>
            <a:off x="5328645" y="5078451"/>
            <a:ext cx="3572468" cy="1590909"/>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75600" y="907200"/>
            <a:ext cx="9000000" cy="4002227"/>
          </a:xfrm>
          <a:prstGeom prst="rect">
            <a:avLst/>
          </a:prstGeom>
          <a:noFill/>
          <a:ln w="9525">
            <a:noFill/>
            <a:miter lim="800000"/>
            <a:headEnd/>
            <a:tailEnd/>
          </a:ln>
        </p:spPr>
      </p:pic>
      <p:cxnSp>
        <p:nvCxnSpPr>
          <p:cNvPr id="11" name="Přímá spojovací šipka 10"/>
          <p:cNvCxnSpPr/>
          <p:nvPr/>
        </p:nvCxnSpPr>
        <p:spPr>
          <a:xfrm>
            <a:off x="3563888" y="2132856"/>
            <a:ext cx="1764757" cy="2945595"/>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2" name="Obdélník 11"/>
          <p:cNvSpPr/>
          <p:nvPr/>
        </p:nvSpPr>
        <p:spPr>
          <a:xfrm>
            <a:off x="5378340" y="5333460"/>
            <a:ext cx="1187571"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C00000"/>
              </a:solidFill>
            </a:endParaRPr>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40</a:t>
            </a:fld>
            <a:endParaRPr lang="en-US"/>
          </a:p>
        </p:txBody>
      </p:sp>
    </p:spTree>
    <p:extLst>
      <p:ext uri="{BB962C8B-B14F-4D97-AF65-F5344CB8AC3E}">
        <p14:creationId xmlns:p14="http://schemas.microsoft.com/office/powerpoint/2010/main" val="1463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4050338"/>
          </a:xfrm>
          <a:prstGeom prst="rect">
            <a:avLst/>
          </a:prstGeom>
          <a:noFill/>
          <a:ln w="9525">
            <a:noFill/>
            <a:miter lim="800000"/>
            <a:headEnd/>
            <a:tailEnd/>
          </a:ln>
        </p:spPr>
      </p:pic>
      <p:cxnSp>
        <p:nvCxnSpPr>
          <p:cNvPr id="5" name="Přímá spojovací šipka 4"/>
          <p:cNvCxnSpPr/>
          <p:nvPr/>
        </p:nvCxnSpPr>
        <p:spPr>
          <a:xfrm>
            <a:off x="3131840" y="4005064"/>
            <a:ext cx="919737" cy="180020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9938" name="Picture 2"/>
          <p:cNvPicPr>
            <a:picLocks noChangeAspect="1" noChangeArrowheads="1"/>
          </p:cNvPicPr>
          <p:nvPr/>
        </p:nvPicPr>
        <p:blipFill>
          <a:blip r:embed="rId4"/>
          <a:srcRect/>
          <a:stretch>
            <a:fillRect/>
          </a:stretch>
        </p:blipFill>
        <p:spPr bwMode="auto">
          <a:xfrm>
            <a:off x="4051577" y="4882852"/>
            <a:ext cx="4885104" cy="1844824"/>
          </a:xfrm>
          <a:prstGeom prst="rect">
            <a:avLst/>
          </a:prstGeom>
          <a:noFill/>
          <a:ln w="9525">
            <a:noFill/>
            <a:miter lim="800000"/>
            <a:headEnd/>
            <a:tailEnd/>
          </a:ln>
        </p:spPr>
      </p:pic>
      <p:sp>
        <p:nvSpPr>
          <p:cNvPr id="10" name="Obdélník 9"/>
          <p:cNvSpPr/>
          <p:nvPr/>
        </p:nvSpPr>
        <p:spPr>
          <a:xfrm>
            <a:off x="4141074" y="5733256"/>
            <a:ext cx="179907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41</a:t>
            </a:fld>
            <a:endParaRPr lang="en-US"/>
          </a:p>
        </p:txBody>
      </p:sp>
    </p:spTree>
    <p:extLst>
      <p:ext uri="{BB962C8B-B14F-4D97-AF65-F5344CB8AC3E}">
        <p14:creationId xmlns:p14="http://schemas.microsoft.com/office/powerpoint/2010/main" val="1410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1858"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sp>
        <p:nvSpPr>
          <p:cNvPr id="6" name="Obdélník 5"/>
          <p:cNvSpPr/>
          <p:nvPr/>
        </p:nvSpPr>
        <p:spPr>
          <a:xfrm>
            <a:off x="4296342" y="3645024"/>
            <a:ext cx="115212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5987799" y="3645024"/>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Obdélník 8"/>
          <p:cNvSpPr/>
          <p:nvPr/>
        </p:nvSpPr>
        <p:spPr>
          <a:xfrm>
            <a:off x="6559873" y="4357292"/>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21859" name="Picture 3"/>
          <p:cNvPicPr>
            <a:picLocks noChangeAspect="1" noChangeArrowheads="1"/>
          </p:cNvPicPr>
          <p:nvPr/>
        </p:nvPicPr>
        <p:blipFill>
          <a:blip r:embed="rId4"/>
          <a:srcRect/>
          <a:stretch>
            <a:fillRect/>
          </a:stretch>
        </p:blipFill>
        <p:spPr bwMode="auto">
          <a:xfrm>
            <a:off x="5392204" y="4941168"/>
            <a:ext cx="2750617" cy="1768769"/>
          </a:xfrm>
          <a:prstGeom prst="rect">
            <a:avLst/>
          </a:prstGeom>
          <a:noFill/>
          <a:ln w="9525">
            <a:noFill/>
            <a:miter lim="800000"/>
            <a:headEnd/>
            <a:tailEnd/>
          </a:ln>
        </p:spPr>
      </p:pic>
      <p:cxnSp>
        <p:nvCxnSpPr>
          <p:cNvPr id="11" name="Přímá spojovací šipka 10"/>
          <p:cNvCxnSpPr/>
          <p:nvPr/>
        </p:nvCxnSpPr>
        <p:spPr>
          <a:xfrm>
            <a:off x="6892092" y="4797152"/>
            <a:ext cx="0" cy="504056"/>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42</a:t>
            </a:fld>
            <a:endParaRPr lang="en-US"/>
          </a:p>
        </p:txBody>
      </p:sp>
    </p:spTree>
    <p:extLst>
      <p:ext uri="{BB962C8B-B14F-4D97-AF65-F5344CB8AC3E}">
        <p14:creationId xmlns:p14="http://schemas.microsoft.com/office/powerpoint/2010/main" val="1398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1859"/>
                                        </p:tgtEl>
                                        <p:attrNameLst>
                                          <p:attrName>style.visibility</p:attrName>
                                        </p:attrNameLst>
                                      </p:cBhvr>
                                      <p:to>
                                        <p:strVal val="visible"/>
                                      </p:to>
                                    </p:set>
                                    <p:animEffect transition="in" filter="blinds(horizontal)">
                                      <p:cBhvr>
                                        <p:cTn id="2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2882" name="Picture 2"/>
          <p:cNvPicPr>
            <a:picLocks noChangeAspect="1" noChangeArrowheads="1"/>
          </p:cNvPicPr>
          <p:nvPr/>
        </p:nvPicPr>
        <p:blipFill>
          <a:blip r:embed="rId3"/>
          <a:srcRect/>
          <a:stretch>
            <a:fillRect/>
          </a:stretch>
        </p:blipFill>
        <p:spPr bwMode="auto">
          <a:xfrm>
            <a:off x="1907704" y="651788"/>
            <a:ext cx="5534699" cy="584108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43</a:t>
            </a:fld>
            <a:endParaRPr lang="en-US"/>
          </a:p>
        </p:txBody>
      </p:sp>
    </p:spTree>
    <p:extLst>
      <p:ext uri="{BB962C8B-B14F-4D97-AF65-F5344CB8AC3E}">
        <p14:creationId xmlns:p14="http://schemas.microsoft.com/office/powerpoint/2010/main" val="3179262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pic>
        <p:nvPicPr>
          <p:cNvPr id="123906" name="Picture 2"/>
          <p:cNvPicPr>
            <a:picLocks noChangeAspect="1" noChangeArrowheads="1"/>
          </p:cNvPicPr>
          <p:nvPr/>
        </p:nvPicPr>
        <p:blipFill>
          <a:blip r:embed="rId4"/>
          <a:srcRect/>
          <a:stretch>
            <a:fillRect/>
          </a:stretch>
        </p:blipFill>
        <p:spPr bwMode="auto">
          <a:xfrm>
            <a:off x="2987824" y="2348880"/>
            <a:ext cx="5120210" cy="3692459"/>
          </a:xfrm>
          <a:prstGeom prst="rect">
            <a:avLst/>
          </a:prstGeom>
          <a:noFill/>
          <a:ln w="9525">
            <a:noFill/>
            <a:miter lim="800000"/>
            <a:headEnd/>
            <a:tailEnd/>
          </a:ln>
        </p:spPr>
      </p:pic>
      <p:sp>
        <p:nvSpPr>
          <p:cNvPr id="6" name="Obdélník 5"/>
          <p:cNvSpPr/>
          <p:nvPr/>
        </p:nvSpPr>
        <p:spPr>
          <a:xfrm>
            <a:off x="2987824" y="3356992"/>
            <a:ext cx="216024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44</a:t>
            </a:fld>
            <a:endParaRPr lang="en-US"/>
          </a:p>
        </p:txBody>
      </p:sp>
    </p:spTree>
    <p:extLst>
      <p:ext uri="{BB962C8B-B14F-4D97-AF65-F5344CB8AC3E}">
        <p14:creationId xmlns:p14="http://schemas.microsoft.com/office/powerpoint/2010/main" val="1567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3"/>
          <a:srcRect/>
          <a:stretch>
            <a:fillRect/>
          </a:stretch>
        </p:blipFill>
        <p:spPr bwMode="auto">
          <a:xfrm>
            <a:off x="75600" y="907200"/>
            <a:ext cx="8533607" cy="4731420"/>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4934" name="Picture 6"/>
          <p:cNvPicPr>
            <a:picLocks noChangeAspect="1" noChangeArrowheads="1"/>
          </p:cNvPicPr>
          <p:nvPr/>
        </p:nvPicPr>
        <p:blipFill>
          <a:blip r:embed="rId4"/>
          <a:srcRect/>
          <a:stretch>
            <a:fillRect/>
          </a:stretch>
        </p:blipFill>
        <p:spPr bwMode="auto">
          <a:xfrm>
            <a:off x="5413970" y="1538486"/>
            <a:ext cx="1830710" cy="1317427"/>
          </a:xfrm>
          <a:prstGeom prst="rect">
            <a:avLst/>
          </a:prstGeom>
          <a:noFill/>
          <a:ln w="25400">
            <a:solidFill>
              <a:srgbClr val="BC0000"/>
            </a:solidFill>
            <a:miter lim="800000"/>
            <a:headEnd/>
            <a:tailEnd/>
          </a:ln>
        </p:spPr>
      </p:pic>
      <p:cxnSp>
        <p:nvCxnSpPr>
          <p:cNvPr id="6" name="Přímá spojovací šipka 5"/>
          <p:cNvCxnSpPr/>
          <p:nvPr/>
        </p:nvCxnSpPr>
        <p:spPr>
          <a:xfrm>
            <a:off x="6767513" y="1268760"/>
            <a:ext cx="0" cy="95482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1" name="Obdélník 10"/>
          <p:cNvSpPr/>
          <p:nvPr/>
        </p:nvSpPr>
        <p:spPr>
          <a:xfrm>
            <a:off x="5603540" y="2584782"/>
            <a:ext cx="7686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45</a:t>
            </a:fld>
            <a:endParaRPr lang="en-US"/>
          </a:p>
        </p:txBody>
      </p:sp>
    </p:spTree>
    <p:extLst>
      <p:ext uri="{BB962C8B-B14F-4D97-AF65-F5344CB8AC3E}">
        <p14:creationId xmlns:p14="http://schemas.microsoft.com/office/powerpoint/2010/main" val="4030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5954" name="Picture 2"/>
          <p:cNvPicPr>
            <a:picLocks noChangeAspect="1" noChangeArrowheads="1"/>
          </p:cNvPicPr>
          <p:nvPr/>
        </p:nvPicPr>
        <p:blipFill>
          <a:blip r:embed="rId3"/>
          <a:srcRect/>
          <a:stretch>
            <a:fillRect/>
          </a:stretch>
        </p:blipFill>
        <p:spPr bwMode="auto">
          <a:xfrm>
            <a:off x="75600" y="907200"/>
            <a:ext cx="9000000" cy="4805084"/>
          </a:xfrm>
          <a:prstGeom prst="rect">
            <a:avLst/>
          </a:prstGeom>
          <a:noFill/>
          <a:ln w="9525">
            <a:noFill/>
            <a:miter lim="800000"/>
            <a:headEnd/>
            <a:tailEnd/>
          </a:ln>
        </p:spPr>
      </p:pic>
      <p:sp>
        <p:nvSpPr>
          <p:cNvPr id="6" name="Obdélník 5"/>
          <p:cNvSpPr/>
          <p:nvPr/>
        </p:nvSpPr>
        <p:spPr>
          <a:xfrm>
            <a:off x="390467" y="2704050"/>
            <a:ext cx="14401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5058613" y="1057805"/>
            <a:ext cx="360040" cy="2964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2843808" y="1623930"/>
            <a:ext cx="3096344"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46</a:t>
            </a:fld>
            <a:endParaRPr lang="en-US"/>
          </a:p>
        </p:txBody>
      </p:sp>
    </p:spTree>
    <p:extLst>
      <p:ext uri="{BB962C8B-B14F-4D97-AF65-F5344CB8AC3E}">
        <p14:creationId xmlns:p14="http://schemas.microsoft.com/office/powerpoint/2010/main" val="1432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5" name="Picture 3"/>
          <p:cNvPicPr>
            <a:picLocks noChangeAspect="1" noChangeArrowheads="1"/>
          </p:cNvPicPr>
          <p:nvPr/>
        </p:nvPicPr>
        <p:blipFill>
          <a:blip r:embed="rId3"/>
          <a:srcRect/>
          <a:stretch>
            <a:fillRect/>
          </a:stretch>
        </p:blipFill>
        <p:spPr bwMode="auto">
          <a:xfrm>
            <a:off x="75600" y="907200"/>
            <a:ext cx="9000000" cy="4253516"/>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2195736" y="1412776"/>
            <a:ext cx="4828075" cy="225397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2195736" y="3861048"/>
            <a:ext cx="5695479" cy="2016973"/>
          </a:xfrm>
          <a:prstGeom prst="rect">
            <a:avLst/>
          </a:prstGeom>
          <a:noFill/>
          <a:ln w="9525">
            <a:noFill/>
            <a:miter lim="800000"/>
            <a:headEnd/>
            <a:tailEnd/>
          </a:ln>
        </p:spPr>
      </p:pic>
      <p:sp>
        <p:nvSpPr>
          <p:cNvPr id="9" name="Obdélník 8"/>
          <p:cNvSpPr/>
          <p:nvPr/>
        </p:nvSpPr>
        <p:spPr>
          <a:xfrm>
            <a:off x="3491880" y="32129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5004048" y="34415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Přímá spojovací šipka 10"/>
          <p:cNvCxnSpPr/>
          <p:nvPr/>
        </p:nvCxnSpPr>
        <p:spPr>
          <a:xfrm>
            <a:off x="5292080" y="3593976"/>
            <a:ext cx="0" cy="41108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Obdélník 12"/>
          <p:cNvSpPr/>
          <p:nvPr/>
        </p:nvSpPr>
        <p:spPr>
          <a:xfrm>
            <a:off x="3347864" y="4005064"/>
            <a:ext cx="1656184"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Obdélník 13"/>
          <p:cNvSpPr/>
          <p:nvPr/>
        </p:nvSpPr>
        <p:spPr>
          <a:xfrm>
            <a:off x="5868144" y="4005064"/>
            <a:ext cx="792088"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47</a:t>
            </a:fld>
            <a:endParaRPr lang="en-US"/>
          </a:p>
        </p:txBody>
      </p:sp>
    </p:spTree>
    <p:extLst>
      <p:ext uri="{BB962C8B-B14F-4D97-AF65-F5344CB8AC3E}">
        <p14:creationId xmlns:p14="http://schemas.microsoft.com/office/powerpoint/2010/main" val="282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blinds(horizontal)">
                                      <p:cBhvr>
                                        <p:cTn id="27" dur="500"/>
                                        <p:tgtEl>
                                          <p:spTgt spid="440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129453"/>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1475656" y="4733528"/>
            <a:ext cx="7226059" cy="2035845"/>
          </a:xfrm>
          <a:prstGeom prst="rect">
            <a:avLst/>
          </a:prstGeom>
          <a:noFill/>
          <a:ln w="9525">
            <a:noFill/>
            <a:miter lim="800000"/>
            <a:headEnd/>
            <a:tailEnd/>
          </a:ln>
        </p:spPr>
      </p:pic>
      <p:sp>
        <p:nvSpPr>
          <p:cNvPr id="8" name="Obdélník 7"/>
          <p:cNvSpPr/>
          <p:nvPr/>
        </p:nvSpPr>
        <p:spPr>
          <a:xfrm>
            <a:off x="368154" y="1926771"/>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2699793" y="1556792"/>
            <a:ext cx="3497624" cy="1477328"/>
          </a:xfrm>
          <a:prstGeom prst="rect">
            <a:avLst/>
          </a:prstGeom>
          <a:noFill/>
        </p:spPr>
        <p:txBody>
          <a:bodyPr wrap="none" rtlCol="0">
            <a:spAutoFit/>
          </a:bodyPr>
          <a:lstStyle/>
          <a:p>
            <a:r>
              <a:rPr lang="en-ZA" b="1" dirty="0" smtClean="0">
                <a:solidFill>
                  <a:srgbClr val="FF0000"/>
                </a:solidFill>
                <a:latin typeface="+mj-lt"/>
              </a:rPr>
              <a:t>Item card before</a:t>
            </a:r>
          </a:p>
          <a:p>
            <a:r>
              <a:rPr lang="en-ZA" b="1" dirty="0" smtClean="0">
                <a:solidFill>
                  <a:srgbClr val="FF0000"/>
                </a:solidFill>
                <a:latin typeface="+mj-lt"/>
              </a:rPr>
              <a:t>posting Purchase Order Posting</a:t>
            </a:r>
          </a:p>
          <a:p>
            <a:r>
              <a:rPr lang="en-ZA" b="1" dirty="0" smtClean="0">
                <a:solidFill>
                  <a:srgbClr val="FF0000"/>
                </a:solidFill>
                <a:latin typeface="+mj-lt"/>
              </a:rPr>
              <a:t>You can see even calculated</a:t>
            </a:r>
          </a:p>
          <a:p>
            <a:r>
              <a:rPr lang="en-ZA" b="1" dirty="0" smtClean="0">
                <a:solidFill>
                  <a:srgbClr val="FF0000"/>
                </a:solidFill>
                <a:latin typeface="+mj-lt"/>
              </a:rPr>
              <a:t>field showing, that Purchase Order</a:t>
            </a:r>
          </a:p>
          <a:p>
            <a:r>
              <a:rPr lang="en-ZA" b="1" dirty="0" smtClean="0">
                <a:solidFill>
                  <a:srgbClr val="FF0000"/>
                </a:solidFill>
                <a:latin typeface="+mj-lt"/>
              </a:rPr>
              <a:t>for 20 </a:t>
            </a:r>
            <a:r>
              <a:rPr lang="en-ZA" b="1" dirty="0" err="1" smtClean="0">
                <a:solidFill>
                  <a:srgbClr val="FF0000"/>
                </a:solidFill>
                <a:latin typeface="+mj-lt"/>
              </a:rPr>
              <a:t>pcs</a:t>
            </a:r>
            <a:r>
              <a:rPr lang="en-ZA" b="1" dirty="0" smtClean="0">
                <a:solidFill>
                  <a:srgbClr val="FF0000"/>
                </a:solidFill>
                <a:latin typeface="+mj-lt"/>
              </a:rPr>
              <a:t> has been created  </a:t>
            </a:r>
            <a:endParaRPr lang="en-ZA" b="1" dirty="0">
              <a:solidFill>
                <a:srgbClr val="FF0000"/>
              </a:solidFill>
              <a:latin typeface="+mj-lt"/>
            </a:endParaRPr>
          </a:p>
        </p:txBody>
      </p:sp>
      <p:pic>
        <p:nvPicPr>
          <p:cNvPr id="41986" name="Picture 2"/>
          <p:cNvPicPr>
            <a:picLocks noChangeAspect="1" noChangeArrowheads="1"/>
          </p:cNvPicPr>
          <p:nvPr/>
        </p:nvPicPr>
        <p:blipFill>
          <a:blip r:embed="rId5"/>
          <a:srcRect/>
          <a:stretch>
            <a:fillRect/>
          </a:stretch>
        </p:blipFill>
        <p:spPr bwMode="auto">
          <a:xfrm>
            <a:off x="2699793" y="1340768"/>
            <a:ext cx="4006225" cy="2152877"/>
          </a:xfrm>
          <a:prstGeom prst="rect">
            <a:avLst/>
          </a:prstGeom>
          <a:noFill/>
          <a:ln w="9525">
            <a:noFill/>
            <a:miter lim="800000"/>
            <a:headEnd/>
            <a:tailEnd/>
          </a:ln>
        </p:spPr>
      </p:pic>
      <p:pic>
        <p:nvPicPr>
          <p:cNvPr id="41988" name="Picture 4"/>
          <p:cNvPicPr>
            <a:picLocks noChangeAspect="1" noChangeArrowheads="1"/>
          </p:cNvPicPr>
          <p:nvPr/>
        </p:nvPicPr>
        <p:blipFill>
          <a:blip r:embed="rId6"/>
          <a:srcRect/>
          <a:stretch>
            <a:fillRect/>
          </a:stretch>
        </p:blipFill>
        <p:spPr bwMode="auto">
          <a:xfrm>
            <a:off x="4960075" y="2204864"/>
            <a:ext cx="4041081" cy="2310611"/>
          </a:xfrm>
          <a:prstGeom prst="rect">
            <a:avLst/>
          </a:prstGeom>
          <a:noFill/>
          <a:ln w="9525">
            <a:noFill/>
            <a:miter lim="800000"/>
            <a:headEnd/>
            <a:tailEnd/>
          </a:ln>
        </p:spPr>
      </p:pic>
      <p:cxnSp>
        <p:nvCxnSpPr>
          <p:cNvPr id="13" name="Přímá spojovací šipka 12"/>
          <p:cNvCxnSpPr/>
          <p:nvPr/>
        </p:nvCxnSpPr>
        <p:spPr>
          <a:xfrm>
            <a:off x="3059832" y="3034120"/>
            <a:ext cx="0" cy="169940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Přímá spojovací šipka 14"/>
          <p:cNvCxnSpPr/>
          <p:nvPr/>
        </p:nvCxnSpPr>
        <p:spPr>
          <a:xfrm flipV="1">
            <a:off x="5508104" y="4365104"/>
            <a:ext cx="0" cy="36842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TextovéPole 16"/>
          <p:cNvSpPr txBox="1"/>
          <p:nvPr/>
        </p:nvSpPr>
        <p:spPr>
          <a:xfrm>
            <a:off x="5508104" y="3861048"/>
            <a:ext cx="2360774" cy="369332"/>
          </a:xfrm>
          <a:prstGeom prst="rect">
            <a:avLst/>
          </a:prstGeom>
          <a:noFill/>
        </p:spPr>
        <p:txBody>
          <a:bodyPr wrap="none" rtlCol="0">
            <a:spAutoFit/>
          </a:bodyPr>
          <a:lstStyle/>
          <a:p>
            <a:r>
              <a:rPr lang="cs-CZ" b="1" dirty="0" err="1" smtClean="0">
                <a:solidFill>
                  <a:srgbClr val="C00000"/>
                </a:solidFill>
                <a:latin typeface="+mj-lt"/>
              </a:rPr>
              <a:t>Item</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after</a:t>
            </a:r>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8" name="Obdélník 17"/>
          <p:cNvSpPr/>
          <p:nvPr/>
        </p:nvSpPr>
        <p:spPr>
          <a:xfrm>
            <a:off x="5841922" y="1772816"/>
            <a:ext cx="45827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Přímá spojovací šipka 18"/>
          <p:cNvCxnSpPr/>
          <p:nvPr/>
        </p:nvCxnSpPr>
        <p:spPr>
          <a:xfrm>
            <a:off x="6300192" y="1925216"/>
            <a:ext cx="1856718" cy="78370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1" name="Obdélník 20"/>
          <p:cNvSpPr/>
          <p:nvPr/>
        </p:nvSpPr>
        <p:spPr>
          <a:xfrm>
            <a:off x="8243445" y="2632720"/>
            <a:ext cx="458270" cy="29222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48</a:t>
            </a:fld>
            <a:endParaRPr lang="en-US"/>
          </a:p>
        </p:txBody>
      </p:sp>
    </p:spTree>
    <p:extLst>
      <p:ext uri="{BB962C8B-B14F-4D97-AF65-F5344CB8AC3E}">
        <p14:creationId xmlns:p14="http://schemas.microsoft.com/office/powerpoint/2010/main" val="390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blinds(horizontal)">
                                      <p:cBhvr>
                                        <p:cTn id="32" dur="500"/>
                                        <p:tgtEl>
                                          <p:spTgt spid="419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8"/>
                                        </p:tgtEl>
                                        <p:attrNameLst>
                                          <p:attrName>style.visibility</p:attrName>
                                        </p:attrNameLst>
                                      </p:cBhvr>
                                      <p:to>
                                        <p:strVal val="visible"/>
                                      </p:to>
                                    </p:set>
                                    <p:animEffect transition="in" filter="blinds(horizontal)">
                                      <p:cBhvr>
                                        <p:cTn id="42" dur="500"/>
                                        <p:tgtEl>
                                          <p:spTgt spid="419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7" grpId="0"/>
      <p:bldP spid="18"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135018"/>
          </a:xfrm>
          <a:prstGeom prst="rect">
            <a:avLst/>
          </a:prstGeom>
          <a:noFill/>
          <a:ln w="9525">
            <a:noFill/>
            <a:miter lim="800000"/>
            <a:headEnd/>
            <a:tailEnd/>
          </a:ln>
        </p:spPr>
      </p:pic>
      <p:pic>
        <p:nvPicPr>
          <p:cNvPr id="39938" name="Picture 2"/>
          <p:cNvPicPr>
            <a:picLocks noChangeAspect="1" noChangeArrowheads="1"/>
          </p:cNvPicPr>
          <p:nvPr/>
        </p:nvPicPr>
        <p:blipFill>
          <a:blip r:embed="rId4"/>
          <a:srcRect/>
          <a:stretch>
            <a:fillRect/>
          </a:stretch>
        </p:blipFill>
        <p:spPr bwMode="auto">
          <a:xfrm>
            <a:off x="2699792" y="1268760"/>
            <a:ext cx="3887779" cy="2085206"/>
          </a:xfrm>
          <a:prstGeom prst="rect">
            <a:avLst/>
          </a:prstGeom>
          <a:noFill/>
          <a:ln w="9525">
            <a:noFill/>
            <a:miter lim="800000"/>
            <a:headEnd/>
            <a:tailEnd/>
          </a:ln>
        </p:spPr>
      </p:pic>
      <p:pic>
        <p:nvPicPr>
          <p:cNvPr id="39939" name="Picture 3"/>
          <p:cNvPicPr>
            <a:picLocks noChangeAspect="1" noChangeArrowheads="1"/>
          </p:cNvPicPr>
          <p:nvPr/>
        </p:nvPicPr>
        <p:blipFill>
          <a:blip r:embed="rId5"/>
          <a:srcRect/>
          <a:stretch>
            <a:fillRect/>
          </a:stretch>
        </p:blipFill>
        <p:spPr bwMode="auto">
          <a:xfrm>
            <a:off x="5143094" y="2525874"/>
            <a:ext cx="3753049" cy="2006460"/>
          </a:xfrm>
          <a:prstGeom prst="rect">
            <a:avLst/>
          </a:prstGeom>
          <a:noFill/>
          <a:ln w="9525">
            <a:noFill/>
            <a:miter lim="800000"/>
            <a:headEnd/>
            <a:tailEnd/>
          </a:ln>
        </p:spPr>
      </p:pic>
      <p:pic>
        <p:nvPicPr>
          <p:cNvPr id="39940" name="Picture 4"/>
          <p:cNvPicPr>
            <a:picLocks noChangeAspect="1" noChangeArrowheads="1"/>
          </p:cNvPicPr>
          <p:nvPr/>
        </p:nvPicPr>
        <p:blipFill>
          <a:blip r:embed="rId6"/>
          <a:srcRect/>
          <a:stretch>
            <a:fillRect/>
          </a:stretch>
        </p:blipFill>
        <p:spPr bwMode="auto">
          <a:xfrm>
            <a:off x="1187624" y="4653136"/>
            <a:ext cx="6875239" cy="1839739"/>
          </a:xfrm>
          <a:prstGeom prst="rect">
            <a:avLst/>
          </a:prstGeom>
          <a:noFill/>
          <a:ln w="9525">
            <a:noFill/>
            <a:miter lim="800000"/>
            <a:headEnd/>
            <a:tailEnd/>
          </a:ln>
        </p:spPr>
      </p:pic>
      <p:sp>
        <p:nvSpPr>
          <p:cNvPr id="8" name="Obdélník 7"/>
          <p:cNvSpPr/>
          <p:nvPr/>
        </p:nvSpPr>
        <p:spPr>
          <a:xfrm>
            <a:off x="301215" y="1812572"/>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Přímá spojovací šipka 8"/>
          <p:cNvCxnSpPr/>
          <p:nvPr/>
        </p:nvCxnSpPr>
        <p:spPr>
          <a:xfrm>
            <a:off x="1684038" y="1696616"/>
            <a:ext cx="1015754" cy="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TextovéPole 12"/>
          <p:cNvSpPr txBox="1"/>
          <p:nvPr/>
        </p:nvSpPr>
        <p:spPr>
          <a:xfrm>
            <a:off x="6688491" y="1479684"/>
            <a:ext cx="2018822" cy="646331"/>
          </a:xfrm>
          <a:prstGeom prst="rect">
            <a:avLst/>
          </a:prstGeom>
          <a:noFill/>
        </p:spPr>
        <p:txBody>
          <a:bodyPr wrap="none" rtlCol="0">
            <a:spAutoFit/>
          </a:bodyPr>
          <a:lstStyle/>
          <a:p>
            <a:r>
              <a:rPr lang="cs-CZ" b="1" dirty="0" err="1" smtClean="0">
                <a:solidFill>
                  <a:srgbClr val="C00000"/>
                </a:solidFill>
                <a:latin typeface="+mj-lt"/>
              </a:rPr>
              <a:t>Vendor</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before</a:t>
            </a:r>
            <a:endParaRPr lang="cs-CZ" b="1" dirty="0" smtClean="0">
              <a:solidFill>
                <a:srgbClr val="C00000"/>
              </a:solidFill>
              <a:latin typeface="+mj-lt"/>
            </a:endParaRPr>
          </a:p>
          <a:p>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4" name="Obdélník 13"/>
          <p:cNvSpPr/>
          <p:nvPr/>
        </p:nvSpPr>
        <p:spPr>
          <a:xfrm>
            <a:off x="5723475" y="177281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5" name="Přímá spojovací šipka 14"/>
          <p:cNvCxnSpPr/>
          <p:nvPr/>
        </p:nvCxnSpPr>
        <p:spPr>
          <a:xfrm>
            <a:off x="3203848" y="3212976"/>
            <a:ext cx="0" cy="144016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Obdélník 16"/>
          <p:cNvSpPr/>
          <p:nvPr/>
        </p:nvSpPr>
        <p:spPr>
          <a:xfrm>
            <a:off x="1187624" y="6093296"/>
            <a:ext cx="5831995"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8" name="Přímá spojovací šipka 17"/>
          <p:cNvCxnSpPr/>
          <p:nvPr/>
        </p:nvCxnSpPr>
        <p:spPr>
          <a:xfrm flipV="1">
            <a:off x="5364088" y="4221088"/>
            <a:ext cx="0" cy="576064"/>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1" name="TextovéPole 20"/>
          <p:cNvSpPr txBox="1"/>
          <p:nvPr/>
        </p:nvSpPr>
        <p:spPr>
          <a:xfrm>
            <a:off x="3692409" y="3574757"/>
            <a:ext cx="1455655" cy="646331"/>
          </a:xfrm>
          <a:prstGeom prst="rect">
            <a:avLst/>
          </a:prstGeom>
          <a:noFill/>
        </p:spPr>
        <p:txBody>
          <a:bodyPr wrap="none" rtlCol="0">
            <a:spAutoFit/>
          </a:bodyPr>
          <a:lstStyle/>
          <a:p>
            <a:r>
              <a:rPr lang="cs-CZ" b="1" dirty="0" smtClean="0">
                <a:solidFill>
                  <a:srgbClr val="4A8845"/>
                </a:solidFill>
                <a:latin typeface="+mj-lt"/>
              </a:rPr>
              <a:t> </a:t>
            </a:r>
            <a:r>
              <a:rPr lang="cs-CZ" b="1" dirty="0" err="1" smtClean="0">
                <a:solidFill>
                  <a:srgbClr val="4A8845"/>
                </a:solidFill>
                <a:latin typeface="+mj-lt"/>
              </a:rPr>
              <a:t>Vendor</a:t>
            </a:r>
            <a:r>
              <a:rPr lang="cs-CZ" b="1" dirty="0" smtClean="0">
                <a:solidFill>
                  <a:srgbClr val="4A8845"/>
                </a:solidFill>
                <a:latin typeface="+mj-lt"/>
              </a:rPr>
              <a:t> </a:t>
            </a:r>
            <a:r>
              <a:rPr lang="cs-CZ" b="1" dirty="0" err="1" smtClean="0">
                <a:solidFill>
                  <a:srgbClr val="4A8845"/>
                </a:solidFill>
                <a:latin typeface="+mj-lt"/>
              </a:rPr>
              <a:t>card</a:t>
            </a:r>
            <a:endParaRPr lang="cs-CZ" b="1" dirty="0" smtClean="0">
              <a:solidFill>
                <a:srgbClr val="4A8845"/>
              </a:solidFill>
              <a:latin typeface="+mj-lt"/>
            </a:endParaRPr>
          </a:p>
          <a:p>
            <a:r>
              <a:rPr lang="cs-CZ" b="1" dirty="0" smtClean="0">
                <a:solidFill>
                  <a:srgbClr val="4A8845"/>
                </a:solidFill>
                <a:latin typeface="+mj-lt"/>
              </a:rPr>
              <a:t> </a:t>
            </a:r>
            <a:r>
              <a:rPr lang="cs-CZ" b="1" dirty="0" err="1" smtClean="0">
                <a:solidFill>
                  <a:srgbClr val="4A8845"/>
                </a:solidFill>
                <a:latin typeface="+mj-lt"/>
              </a:rPr>
              <a:t>after</a:t>
            </a:r>
            <a:r>
              <a:rPr lang="cs-CZ" b="1" dirty="0" smtClean="0">
                <a:solidFill>
                  <a:srgbClr val="4A8845"/>
                </a:solidFill>
                <a:latin typeface="+mj-lt"/>
              </a:rPr>
              <a:t> </a:t>
            </a:r>
            <a:r>
              <a:rPr lang="cs-CZ" b="1" dirty="0" err="1" smtClean="0">
                <a:solidFill>
                  <a:srgbClr val="4A8845"/>
                </a:solidFill>
                <a:latin typeface="+mj-lt"/>
              </a:rPr>
              <a:t>posting</a:t>
            </a:r>
            <a:endParaRPr lang="en-GB" b="1" dirty="0">
              <a:solidFill>
                <a:srgbClr val="4A8845"/>
              </a:solidFill>
              <a:latin typeface="+mj-lt"/>
            </a:endParaRPr>
          </a:p>
        </p:txBody>
      </p:sp>
      <p:sp>
        <p:nvSpPr>
          <p:cNvPr id="23" name="Obdélník 22"/>
          <p:cNvSpPr/>
          <p:nvPr/>
        </p:nvSpPr>
        <p:spPr>
          <a:xfrm>
            <a:off x="8062863" y="2996952"/>
            <a:ext cx="833280" cy="216024"/>
          </a:xfrm>
          <a:prstGeom prst="rect">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B050"/>
              </a:solidFill>
            </a:endParaRPr>
          </a:p>
        </p:txBody>
      </p:sp>
      <p:sp>
        <p:nvSpPr>
          <p:cNvPr id="24" name="TextovéPole 23"/>
          <p:cNvSpPr txBox="1"/>
          <p:nvPr/>
        </p:nvSpPr>
        <p:spPr>
          <a:xfrm>
            <a:off x="6751822" y="2218097"/>
            <a:ext cx="2249334" cy="307777"/>
          </a:xfrm>
          <a:prstGeom prst="rect">
            <a:avLst/>
          </a:prstGeom>
          <a:noFill/>
        </p:spPr>
        <p:txBody>
          <a:bodyPr wrap="none" rtlCol="0">
            <a:spAutoFit/>
          </a:bodyPr>
          <a:lstStyle/>
          <a:p>
            <a:r>
              <a:rPr lang="cs-CZ" sz="1400" b="1" dirty="0" smtClean="0">
                <a:solidFill>
                  <a:srgbClr val="4A8845"/>
                </a:solidFill>
                <a:latin typeface="+mn-lt"/>
              </a:rPr>
              <a:t>129446,40-11409,40=15350</a:t>
            </a:r>
            <a:endParaRPr lang="en-GB" sz="1400" b="1" dirty="0">
              <a:solidFill>
                <a:srgbClr val="4A8845"/>
              </a:solidFill>
              <a:latin typeface="+mn-lt"/>
            </a:endParaRPr>
          </a:p>
        </p:txBody>
      </p:sp>
      <p:sp>
        <p:nvSpPr>
          <p:cNvPr id="1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49</a:t>
            </a:fld>
            <a:endParaRPr lang="en-US"/>
          </a:p>
        </p:txBody>
      </p:sp>
    </p:spTree>
    <p:extLst>
      <p:ext uri="{BB962C8B-B14F-4D97-AF65-F5344CB8AC3E}">
        <p14:creationId xmlns:p14="http://schemas.microsoft.com/office/powerpoint/2010/main" val="26123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0"/>
                                        </p:tgtEl>
                                        <p:attrNameLst>
                                          <p:attrName>style.visibility</p:attrName>
                                        </p:attrNameLst>
                                      </p:cBhvr>
                                      <p:to>
                                        <p:strVal val="visible"/>
                                      </p:to>
                                    </p:set>
                                    <p:animEffect transition="in" filter="blinds(horizontal)">
                                      <p:cBhvr>
                                        <p:cTn id="37" dur="500"/>
                                        <p:tgtEl>
                                          <p:spTgt spid="399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39"/>
                                        </p:tgtEl>
                                        <p:attrNameLst>
                                          <p:attrName>style.visibility</p:attrName>
                                        </p:attrNameLst>
                                      </p:cBhvr>
                                      <p:to>
                                        <p:strVal val="visible"/>
                                      </p:to>
                                    </p:set>
                                    <p:animEffect transition="in" filter="blinds(horizontal)">
                                      <p:cBhvr>
                                        <p:cTn id="57" dur="500"/>
                                        <p:tgtEl>
                                          <p:spTgt spid="399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7" grpId="0" animBg="1"/>
      <p:bldP spid="21" grpId="0"/>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a:xfrm>
            <a:off x="2404118" y="283723"/>
            <a:ext cx="6597038" cy="228600"/>
          </a:xfrm>
        </p:spPr>
        <p:txBody>
          <a:bodyPr/>
          <a:lstStyle/>
          <a:p>
            <a:pPr lvl="0"/>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r>
              <a:rPr lang="cs-CZ" dirty="0" smtClean="0"/>
              <a:t> </a:t>
            </a:r>
            <a:endParaRPr lang="en-GB" dirty="0"/>
          </a:p>
        </p:txBody>
      </p:sp>
      <p:pic>
        <p:nvPicPr>
          <p:cNvPr id="67586" name="Picture 2"/>
          <p:cNvPicPr>
            <a:picLocks noChangeAspect="1" noChangeArrowheads="1"/>
          </p:cNvPicPr>
          <p:nvPr/>
        </p:nvPicPr>
        <p:blipFill>
          <a:blip r:embed="rId3"/>
          <a:srcRect/>
          <a:stretch>
            <a:fillRect/>
          </a:stretch>
        </p:blipFill>
        <p:spPr bwMode="auto">
          <a:xfrm>
            <a:off x="75252" y="908720"/>
            <a:ext cx="9000000" cy="552453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a:t>
            </a:fld>
            <a:endParaRPr lang="en-US"/>
          </a:p>
        </p:txBody>
      </p:sp>
    </p:spTree>
    <p:extLst>
      <p:ext uri="{BB962C8B-B14F-4D97-AF65-F5344CB8AC3E}">
        <p14:creationId xmlns:p14="http://schemas.microsoft.com/office/powerpoint/2010/main" val="29387843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a:stretch>
            <a:fillRect/>
          </a:stretch>
        </p:blipFill>
        <p:spPr bwMode="auto">
          <a:xfrm>
            <a:off x="2555776" y="2276872"/>
            <a:ext cx="2808336" cy="1805359"/>
          </a:xfrm>
          <a:prstGeom prst="rect">
            <a:avLst/>
          </a:prstGeom>
          <a:noFill/>
          <a:ln w="9525">
            <a:noFill/>
            <a:miter lim="800000"/>
            <a:headEnd/>
            <a:tailEnd/>
          </a:ln>
        </p:spPr>
      </p:pic>
      <p:pic>
        <p:nvPicPr>
          <p:cNvPr id="138244" name="Picture 4"/>
          <p:cNvPicPr>
            <a:picLocks noChangeAspect="1" noChangeArrowheads="1"/>
          </p:cNvPicPr>
          <p:nvPr/>
        </p:nvPicPr>
        <p:blipFill>
          <a:blip r:embed="rId5"/>
          <a:srcRect/>
          <a:stretch>
            <a:fillRect/>
          </a:stretch>
        </p:blipFill>
        <p:spPr bwMode="auto">
          <a:xfrm>
            <a:off x="5652121" y="2276873"/>
            <a:ext cx="2808312" cy="1815399"/>
          </a:xfrm>
          <a:prstGeom prst="rect">
            <a:avLst/>
          </a:prstGeom>
          <a:noFill/>
          <a:ln w="9525">
            <a:noFill/>
            <a:miter lim="800000"/>
            <a:headEnd/>
            <a:tailEnd/>
          </a:ln>
        </p:spPr>
      </p:pic>
      <p:sp>
        <p:nvSpPr>
          <p:cNvPr id="8" name="Obdélník 7"/>
          <p:cNvSpPr/>
          <p:nvPr/>
        </p:nvSpPr>
        <p:spPr>
          <a:xfrm>
            <a:off x="6372200" y="3717032"/>
            <a:ext cx="648072" cy="36519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50</a:t>
            </a:fld>
            <a:endParaRPr lang="en-US"/>
          </a:p>
        </p:txBody>
      </p:sp>
    </p:spTree>
    <p:extLst>
      <p:ext uri="{BB962C8B-B14F-4D97-AF65-F5344CB8AC3E}">
        <p14:creationId xmlns:p14="http://schemas.microsoft.com/office/powerpoint/2010/main" val="3915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2100606" y="1320890"/>
            <a:ext cx="6948264" cy="4032448"/>
          </a:xfrm>
          <a:prstGeom prst="rect">
            <a:avLst/>
          </a:prstGeom>
          <a:noFill/>
          <a:ln w="9525">
            <a:noFill/>
            <a:miter lim="800000"/>
            <a:headEnd/>
            <a:tailEnd/>
          </a:ln>
        </p:spPr>
      </p:pic>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51</a:t>
            </a:fld>
            <a:endParaRPr lang="en-US"/>
          </a:p>
        </p:txBody>
      </p:sp>
    </p:spTree>
    <p:extLst>
      <p:ext uri="{BB962C8B-B14F-4D97-AF65-F5344CB8AC3E}">
        <p14:creationId xmlns:p14="http://schemas.microsoft.com/office/powerpoint/2010/main" val="201518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1314" name="Picture 2"/>
          <p:cNvPicPr>
            <a:picLocks noChangeAspect="1" noChangeArrowheads="1"/>
          </p:cNvPicPr>
          <p:nvPr/>
        </p:nvPicPr>
        <p:blipFill>
          <a:blip r:embed="rId3"/>
          <a:srcRect/>
          <a:stretch>
            <a:fillRect/>
          </a:stretch>
        </p:blipFill>
        <p:spPr bwMode="auto">
          <a:xfrm>
            <a:off x="75600" y="907200"/>
            <a:ext cx="9000000" cy="5900554"/>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2404118" y="1318455"/>
            <a:ext cx="6739882" cy="458193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2389447" y="1328394"/>
            <a:ext cx="6739882" cy="4896544"/>
          </a:xfrm>
          <a:prstGeom prst="rect">
            <a:avLst/>
          </a:prstGeom>
          <a:noFill/>
          <a:ln w="9525">
            <a:noFill/>
            <a:miter lim="800000"/>
            <a:headEnd/>
            <a:tailEnd/>
          </a:ln>
        </p:spPr>
      </p:pic>
      <p:sp>
        <p:nvSpPr>
          <p:cNvPr id="9" name="Obdélník 8"/>
          <p:cNvSpPr/>
          <p:nvPr/>
        </p:nvSpPr>
        <p:spPr>
          <a:xfrm>
            <a:off x="472414" y="3066901"/>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482353" y="4209090"/>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52</a:t>
            </a:fld>
            <a:endParaRPr lang="en-US"/>
          </a:p>
        </p:txBody>
      </p:sp>
    </p:spTree>
    <p:extLst>
      <p:ext uri="{BB962C8B-B14F-4D97-AF65-F5344CB8AC3E}">
        <p14:creationId xmlns:p14="http://schemas.microsoft.com/office/powerpoint/2010/main" val="401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 calcmode="lin" valueType="num">
                                      <p:cBhvr additive="base">
                                        <p:cTn id="12" dur="500" fill="hold"/>
                                        <p:tgtEl>
                                          <p:spTgt spid="141315"/>
                                        </p:tgtEl>
                                        <p:attrNameLst>
                                          <p:attrName>ppt_x</p:attrName>
                                        </p:attrNameLst>
                                      </p:cBhvr>
                                      <p:tavLst>
                                        <p:tav tm="0">
                                          <p:val>
                                            <p:strVal val="#ppt_x"/>
                                          </p:val>
                                        </p:tav>
                                        <p:tav tm="100000">
                                          <p:val>
                                            <p:strVal val="#ppt_x"/>
                                          </p:val>
                                        </p:tav>
                                      </p:tavLst>
                                    </p:anim>
                                    <p:anim calcmode="lin" valueType="num">
                                      <p:cBhvr additive="base">
                                        <p:cTn id="13"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316"/>
                                        </p:tgtEl>
                                        <p:attrNameLst>
                                          <p:attrName>style.visibility</p:attrName>
                                        </p:attrNameLst>
                                      </p:cBhvr>
                                      <p:to>
                                        <p:strVal val="visible"/>
                                      </p:to>
                                    </p:set>
                                    <p:anim calcmode="lin" valueType="num">
                                      <p:cBhvr additive="base">
                                        <p:cTn id="28" dur="500" fill="hold"/>
                                        <p:tgtEl>
                                          <p:spTgt spid="141316"/>
                                        </p:tgtEl>
                                        <p:attrNameLst>
                                          <p:attrName>ppt_x</p:attrName>
                                        </p:attrNameLst>
                                      </p:cBhvr>
                                      <p:tavLst>
                                        <p:tav tm="0">
                                          <p:val>
                                            <p:strVal val="#ppt_x"/>
                                          </p:val>
                                        </p:tav>
                                        <p:tav tm="100000">
                                          <p:val>
                                            <p:strVal val="#ppt_x"/>
                                          </p:val>
                                        </p:tav>
                                      </p:tavLst>
                                    </p:anim>
                                    <p:anim calcmode="lin" valueType="num">
                                      <p:cBhvr additive="base">
                                        <p:cTn id="2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53</a:t>
            </a:fld>
            <a:endParaRPr lang="en-US"/>
          </a:p>
        </p:txBody>
      </p:sp>
      <p:sp>
        <p:nvSpPr>
          <p:cNvPr id="3" name="Zástupný symbol pro text 2"/>
          <p:cNvSpPr>
            <a:spLocks noGrp="1"/>
          </p:cNvSpPr>
          <p:nvPr>
            <p:ph type="body" sz="quarter" idx="13"/>
          </p:nvPr>
        </p:nvSpPr>
        <p:spPr>
          <a:xfrm>
            <a:off x="2304562" y="190500"/>
            <a:ext cx="6597038" cy="228600"/>
          </a:xfrm>
        </p:spPr>
        <p:txBody>
          <a:bodyPr/>
          <a:lstStyle/>
          <a:p>
            <a:r>
              <a:rPr lang="cs-CZ" dirty="0" err="1" smtClean="0"/>
              <a:t>Customer</a:t>
            </a:r>
            <a:r>
              <a:rPr lang="cs-CZ" dirty="0" smtClean="0"/>
              <a:t> –</a:t>
            </a:r>
            <a:r>
              <a:rPr lang="cs-CZ" dirty="0" err="1" smtClean="0"/>
              <a:t>Summary</a:t>
            </a:r>
            <a:r>
              <a:rPr lang="cs-CZ" dirty="0" smtClean="0"/>
              <a:t> </a:t>
            </a:r>
            <a:r>
              <a:rPr lang="cs-CZ" dirty="0" err="1" smtClean="0"/>
              <a:t>Aging</a:t>
            </a:r>
            <a:endParaRPr lang="cs-CZ" dirty="0"/>
          </a:p>
        </p:txBody>
      </p:sp>
      <p:sp>
        <p:nvSpPr>
          <p:cNvPr id="4" name="Obdélník 3"/>
          <p:cNvSpPr/>
          <p:nvPr/>
        </p:nvSpPr>
        <p:spPr>
          <a:xfrm>
            <a:off x="683568" y="764704"/>
            <a:ext cx="4392356" cy="369332"/>
          </a:xfrm>
          <a:prstGeom prst="rect">
            <a:avLst/>
          </a:prstGeom>
        </p:spPr>
        <p:txBody>
          <a:bodyPr wrap="none">
            <a:spAutoFit/>
          </a:bodyPr>
          <a:lstStyle/>
          <a:p>
            <a:r>
              <a:rPr lang="en-US" dirty="0" smtClean="0"/>
              <a:t>Chosen financial MS Dynamics NAV reports I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4036"/>
            <a:ext cx="6764213" cy="548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443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54</a:t>
            </a:fld>
            <a:endParaRPr lang="en-US"/>
          </a:p>
        </p:txBody>
      </p:sp>
      <p:sp>
        <p:nvSpPr>
          <p:cNvPr id="3" name="Zástupný symbol pro text 2"/>
          <p:cNvSpPr>
            <a:spLocks noGrp="1"/>
          </p:cNvSpPr>
          <p:nvPr>
            <p:ph type="body" sz="quarter" idx="13"/>
          </p:nvPr>
        </p:nvSpPr>
        <p:spPr/>
        <p:txBody>
          <a:bodyPr/>
          <a:lstStyle/>
          <a:p>
            <a:r>
              <a:rPr lang="cs-CZ" dirty="0" err="1"/>
              <a:t>Customer</a:t>
            </a:r>
            <a:r>
              <a:rPr lang="cs-CZ" dirty="0"/>
              <a:t> </a:t>
            </a:r>
            <a:r>
              <a:rPr lang="cs-CZ" dirty="0" smtClean="0"/>
              <a:t>–</a:t>
            </a:r>
            <a:r>
              <a:rPr lang="cs-CZ" dirty="0" err="1" smtClean="0"/>
              <a:t>Detailed</a:t>
            </a:r>
            <a:r>
              <a:rPr lang="cs-CZ" dirty="0" smtClean="0"/>
              <a:t>  </a:t>
            </a:r>
            <a:r>
              <a:rPr lang="cs-CZ" dirty="0" err="1"/>
              <a:t>Aging</a:t>
            </a:r>
            <a:endParaRPr lang="cs-CZ" dirty="0"/>
          </a:p>
          <a:p>
            <a:endParaRPr lang="cs-CZ" dirty="0"/>
          </a:p>
        </p:txBody>
      </p:sp>
      <p:sp>
        <p:nvSpPr>
          <p:cNvPr id="4" name="Obdélník 3"/>
          <p:cNvSpPr/>
          <p:nvPr/>
        </p:nvSpPr>
        <p:spPr>
          <a:xfrm>
            <a:off x="683568" y="764704"/>
            <a:ext cx="4450064" cy="369332"/>
          </a:xfrm>
          <a:prstGeom prst="rect">
            <a:avLst/>
          </a:prstGeom>
        </p:spPr>
        <p:txBody>
          <a:bodyPr wrap="none">
            <a:spAutoFit/>
          </a:bodyPr>
          <a:lstStyle/>
          <a:p>
            <a:r>
              <a:rPr lang="en-GB" dirty="0" smtClean="0"/>
              <a:t>Chosen financial MS Dynamics NAV reports II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46" y="1151698"/>
            <a:ext cx="6486142" cy="494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1463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55</a:t>
            </a:fld>
            <a:endParaRPr lang="en-US"/>
          </a:p>
        </p:txBody>
      </p:sp>
      <p:sp>
        <p:nvSpPr>
          <p:cNvPr id="3" name="Zástupný symbol pro text 2"/>
          <p:cNvSpPr>
            <a:spLocks noGrp="1"/>
          </p:cNvSpPr>
          <p:nvPr>
            <p:ph type="body" sz="quarter" idx="13"/>
          </p:nvPr>
        </p:nvSpPr>
        <p:spPr/>
        <p:txBody>
          <a:bodyPr/>
          <a:lstStyle/>
          <a:p>
            <a:r>
              <a:rPr lang="cs-CZ" dirty="0" err="1" smtClean="0"/>
              <a:t>Customer</a:t>
            </a:r>
            <a:r>
              <a:rPr lang="cs-CZ" dirty="0" smtClean="0"/>
              <a:t> –</a:t>
            </a:r>
            <a:r>
              <a:rPr lang="cs-CZ" dirty="0" err="1" smtClean="0"/>
              <a:t>Detailed</a:t>
            </a:r>
            <a:r>
              <a:rPr lang="cs-CZ" dirty="0" smtClean="0"/>
              <a:t> Trial  Balance</a:t>
            </a:r>
            <a:endParaRPr lang="cs-CZ" dirty="0"/>
          </a:p>
        </p:txBody>
      </p:sp>
      <p:sp>
        <p:nvSpPr>
          <p:cNvPr id="4" name="Obdélník 3"/>
          <p:cNvSpPr/>
          <p:nvPr/>
        </p:nvSpPr>
        <p:spPr>
          <a:xfrm>
            <a:off x="683568" y="764704"/>
            <a:ext cx="4507772" cy="369332"/>
          </a:xfrm>
          <a:prstGeom prst="rect">
            <a:avLst/>
          </a:prstGeom>
        </p:spPr>
        <p:txBody>
          <a:bodyPr wrap="none">
            <a:spAutoFit/>
          </a:bodyPr>
          <a:lstStyle/>
          <a:p>
            <a:r>
              <a:rPr lang="en-US" dirty="0" smtClean="0"/>
              <a:t>Chosen financial MS Dynamics NAV reports III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53" y="1340768"/>
            <a:ext cx="5347816" cy="533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180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56</a:t>
            </a:fld>
            <a:endParaRPr lang="en-US"/>
          </a:p>
        </p:txBody>
      </p:sp>
      <p:sp>
        <p:nvSpPr>
          <p:cNvPr id="3" name="Zástupný symbol pro text 2"/>
          <p:cNvSpPr>
            <a:spLocks noGrp="1"/>
          </p:cNvSpPr>
          <p:nvPr>
            <p:ph type="body" sz="quarter" idx="13"/>
          </p:nvPr>
        </p:nvSpPr>
        <p:spPr/>
        <p:txBody>
          <a:bodyPr/>
          <a:lstStyle/>
          <a:p>
            <a:r>
              <a:rPr lang="cs-CZ" dirty="0" err="1" smtClean="0"/>
              <a:t>Reconstruction</a:t>
            </a:r>
            <a:r>
              <a:rPr lang="cs-CZ" dirty="0" smtClean="0"/>
              <a:t>  </a:t>
            </a:r>
            <a:r>
              <a:rPr lang="cs-CZ" dirty="0" err="1" smtClean="0"/>
              <a:t>Customer</a:t>
            </a:r>
            <a:r>
              <a:rPr lang="cs-CZ" dirty="0" smtClean="0"/>
              <a:t> Balance</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en-US" dirty="0" smtClean="0"/>
              <a:t>Chosen financial MS Dynamics NAV reports IV</a:t>
            </a:r>
            <a:r>
              <a:rPr lang="cs-CZ" dirty="0" smtClean="0"/>
              <a:t> </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4036"/>
            <a:ext cx="5952455" cy="523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317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57</a:t>
            </a:fld>
            <a:endParaRPr lang="en-US"/>
          </a:p>
        </p:txBody>
      </p:sp>
      <p:sp>
        <p:nvSpPr>
          <p:cNvPr id="3" name="Zástupný symbol pro text 2"/>
          <p:cNvSpPr>
            <a:spLocks noGrp="1"/>
          </p:cNvSpPr>
          <p:nvPr>
            <p:ph type="body" sz="quarter" idx="13"/>
          </p:nvPr>
        </p:nvSpPr>
        <p:spPr/>
        <p:txBody>
          <a:bodyPr/>
          <a:lstStyle/>
          <a:p>
            <a:r>
              <a:rPr lang="cs-CZ" dirty="0" err="1" smtClean="0"/>
              <a:t>Customer</a:t>
            </a:r>
            <a:r>
              <a:rPr lang="cs-CZ" dirty="0" smtClean="0"/>
              <a:t> Balance by </a:t>
            </a:r>
            <a:r>
              <a:rPr lang="cs-CZ" dirty="0" err="1" smtClean="0"/>
              <a:t>Due</a:t>
            </a:r>
            <a:r>
              <a:rPr lang="cs-CZ" dirty="0" smtClean="0"/>
              <a:t> </a:t>
            </a:r>
            <a:r>
              <a:rPr lang="cs-CZ" dirty="0" err="1" smtClean="0"/>
              <a:t>Date</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cs-CZ" dirty="0" err="1"/>
              <a:t>Chosen</a:t>
            </a:r>
            <a:r>
              <a:rPr lang="cs-CZ" dirty="0"/>
              <a:t> </a:t>
            </a:r>
            <a:r>
              <a:rPr lang="cs-CZ" dirty="0" err="1"/>
              <a:t>financial</a:t>
            </a:r>
            <a:r>
              <a:rPr lang="cs-CZ" dirty="0"/>
              <a:t> MS Dynamics NAV </a:t>
            </a:r>
            <a:r>
              <a:rPr lang="cs-CZ" dirty="0" err="1"/>
              <a:t>reports</a:t>
            </a:r>
            <a:r>
              <a:rPr lang="cs-CZ" dirty="0"/>
              <a:t> </a:t>
            </a:r>
            <a:r>
              <a:rPr lang="cs-CZ" dirty="0" smtClean="0"/>
              <a:t>V </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134556"/>
            <a:ext cx="7848873" cy="544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901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58</a:t>
            </a:fld>
            <a:endParaRPr lang="en-US"/>
          </a:p>
        </p:txBody>
      </p:sp>
      <p:sp>
        <p:nvSpPr>
          <p:cNvPr id="3" name="Zástupný symbol pro text 2"/>
          <p:cNvSpPr>
            <a:spLocks noGrp="1"/>
          </p:cNvSpPr>
          <p:nvPr>
            <p:ph type="body" sz="quarter" idx="13"/>
          </p:nvPr>
        </p:nvSpPr>
        <p:spPr/>
        <p:txBody>
          <a:bodyPr/>
          <a:lstStyle/>
          <a:p>
            <a:r>
              <a:rPr lang="cs-CZ" dirty="0" err="1" smtClean="0"/>
              <a:t>Customet</a:t>
            </a:r>
            <a:r>
              <a:rPr lang="cs-CZ" dirty="0" smtClean="0"/>
              <a:t> </a:t>
            </a:r>
            <a:r>
              <a:rPr lang="cs-CZ" dirty="0" err="1" smtClean="0"/>
              <a:t>Order</a:t>
            </a:r>
            <a:r>
              <a:rPr lang="cs-CZ" dirty="0" smtClean="0"/>
              <a:t> Detail</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cs-CZ" dirty="0" err="1"/>
              <a:t>Chosen</a:t>
            </a:r>
            <a:r>
              <a:rPr lang="cs-CZ" dirty="0"/>
              <a:t> </a:t>
            </a:r>
            <a:r>
              <a:rPr lang="cs-CZ" dirty="0" err="1"/>
              <a:t>financial</a:t>
            </a:r>
            <a:r>
              <a:rPr lang="cs-CZ" dirty="0"/>
              <a:t> MS Dynamics NAV </a:t>
            </a:r>
            <a:r>
              <a:rPr lang="cs-CZ" dirty="0" err="1"/>
              <a:t>reports</a:t>
            </a:r>
            <a:r>
              <a:rPr lang="cs-CZ" dirty="0"/>
              <a:t> </a:t>
            </a:r>
            <a:r>
              <a:rPr lang="cs-CZ" dirty="0" smtClean="0"/>
              <a:t>IV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6048672" cy="537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4596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59</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2090294"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3" y="674773"/>
            <a:ext cx="260032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5085184"/>
            <a:ext cx="35052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3707904" y="5289971"/>
            <a:ext cx="0" cy="5873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Přímá spojnice se šipkou 6"/>
          <p:cNvCxnSpPr/>
          <p:nvPr/>
        </p:nvCxnSpPr>
        <p:spPr>
          <a:xfrm>
            <a:off x="3851920" y="5877272"/>
            <a:ext cx="40324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bdélník 7"/>
          <p:cNvSpPr/>
          <p:nvPr/>
        </p:nvSpPr>
        <p:spPr>
          <a:xfrm>
            <a:off x="4100516" y="6093296"/>
            <a:ext cx="378385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See</a:t>
            </a:r>
            <a:r>
              <a:rPr lang="cs-CZ"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next</a:t>
            </a:r>
            <a:r>
              <a:rPr lang="cs-CZ"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slides</a:t>
            </a:r>
            <a:endParaRPr lang="cs-CZ"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92" y="1052736"/>
            <a:ext cx="3148408" cy="253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Šipka doleva 8"/>
          <p:cNvSpPr/>
          <p:nvPr/>
        </p:nvSpPr>
        <p:spPr>
          <a:xfrm>
            <a:off x="4740424" y="1196752"/>
            <a:ext cx="911696" cy="1440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10558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5606277"/>
          </a:xfrm>
          <a:prstGeom prst="rect">
            <a:avLst/>
          </a:prstGeom>
          <a:noFill/>
          <a:ln w="9525">
            <a:noFill/>
            <a:miter lim="800000"/>
            <a:headEnd/>
            <a:tailEnd/>
          </a:ln>
        </p:spPr>
      </p:pic>
      <p:sp>
        <p:nvSpPr>
          <p:cNvPr id="8" name="TextovéPole 7"/>
          <p:cNvSpPr txBox="1"/>
          <p:nvPr/>
        </p:nvSpPr>
        <p:spPr>
          <a:xfrm>
            <a:off x="3459132" y="3679015"/>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6</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8" y="1340767"/>
            <a:ext cx="1839816" cy="501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Šipka doleva 1"/>
          <p:cNvSpPr/>
          <p:nvPr/>
        </p:nvSpPr>
        <p:spPr>
          <a:xfrm>
            <a:off x="2404118" y="1772816"/>
            <a:ext cx="3680050" cy="1008112"/>
          </a:xfrm>
          <a:prstGeom prst="leftArrow">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t>Info for presenter : Database open from  </a:t>
            </a:r>
            <a:endParaRPr lang="en-US" sz="1400"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136" y="1600253"/>
            <a:ext cx="2199531" cy="118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60</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764704"/>
            <a:ext cx="5256584" cy="528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4788024" y="836712"/>
            <a:ext cx="220509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5400" b="1" cap="none" spc="0" dirty="0" smtClean="0">
                <a:ln/>
                <a:solidFill>
                  <a:schemeClr val="accent3"/>
                </a:solidFill>
                <a:effectLst/>
              </a:rPr>
              <a:t>PAGE 1</a:t>
            </a:r>
            <a:endParaRPr lang="cs-CZ" sz="5400" b="1" cap="none" spc="0" dirty="0">
              <a:ln/>
              <a:solidFill>
                <a:schemeClr val="accent3"/>
              </a:solidFill>
              <a:effectLst/>
            </a:endParaRPr>
          </a:p>
        </p:txBody>
      </p:sp>
    </p:spTree>
    <p:extLst>
      <p:ext uri="{BB962C8B-B14F-4D97-AF65-F5344CB8AC3E}">
        <p14:creationId xmlns:p14="http://schemas.microsoft.com/office/powerpoint/2010/main" val="4582996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61</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485775"/>
            <a:ext cx="7380287" cy="58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délník 10"/>
          <p:cNvSpPr/>
          <p:nvPr/>
        </p:nvSpPr>
        <p:spPr>
          <a:xfrm>
            <a:off x="4788025" y="836712"/>
            <a:ext cx="220509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5400" b="1" cap="none" spc="0" dirty="0" smtClean="0">
                <a:ln/>
                <a:solidFill>
                  <a:schemeClr val="accent3"/>
                </a:solidFill>
                <a:effectLst/>
              </a:rPr>
              <a:t>PAGE 2</a:t>
            </a:r>
            <a:endParaRPr lang="cs-CZ" sz="5400" b="1" cap="none" spc="0" dirty="0">
              <a:ln/>
              <a:solidFill>
                <a:schemeClr val="accent3"/>
              </a:solidFill>
              <a:effectLst/>
            </a:endParaRPr>
          </a:p>
        </p:txBody>
      </p:sp>
    </p:spTree>
    <p:extLst>
      <p:ext uri="{BB962C8B-B14F-4D97-AF65-F5344CB8AC3E}">
        <p14:creationId xmlns:p14="http://schemas.microsoft.com/office/powerpoint/2010/main" val="4582996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62</a:t>
            </a:fld>
            <a:endParaRPr lang="en-US"/>
          </a:p>
        </p:txBody>
      </p:sp>
      <p:sp>
        <p:nvSpPr>
          <p:cNvPr id="3" name="Zástupný symbol pro text 2"/>
          <p:cNvSpPr>
            <a:spLocks noGrp="1"/>
          </p:cNvSpPr>
          <p:nvPr>
            <p:ph type="body" sz="quarter" idx="13"/>
          </p:nvPr>
        </p:nvSpPr>
        <p:spPr/>
        <p:txBody>
          <a:bodyPr/>
          <a:lstStyle/>
          <a:p>
            <a:r>
              <a:rPr lang="cs-CZ" dirty="0" err="1" smtClean="0"/>
              <a:t>Detailed</a:t>
            </a:r>
            <a:r>
              <a:rPr lang="cs-CZ" dirty="0" smtClean="0"/>
              <a:t> </a:t>
            </a:r>
            <a:r>
              <a:rPr lang="cs-CZ" dirty="0" err="1" smtClean="0"/>
              <a:t>Income</a:t>
            </a:r>
            <a:r>
              <a:rPr lang="cs-CZ" dirty="0" smtClean="0"/>
              <a:t> </a:t>
            </a:r>
            <a:r>
              <a:rPr lang="cs-CZ" dirty="0" err="1" smtClean="0"/>
              <a:t>Statement</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71525"/>
            <a:ext cx="27146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712247"/>
            <a:ext cx="4349696" cy="509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347864" y="5969657"/>
            <a:ext cx="1233158"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1</a:t>
            </a:r>
            <a:endParaRPr lang="cs-CZ" sz="2800" b="1" cap="none" spc="0" dirty="0">
              <a:ln/>
              <a:solidFill>
                <a:schemeClr val="accent3"/>
              </a:solidFill>
              <a:effectLst/>
            </a:endParaRPr>
          </a:p>
        </p:txBody>
      </p:sp>
    </p:spTree>
    <p:extLst>
      <p:ext uri="{BB962C8B-B14F-4D97-AF65-F5344CB8AC3E}">
        <p14:creationId xmlns:p14="http://schemas.microsoft.com/office/powerpoint/2010/main" val="42524490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63</a:t>
            </a:fld>
            <a:endParaRPr lang="en-US"/>
          </a:p>
        </p:txBody>
      </p:sp>
      <p:sp>
        <p:nvSpPr>
          <p:cNvPr id="3" name="Zástupný symbol pro text 2"/>
          <p:cNvSpPr>
            <a:spLocks noGrp="1"/>
          </p:cNvSpPr>
          <p:nvPr>
            <p:ph type="body" sz="quarter" idx="13"/>
          </p:nvPr>
        </p:nvSpPr>
        <p:spPr/>
        <p:txBody>
          <a:bodyPr/>
          <a:lstStyle/>
          <a:p>
            <a:r>
              <a:rPr lang="cs-CZ" dirty="0" err="1"/>
              <a:t>Detailed</a:t>
            </a:r>
            <a:r>
              <a:rPr lang="cs-CZ" dirty="0"/>
              <a:t> </a:t>
            </a:r>
            <a:r>
              <a:rPr lang="cs-CZ" dirty="0" err="1"/>
              <a:t>Income</a:t>
            </a:r>
            <a:r>
              <a:rPr lang="cs-CZ" dirty="0"/>
              <a:t> </a:t>
            </a:r>
            <a:r>
              <a:rPr lang="cs-CZ" dirty="0" err="1"/>
              <a:t>Statement</a:t>
            </a:r>
            <a:endParaRPr lang="cs-CZ" dirty="0"/>
          </a:p>
          <a:p>
            <a:endParaRPr lang="cs-CZ" dirty="0"/>
          </a:p>
        </p:txBody>
      </p:sp>
      <p:sp>
        <p:nvSpPr>
          <p:cNvPr id="4" name="Obdélník 3"/>
          <p:cNvSpPr/>
          <p:nvPr/>
        </p:nvSpPr>
        <p:spPr>
          <a:xfrm>
            <a:off x="912250" y="4777988"/>
            <a:ext cx="139666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2  </a:t>
            </a:r>
            <a:endParaRPr lang="cs-CZ" sz="2800" b="1" cap="none" spc="0" dirty="0">
              <a:ln/>
              <a:solidFill>
                <a:schemeClr val="accent3"/>
              </a:solidFill>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53" y="404664"/>
            <a:ext cx="4369363" cy="4248472"/>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693" y="1190515"/>
            <a:ext cx="4338613" cy="411069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7" name="Obdélník 6"/>
          <p:cNvSpPr/>
          <p:nvPr/>
        </p:nvSpPr>
        <p:spPr>
          <a:xfrm>
            <a:off x="4602724" y="5453608"/>
            <a:ext cx="139666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3  </a:t>
            </a:r>
            <a:endParaRPr lang="cs-CZ" sz="2800" b="1" cap="none" spc="0" dirty="0">
              <a:ln/>
              <a:solidFill>
                <a:schemeClr val="accent3"/>
              </a:solidFill>
              <a:effectLst/>
            </a:endParaRPr>
          </a:p>
        </p:txBody>
      </p:sp>
    </p:spTree>
    <p:extLst>
      <p:ext uri="{BB962C8B-B14F-4D97-AF65-F5344CB8AC3E}">
        <p14:creationId xmlns:p14="http://schemas.microsoft.com/office/powerpoint/2010/main" val="7614276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time</a:t>
            </a:r>
            <a:endParaRPr lang="cs-CZ" dirty="0"/>
          </a:p>
        </p:txBody>
      </p:sp>
      <p:sp>
        <p:nvSpPr>
          <p:cNvPr id="3" name="Zástupný symbol pro text 2"/>
          <p:cNvSpPr>
            <a:spLocks noGrp="1"/>
          </p:cNvSpPr>
          <p:nvPr>
            <p:ph type="body" idx="1"/>
          </p:nvPr>
        </p:nvSpPr>
        <p:spPr/>
        <p:txBody>
          <a:bodyPr>
            <a:normAutofit lnSpcReduction="10000"/>
          </a:bodyPr>
          <a:lstStyle/>
          <a:p>
            <a:r>
              <a:rPr lang="cs-CZ" dirty="0" err="1" smtClean="0"/>
              <a:t>Miki</a:t>
            </a:r>
            <a:r>
              <a:rPr lang="cs-CZ" dirty="0" smtClean="0"/>
              <a:t> Skorkovský </a:t>
            </a:r>
            <a:endParaRPr lang="cs-CZ" dirty="0"/>
          </a:p>
        </p:txBody>
      </p:sp>
    </p:spTree>
    <p:extLst>
      <p:ext uri="{BB962C8B-B14F-4D97-AF65-F5344CB8AC3E}">
        <p14:creationId xmlns:p14="http://schemas.microsoft.com/office/powerpoint/2010/main" val="210849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sp>
        <p:nvSpPr>
          <p:cNvPr id="5" name="TextovéPole 4"/>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7</a:t>
            </a:fld>
            <a:endParaRPr lang="en-US"/>
          </a:p>
        </p:txBody>
      </p:sp>
    </p:spTree>
    <p:extLst>
      <p:ext uri="{BB962C8B-B14F-4D97-AF65-F5344CB8AC3E}">
        <p14:creationId xmlns:p14="http://schemas.microsoft.com/office/powerpoint/2010/main" val="42379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195736" y="2066924"/>
            <a:ext cx="5788868" cy="3183877"/>
          </a:xfrm>
          <a:prstGeom prst="rect">
            <a:avLst/>
          </a:prstGeom>
          <a:noFill/>
          <a:ln w="9525">
            <a:noFill/>
            <a:miter lim="800000"/>
            <a:headEnd/>
            <a:tailEnd/>
          </a:ln>
        </p:spPr>
      </p:pic>
      <p:pic>
        <p:nvPicPr>
          <p:cNvPr id="70659" name="Picture 3"/>
          <p:cNvPicPr>
            <a:picLocks noChangeAspect="1" noChangeArrowheads="1"/>
          </p:cNvPicPr>
          <p:nvPr/>
        </p:nvPicPr>
        <p:blipFill>
          <a:blip r:embed="rId5"/>
          <a:srcRect/>
          <a:stretch>
            <a:fillRect/>
          </a:stretch>
        </p:blipFill>
        <p:spPr bwMode="auto">
          <a:xfrm>
            <a:off x="2195736" y="2066924"/>
            <a:ext cx="5788868" cy="318387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8</a:t>
            </a:fld>
            <a:endParaRPr lang="en-US"/>
          </a:p>
        </p:txBody>
      </p:sp>
    </p:spTree>
    <p:extLst>
      <p:ext uri="{BB962C8B-B14F-4D97-AF65-F5344CB8AC3E}">
        <p14:creationId xmlns:p14="http://schemas.microsoft.com/office/powerpoint/2010/main" val="2686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835696" y="1268760"/>
            <a:ext cx="4392489" cy="2596200"/>
          </a:xfrm>
          <a:prstGeom prst="rect">
            <a:avLst/>
          </a:prstGeom>
          <a:noFill/>
          <a:ln w="9525">
            <a:noFill/>
            <a:miter lim="800000"/>
            <a:headEnd/>
            <a:tailEnd/>
          </a:ln>
        </p:spPr>
      </p:pic>
      <p:pic>
        <p:nvPicPr>
          <p:cNvPr id="71683" name="Picture 3"/>
          <p:cNvPicPr>
            <a:picLocks noChangeAspect="1" noChangeArrowheads="1"/>
          </p:cNvPicPr>
          <p:nvPr/>
        </p:nvPicPr>
        <p:blipFill>
          <a:blip r:embed="rId5"/>
          <a:srcRect/>
          <a:stretch>
            <a:fillRect/>
          </a:stretch>
        </p:blipFill>
        <p:spPr bwMode="auto">
          <a:xfrm>
            <a:off x="1835696" y="3989762"/>
            <a:ext cx="4392489" cy="1996839"/>
          </a:xfrm>
          <a:prstGeom prst="rect">
            <a:avLst/>
          </a:prstGeom>
          <a:noFill/>
          <a:ln w="9525">
            <a:noFill/>
            <a:miter lim="800000"/>
            <a:headEnd/>
            <a:tailEnd/>
          </a:ln>
        </p:spPr>
      </p:pic>
      <p:pic>
        <p:nvPicPr>
          <p:cNvPr id="71684" name="Picture 4"/>
          <p:cNvPicPr>
            <a:picLocks noChangeAspect="1" noChangeArrowheads="1"/>
          </p:cNvPicPr>
          <p:nvPr/>
        </p:nvPicPr>
        <p:blipFill>
          <a:blip r:embed="rId6"/>
          <a:srcRect/>
          <a:stretch>
            <a:fillRect/>
          </a:stretch>
        </p:blipFill>
        <p:spPr bwMode="auto">
          <a:xfrm>
            <a:off x="4499993" y="1700808"/>
            <a:ext cx="4481114" cy="3463112"/>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9</a:t>
            </a:fld>
            <a:endParaRPr lang="en-US"/>
          </a:p>
        </p:txBody>
      </p:sp>
    </p:spTree>
    <p:extLst>
      <p:ext uri="{BB962C8B-B14F-4D97-AF65-F5344CB8AC3E}">
        <p14:creationId xmlns:p14="http://schemas.microsoft.com/office/powerpoint/2010/main" val="141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blinds(horizontal)">
                                      <p:cBhvr>
                                        <p:cTn id="12" dur="500"/>
                                        <p:tgtEl>
                                          <p:spTgt spid="716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blinds(horizontal)">
                                      <p:cBhvr>
                                        <p:cTn id="1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136</TotalTime>
  <Words>2806</Words>
  <Application>Microsoft Office PowerPoint</Application>
  <PresentationFormat>Předvádění na obrazovce (4:3)</PresentationFormat>
  <Paragraphs>334</Paragraphs>
  <Slides>64</Slides>
  <Notes>38</Notes>
  <HiddenSlides>0</HiddenSlides>
  <MMClips>0</MMClips>
  <ScaleCrop>false</ScaleCrop>
  <HeadingPairs>
    <vt:vector size="4" baseType="variant">
      <vt:variant>
        <vt:lpstr>Motiv</vt:lpstr>
      </vt:variant>
      <vt:variant>
        <vt:i4>1</vt:i4>
      </vt:variant>
      <vt:variant>
        <vt:lpstr>Nadpisy snímků</vt:lpstr>
      </vt:variant>
      <vt:variant>
        <vt:i4>64</vt:i4>
      </vt:variant>
    </vt:vector>
  </HeadingPairs>
  <TitlesOfParts>
    <vt:vector size="65" baseType="lpstr">
      <vt:lpstr>Navertica3</vt:lpstr>
      <vt:lpstr>Prezentace aplikace PowerPoint</vt:lpstr>
      <vt:lpstr>Agenda – concise screening of MS Dynamics NAV </vt:lpstr>
      <vt:lpstr>Accounting in NAV in one perspective (home study) I</vt:lpstr>
      <vt:lpstr>Accounting in NAV main tool = General Journals (home study)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Reporting (NAV tools or JETs) </vt:lpstr>
      <vt:lpstr>Main principles (source tables and their entries)</vt:lpstr>
      <vt:lpstr>Some chosen  analysis asked by CFO EUROM Czech Republic</vt:lpstr>
      <vt:lpstr>Prezentace aplikace PowerPoint</vt:lpstr>
      <vt:lpstr>Some chosen  analysis asked by CFO EUROM Czech Republic</vt:lpstr>
      <vt:lpstr>Some chosen  analysis asked by CFO EUROM Czech Republic</vt:lpstr>
      <vt:lpstr>Some chosen  analysis examples (JETs)  </vt:lpstr>
      <vt:lpstr>Some chosen  analysis examples (directly from NAV)</vt:lpstr>
      <vt:lpstr>On line analysis example generated over database by JETS </vt:lpstr>
      <vt:lpstr>On line analysis example generated over database by directly from NAV </vt:lpstr>
      <vt:lpstr>Simple business case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time</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Stanislav Matysek</dc:creator>
  <cp:lastModifiedBy>Skorkovsky Jaromir</cp:lastModifiedBy>
  <cp:revision>422</cp:revision>
  <dcterms:created xsi:type="dcterms:W3CDTF">2008-09-16T18:20:53Z</dcterms:created>
  <dcterms:modified xsi:type="dcterms:W3CDTF">2016-09-19T06:39:43Z</dcterms:modified>
</cp:coreProperties>
</file>