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7" r:id="rId6"/>
    <p:sldId id="278" r:id="rId7"/>
    <p:sldId id="279" r:id="rId8"/>
    <p:sldId id="280" r:id="rId9"/>
    <p:sldId id="281" r:id="rId10"/>
    <p:sldId id="272" r:id="rId11"/>
    <p:sldId id="284" r:id="rId12"/>
    <p:sldId id="285" r:id="rId13"/>
    <p:sldId id="286" r:id="rId14"/>
    <p:sldId id="273" r:id="rId15"/>
    <p:sldId id="287" r:id="rId16"/>
    <p:sldId id="274" r:id="rId17"/>
    <p:sldId id="276" r:id="rId18"/>
    <p:sldId id="282" r:id="rId19"/>
    <p:sldId id="28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33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44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55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17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08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75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49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79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96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20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87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CCD69-3BBE-4D42-B918-1167CCC4F04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2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Stručné poznámky k opakování</a:t>
            </a:r>
            <a:br>
              <a:rPr lang="cs-CZ" dirty="0" smtClean="0"/>
            </a:br>
            <a:r>
              <a:rPr lang="cs-CZ" dirty="0" smtClean="0"/>
              <a:t>PIS1  - PIS2-druhá část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Skorkovský, KPH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dodávky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5204" y="2496864"/>
            <a:ext cx="1512168" cy="9191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r>
              <a:rPr lang="cs-CZ" dirty="0" err="1" smtClean="0"/>
              <a:t>Wholesaler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179010" y="1805732"/>
            <a:ext cx="1512168" cy="936104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Vendor</a:t>
            </a:r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3179010" y="3352874"/>
            <a:ext cx="1512168" cy="9011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endParaRPr lang="cs-CZ" dirty="0"/>
          </a:p>
        </p:txBody>
      </p:sp>
      <p:cxnSp>
        <p:nvCxnSpPr>
          <p:cNvPr id="7" name="Pravoúhlá spojnice 6"/>
          <p:cNvCxnSpPr>
            <a:stCxn id="6" idx="1"/>
          </p:cNvCxnSpPr>
          <p:nvPr/>
        </p:nvCxnSpPr>
        <p:spPr>
          <a:xfrm rot="10800000">
            <a:off x="1998684" y="3245895"/>
            <a:ext cx="1180327" cy="557545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ravoúhlá spojnice 7"/>
          <p:cNvCxnSpPr/>
          <p:nvPr/>
        </p:nvCxnSpPr>
        <p:spPr>
          <a:xfrm>
            <a:off x="1998679" y="3114132"/>
            <a:ext cx="1180332" cy="477484"/>
          </a:xfrm>
          <a:prstGeom prst="bentConnector3">
            <a:avLst>
              <a:gd name="adj1" fmla="val 63719"/>
            </a:avLst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5" idx="2"/>
            <a:endCxn id="6" idx="0"/>
          </p:cNvCxnSpPr>
          <p:nvPr/>
        </p:nvCxnSpPr>
        <p:spPr>
          <a:xfrm>
            <a:off x="3935094" y="2741836"/>
            <a:ext cx="0" cy="61103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stCxn id="4" idx="2"/>
          </p:cNvCxnSpPr>
          <p:nvPr/>
        </p:nvCxnSpPr>
        <p:spPr>
          <a:xfrm>
            <a:off x="1221288" y="3415965"/>
            <a:ext cx="0" cy="550007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ravoúhlá spojnice 10"/>
          <p:cNvCxnSpPr/>
          <p:nvPr/>
        </p:nvCxnSpPr>
        <p:spPr>
          <a:xfrm flipV="1">
            <a:off x="1998683" y="1877740"/>
            <a:ext cx="1177297" cy="720080"/>
          </a:xfrm>
          <a:prstGeom prst="bentConnector3">
            <a:avLst>
              <a:gd name="adj1" fmla="val 37055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Pravoúhlá spojnice 11"/>
          <p:cNvCxnSpPr/>
          <p:nvPr/>
        </p:nvCxnSpPr>
        <p:spPr>
          <a:xfrm rot="10800000" flipV="1">
            <a:off x="1978034" y="2050702"/>
            <a:ext cx="1180327" cy="72316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918559" y="3695348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240307" y="3314617"/>
            <a:ext cx="21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00B050"/>
                </a:solidFill>
              </a:rPr>
              <a:t>1 </a:t>
            </a:r>
            <a:endParaRPr lang="cs-CZ" sz="1200" b="1" dirty="0">
              <a:solidFill>
                <a:srgbClr val="00B05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790767" y="3099598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7030A0"/>
                </a:solidFill>
              </a:rPr>
              <a:t>2</a:t>
            </a:r>
            <a:endParaRPr lang="cs-CZ" sz="1200" b="1" dirty="0">
              <a:solidFill>
                <a:srgbClr val="7030A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210802" y="2135284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cs-CZ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61949" y="2219865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002060"/>
                </a:solidFill>
              </a:rPr>
              <a:t>4</a:t>
            </a:r>
            <a:endParaRPr lang="cs-CZ" sz="1200" b="1" dirty="0">
              <a:solidFill>
                <a:srgbClr val="00206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898779" y="2635364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6">
                    <a:lumMod val="50000"/>
                  </a:schemeClr>
                </a:solidFill>
              </a:rPr>
              <a:t>6</a:t>
            </a:r>
            <a:endParaRPr lang="cs-CZ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9" name="Pravoúhlá spojnice 18"/>
          <p:cNvCxnSpPr/>
          <p:nvPr/>
        </p:nvCxnSpPr>
        <p:spPr>
          <a:xfrm rot="10800000" flipV="1">
            <a:off x="2021473" y="2211920"/>
            <a:ext cx="1180327" cy="723161"/>
          </a:xfrm>
          <a:prstGeom prst="bentConnector3">
            <a:avLst>
              <a:gd name="adj1" fmla="val 27404"/>
            </a:avLst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1242594" y="3972347"/>
            <a:ext cx="193641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899970"/>
              </p:ext>
            </p:extLst>
          </p:nvPr>
        </p:nvGraphicFramePr>
        <p:xfrm>
          <a:off x="5220072" y="1919595"/>
          <a:ext cx="29150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500"/>
                <a:gridCol w="1457500"/>
              </a:tblGrid>
              <a:tr h="304368">
                <a:tc>
                  <a:txBody>
                    <a:bodyPr/>
                    <a:lstStyle/>
                    <a:p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noProof="0" dirty="0" smtClean="0"/>
                        <a:t>Quote</a:t>
                      </a:r>
                      <a:endParaRPr lang="en-GB" sz="1400" b="0" noProof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04368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Sales Order</a:t>
                      </a:r>
                      <a:endParaRPr lang="en-GB" sz="1400" noProof="0" dirty="0"/>
                    </a:p>
                  </a:txBody>
                  <a:tcPr/>
                </a:tc>
              </a:tr>
              <a:tr h="304368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Purchase Order</a:t>
                      </a:r>
                      <a:endParaRPr lang="en-GB" sz="1400" noProof="0" dirty="0"/>
                    </a:p>
                  </a:txBody>
                  <a:tcPr/>
                </a:tc>
              </a:tr>
              <a:tr h="304368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noProof="0" dirty="0" smtClean="0"/>
                        <a:t>Delivery list and delivery itself</a:t>
                      </a:r>
                      <a:endParaRPr lang="en-US" sz="1100" noProof="0" dirty="0"/>
                    </a:p>
                  </a:txBody>
                  <a:tcPr/>
                </a:tc>
              </a:tr>
              <a:tr h="304368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Sales invoice</a:t>
                      </a: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368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Purchase invoice</a:t>
                      </a: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35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dodávky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 PO-&gt;NO a propojení</a:t>
            </a:r>
          </a:p>
          <a:p>
            <a:r>
              <a:rPr lang="cs-CZ" dirty="0" smtClean="0"/>
              <a:t>Vytvoření dodávky s pomocí sešitu požadavků</a:t>
            </a:r>
          </a:p>
          <a:p>
            <a:r>
              <a:rPr lang="cs-CZ" dirty="0" smtClean="0"/>
              <a:t>Výhody využívání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129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Očekávané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Nastavení možnosti využívat očekávané náklady </a:t>
            </a:r>
          </a:p>
          <a:p>
            <a:r>
              <a:rPr lang="cs-CZ" sz="2800" dirty="0" smtClean="0"/>
              <a:t>Co to znamená  ? Příjem zboží s odhadnutou cenou bez faktury</a:t>
            </a:r>
          </a:p>
          <a:p>
            <a:r>
              <a:rPr lang="cs-CZ" sz="2800" dirty="0" smtClean="0"/>
              <a:t>Pomocný účet </a:t>
            </a:r>
          </a:p>
          <a:p>
            <a:r>
              <a:rPr lang="cs-CZ" sz="2800" dirty="0" smtClean="0"/>
              <a:t>Zaúčtování faktury a adjustace skutečného nákladu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83408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náklady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268761"/>
            <a:ext cx="1789186" cy="17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12776"/>
            <a:ext cx="6322988" cy="472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910" y="2348880"/>
            <a:ext cx="6224687" cy="471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77700" y="1956560"/>
            <a:ext cx="325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 pouhém příjmu dostaneme : 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2996952"/>
            <a:ext cx="6435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Kde 132110 je dočasný </a:t>
            </a:r>
            <a:r>
              <a:rPr lang="cs-CZ" dirty="0" err="1" smtClean="0"/>
              <a:t>účet.l</a:t>
            </a:r>
            <a:r>
              <a:rPr lang="cs-CZ" dirty="0" smtClean="0"/>
              <a:t> Dále níže upravíme cenu na 30 a F11</a:t>
            </a:r>
            <a:endParaRPr lang="cs-CZ" dirty="0"/>
          </a:p>
          <a:p>
            <a:endParaRPr lang="cs-CZ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909" y="3618887"/>
            <a:ext cx="6224687" cy="54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2555776" y="4437112"/>
            <a:ext cx="3639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 pouhém zaúčtování dostaneme :  </a:t>
            </a:r>
            <a:endParaRPr lang="cs-CZ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476" y="4858857"/>
            <a:ext cx="6113556" cy="630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474" y="5877272"/>
            <a:ext cx="5881985" cy="71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2493877" y="5692606"/>
            <a:ext cx="3674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Položky ocenění pak vypadají takto :  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8892480" y="2584815"/>
            <a:ext cx="0" cy="2500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endCxn id="1028" idx="3"/>
          </p:cNvCxnSpPr>
          <p:nvPr/>
        </p:nvCxnSpPr>
        <p:spPr>
          <a:xfrm flipH="1">
            <a:off x="8685597" y="2584815"/>
            <a:ext cx="20688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8685596" y="5085184"/>
            <a:ext cx="2068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315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Upomínky a rezervace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Upomínky jejich využívání</a:t>
            </a:r>
          </a:p>
          <a:p>
            <a:r>
              <a:rPr lang="cs-CZ" dirty="0" smtClean="0"/>
              <a:t>Nastavení upomínek a jejich úrovně</a:t>
            </a:r>
          </a:p>
          <a:p>
            <a:r>
              <a:rPr lang="cs-CZ" dirty="0" smtClean="0"/>
              <a:t>Poplatky spojené s upomínkami </a:t>
            </a:r>
          </a:p>
          <a:p>
            <a:r>
              <a:rPr lang="cs-CZ" dirty="0" smtClean="0"/>
              <a:t>Rezervace viz další snímek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550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Rezervace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94" y="1504529"/>
            <a:ext cx="7284766" cy="58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27594" y="2195572"/>
            <a:ext cx="7965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Funkce a rezervace (máme nakoupeno několik položek (sklad) a něco na NO (ještě nebylo zatím nedodáno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66308" y="1196752"/>
            <a:ext cx="1287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Prodejní řádek 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49" y="2564904"/>
            <a:ext cx="6165932" cy="106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32800" y="3644912"/>
            <a:ext cx="4178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Na tuto obrazovku u musíme reagovat (Funkce-&gt;Auto rezervace </a:t>
            </a:r>
            <a:endParaRPr lang="cs-CZ" sz="12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67" y="3949893"/>
            <a:ext cx="6768752" cy="116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649267" y="5221006"/>
            <a:ext cx="6862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Systém rezervoval 1 ze skladu a 1 z zatím nevyřízené objednávky :Pokud použiji rezervaci z aktuálního řádku</a:t>
            </a:r>
          </a:p>
          <a:p>
            <a:r>
              <a:rPr lang="cs-CZ" sz="1200" dirty="0" smtClean="0"/>
              <a:t> bude všechno z NO a  nic ze skladu   </a:t>
            </a:r>
            <a:endParaRPr lang="cs-CZ" sz="12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58" y="5685459"/>
            <a:ext cx="4026678" cy="82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prava 4"/>
          <p:cNvSpPr/>
          <p:nvPr/>
        </p:nvSpPr>
        <p:spPr>
          <a:xfrm>
            <a:off x="4355976" y="5794982"/>
            <a:ext cx="504056" cy="303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739" y="5685459"/>
            <a:ext cx="3599483" cy="5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6027778" y="6235980"/>
            <a:ext cx="1287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Prodejní řádek 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7884368" y="4653136"/>
            <a:ext cx="144016" cy="9361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26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skladů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PWP_Introduction</a:t>
            </a:r>
            <a:r>
              <a:rPr lang="cs-CZ" dirty="0" smtClean="0"/>
              <a:t> MS Dynamics XI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115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Neskladové zboží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PWP_Introduction</a:t>
            </a:r>
            <a:r>
              <a:rPr lang="cs-CZ" dirty="0"/>
              <a:t> MS Dynamics </a:t>
            </a:r>
            <a:r>
              <a:rPr lang="cs-CZ" dirty="0" smtClean="0"/>
              <a:t>XII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169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analýz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PWP_Introduction</a:t>
            </a:r>
            <a:r>
              <a:rPr lang="cs-CZ" dirty="0"/>
              <a:t> MS Dynamics </a:t>
            </a:r>
            <a:r>
              <a:rPr lang="cs-CZ" dirty="0" smtClean="0"/>
              <a:t>XXV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999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PWP_Introduction</a:t>
            </a:r>
            <a:r>
              <a:rPr lang="cs-CZ"/>
              <a:t> MS </a:t>
            </a:r>
            <a:r>
              <a:rPr lang="cs-CZ"/>
              <a:t>Dynamics </a:t>
            </a:r>
            <a:r>
              <a:rPr lang="cs-CZ" smtClean="0"/>
              <a:t>XXII 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97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Přiřazení poplatků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Probráno dne 5.12.2016 </a:t>
            </a:r>
          </a:p>
          <a:p>
            <a:pPr lvl="1"/>
            <a:r>
              <a:rPr lang="cs-CZ" sz="2400" dirty="0" err="1" smtClean="0"/>
              <a:t>NO</a:t>
            </a:r>
            <a:r>
              <a:rPr lang="cs-CZ" sz="2400" dirty="0" err="1" smtClean="0">
                <a:sym typeface="Wingdings" panose="05000000000000000000" pitchFamily="2" charset="2"/>
              </a:rPr>
              <a:t>do</a:t>
            </a:r>
            <a:r>
              <a:rPr lang="cs-CZ" sz="2400" dirty="0" smtClean="0">
                <a:sym typeface="Wingdings" panose="05000000000000000000" pitchFamily="2" charset="2"/>
              </a:rPr>
              <a:t> řádků Typ=Poplatek</a:t>
            </a:r>
          </a:p>
          <a:p>
            <a:pPr lvl="1"/>
            <a:r>
              <a:rPr lang="cs-CZ" sz="2400" dirty="0" smtClean="0">
                <a:sym typeface="Wingdings" panose="05000000000000000000" pitchFamily="2" charset="2"/>
              </a:rPr>
              <a:t>Zadat počet kilometrů a cenu/km</a:t>
            </a:r>
          </a:p>
          <a:p>
            <a:pPr lvl="1"/>
            <a:r>
              <a:rPr lang="cs-CZ" sz="2400" dirty="0" smtClean="0">
                <a:sym typeface="Wingdings" panose="05000000000000000000" pitchFamily="2" charset="2"/>
              </a:rPr>
              <a:t>Přiřazení poplatku za zboží -&gt; Funkce-&gt;Kopie řádků příjemky (najít zaúčtovaný nákupní dokument)-&gt;navrhnout přiřazení podle částky nebo rovnoměrně a F11 </a:t>
            </a:r>
          </a:p>
          <a:p>
            <a:pPr lvl="1"/>
            <a:r>
              <a:rPr lang="cs-CZ" sz="2400" dirty="0" smtClean="0">
                <a:sym typeface="Wingdings" panose="05000000000000000000" pitchFamily="2" charset="2"/>
              </a:rPr>
              <a:t>V nakoupeném zboží na příjemce se objeví poplatek ve druhé položce ocenění (Zboží + 2 x Ctrl-F5 )    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6200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Karta kontaktu a její vazba na kartu partnera (zákazník, dodavatel, banka)</a:t>
            </a:r>
          </a:p>
          <a:p>
            <a:r>
              <a:rPr lang="cs-CZ" sz="2000" dirty="0" smtClean="0"/>
              <a:t>Vytvoření karty zákazníka za karty kontaktu pomocí šablony</a:t>
            </a:r>
          </a:p>
          <a:p>
            <a:r>
              <a:rPr lang="cs-CZ" sz="2000" dirty="0" smtClean="0"/>
              <a:t>Segmentace kontaktů a typy kontaktů</a:t>
            </a:r>
          </a:p>
          <a:p>
            <a:r>
              <a:rPr lang="cs-CZ" sz="2000" dirty="0" smtClean="0"/>
              <a:t>Profily a jejich nastavení </a:t>
            </a:r>
          </a:p>
          <a:p>
            <a:r>
              <a:rPr lang="cs-CZ" sz="2000" dirty="0" smtClean="0"/>
              <a:t>Obchodní příležitosti (vazba na jinou otázku) a vazba na </a:t>
            </a:r>
            <a:r>
              <a:rPr lang="cs-CZ" sz="2000" dirty="0" err="1" smtClean="0"/>
              <a:t>wizarda</a:t>
            </a:r>
            <a:endParaRPr lang="cs-CZ" sz="2000" dirty="0" smtClean="0"/>
          </a:p>
          <a:p>
            <a:r>
              <a:rPr lang="cs-CZ" sz="2000" dirty="0" smtClean="0"/>
              <a:t>Interakce a vytváření s pomocí </a:t>
            </a:r>
            <a:r>
              <a:rPr lang="cs-CZ" sz="2000" dirty="0" err="1" smtClean="0"/>
              <a:t>wizdara</a:t>
            </a:r>
            <a:endParaRPr lang="cs-CZ" sz="2000" dirty="0" smtClean="0"/>
          </a:p>
          <a:p>
            <a:r>
              <a:rPr lang="cs-CZ" sz="2000" dirty="0" smtClean="0"/>
              <a:t>Připojení nabídek</a:t>
            </a:r>
          </a:p>
          <a:p>
            <a:r>
              <a:rPr lang="cs-CZ" sz="2000" dirty="0" smtClean="0"/>
              <a:t>Segmenty a kampaně </a:t>
            </a:r>
          </a:p>
          <a:p>
            <a:r>
              <a:rPr lang="cs-CZ" sz="2000" dirty="0" smtClean="0"/>
              <a:t>Přínosy využívání CRM </a:t>
            </a:r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72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Nastavení dimenzí</a:t>
            </a:r>
          </a:p>
          <a:p>
            <a:r>
              <a:rPr lang="cs-CZ" dirty="0" smtClean="0"/>
              <a:t>Globální dimenze a ostatní dimenze</a:t>
            </a:r>
          </a:p>
          <a:p>
            <a:r>
              <a:rPr lang="cs-CZ" dirty="0" smtClean="0"/>
              <a:t>Využití </a:t>
            </a:r>
          </a:p>
          <a:p>
            <a:r>
              <a:rPr lang="cs-CZ" dirty="0" smtClean="0"/>
              <a:t>Analýzy dle dimenzí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14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Náhrady, křížové odkazy,..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Náhrady zboží (jednosměrné, obousměrné, s podmínkou)</a:t>
            </a:r>
          </a:p>
          <a:p>
            <a:r>
              <a:rPr lang="cs-CZ" sz="2400" dirty="0" smtClean="0"/>
              <a:t>Přínosy využívání náhrad</a:t>
            </a:r>
          </a:p>
          <a:p>
            <a:r>
              <a:rPr lang="cs-CZ" sz="2400" dirty="0" smtClean="0"/>
              <a:t>Křížové odkazy a jejich nastavení a využití </a:t>
            </a:r>
          </a:p>
          <a:p>
            <a:r>
              <a:rPr lang="cs-CZ" sz="2400" dirty="0" smtClean="0"/>
              <a:t>Rozšíření texty (nastavení a jejich využití) </a:t>
            </a:r>
          </a:p>
          <a:p>
            <a:r>
              <a:rPr lang="cs-CZ" sz="2400" dirty="0" smtClean="0"/>
              <a:t>Skladové jednotky a jejich vytváření</a:t>
            </a:r>
          </a:p>
          <a:p>
            <a:pPr lvl="1"/>
            <a:r>
              <a:rPr lang="cs-CZ" sz="2000" dirty="0" smtClean="0"/>
              <a:t>Karta zboží </a:t>
            </a:r>
          </a:p>
          <a:p>
            <a:pPr lvl="1"/>
            <a:r>
              <a:rPr lang="cs-CZ" sz="2000" dirty="0" smtClean="0"/>
              <a:t>Karta skladové jednotky a priority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048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Transfery zboží mezi lokacemi </a:t>
            </a:r>
          </a:p>
          <a:p>
            <a:r>
              <a:rPr lang="cs-CZ" dirty="0" smtClean="0"/>
              <a:t>Zboží na cestě </a:t>
            </a:r>
          </a:p>
          <a:p>
            <a:r>
              <a:rPr lang="cs-CZ" dirty="0" smtClean="0"/>
              <a:t>Položky transferu a okno zboží dle lokací</a:t>
            </a:r>
          </a:p>
          <a:p>
            <a:r>
              <a:rPr lang="cs-CZ" dirty="0" smtClean="0"/>
              <a:t>Plánování tras (matice)</a:t>
            </a:r>
          </a:p>
          <a:p>
            <a:r>
              <a:rPr lang="cs-CZ" dirty="0" smtClean="0"/>
              <a:t>Časy vyskladnění a naskladnění </a:t>
            </a:r>
          </a:p>
          <a:p>
            <a:r>
              <a:rPr lang="cs-CZ" dirty="0" smtClean="0"/>
              <a:t>Smluvní dopravci (doba na cestě) </a:t>
            </a:r>
          </a:p>
          <a:p>
            <a:r>
              <a:rPr lang="cs-CZ" dirty="0" smtClean="0"/>
              <a:t>Objednávka transferu</a:t>
            </a:r>
          </a:p>
          <a:p>
            <a:r>
              <a:rPr lang="cs-CZ" dirty="0" smtClean="0"/>
              <a:t>Náhradní řešení </a:t>
            </a:r>
            <a:r>
              <a:rPr lang="cs-CZ" dirty="0" err="1" smtClean="0"/>
              <a:t>tranferů</a:t>
            </a:r>
            <a:r>
              <a:rPr lang="cs-CZ" dirty="0" smtClean="0"/>
              <a:t> pomocí deníku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2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výroby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Kusovník</a:t>
            </a:r>
          </a:p>
          <a:p>
            <a:r>
              <a:rPr lang="cs-CZ" dirty="0" smtClean="0"/>
              <a:t>TNG postup </a:t>
            </a:r>
          </a:p>
          <a:p>
            <a:r>
              <a:rPr lang="cs-CZ" dirty="0" smtClean="0"/>
              <a:t>Výrobní zakázka a její stavy</a:t>
            </a:r>
          </a:p>
          <a:p>
            <a:r>
              <a:rPr lang="cs-CZ" dirty="0" smtClean="0"/>
              <a:t>Plánování MRP-II</a:t>
            </a:r>
          </a:p>
          <a:p>
            <a:r>
              <a:rPr lang="cs-CZ" dirty="0" smtClean="0"/>
              <a:t>Doplnění komponent </a:t>
            </a:r>
          </a:p>
          <a:p>
            <a:r>
              <a:rPr lang="cs-CZ" dirty="0" smtClean="0"/>
              <a:t>Odhlašování výroby (spotřeba a výstup </a:t>
            </a:r>
            <a:r>
              <a:rPr lang="cs-CZ" dirty="0" err="1" smtClean="0"/>
              <a:t>finálů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Statistika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98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Hromadné objednávky (HO)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Vysvětlení principu hromadné objednávky </a:t>
            </a:r>
          </a:p>
          <a:p>
            <a:r>
              <a:rPr lang="cs-CZ" dirty="0" smtClean="0"/>
              <a:t>Využívání hromadných objednávek</a:t>
            </a:r>
          </a:p>
          <a:p>
            <a:r>
              <a:rPr lang="cs-CZ" dirty="0" smtClean="0"/>
              <a:t>Vytváření prodejních objednávek z (HO)</a:t>
            </a:r>
          </a:p>
          <a:p>
            <a:r>
              <a:rPr lang="cs-CZ" dirty="0" smtClean="0"/>
              <a:t>Náhrada prognózy a rozdíl mezi HO a prognózou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54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vratek a jejich využití (reklamace)</a:t>
            </a:r>
          </a:p>
          <a:p>
            <a:r>
              <a:rPr lang="cs-CZ" dirty="0" smtClean="0"/>
              <a:t>Vytváření vratky</a:t>
            </a:r>
          </a:p>
          <a:p>
            <a:r>
              <a:rPr lang="cs-CZ" dirty="0" smtClean="0"/>
              <a:t>Propojení položek kvůli vrácení přených nákladů </a:t>
            </a:r>
          </a:p>
          <a:p>
            <a:r>
              <a:rPr lang="cs-CZ" dirty="0" smtClean="0"/>
              <a:t>Generované doklady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6077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499</Words>
  <Application>Microsoft Office PowerPoint</Application>
  <PresentationFormat>Předvádění na obrazovce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Stručné poznámky k opakování PIS1  - PIS2-druhá část</vt:lpstr>
      <vt:lpstr>Přiřazení poplatků</vt:lpstr>
      <vt:lpstr>CRM</vt:lpstr>
      <vt:lpstr>Dimenze</vt:lpstr>
      <vt:lpstr>Náhrady, křížové odkazy,..</vt:lpstr>
      <vt:lpstr>Transfery</vt:lpstr>
      <vt:lpstr>Řízení výroby</vt:lpstr>
      <vt:lpstr>Hromadné objednávky (HO)</vt:lpstr>
      <vt:lpstr>Vratky</vt:lpstr>
      <vt:lpstr>Přímé dodávky</vt:lpstr>
      <vt:lpstr>Přímé dodávky</vt:lpstr>
      <vt:lpstr>Očekávané náklady</vt:lpstr>
      <vt:lpstr>Očekávané náklady</vt:lpstr>
      <vt:lpstr>Upomínky a rezervace</vt:lpstr>
      <vt:lpstr>Rezervace</vt:lpstr>
      <vt:lpstr>Řízení skladů</vt:lpstr>
      <vt:lpstr>Neskladové zboží </vt:lpstr>
      <vt:lpstr>Základy analýz  </vt:lpstr>
      <vt:lpstr>Rozpočty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Stručné poznámky k opakování PIS1  - PIS2</dc:title>
  <dc:creator>Skorkovsky Jaromir</dc:creator>
  <cp:lastModifiedBy>Skorkovsky Jaromir</cp:lastModifiedBy>
  <cp:revision>50</cp:revision>
  <dcterms:created xsi:type="dcterms:W3CDTF">2016-11-28T08:44:47Z</dcterms:created>
  <dcterms:modified xsi:type="dcterms:W3CDTF">2016-12-12T09:57:43Z</dcterms:modified>
</cp:coreProperties>
</file>