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339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441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555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838200"/>
            <a:ext cx="8499404" cy="579438"/>
          </a:xfrm>
        </p:spPr>
        <p:txBody>
          <a:bodyPr>
            <a:noAutofit/>
          </a:bodyPr>
          <a:lstStyle>
            <a:lvl1pPr algn="l">
              <a:defRPr sz="2800" b="0">
                <a:solidFill>
                  <a:srgbClr val="695C4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404118" y="304800"/>
            <a:ext cx="6597038" cy="228600"/>
          </a:xfrm>
          <a:ln>
            <a:noFill/>
          </a:ln>
        </p:spPr>
        <p:txBody>
          <a:bodyPr>
            <a:noAutofit/>
          </a:bodyPr>
          <a:lstStyle>
            <a:lvl1pPr algn="r">
              <a:buNone/>
              <a:defRPr sz="1000" u="none" cap="none" spc="0" normalizeH="0" baseline="0">
                <a:solidFill>
                  <a:srgbClr val="695C4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28596" y="1600202"/>
            <a:ext cx="8481404" cy="4525963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/>
            </a:lvl1pPr>
            <a:lvl2pPr>
              <a:buSzPct val="90000"/>
              <a:buFontTx/>
              <a:buBlip>
                <a:blip r:embed="rId2"/>
              </a:buBlip>
              <a:defRPr/>
            </a:lvl2pPr>
            <a:lvl3pPr>
              <a:buSzPct val="80000"/>
              <a:buFontTx/>
              <a:buBlip>
                <a:blip r:embed="rId2"/>
              </a:buBlip>
              <a:defRPr/>
            </a:lvl3pPr>
            <a:lvl4pPr>
              <a:buSzPct val="70000"/>
              <a:buFontTx/>
              <a:buBlip>
                <a:blip r:embed="rId2"/>
              </a:buBlip>
              <a:defRPr/>
            </a:lvl4pPr>
            <a:lvl5pPr>
              <a:buSzPct val="60000"/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en-CA" dirty="0" smtClean="0"/>
              <a:t>Click to edit Master text styles</a:t>
            </a:r>
          </a:p>
          <a:p>
            <a:pPr lvl="1"/>
            <a:r>
              <a:rPr lang="en-CA" dirty="0" smtClean="0"/>
              <a:t>Second level</a:t>
            </a:r>
          </a:p>
          <a:p>
            <a:pPr lvl="2"/>
            <a:r>
              <a:rPr lang="en-CA" dirty="0" smtClean="0"/>
              <a:t>Third level</a:t>
            </a:r>
          </a:p>
          <a:p>
            <a:pPr lvl="3"/>
            <a:r>
              <a:rPr lang="en-CA" dirty="0" smtClean="0"/>
              <a:t>Fourth level</a:t>
            </a:r>
          </a:p>
          <a:p>
            <a:pPr lvl="4"/>
            <a:r>
              <a:rPr lang="en-CA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0D974-11A3-4140-A9FA-0BBE69964986}" type="datetime1">
              <a:rPr lang="cs-CZ" smtClean="0"/>
              <a:t>28.11.2016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850DC-A6CE-4D32-BD15-ACE49A7143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72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17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208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75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495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79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6961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20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87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CCD69-3BBE-4D42-B918-1167CCC4F043}" type="datetimeFigureOut">
              <a:rPr lang="cs-CZ" smtClean="0"/>
              <a:t>28.11.2016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2B200-5CC5-49C7-A881-EDAD6C1050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52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Stručné poznámky k opakování</a:t>
            </a:r>
            <a:br>
              <a:rPr lang="cs-CZ" dirty="0" smtClean="0"/>
            </a:br>
            <a:r>
              <a:rPr lang="cs-CZ" dirty="0" smtClean="0"/>
              <a:t>PIS1  - PIS2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Skorkovský, KPH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59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Charakter distribučního řetězce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419872" y="1412776"/>
            <a:ext cx="2376264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Microsoft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434935" y="2348880"/>
            <a:ext cx="2376264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Microsoft CZ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372200" y="2348880"/>
            <a:ext cx="2376264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Microsoft DE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23528" y="2347780"/>
            <a:ext cx="2376264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Microsoft UK</a:t>
            </a:r>
            <a:endParaRPr lang="cs-CZ" dirty="0"/>
          </a:p>
        </p:txBody>
      </p:sp>
      <p:cxnSp>
        <p:nvCxnSpPr>
          <p:cNvPr id="9" name="Přímá spojnice 8"/>
          <p:cNvCxnSpPr>
            <a:stCxn id="7" idx="3"/>
            <a:endCxn id="5" idx="1"/>
          </p:cNvCxnSpPr>
          <p:nvPr/>
        </p:nvCxnSpPr>
        <p:spPr>
          <a:xfrm>
            <a:off x="2699792" y="2635812"/>
            <a:ext cx="735143" cy="110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endCxn id="6" idx="1"/>
          </p:cNvCxnSpPr>
          <p:nvPr/>
        </p:nvCxnSpPr>
        <p:spPr>
          <a:xfrm>
            <a:off x="5811199" y="2631159"/>
            <a:ext cx="561001" cy="5753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délník 13"/>
          <p:cNvSpPr/>
          <p:nvPr/>
        </p:nvSpPr>
        <p:spPr>
          <a:xfrm>
            <a:off x="2231740" y="3443955"/>
            <a:ext cx="2376264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NAV </a:t>
            </a:r>
            <a:r>
              <a:rPr lang="cs-CZ" dirty="0" err="1" smtClean="0"/>
              <a:t>Solution</a:t>
            </a:r>
            <a:r>
              <a:rPr lang="cs-CZ" dirty="0" smtClean="0"/>
              <a:t> Center 1</a:t>
            </a:r>
            <a:endParaRPr lang="cs-CZ" dirty="0"/>
          </a:p>
        </p:txBody>
      </p:sp>
      <p:sp>
        <p:nvSpPr>
          <p:cNvPr id="15" name="Obdélník 14"/>
          <p:cNvSpPr/>
          <p:nvPr/>
        </p:nvSpPr>
        <p:spPr>
          <a:xfrm>
            <a:off x="5796136" y="3443955"/>
            <a:ext cx="2376264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NAV </a:t>
            </a:r>
            <a:r>
              <a:rPr lang="cs-CZ" dirty="0" err="1" smtClean="0"/>
              <a:t>Solution</a:t>
            </a:r>
            <a:r>
              <a:rPr lang="cs-CZ" dirty="0" smtClean="0"/>
              <a:t> Center N</a:t>
            </a:r>
            <a:endParaRPr lang="cs-CZ" dirty="0"/>
          </a:p>
        </p:txBody>
      </p:sp>
      <p:cxnSp>
        <p:nvCxnSpPr>
          <p:cNvPr id="16" name="Přímá spojnice 15"/>
          <p:cNvCxnSpPr>
            <a:endCxn id="15" idx="1"/>
          </p:cNvCxnSpPr>
          <p:nvPr/>
        </p:nvCxnSpPr>
        <p:spPr>
          <a:xfrm>
            <a:off x="4716016" y="3731987"/>
            <a:ext cx="1080120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délník 17"/>
          <p:cNvSpPr/>
          <p:nvPr/>
        </p:nvSpPr>
        <p:spPr>
          <a:xfrm>
            <a:off x="1058671" y="4437112"/>
            <a:ext cx="1857145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1</a:t>
            </a:r>
            <a:endParaRPr lang="cs-CZ" dirty="0"/>
          </a:p>
        </p:txBody>
      </p:sp>
      <p:sp>
        <p:nvSpPr>
          <p:cNvPr id="20" name="Obdélník 19"/>
          <p:cNvSpPr/>
          <p:nvPr/>
        </p:nvSpPr>
        <p:spPr>
          <a:xfrm>
            <a:off x="4716016" y="4458312"/>
            <a:ext cx="1857145" cy="57606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r>
              <a:rPr lang="cs-CZ" dirty="0" smtClean="0"/>
              <a:t> 1</a:t>
            </a:r>
            <a:endParaRPr lang="cs-CZ" dirty="0"/>
          </a:p>
        </p:txBody>
      </p:sp>
      <p:cxnSp>
        <p:nvCxnSpPr>
          <p:cNvPr id="21" name="Přímá spojnice 20"/>
          <p:cNvCxnSpPr>
            <a:stCxn id="18" idx="3"/>
          </p:cNvCxnSpPr>
          <p:nvPr/>
        </p:nvCxnSpPr>
        <p:spPr>
          <a:xfrm>
            <a:off x="2915816" y="4725144"/>
            <a:ext cx="1800200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>
            <a:stCxn id="4" idx="2"/>
            <a:endCxn id="5" idx="0"/>
          </p:cNvCxnSpPr>
          <p:nvPr/>
        </p:nvCxnSpPr>
        <p:spPr>
          <a:xfrm>
            <a:off x="4608004" y="1988840"/>
            <a:ext cx="15063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4" idx="2"/>
          </p:cNvCxnSpPr>
          <p:nvPr/>
        </p:nvCxnSpPr>
        <p:spPr>
          <a:xfrm flipH="1">
            <a:off x="2699792" y="1988840"/>
            <a:ext cx="1908212" cy="358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4" idx="2"/>
          </p:cNvCxnSpPr>
          <p:nvPr/>
        </p:nvCxnSpPr>
        <p:spPr>
          <a:xfrm>
            <a:off x="4608004" y="1988840"/>
            <a:ext cx="1764196" cy="358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endCxn id="14" idx="0"/>
          </p:cNvCxnSpPr>
          <p:nvPr/>
        </p:nvCxnSpPr>
        <p:spPr>
          <a:xfrm flipH="1">
            <a:off x="3419872" y="2924944"/>
            <a:ext cx="1192610" cy="519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>
            <a:stCxn id="5" idx="2"/>
            <a:endCxn id="15" idx="0"/>
          </p:cNvCxnSpPr>
          <p:nvPr/>
        </p:nvCxnSpPr>
        <p:spPr>
          <a:xfrm>
            <a:off x="4623067" y="2924944"/>
            <a:ext cx="2361201" cy="5190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endCxn id="18" idx="0"/>
          </p:cNvCxnSpPr>
          <p:nvPr/>
        </p:nvCxnSpPr>
        <p:spPr>
          <a:xfrm flipH="1">
            <a:off x="1987244" y="4020019"/>
            <a:ext cx="1478377" cy="4170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stCxn id="14" idx="2"/>
            <a:endCxn id="20" idx="0"/>
          </p:cNvCxnSpPr>
          <p:nvPr/>
        </p:nvCxnSpPr>
        <p:spPr>
          <a:xfrm>
            <a:off x="3419872" y="4020019"/>
            <a:ext cx="2224717" cy="4382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932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Okna (formuláře MS Dynamics NAV)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Karta</a:t>
            </a:r>
          </a:p>
          <a:p>
            <a:r>
              <a:rPr lang="cs-CZ" dirty="0" smtClean="0"/>
              <a:t>Přehled</a:t>
            </a:r>
          </a:p>
          <a:p>
            <a:r>
              <a:rPr lang="cs-CZ" dirty="0" smtClean="0"/>
              <a:t>Hlavička a řádky</a:t>
            </a:r>
          </a:p>
          <a:p>
            <a:r>
              <a:rPr lang="cs-CZ" dirty="0" smtClean="0"/>
              <a:t>Matice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412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objektů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Tabulka</a:t>
            </a:r>
          </a:p>
          <a:p>
            <a:r>
              <a:rPr lang="cs-CZ" dirty="0" smtClean="0"/>
              <a:t>Formulář</a:t>
            </a:r>
          </a:p>
          <a:p>
            <a:r>
              <a:rPr lang="cs-CZ" dirty="0" smtClean="0"/>
              <a:t>Zpráva</a:t>
            </a:r>
          </a:p>
          <a:p>
            <a:r>
              <a:rPr lang="cs-CZ" dirty="0" err="1" smtClean="0"/>
              <a:t>Code</a:t>
            </a:r>
            <a:r>
              <a:rPr lang="cs-CZ" dirty="0" smtClean="0"/>
              <a:t> </a:t>
            </a:r>
            <a:r>
              <a:rPr lang="cs-CZ" dirty="0" err="1" smtClean="0"/>
              <a:t>Units</a:t>
            </a:r>
            <a:endParaRPr lang="cs-CZ" dirty="0" smtClean="0"/>
          </a:p>
          <a:p>
            <a:r>
              <a:rPr lang="cs-CZ" dirty="0" err="1" smtClean="0"/>
              <a:t>Dataporty</a:t>
            </a:r>
            <a:endParaRPr lang="cs-CZ" dirty="0" smtClean="0"/>
          </a:p>
          <a:p>
            <a:r>
              <a:rPr lang="cs-CZ" dirty="0" smtClean="0"/>
              <a:t>Menu</a:t>
            </a:r>
          </a:p>
          <a:p>
            <a:r>
              <a:rPr lang="cs-CZ" dirty="0" smtClean="0"/>
              <a:t>Viz Zákazník 18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4014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Nápověda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F1 z pole</a:t>
            </a:r>
          </a:p>
          <a:p>
            <a:r>
              <a:rPr lang="cs-CZ" dirty="0" smtClean="0"/>
              <a:t>Nápověda vždy vlevo dole v okně </a:t>
            </a:r>
          </a:p>
          <a:p>
            <a:r>
              <a:rPr lang="cs-CZ" dirty="0" smtClean="0"/>
              <a:t>MS </a:t>
            </a:r>
            <a:r>
              <a:rPr lang="cs-CZ" dirty="0" err="1" smtClean="0"/>
              <a:t>Dynamic</a:t>
            </a:r>
            <a:r>
              <a:rPr lang="cs-CZ" dirty="0" smtClean="0"/>
              <a:t> Nápověda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157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Kalkulované pole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Vysvětlení na  polo Saldo tabulky zákazník</a:t>
            </a:r>
          </a:p>
          <a:p>
            <a:r>
              <a:rPr lang="cs-CZ" dirty="0" smtClean="0"/>
              <a:t>Typy vzorců (Suma, Průměr, Max, Min,…)</a:t>
            </a:r>
          </a:p>
          <a:p>
            <a:r>
              <a:rPr lang="cs-CZ" dirty="0" smtClean="0"/>
              <a:t>Ručně se nedá editovat  </a:t>
            </a:r>
          </a:p>
          <a:p>
            <a:r>
              <a:rPr lang="cs-CZ" dirty="0" smtClean="0"/>
              <a:t>Dá se filtrovat s pomocí </a:t>
            </a:r>
            <a:r>
              <a:rPr lang="cs-CZ" dirty="0" err="1" smtClean="0"/>
              <a:t>tkzv</a:t>
            </a:r>
            <a:r>
              <a:rPr lang="cs-CZ" dirty="0" smtClean="0"/>
              <a:t>. Plovoucího filtru </a:t>
            </a:r>
          </a:p>
          <a:p>
            <a:r>
              <a:rPr lang="cs-CZ" dirty="0" smtClean="0"/>
              <a:t>Příklady  a ukázky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698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Filtrace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Pole F7 v sezamu  a kartě </a:t>
            </a:r>
          </a:p>
          <a:p>
            <a:r>
              <a:rPr lang="cs-CZ" dirty="0" smtClean="0"/>
              <a:t>Více polí </a:t>
            </a:r>
            <a:r>
              <a:rPr lang="cs-CZ" dirty="0" smtClean="0"/>
              <a:t>naráz </a:t>
            </a:r>
            <a:r>
              <a:rPr lang="cs-CZ" dirty="0" smtClean="0"/>
              <a:t>v seznamu a kartě </a:t>
            </a:r>
          </a:p>
          <a:p>
            <a:r>
              <a:rPr lang="cs-CZ" dirty="0" smtClean="0"/>
              <a:t>Omezení týkající se karet</a:t>
            </a:r>
          </a:p>
          <a:p>
            <a:r>
              <a:rPr lang="cs-CZ" dirty="0" smtClean="0"/>
              <a:t>Plovoucí filtr  </a:t>
            </a:r>
          </a:p>
          <a:p>
            <a:r>
              <a:rPr lang="cs-CZ" dirty="0" smtClean="0"/>
              <a:t>Vzorec data (2T,  3D -&gt; vysvětlení)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55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Navigace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Přínosy (rychlý přístup k původním dokumentům) </a:t>
            </a:r>
          </a:p>
          <a:p>
            <a:r>
              <a:rPr lang="cs-CZ" dirty="0" smtClean="0"/>
              <a:t>Navigace z položek </a:t>
            </a:r>
          </a:p>
          <a:p>
            <a:r>
              <a:rPr lang="cs-CZ" dirty="0" smtClean="0"/>
              <a:t>Navigace z menu</a:t>
            </a:r>
          </a:p>
          <a:p>
            <a:r>
              <a:rPr lang="cs-CZ" dirty="0" smtClean="0"/>
              <a:t>Všechny dokumenty určitého </a:t>
            </a:r>
            <a:r>
              <a:rPr lang="cs-CZ" dirty="0" smtClean="0"/>
              <a:t>typu </a:t>
            </a:r>
            <a:r>
              <a:rPr lang="cs-CZ" dirty="0" smtClean="0"/>
              <a:t>jednoho obchodního partnera,…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53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 systému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Hesla a ID</a:t>
            </a:r>
          </a:p>
          <a:p>
            <a:r>
              <a:rPr lang="cs-CZ" sz="2800" dirty="0" smtClean="0"/>
              <a:t>Přihlášení jak uživatel Windows nebo přímo k databázi</a:t>
            </a:r>
          </a:p>
          <a:p>
            <a:r>
              <a:rPr lang="cs-CZ" sz="2800" dirty="0" smtClean="0"/>
              <a:t>ROLE přiřazené k ID</a:t>
            </a:r>
          </a:p>
          <a:p>
            <a:r>
              <a:rPr lang="cs-CZ" sz="2800" dirty="0" smtClean="0"/>
              <a:t>Oprávnění jako součást role (přímá nepřímá práva)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149080"/>
            <a:ext cx="7128792" cy="2175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08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Nastavení uživatelů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1"/>
            <a:ext cx="6264696" cy="1529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128787" y="1605934"/>
            <a:ext cx="2425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 menu Správa aplikace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1" y="3356992"/>
            <a:ext cx="2664296" cy="1992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55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Protokol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4122043"/>
            <a:ext cx="6608763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9"/>
            <a:ext cx="2154176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971600" y="2348879"/>
            <a:ext cx="432048" cy="177316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99152"/>
            <a:ext cx="6179565" cy="803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nahoru 4"/>
          <p:cNvSpPr/>
          <p:nvPr/>
        </p:nvSpPr>
        <p:spPr>
          <a:xfrm>
            <a:off x="5148064" y="3902863"/>
            <a:ext cx="288032" cy="53424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415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- původ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Dánsko 1985</a:t>
            </a:r>
          </a:p>
          <a:p>
            <a:r>
              <a:rPr lang="cs-CZ" dirty="0" smtClean="0"/>
              <a:t>ČR- 1991</a:t>
            </a:r>
          </a:p>
          <a:p>
            <a:r>
              <a:rPr lang="cs-CZ" dirty="0" smtClean="0"/>
              <a:t>Verze 3.53-&gt;3.56-&gt;</a:t>
            </a:r>
            <a:r>
              <a:rPr lang="cs-CZ" dirty="0" smtClean="0">
                <a:solidFill>
                  <a:srgbClr val="00B050"/>
                </a:solidFill>
              </a:rPr>
              <a:t>Navision </a:t>
            </a:r>
            <a:r>
              <a:rPr lang="cs-CZ" dirty="0" err="1" smtClean="0">
                <a:solidFill>
                  <a:srgbClr val="00B050"/>
                </a:solidFill>
              </a:rPr>
              <a:t>Financials</a:t>
            </a:r>
            <a:r>
              <a:rPr lang="cs-CZ" dirty="0" smtClean="0">
                <a:solidFill>
                  <a:srgbClr val="00B050"/>
                </a:solidFill>
              </a:rPr>
              <a:t>-&gt;</a:t>
            </a:r>
            <a:r>
              <a:rPr lang="cs-CZ" dirty="0" err="1" smtClean="0">
                <a:solidFill>
                  <a:srgbClr val="00B050"/>
                </a:solidFill>
              </a:rPr>
              <a:t>Attain</a:t>
            </a:r>
            <a:r>
              <a:rPr lang="cs-CZ" dirty="0" smtClean="0">
                <a:solidFill>
                  <a:srgbClr val="00B050"/>
                </a:solidFill>
              </a:rPr>
              <a:t> 360-&gt;</a:t>
            </a:r>
            <a:r>
              <a:rPr lang="cs-CZ" dirty="0" err="1" smtClean="0">
                <a:solidFill>
                  <a:srgbClr val="00B050"/>
                </a:solidFill>
              </a:rPr>
              <a:t>Attain</a:t>
            </a:r>
            <a:r>
              <a:rPr lang="cs-CZ" dirty="0" smtClean="0">
                <a:solidFill>
                  <a:srgbClr val="00B050"/>
                </a:solidFill>
              </a:rPr>
              <a:t> 370-&gt;MBS 4.0-&gt;MBS 5.0-&gt;MS </a:t>
            </a:r>
            <a:r>
              <a:rPr lang="cs-CZ" dirty="0" err="1" smtClean="0">
                <a:solidFill>
                  <a:srgbClr val="00B050"/>
                </a:solidFill>
              </a:rPr>
              <a:t>Dynamic</a:t>
            </a:r>
            <a:r>
              <a:rPr lang="cs-CZ" dirty="0" smtClean="0">
                <a:solidFill>
                  <a:srgbClr val="00B050"/>
                </a:solidFill>
              </a:rPr>
              <a:t> NAV 2009-</a:t>
            </a:r>
            <a:r>
              <a:rPr lang="cs-CZ" dirty="0" smtClean="0"/>
              <a:t>&gt; </a:t>
            </a:r>
            <a:r>
              <a:rPr lang="cs-CZ" dirty="0" smtClean="0">
                <a:solidFill>
                  <a:srgbClr val="0070C0"/>
                </a:solidFill>
              </a:rPr>
              <a:t>(RTC)-&gt; MS Dynamics 2013-&gt;MS Dynamics 2015-&gt;2016-&gt;2017</a:t>
            </a:r>
          </a:p>
          <a:p>
            <a:r>
              <a:rPr lang="cs-CZ" dirty="0" smtClean="0">
                <a:solidFill>
                  <a:srgbClr val="0070C0"/>
                </a:solidFill>
              </a:rPr>
              <a:t>RTC= Role </a:t>
            </a:r>
            <a:r>
              <a:rPr lang="cs-CZ" dirty="0" err="1" smtClean="0">
                <a:solidFill>
                  <a:srgbClr val="0070C0"/>
                </a:solidFill>
              </a:rPr>
              <a:t>Tailored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err="1" smtClean="0">
                <a:solidFill>
                  <a:srgbClr val="0070C0"/>
                </a:solidFill>
              </a:rPr>
              <a:t>Client</a:t>
            </a:r>
            <a:r>
              <a:rPr lang="cs-CZ" dirty="0" smtClean="0">
                <a:solidFill>
                  <a:srgbClr val="0070C0"/>
                </a:solidFill>
              </a:rPr>
              <a:t> (3 –</a:t>
            </a:r>
            <a:r>
              <a:rPr lang="cs-CZ" dirty="0" err="1" smtClean="0">
                <a:solidFill>
                  <a:srgbClr val="0070C0"/>
                </a:solidFill>
              </a:rPr>
              <a:t>tiers</a:t>
            </a:r>
            <a:r>
              <a:rPr lang="cs-CZ" dirty="0" smtClean="0">
                <a:solidFill>
                  <a:srgbClr val="0070C0"/>
                </a:solidFill>
              </a:rPr>
              <a:t>)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Windows (2 </a:t>
            </a:r>
            <a:r>
              <a:rPr lang="cs-CZ" dirty="0" err="1" smtClean="0">
                <a:solidFill>
                  <a:srgbClr val="00B050"/>
                </a:solidFill>
              </a:rPr>
              <a:t>tiers</a:t>
            </a:r>
            <a:r>
              <a:rPr lang="cs-CZ" dirty="0" smtClean="0">
                <a:solidFill>
                  <a:srgbClr val="00B050"/>
                </a:solidFill>
              </a:rPr>
              <a:t>) </a:t>
            </a:r>
          </a:p>
          <a:p>
            <a:r>
              <a:rPr lang="cs-CZ" dirty="0" err="1" smtClean="0"/>
              <a:t>Character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556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Kmenová data zákazník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1800" b="1" dirty="0" smtClean="0"/>
              <a:t>Zákazník</a:t>
            </a:r>
          </a:p>
          <a:p>
            <a:pPr lvl="1"/>
            <a:r>
              <a:rPr lang="cs-CZ" sz="1600" dirty="0" smtClean="0"/>
              <a:t>Saldo</a:t>
            </a:r>
          </a:p>
          <a:p>
            <a:pPr lvl="1"/>
            <a:r>
              <a:rPr lang="cs-CZ" sz="1600" dirty="0" smtClean="0"/>
              <a:t>Max úvěr </a:t>
            </a:r>
          </a:p>
          <a:p>
            <a:pPr lvl="1"/>
            <a:r>
              <a:rPr lang="cs-CZ" sz="1600" dirty="0" smtClean="0"/>
              <a:t>Číslo plátce</a:t>
            </a:r>
          </a:p>
          <a:p>
            <a:pPr lvl="1"/>
            <a:r>
              <a:rPr lang="cs-CZ" sz="1600" dirty="0" smtClean="0"/>
              <a:t>Obchodní skupiny  (celkem 3) – viz obrázek dále </a:t>
            </a:r>
          </a:p>
          <a:p>
            <a:pPr lvl="1"/>
            <a:r>
              <a:rPr lang="cs-CZ" sz="1600" dirty="0" smtClean="0"/>
              <a:t>Cenová skupina zákazníka  (vazba na otázku 13- slevy)</a:t>
            </a:r>
          </a:p>
          <a:p>
            <a:pPr lvl="1"/>
            <a:r>
              <a:rPr lang="cs-CZ" sz="1600" dirty="0" smtClean="0"/>
              <a:t>Skupina slev </a:t>
            </a:r>
            <a:r>
              <a:rPr lang="cs-CZ" sz="1600" dirty="0"/>
              <a:t>(vazba na otázku 13- slevy</a:t>
            </a:r>
            <a:r>
              <a:rPr lang="cs-CZ" sz="1600" dirty="0" smtClean="0"/>
              <a:t>) </a:t>
            </a:r>
          </a:p>
          <a:p>
            <a:pPr lvl="1"/>
            <a:r>
              <a:rPr lang="cs-CZ" sz="1600" dirty="0" smtClean="0"/>
              <a:t>Podmínky upomínek </a:t>
            </a:r>
          </a:p>
          <a:p>
            <a:pPr lvl="1"/>
            <a:r>
              <a:rPr lang="cs-CZ" sz="1600" dirty="0" smtClean="0"/>
              <a:t>Kód platební podmínky</a:t>
            </a:r>
          </a:p>
          <a:p>
            <a:pPr lvl="1"/>
            <a:r>
              <a:rPr lang="cs-CZ" sz="1600" dirty="0" smtClean="0"/>
              <a:t>Služby přepravce (vazba na otázku 22-transfery) </a:t>
            </a:r>
          </a:p>
          <a:p>
            <a:pPr lvl="1"/>
            <a:r>
              <a:rPr lang="cs-CZ" sz="1600" dirty="0" smtClean="0"/>
              <a:t>Kód měny</a:t>
            </a:r>
          </a:p>
          <a:p>
            <a:pPr lvl="1"/>
            <a:r>
              <a:rPr lang="cs-CZ" sz="1600" dirty="0" smtClean="0"/>
              <a:t>Kód jazyka</a:t>
            </a:r>
          </a:p>
          <a:p>
            <a:pPr lvl="1"/>
            <a:endParaRPr lang="cs-CZ" sz="1600" dirty="0" smtClean="0"/>
          </a:p>
          <a:p>
            <a:r>
              <a:rPr lang="cs-CZ" sz="2000" dirty="0" smtClean="0"/>
              <a:t>Dodavatel </a:t>
            </a:r>
          </a:p>
          <a:p>
            <a:pPr lvl="1"/>
            <a:r>
              <a:rPr lang="cs-CZ" sz="1600" dirty="0" smtClean="0"/>
              <a:t>Obdobné jak u zákazníka (mimo upomínek, a místo plátce je věřitel)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73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Basic </a:t>
            </a:r>
            <a:r>
              <a:rPr lang="cs-CZ" dirty="0" err="1" smtClean="0"/>
              <a:t>principles</a:t>
            </a:r>
            <a:r>
              <a:rPr lang="cs-CZ" dirty="0" smtClean="0"/>
              <a:t> in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picture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endParaRPr lang="cs-CZ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158761" y="4005064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>
            <a:off x="179512" y="1293511"/>
            <a:ext cx="21602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 flipV="1">
            <a:off x="172870" y="1293513"/>
            <a:ext cx="3321" cy="5015807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179512" y="4797152"/>
            <a:ext cx="1141026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174530" y="6291731"/>
            <a:ext cx="288032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3995936" y="1052737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Customer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995936" y="1776132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Vendor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4" name="Obdélník 23"/>
          <p:cNvSpPr/>
          <p:nvPr/>
        </p:nvSpPr>
        <p:spPr>
          <a:xfrm>
            <a:off x="3986770" y="2564904"/>
            <a:ext cx="801451" cy="576064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Item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3986770" y="3322369"/>
            <a:ext cx="801451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Account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5320300" y="1053341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Sales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5320300" y="1773421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5410640" y="177103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797388" y="2695510"/>
            <a:ext cx="757268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endCxn id="29" idx="2"/>
          </p:cNvCxnSpPr>
          <p:nvPr/>
        </p:nvCxnSpPr>
        <p:spPr>
          <a:xfrm flipV="1">
            <a:off x="5554656" y="1915055"/>
            <a:ext cx="0" cy="7804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22" idx="3"/>
            <a:endCxn id="27" idx="1"/>
          </p:cNvCxnSpPr>
          <p:nvPr/>
        </p:nvCxnSpPr>
        <p:spPr>
          <a:xfrm>
            <a:off x="4797387" y="1340769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bdélník 40"/>
          <p:cNvSpPr/>
          <p:nvPr/>
        </p:nvSpPr>
        <p:spPr>
          <a:xfrm>
            <a:off x="4612232" y="1131659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2" name="Obdélník 41"/>
          <p:cNvSpPr/>
          <p:nvPr/>
        </p:nvSpPr>
        <p:spPr>
          <a:xfrm>
            <a:off x="4540224" y="2589481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3986770" y="4138798"/>
            <a:ext cx="144016" cy="14401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4" name="Obdélník 43"/>
          <p:cNvSpPr/>
          <p:nvPr/>
        </p:nvSpPr>
        <p:spPr>
          <a:xfrm>
            <a:off x="4224926" y="4143272"/>
            <a:ext cx="144016" cy="144016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36" name="Obdélník 35"/>
          <p:cNvSpPr/>
          <p:nvPr/>
        </p:nvSpPr>
        <p:spPr>
          <a:xfrm>
            <a:off x="3844735" y="4076405"/>
            <a:ext cx="760312" cy="27775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nice 45"/>
          <p:cNvCxnSpPr/>
          <p:nvPr/>
        </p:nvCxnSpPr>
        <p:spPr>
          <a:xfrm>
            <a:off x="6516216" y="1329416"/>
            <a:ext cx="522913" cy="604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Obdélník 46"/>
          <p:cNvSpPr/>
          <p:nvPr/>
        </p:nvSpPr>
        <p:spPr>
          <a:xfrm>
            <a:off x="7049686" y="1028735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Sales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8" name="Obdélník 47"/>
          <p:cNvSpPr/>
          <p:nvPr/>
        </p:nvSpPr>
        <p:spPr>
          <a:xfrm>
            <a:off x="7049686" y="1748815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" name="Obdélník 48"/>
          <p:cNvSpPr/>
          <p:nvPr/>
        </p:nvSpPr>
        <p:spPr>
          <a:xfrm>
            <a:off x="7140026" y="1746433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7049686" y="2119446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List </a:t>
            </a:r>
            <a:r>
              <a:rPr lang="cs-CZ" sz="1200" b="1" dirty="0" err="1" smtClean="0">
                <a:solidFill>
                  <a:srgbClr val="000000"/>
                </a:solidFill>
              </a:rPr>
              <a:t>of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delivery</a:t>
            </a:r>
            <a:endParaRPr lang="cs-CZ" sz="1200" b="1" dirty="0" smtClean="0">
              <a:solidFill>
                <a:srgbClr val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100" b="1" dirty="0" smtClean="0">
                <a:solidFill>
                  <a:srgbClr val="000000"/>
                </a:solidFill>
              </a:rPr>
              <a:t>(Sales-</a:t>
            </a:r>
            <a:r>
              <a:rPr lang="cs-CZ" sz="1100" b="1" dirty="0" err="1" smtClean="0">
                <a:solidFill>
                  <a:srgbClr val="000000"/>
                </a:solidFill>
              </a:rPr>
              <a:t>shipment</a:t>
            </a:r>
            <a:r>
              <a:rPr lang="cs-CZ" sz="1100" b="1" dirty="0" smtClean="0">
                <a:solidFill>
                  <a:srgbClr val="000000"/>
                </a:solidFill>
              </a:rPr>
              <a:t>)</a:t>
            </a:r>
            <a:endParaRPr lang="cs-CZ" sz="1100" b="1" dirty="0">
              <a:solidFill>
                <a:srgbClr val="000000"/>
              </a:solidFill>
            </a:endParaRPr>
          </a:p>
        </p:txBody>
      </p:sp>
      <p:sp>
        <p:nvSpPr>
          <p:cNvPr id="51" name="Obdélník 50"/>
          <p:cNvSpPr/>
          <p:nvPr/>
        </p:nvSpPr>
        <p:spPr>
          <a:xfrm>
            <a:off x="7049686" y="2839526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7140026" y="283714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3" name="Přímá spojnice 52"/>
          <p:cNvCxnSpPr/>
          <p:nvPr/>
        </p:nvCxnSpPr>
        <p:spPr>
          <a:xfrm>
            <a:off x="6547418" y="1481212"/>
            <a:ext cx="491711" cy="79566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4540224" y="4252764"/>
            <a:ext cx="0" cy="229656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/>
          <p:nvPr/>
        </p:nvCxnSpPr>
        <p:spPr>
          <a:xfrm>
            <a:off x="4797387" y="3610401"/>
            <a:ext cx="31387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4735" y="4550124"/>
            <a:ext cx="2533062" cy="1407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1" name="Přímá spojnice se šipkou 70"/>
          <p:cNvCxnSpPr/>
          <p:nvPr/>
        </p:nvCxnSpPr>
        <p:spPr>
          <a:xfrm>
            <a:off x="5111266" y="3617937"/>
            <a:ext cx="0" cy="20508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Obdélník 39"/>
          <p:cNvSpPr/>
          <p:nvPr/>
        </p:nvSpPr>
        <p:spPr>
          <a:xfrm>
            <a:off x="5320300" y="2981160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Order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45" name="Obdélník 44"/>
          <p:cNvSpPr/>
          <p:nvPr/>
        </p:nvSpPr>
        <p:spPr>
          <a:xfrm>
            <a:off x="5320300" y="3701240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5482440" y="3701240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cxnSp>
        <p:nvCxnSpPr>
          <p:cNvPr id="55" name="Přímá spojnice se šipkou 54"/>
          <p:cNvCxnSpPr/>
          <p:nvPr/>
        </p:nvCxnSpPr>
        <p:spPr>
          <a:xfrm flipH="1" flipV="1">
            <a:off x="4788221" y="2909152"/>
            <a:ext cx="387801" cy="2382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/>
          <p:nvPr/>
        </p:nvCxnSpPr>
        <p:spPr>
          <a:xfrm flipH="1">
            <a:off x="4797388" y="2139096"/>
            <a:ext cx="973084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/>
          <p:nvPr/>
        </p:nvCxnSpPr>
        <p:spPr>
          <a:xfrm flipH="1" flipV="1">
            <a:off x="5166856" y="2911535"/>
            <a:ext cx="9166" cy="1227263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/>
          <p:nvPr/>
        </p:nvCxnSpPr>
        <p:spPr>
          <a:xfrm flipH="1">
            <a:off x="5176023" y="4127541"/>
            <a:ext cx="420949" cy="0"/>
          </a:xfrm>
          <a:prstGeom prst="straightConnector1">
            <a:avLst/>
          </a:prstGeom>
          <a:ln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/>
          <p:nvPr/>
        </p:nvCxnSpPr>
        <p:spPr>
          <a:xfrm flipH="1" flipV="1">
            <a:off x="5588172" y="3845256"/>
            <a:ext cx="8800" cy="280177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/>
          <p:nvPr/>
        </p:nvCxnSpPr>
        <p:spPr>
          <a:xfrm>
            <a:off x="5770472" y="2127301"/>
            <a:ext cx="0" cy="8562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Obdélník 61"/>
          <p:cNvSpPr/>
          <p:nvPr/>
        </p:nvSpPr>
        <p:spPr>
          <a:xfrm>
            <a:off x="7049686" y="3328569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err="1" smtClean="0">
                <a:solidFill>
                  <a:srgbClr val="000000"/>
                </a:solidFill>
              </a:rPr>
              <a:t>Posted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Purchase</a:t>
            </a: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r>
              <a:rPr lang="cs-CZ" sz="1200" b="1" dirty="0" err="1" smtClean="0">
                <a:solidFill>
                  <a:srgbClr val="000000"/>
                </a:solidFill>
              </a:rPr>
              <a:t>Invoice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4" name="Obdélník 63"/>
          <p:cNvSpPr/>
          <p:nvPr/>
        </p:nvSpPr>
        <p:spPr>
          <a:xfrm>
            <a:off x="7049686" y="4048649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039129" y="4388194"/>
            <a:ext cx="1195916" cy="57606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GRN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6" name="Obdélník 65"/>
          <p:cNvSpPr/>
          <p:nvPr/>
        </p:nvSpPr>
        <p:spPr>
          <a:xfrm>
            <a:off x="7039129" y="5108274"/>
            <a:ext cx="1195916" cy="14401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cxnSp>
        <p:nvCxnSpPr>
          <p:cNvPr id="67" name="Přímá spojnice 66"/>
          <p:cNvCxnSpPr/>
          <p:nvPr/>
        </p:nvCxnSpPr>
        <p:spPr>
          <a:xfrm>
            <a:off x="6547418" y="3557224"/>
            <a:ext cx="502268" cy="889255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Obdélník 67"/>
          <p:cNvSpPr/>
          <p:nvPr/>
        </p:nvSpPr>
        <p:spPr>
          <a:xfrm>
            <a:off x="7284042" y="5108274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69" name="Obdélník 68"/>
          <p:cNvSpPr/>
          <p:nvPr/>
        </p:nvSpPr>
        <p:spPr>
          <a:xfrm>
            <a:off x="7292426" y="4048649"/>
            <a:ext cx="288032" cy="144016"/>
          </a:xfrm>
          <a:prstGeom prst="rect">
            <a:avLst/>
          </a:prstGeom>
          <a:solidFill>
            <a:srgbClr val="78CB2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sp>
        <p:nvSpPr>
          <p:cNvPr id="70" name="Obdélník 69"/>
          <p:cNvSpPr/>
          <p:nvPr/>
        </p:nvSpPr>
        <p:spPr>
          <a:xfrm>
            <a:off x="4603873" y="1843018"/>
            <a:ext cx="144016" cy="1440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cs-CZ" sz="1200" b="1" dirty="0" smtClean="0">
                <a:solidFill>
                  <a:srgbClr val="000000"/>
                </a:solidFill>
              </a:rPr>
              <a:t> </a:t>
            </a:r>
            <a:endParaRPr lang="cs-CZ" sz="1200" b="1" dirty="0">
              <a:solidFill>
                <a:srgbClr val="00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802" y="3596771"/>
            <a:ext cx="1723472" cy="655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75" y="745167"/>
            <a:ext cx="2743200" cy="223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536" y="4446479"/>
            <a:ext cx="1979659" cy="1444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09" y="5991758"/>
            <a:ext cx="2186847" cy="635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798552" y="5668784"/>
            <a:ext cx="1818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100" b="1" dirty="0" smtClean="0"/>
              <a:t>GRN</a:t>
            </a:r>
            <a:r>
              <a:rPr lang="cs-CZ" sz="1100" dirty="0" smtClean="0"/>
              <a:t>=</a:t>
            </a:r>
            <a:r>
              <a:rPr lang="cs-CZ" sz="1100" dirty="0" err="1" smtClean="0"/>
              <a:t>Good</a:t>
            </a:r>
            <a:r>
              <a:rPr lang="cs-CZ" sz="1100" dirty="0" smtClean="0"/>
              <a:t>  </a:t>
            </a:r>
            <a:r>
              <a:rPr lang="cs-CZ" sz="1100" dirty="0" err="1" smtClean="0"/>
              <a:t>Receiveing</a:t>
            </a:r>
            <a:r>
              <a:rPr lang="cs-CZ" sz="1100" dirty="0" smtClean="0"/>
              <a:t> </a:t>
            </a:r>
            <a:r>
              <a:rPr lang="cs-CZ" sz="1100" dirty="0" err="1" smtClean="0"/>
              <a:t>Note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1736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Kmenová data zboží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800" b="1" dirty="0" smtClean="0"/>
              <a:t>Zboží</a:t>
            </a:r>
          </a:p>
          <a:p>
            <a:pPr lvl="1"/>
            <a:r>
              <a:rPr lang="cs-CZ" sz="1600" dirty="0" smtClean="0"/>
              <a:t>Základní měrná jednotka (a jednotky pro Nákup a Prodej)</a:t>
            </a:r>
          </a:p>
          <a:p>
            <a:pPr lvl="1"/>
            <a:r>
              <a:rPr lang="cs-CZ" sz="1600" dirty="0" smtClean="0"/>
              <a:t>Zásoby a množství na dokumentech (kalkulovaná pole) </a:t>
            </a:r>
          </a:p>
          <a:p>
            <a:pPr lvl="1"/>
            <a:r>
              <a:rPr lang="cs-CZ" sz="1600" dirty="0" smtClean="0"/>
              <a:t>Kategorie a skupiny  zboží</a:t>
            </a:r>
          </a:p>
          <a:p>
            <a:pPr lvl="1"/>
            <a:r>
              <a:rPr lang="cs-CZ" sz="1600" dirty="0" smtClean="0"/>
              <a:t>Metoda ocenění, prodejní (jednotkové)  a nákupní ceny </a:t>
            </a:r>
          </a:p>
          <a:p>
            <a:pPr lvl="1"/>
            <a:r>
              <a:rPr lang="cs-CZ" sz="1600" dirty="0" smtClean="0"/>
              <a:t>Obchodní skupiny  (celkem 3) </a:t>
            </a:r>
          </a:p>
          <a:p>
            <a:pPr lvl="1"/>
            <a:r>
              <a:rPr lang="cs-CZ" sz="1600" dirty="0" smtClean="0"/>
              <a:t>Povolit  fakturační slevu (vazba na otázku 13-slevy)  </a:t>
            </a:r>
          </a:p>
          <a:p>
            <a:pPr lvl="1"/>
            <a:r>
              <a:rPr lang="cs-CZ" sz="1600" dirty="0" smtClean="0"/>
              <a:t>Systém doplnění  a číslo dodavatele</a:t>
            </a:r>
          </a:p>
          <a:p>
            <a:pPr lvl="1"/>
            <a:r>
              <a:rPr lang="cs-CZ" sz="1600" dirty="0" smtClean="0"/>
              <a:t>Vazba na výrobu (kusovník, TNG)</a:t>
            </a:r>
          </a:p>
          <a:p>
            <a:pPr lvl="1"/>
            <a:r>
              <a:rPr lang="cs-CZ" sz="1600" dirty="0" smtClean="0"/>
              <a:t>Způsob přiobjednání </a:t>
            </a:r>
          </a:p>
          <a:p>
            <a:pPr lvl="1"/>
            <a:r>
              <a:rPr lang="cs-CZ" sz="1600" dirty="0" smtClean="0"/>
              <a:t>Minimum na skladě</a:t>
            </a:r>
          </a:p>
          <a:p>
            <a:pPr lvl="1"/>
            <a:r>
              <a:rPr lang="cs-CZ" sz="1600" dirty="0" smtClean="0"/>
              <a:t>Bod přiobjednání </a:t>
            </a:r>
          </a:p>
          <a:p>
            <a:pPr lvl="1"/>
            <a:r>
              <a:rPr lang="cs-CZ" sz="1600" dirty="0" smtClean="0"/>
              <a:t>Vazba na dávky (šarže a </a:t>
            </a:r>
            <a:r>
              <a:rPr lang="cs-CZ" sz="1600" dirty="0" err="1" smtClean="0"/>
              <a:t>expirace</a:t>
            </a:r>
            <a:r>
              <a:rPr lang="cs-CZ" sz="1600" dirty="0" smtClean="0"/>
              <a:t>)  </a:t>
            </a:r>
          </a:p>
          <a:p>
            <a:pPr lvl="1"/>
            <a:r>
              <a:rPr lang="cs-CZ" sz="1600" dirty="0" smtClean="0"/>
              <a:t>Položky na tlačítku Zboží  </a:t>
            </a:r>
          </a:p>
          <a:p>
            <a:pPr lvl="1"/>
            <a:endParaRPr lang="cs-CZ" sz="1600" dirty="0" smtClean="0"/>
          </a:p>
          <a:p>
            <a:pPr marL="0" indent="0">
              <a:buNone/>
            </a:pPr>
            <a:r>
              <a:rPr lang="cs-CZ" sz="2000" dirty="0" smtClean="0"/>
              <a:t>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00808"/>
            <a:ext cx="2376264" cy="494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3282853" y="4962000"/>
            <a:ext cx="28803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084168" y="2492896"/>
            <a:ext cx="1728192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2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Zákazník</a:t>
            </a:r>
            <a:r>
              <a:rPr lang="cs-CZ" dirty="0"/>
              <a:t>(7 typů)</a:t>
            </a:r>
          </a:p>
          <a:p>
            <a:r>
              <a:rPr lang="cs-CZ" dirty="0" smtClean="0"/>
              <a:t>Dodavatel (7 typů)</a:t>
            </a:r>
          </a:p>
          <a:p>
            <a:r>
              <a:rPr lang="cs-CZ" dirty="0" smtClean="0"/>
              <a:t>Zboží (7 typů)</a:t>
            </a:r>
          </a:p>
          <a:p>
            <a:r>
              <a:rPr lang="cs-CZ" dirty="0" smtClean="0"/>
              <a:t>Ocenění(5 </a:t>
            </a:r>
            <a:r>
              <a:rPr lang="cs-CZ" dirty="0"/>
              <a:t>typů)</a:t>
            </a:r>
          </a:p>
          <a:p>
            <a:r>
              <a:rPr lang="cs-CZ" dirty="0" smtClean="0"/>
              <a:t>Věcné položky </a:t>
            </a:r>
          </a:p>
          <a:p>
            <a:r>
              <a:rPr lang="cs-CZ" dirty="0" smtClean="0"/>
              <a:t>Rezervační položky 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564904"/>
            <a:ext cx="3450679" cy="3335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>
            <a:endCxn id="2050" idx="1"/>
          </p:cNvCxnSpPr>
          <p:nvPr/>
        </p:nvCxnSpPr>
        <p:spPr>
          <a:xfrm>
            <a:off x="3275856" y="4232732"/>
            <a:ext cx="1800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65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– hlavní oblasti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Nákup-Prodej</a:t>
            </a:r>
          </a:p>
          <a:p>
            <a:r>
              <a:rPr lang="cs-CZ" dirty="0" smtClean="0"/>
              <a:t>Výroba</a:t>
            </a:r>
          </a:p>
          <a:p>
            <a:r>
              <a:rPr lang="cs-CZ" dirty="0" smtClean="0"/>
              <a:t>Prodej služeb</a:t>
            </a:r>
          </a:p>
          <a:p>
            <a:r>
              <a:rPr lang="cs-CZ" dirty="0" smtClean="0"/>
              <a:t>Řízení projektů</a:t>
            </a:r>
          </a:p>
          <a:p>
            <a:r>
              <a:rPr lang="cs-CZ" dirty="0" smtClean="0"/>
              <a:t>Řízení servisu</a:t>
            </a:r>
          </a:p>
          <a:p>
            <a:r>
              <a:rPr lang="cs-CZ" dirty="0" smtClean="0"/>
              <a:t>Pokročilé </a:t>
            </a:r>
            <a:r>
              <a:rPr lang="cs-CZ" smtClean="0"/>
              <a:t>řízení skladů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275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–vertikály (příklady)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Strojírenství</a:t>
            </a:r>
          </a:p>
          <a:p>
            <a:r>
              <a:rPr lang="cs-CZ" dirty="0" smtClean="0"/>
              <a:t>Plastikářský průmysl</a:t>
            </a:r>
          </a:p>
          <a:p>
            <a:r>
              <a:rPr lang="cs-CZ" dirty="0" smtClean="0"/>
              <a:t>Elektro výroba </a:t>
            </a:r>
          </a:p>
          <a:p>
            <a:r>
              <a:rPr lang="cs-CZ" dirty="0" smtClean="0"/>
              <a:t>Výroba potravin (koření, maso,..)</a:t>
            </a:r>
          </a:p>
          <a:p>
            <a:r>
              <a:rPr lang="cs-CZ" dirty="0" smtClean="0"/>
              <a:t>Výroba léčiv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10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ERP –vertikály (příklady)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Hotelnictví </a:t>
            </a:r>
          </a:p>
          <a:p>
            <a:r>
              <a:rPr lang="cs-CZ" dirty="0" smtClean="0"/>
              <a:t>Tiskařský průmysl</a:t>
            </a:r>
          </a:p>
          <a:p>
            <a:r>
              <a:rPr lang="cs-CZ" dirty="0" smtClean="0"/>
              <a:t>Dělení  oceli </a:t>
            </a:r>
          </a:p>
          <a:p>
            <a:r>
              <a:rPr lang="cs-CZ" dirty="0" smtClean="0"/>
              <a:t>Zdravotnictví</a:t>
            </a:r>
          </a:p>
          <a:p>
            <a:r>
              <a:rPr lang="cs-CZ" dirty="0" err="1" smtClean="0"/>
              <a:t>Workflow</a:t>
            </a:r>
            <a:r>
              <a:rPr lang="cs-CZ" dirty="0" smtClean="0"/>
              <a:t> a OCR (zpracování dokumentů)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762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8496944" cy="6155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433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LAN (on premise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cloud</a:t>
            </a:r>
            <a:r>
              <a:rPr lang="cs-CZ" dirty="0" smtClean="0"/>
              <a:t>)</a:t>
            </a:r>
          </a:p>
          <a:p>
            <a:r>
              <a:rPr lang="cs-CZ" dirty="0" smtClean="0"/>
              <a:t>WEB (on premise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cloud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Standard PC</a:t>
            </a:r>
          </a:p>
          <a:p>
            <a:pPr lvl="1"/>
            <a:r>
              <a:rPr lang="cs-CZ" dirty="0" smtClean="0"/>
              <a:t>Tablety</a:t>
            </a:r>
          </a:p>
          <a:p>
            <a:pPr lvl="1"/>
            <a:r>
              <a:rPr lang="cs-CZ" dirty="0" smtClean="0"/>
              <a:t>Chytré telefony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2037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Technologické benefity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Navigace</a:t>
            </a:r>
          </a:p>
          <a:p>
            <a:r>
              <a:rPr lang="cs-CZ" sz="2800" dirty="0" smtClean="0"/>
              <a:t>Kalkulovaná pole </a:t>
            </a:r>
          </a:p>
          <a:p>
            <a:r>
              <a:rPr lang="cs-CZ" sz="2800" dirty="0" smtClean="0"/>
              <a:t>Výkonná databáze</a:t>
            </a:r>
          </a:p>
          <a:p>
            <a:r>
              <a:rPr lang="cs-CZ" sz="2800" dirty="0" smtClean="0"/>
              <a:t>Vazba na portfolio produktů MS (Office, </a:t>
            </a:r>
            <a:r>
              <a:rPr lang="cs-CZ" sz="2800" dirty="0" err="1" smtClean="0"/>
              <a:t>Power</a:t>
            </a:r>
            <a:r>
              <a:rPr lang="cs-CZ" sz="2800" dirty="0" smtClean="0"/>
              <a:t> BI,…)</a:t>
            </a:r>
          </a:p>
          <a:p>
            <a:r>
              <a:rPr lang="cs-CZ" sz="2800" dirty="0" smtClean="0"/>
              <a:t>Vysoká mobilita</a:t>
            </a:r>
          </a:p>
          <a:p>
            <a:r>
              <a:rPr lang="cs-CZ" sz="2800" dirty="0" smtClean="0"/>
              <a:t>Více jazyků </a:t>
            </a:r>
          </a:p>
          <a:p>
            <a:r>
              <a:rPr lang="cs-CZ" sz="2800" dirty="0" smtClean="0"/>
              <a:t>Zálohování za chodu</a:t>
            </a:r>
          </a:p>
          <a:p>
            <a:r>
              <a:rPr lang="en-US" sz="2800" dirty="0" smtClean="0"/>
              <a:t>User friendly GUI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41393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Bezpečnost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628800"/>
            <a:ext cx="4614019" cy="4938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66304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571</Words>
  <Application>Microsoft Office PowerPoint</Application>
  <PresentationFormat>Předvádění na obrazovce (4:3)</PresentationFormat>
  <Paragraphs>160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Stručné poznámky k opakování PIS1  - PIS2</vt:lpstr>
      <vt:lpstr>ERP - původ</vt:lpstr>
      <vt:lpstr>ERP – hlavní oblasti</vt:lpstr>
      <vt:lpstr>ERP –vertikály (příklady)</vt:lpstr>
      <vt:lpstr>ERP –vertikály (příklady)</vt:lpstr>
      <vt:lpstr>Prezentace aplikace PowerPoint</vt:lpstr>
      <vt:lpstr>Přístupy</vt:lpstr>
      <vt:lpstr>Technologické benefity</vt:lpstr>
      <vt:lpstr>Bezpečnost</vt:lpstr>
      <vt:lpstr>Charakter distribučního řetězce</vt:lpstr>
      <vt:lpstr>Okna (formuláře MS Dynamics NAV)</vt:lpstr>
      <vt:lpstr>Typy objektů</vt:lpstr>
      <vt:lpstr>Nápověda</vt:lpstr>
      <vt:lpstr>Kalkulované pole</vt:lpstr>
      <vt:lpstr>Filtrace</vt:lpstr>
      <vt:lpstr>Navigace</vt:lpstr>
      <vt:lpstr>Bezpečnost systému</vt:lpstr>
      <vt:lpstr>Nastavení uživatelů </vt:lpstr>
      <vt:lpstr>Protokol</vt:lpstr>
      <vt:lpstr>Kmenová data zákazník</vt:lpstr>
      <vt:lpstr>Prezentace aplikace PowerPoint</vt:lpstr>
      <vt:lpstr>Kmenová data zboží</vt:lpstr>
      <vt:lpstr>Položky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Stručné poznámky k opakování PIS1  - PIS2</dc:title>
  <dc:creator>Skorkovsky Jaromir</dc:creator>
  <cp:lastModifiedBy>Skorkovsky Jaromir</cp:lastModifiedBy>
  <cp:revision>23</cp:revision>
  <dcterms:created xsi:type="dcterms:W3CDTF">2016-11-28T08:44:47Z</dcterms:created>
  <dcterms:modified xsi:type="dcterms:W3CDTF">2016-11-28T14:55:04Z</dcterms:modified>
</cp:coreProperties>
</file>