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10" r:id="rId4"/>
    <p:sldId id="258" r:id="rId5"/>
    <p:sldId id="304" r:id="rId6"/>
    <p:sldId id="318" r:id="rId7"/>
    <p:sldId id="305" r:id="rId8"/>
    <p:sldId id="259" r:id="rId9"/>
    <p:sldId id="260" r:id="rId10"/>
    <p:sldId id="261" r:id="rId11"/>
    <p:sldId id="262" r:id="rId12"/>
    <p:sldId id="263" r:id="rId13"/>
    <p:sldId id="319" r:id="rId14"/>
    <p:sldId id="264" r:id="rId15"/>
    <p:sldId id="298" r:id="rId16"/>
    <p:sldId id="320" r:id="rId17"/>
    <p:sldId id="321" r:id="rId18"/>
    <p:sldId id="311" r:id="rId19"/>
    <p:sldId id="312" r:id="rId20"/>
    <p:sldId id="314" r:id="rId21"/>
    <p:sldId id="315" r:id="rId22"/>
    <p:sldId id="313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306" r:id="rId31"/>
    <p:sldId id="272" r:id="rId32"/>
    <p:sldId id="273" r:id="rId33"/>
    <p:sldId id="285" r:id="rId34"/>
    <p:sldId id="286" r:id="rId35"/>
    <p:sldId id="317" r:id="rId36"/>
    <p:sldId id="287" r:id="rId37"/>
    <p:sldId id="307" r:id="rId38"/>
    <p:sldId id="274" r:id="rId39"/>
    <p:sldId id="275" r:id="rId40"/>
    <p:sldId id="276" r:id="rId41"/>
    <p:sldId id="277" r:id="rId42"/>
    <p:sldId id="278" r:id="rId43"/>
    <p:sldId id="280" r:id="rId44"/>
    <p:sldId id="281" r:id="rId45"/>
    <p:sldId id="282" r:id="rId46"/>
    <p:sldId id="323" r:id="rId47"/>
    <p:sldId id="322" r:id="rId48"/>
    <p:sldId id="288" r:id="rId49"/>
    <p:sldId id="316" r:id="rId5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BFC04-936A-4FD4-A104-8374E192F1CF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Systém soukromého a občanského práva, normy, prameny, výklad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JUDr. Kateřina </a:t>
            </a:r>
            <a:r>
              <a:rPr lang="cs-CZ" dirty="0" err="1" smtClean="0"/>
              <a:t>Ronovská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15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Mocenská/subordinační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Veřejné právo </a:t>
            </a:r>
          </a:p>
          <a:p>
            <a:pPr lvl="1"/>
            <a:r>
              <a:rPr lang="cs-CZ" dirty="0" smtClean="0"/>
              <a:t>Vertikální vztahy</a:t>
            </a:r>
          </a:p>
          <a:p>
            <a:pPr lvl="1"/>
            <a:r>
              <a:rPr lang="cs-CZ" dirty="0" smtClean="0"/>
              <a:t>jeden subjekt vystupuje jako </a:t>
            </a:r>
            <a:r>
              <a:rPr lang="cs-CZ" b="1" dirty="0" smtClean="0"/>
              <a:t>nadřízený</a:t>
            </a:r>
            <a:r>
              <a:rPr lang="cs-CZ" dirty="0" smtClean="0"/>
              <a:t>, druhý jako </a:t>
            </a:r>
            <a:r>
              <a:rPr lang="cs-CZ" b="1" dirty="0" smtClean="0"/>
              <a:t>podřízený</a:t>
            </a:r>
          </a:p>
          <a:p>
            <a:pPr lvl="1"/>
            <a:r>
              <a:rPr lang="cs-CZ" dirty="0" smtClean="0"/>
              <a:t>vysvětluje-li se nadřízenost jako projev uplatňování veřejné moci, jde o tzv. </a:t>
            </a:r>
            <a:r>
              <a:rPr lang="cs-CZ" b="1" dirty="0" smtClean="0"/>
              <a:t>mocenskou teorii</a:t>
            </a:r>
          </a:p>
          <a:p>
            <a:r>
              <a:rPr lang="cs-CZ" dirty="0" smtClean="0"/>
              <a:t>Soukromé právo</a:t>
            </a:r>
          </a:p>
          <a:p>
            <a:pPr lvl="1"/>
            <a:r>
              <a:rPr lang="cs-CZ" b="1" dirty="0" smtClean="0"/>
              <a:t>horizontální</a:t>
            </a:r>
            <a:r>
              <a:rPr lang="cs-CZ" dirty="0" smtClean="0"/>
              <a:t> vztahy, strany  mají </a:t>
            </a:r>
            <a:r>
              <a:rPr lang="cs-CZ" b="1" dirty="0" smtClean="0"/>
              <a:t>rovné</a:t>
            </a:r>
            <a:r>
              <a:rPr lang="cs-CZ" dirty="0" smtClean="0"/>
              <a:t> postavení</a:t>
            </a:r>
          </a:p>
          <a:p>
            <a:r>
              <a:rPr lang="cs-CZ" dirty="0" smtClean="0"/>
              <a:t>Problém: </a:t>
            </a:r>
          </a:p>
          <a:p>
            <a:pPr lvl="1"/>
            <a:r>
              <a:rPr lang="cs-CZ" dirty="0" smtClean="0"/>
              <a:t>i ve VP se lze setkat s rovností (např. procesní smlouvy)</a:t>
            </a:r>
          </a:p>
          <a:p>
            <a:pPr lvl="1"/>
            <a:r>
              <a:rPr lang="cs-CZ" dirty="0" smtClean="0"/>
              <a:t>ne všechny vztahy v SP jsou horizontální, založeny na rovnosti (zaměstnanec a zaměstnavatel, rodiče a děti)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b="1" dirty="0" smtClean="0"/>
              <a:t>Z této teorie vychází český ÚS, viz např. II. ÚS 8/95 nebo </a:t>
            </a:r>
            <a:r>
              <a:rPr lang="cs-CZ" b="1" dirty="0" err="1" smtClean="0"/>
              <a:t>Pl</a:t>
            </a:r>
            <a:r>
              <a:rPr lang="cs-CZ" b="1" dirty="0" smtClean="0"/>
              <a:t>. ÚS 33/2000</a:t>
            </a:r>
          </a:p>
        </p:txBody>
      </p:sp>
    </p:spTree>
    <p:extLst>
      <p:ext uri="{BB962C8B-B14F-4D97-AF65-F5344CB8AC3E}">
        <p14:creationId xmlns:p14="http://schemas.microsoft.com/office/powerpoint/2010/main" val="1681280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Organická /subjektová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Veřejné právo</a:t>
            </a:r>
          </a:p>
          <a:p>
            <a:pPr lvl="1"/>
            <a:r>
              <a:rPr lang="cs-CZ" dirty="0" smtClean="0"/>
              <a:t>jeden ze subjektů vystupuje v PV z důvodu výkonu funkce veřejného svazu nebo z důvodu příslušnosti k němu</a:t>
            </a:r>
          </a:p>
          <a:p>
            <a:pPr lvl="1"/>
            <a:r>
              <a:rPr lang="cs-CZ" dirty="0" smtClean="0"/>
              <a:t>moderněji: jeden ze subjektů vystupuje v PV </a:t>
            </a:r>
            <a:r>
              <a:rPr lang="cs-CZ" b="1" dirty="0" smtClean="0"/>
              <a:t>pro svou vlastnost nositele veřejné moci</a:t>
            </a:r>
            <a:r>
              <a:rPr lang="cs-CZ" dirty="0" smtClean="0"/>
              <a:t> (VM), resp. kvůli jejímu </a:t>
            </a:r>
            <a:r>
              <a:rPr lang="cs-CZ" b="1" dirty="0" smtClean="0"/>
              <a:t>výkonu</a:t>
            </a:r>
          </a:p>
          <a:p>
            <a:pPr lvl="1"/>
            <a:r>
              <a:rPr lang="cs-CZ" dirty="0" smtClean="0"/>
              <a:t>tj. 1 subjekt je oprávněn vystupovat vůči 2. jako nositel nebo vykonavatel VM a vyvozovat vůči němu právní následky</a:t>
            </a:r>
          </a:p>
          <a:p>
            <a:r>
              <a:rPr lang="cs-CZ" dirty="0" smtClean="0"/>
              <a:t>Soukromé právo</a:t>
            </a:r>
          </a:p>
          <a:p>
            <a:pPr lvl="1"/>
            <a:r>
              <a:rPr lang="cs-CZ" dirty="0" smtClean="0"/>
              <a:t>V  SP nevystupuje nositel VM, nebo v něm nevystupuje pro svou vlastnost nositele VM nebo kvůli její realizaci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6314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Teorie zvláštního práva/přiřazovací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Soukromé právo</a:t>
            </a:r>
          </a:p>
          <a:p>
            <a:pPr lvl="1"/>
            <a:r>
              <a:rPr lang="cs-CZ" dirty="0" smtClean="0"/>
              <a:t>patří k němu PN, které zavazují </a:t>
            </a:r>
            <a:r>
              <a:rPr lang="cs-CZ" b="1" dirty="0" smtClean="0"/>
              <a:t>kohokoliv</a:t>
            </a:r>
          </a:p>
          <a:p>
            <a:r>
              <a:rPr lang="cs-CZ" dirty="0" smtClean="0"/>
              <a:t>Veřejné právo</a:t>
            </a:r>
          </a:p>
          <a:p>
            <a:pPr lvl="1"/>
            <a:r>
              <a:rPr lang="cs-CZ" dirty="0" smtClean="0"/>
              <a:t>tvoří PN, které zavazují nebo opravňují </a:t>
            </a:r>
            <a:r>
              <a:rPr lang="cs-CZ" b="1" dirty="0" smtClean="0"/>
              <a:t>pouze nositele VM</a:t>
            </a:r>
          </a:p>
          <a:p>
            <a:pPr lvl="1"/>
            <a:r>
              <a:rPr lang="cs-CZ" dirty="0" smtClean="0"/>
              <a:t>VP je tak zvláštní právo nositelů VM</a:t>
            </a:r>
          </a:p>
          <a:p>
            <a:pPr lvl="1"/>
            <a:r>
              <a:rPr lang="cs-CZ" dirty="0" smtClean="0"/>
              <a:t>je-li „zvláštní“ VP úprava neúplná, použije se subsidiárně „obecná“ SP úprava</a:t>
            </a:r>
          </a:p>
          <a:p>
            <a:r>
              <a:rPr lang="cs-CZ" dirty="0" smtClean="0"/>
              <a:t>Viz např. č. 1034/2007 Sb.NSS nebo č. 1392/2007 Sb. NSS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972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rozlišování soukromého a veřejného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diferenciaci pravomoci soudů a správních orgánů</a:t>
            </a:r>
          </a:p>
          <a:p>
            <a:r>
              <a:rPr lang="cs-CZ" dirty="0" smtClean="0"/>
              <a:t>Pro diferenciaci civilní soudní pravomoci a správního soudnictví (od 2003) – problematické!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Nezávislost „uplatňování“ SP a 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1/1 věta druhá OZ: uplatňování SP je nezávislé na uplatňování VP</a:t>
            </a:r>
          </a:p>
          <a:p>
            <a:r>
              <a:rPr lang="cs-CZ" b="1" dirty="0" smtClean="0"/>
              <a:t>Neznamená!!!!</a:t>
            </a:r>
          </a:p>
          <a:p>
            <a:pPr lvl="1"/>
            <a:r>
              <a:rPr lang="cs-CZ" dirty="0" smtClean="0"/>
              <a:t>nezávislost interpretace a aplikace SP na VP (viz ústavní právo - § 2/1 OZ, civilní právo procesní, správní právo – veřejné seznamy)</a:t>
            </a:r>
          </a:p>
          <a:p>
            <a:pPr lvl="1"/>
            <a:r>
              <a:rPr lang="cs-CZ" dirty="0" smtClean="0"/>
              <a:t>nezávislost uplatňování veřejného práva na soukromém právu</a:t>
            </a:r>
          </a:p>
          <a:p>
            <a:pPr lvl="1"/>
            <a:r>
              <a:rPr lang="cs-CZ" dirty="0" smtClean="0"/>
              <a:t>nezávislost uplatňování subjektivního práva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217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Skutečný význam nezávislosti uplatňování SP a 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b="1" dirty="0" smtClean="0"/>
              <a:t>Soukromoprávní důsledky porušení veřejnoprávních povinností</a:t>
            </a:r>
          </a:p>
          <a:p>
            <a:pPr lvl="1"/>
            <a:r>
              <a:rPr lang="cs-CZ" dirty="0" smtClean="0"/>
              <a:t>nedostatek VP oprávnění nezpůsobí sám neplatnost (§ 5/2)</a:t>
            </a:r>
          </a:p>
          <a:p>
            <a:pPr lvl="1"/>
            <a:r>
              <a:rPr lang="cs-CZ" dirty="0" smtClean="0"/>
              <a:t>v případě porušení jiné VP povinnosti se posoudí teleologickým výkladem, zda bude PJ neplatné, či nikoliv (§ 580)</a:t>
            </a:r>
          </a:p>
          <a:p>
            <a:r>
              <a:rPr lang="cs-CZ" dirty="0" smtClean="0"/>
              <a:t>Interpretace a aplikace SP v ostatních případech</a:t>
            </a:r>
          </a:p>
          <a:p>
            <a:pPr lvl="1"/>
            <a:r>
              <a:rPr lang="cs-CZ" dirty="0" smtClean="0"/>
              <a:t>dovolává-li se OZ veřejnoprávních předpisů, je nutno je použít</a:t>
            </a:r>
          </a:p>
          <a:p>
            <a:pPr lvl="1"/>
            <a:r>
              <a:rPr lang="cs-CZ" dirty="0" smtClean="0"/>
              <a:t>chybí-li výslovný odkaz, je rozhodující</a:t>
            </a:r>
          </a:p>
          <a:p>
            <a:pPr lvl="2"/>
            <a:r>
              <a:rPr lang="cs-CZ" dirty="0" smtClean="0"/>
              <a:t>věcná působnost VP normy</a:t>
            </a:r>
          </a:p>
          <a:p>
            <a:pPr lvl="2"/>
            <a:r>
              <a:rPr lang="cs-CZ" dirty="0" smtClean="0"/>
              <a:t>teleologický výklad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Vliv základních práv a svobod na soukromé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Čl. 4 Ústavy: základní práva a svobody jsou pod ochranou soudní moci</a:t>
            </a:r>
          </a:p>
          <a:p>
            <a:r>
              <a:rPr lang="cs-CZ" dirty="0" smtClean="0"/>
              <a:t>Základní práva a svobody mají povahu </a:t>
            </a:r>
            <a:r>
              <a:rPr lang="cs-CZ" dirty="0" err="1" smtClean="0"/>
              <a:t>věřejných</a:t>
            </a:r>
            <a:r>
              <a:rPr lang="cs-CZ" dirty="0" smtClean="0"/>
              <a:t> subjektivních práv (oprávnění jednotlivců vůči státu, vertikální působení)</a:t>
            </a:r>
          </a:p>
          <a:p>
            <a:r>
              <a:rPr lang="cs-CZ" dirty="0" smtClean="0"/>
              <a:t>Povinnost všech soudů interpretovat </a:t>
            </a:r>
            <a:r>
              <a:rPr lang="cs-CZ" dirty="0" err="1" smtClean="0"/>
              <a:t>podústavní</a:t>
            </a:r>
            <a:r>
              <a:rPr lang="cs-CZ" dirty="0" smtClean="0"/>
              <a:t> právo tak, aby nebyla dotčena základní práva a svobody</a:t>
            </a:r>
          </a:p>
          <a:p>
            <a:r>
              <a:rPr lang="cs-CZ" dirty="0" smtClean="0"/>
              <a:t>Vertikální x horizontální (přímé či nepřímé) působení, tzv. prozařování</a:t>
            </a:r>
          </a:p>
          <a:p>
            <a:r>
              <a:rPr lang="cs-CZ" dirty="0" smtClean="0"/>
              <a:t>Test proporcionality při vyřešení kolize základních práv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Evropská dimenze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Vliv na podobu, interpretaci i aplikaci českého soukromého práva</a:t>
            </a:r>
          </a:p>
          <a:p>
            <a:r>
              <a:rPr lang="cs-CZ" dirty="0" smtClean="0"/>
              <a:t>Mezinárodní/evropské úmluvy, judikatura ESLP, právo EU (primární, sekundární)</a:t>
            </a:r>
          </a:p>
          <a:p>
            <a:r>
              <a:rPr lang="cs-CZ" dirty="0" smtClean="0"/>
              <a:t>Sekundární: nařízení (přímá aplikovatelnost), směrnice (závazné pro státy, záleží na výsledku, není-li provedena včas, aplikuje se směrnice)</a:t>
            </a:r>
          </a:p>
          <a:p>
            <a:r>
              <a:rPr lang="cs-CZ" dirty="0" err="1" smtClean="0"/>
              <a:t>Eurokonformní</a:t>
            </a:r>
            <a:r>
              <a:rPr lang="cs-CZ" dirty="0" smtClean="0"/>
              <a:t> výklad (PL. ÚS 12/08, rozhodnutí SDEU ve věci </a:t>
            </a:r>
            <a:r>
              <a:rPr lang="cs-CZ" dirty="0" err="1" smtClean="0"/>
              <a:t>Simmenthal</a:t>
            </a:r>
            <a:r>
              <a:rPr lang="cs-CZ" dirty="0" smtClean="0"/>
              <a:t> II.)</a:t>
            </a:r>
          </a:p>
          <a:p>
            <a:r>
              <a:rPr lang="cs-CZ" dirty="0" smtClean="0"/>
              <a:t>„Spontánní </a:t>
            </a:r>
            <a:r>
              <a:rPr lang="cs-CZ" dirty="0" err="1" smtClean="0"/>
              <a:t>europeanizace</a:t>
            </a:r>
            <a:r>
              <a:rPr lang="cs-CZ" dirty="0" smtClean="0"/>
              <a:t>“ (UNIDROIT, PECL, DCFR atd.)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soukromého práva</a:t>
            </a:r>
            <a:br>
              <a:rPr lang="cs-CZ" dirty="0" smtClean="0"/>
            </a:br>
            <a:r>
              <a:rPr lang="cs-CZ" dirty="0" smtClean="0"/>
              <a:t>x</a:t>
            </a:r>
            <a:br>
              <a:rPr lang="cs-CZ" dirty="0" smtClean="0"/>
            </a:br>
            <a:r>
              <a:rPr lang="cs-CZ" dirty="0" smtClean="0"/>
              <a:t>systematika kodexu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403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Soukromé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9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Rozlišení významné pro interpretaci a aplikaci:</a:t>
            </a:r>
          </a:p>
          <a:p>
            <a:r>
              <a:rPr lang="cs-CZ" b="1" dirty="0" smtClean="0"/>
              <a:t>Obecné</a:t>
            </a:r>
            <a:r>
              <a:rPr lang="cs-CZ" dirty="0" smtClean="0"/>
              <a:t>  soukromé právo: občanské právo (součástí právo rodinné)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Zvláštní</a:t>
            </a:r>
            <a:r>
              <a:rPr lang="cs-CZ" dirty="0" smtClean="0"/>
              <a:t> soukromá práva, např.:</a:t>
            </a:r>
          </a:p>
          <a:p>
            <a:pPr>
              <a:buFontTx/>
              <a:buChar char="-"/>
            </a:pPr>
            <a:r>
              <a:rPr lang="cs-CZ" dirty="0" smtClean="0"/>
              <a:t>Obchodní právo</a:t>
            </a:r>
          </a:p>
          <a:p>
            <a:pPr>
              <a:buFontTx/>
              <a:buChar char="-"/>
            </a:pPr>
            <a:r>
              <a:rPr lang="cs-CZ" dirty="0" smtClean="0"/>
              <a:t> Právo cenných papírů</a:t>
            </a:r>
          </a:p>
          <a:p>
            <a:pPr>
              <a:buFontTx/>
              <a:buChar char="-"/>
            </a:pPr>
            <a:r>
              <a:rPr lang="cs-CZ" dirty="0" smtClean="0"/>
              <a:t>Pracovní právo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Mezinárodní právo soukromé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K subsidiární použitelnosti občanského zákoníku viz </a:t>
            </a:r>
            <a:r>
              <a:rPr lang="cs-CZ" b="1" dirty="0" err="1" smtClean="0"/>
              <a:t>Pl</a:t>
            </a:r>
            <a:r>
              <a:rPr lang="cs-CZ" b="1" dirty="0" smtClean="0"/>
              <a:t>. ÚS 83/06</a:t>
            </a:r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výkladu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Systém 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Soukromé a veřejné právo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Systém soukromého 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Dispozitivnost a kogentnost norem soukromého práva (dále jen „SP“)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Prameny SP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Interpretace a vyplňování mezer</a:t>
            </a:r>
          </a:p>
        </p:txBody>
      </p:sp>
    </p:spTree>
    <p:extLst>
      <p:ext uri="{BB962C8B-B14F-4D97-AF65-F5344CB8AC3E}">
        <p14:creationId xmlns:p14="http://schemas.microsoft.com/office/powerpoint/2010/main" val="79827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Občanské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Obecné soukromé právo:</a:t>
            </a:r>
          </a:p>
          <a:p>
            <a:r>
              <a:rPr lang="cs-CZ" dirty="0" smtClean="0"/>
              <a:t>Obecná část (zásady, </a:t>
            </a:r>
            <a:r>
              <a:rPr lang="cs-CZ" dirty="0" err="1" smtClean="0"/>
              <a:t>statusové</a:t>
            </a:r>
            <a:r>
              <a:rPr lang="cs-CZ" dirty="0" smtClean="0"/>
              <a:t> otázky osob, věci, právní skutečnosti)</a:t>
            </a:r>
          </a:p>
          <a:p>
            <a:r>
              <a:rPr lang="cs-CZ" dirty="0" smtClean="0"/>
              <a:t>Zvláštní část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Rodinné právo </a:t>
            </a:r>
          </a:p>
          <a:p>
            <a:r>
              <a:rPr lang="cs-CZ" dirty="0" smtClean="0"/>
              <a:t>Věcná práva</a:t>
            </a:r>
          </a:p>
          <a:p>
            <a:r>
              <a:rPr lang="cs-CZ" dirty="0" smtClean="0"/>
              <a:t>Dědické právo</a:t>
            </a:r>
          </a:p>
          <a:p>
            <a:r>
              <a:rPr lang="cs-CZ" dirty="0" smtClean="0"/>
              <a:t>Závazkové právo</a:t>
            </a:r>
          </a:p>
          <a:p>
            <a:pPr lvl="1">
              <a:buFontTx/>
              <a:buChar char="-"/>
            </a:pPr>
            <a:r>
              <a:rPr lang="cs-CZ" dirty="0" smtClean="0"/>
              <a:t>Obecná část</a:t>
            </a:r>
          </a:p>
          <a:p>
            <a:pPr lvl="1">
              <a:buFontTx/>
              <a:buChar char="-"/>
            </a:pPr>
            <a:r>
              <a:rPr lang="cs-CZ" dirty="0" smtClean="0"/>
              <a:t>Závazky ex </a:t>
            </a:r>
            <a:r>
              <a:rPr lang="cs-CZ" dirty="0" err="1" smtClean="0"/>
              <a:t>contractu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Závazky ex </a:t>
            </a:r>
            <a:r>
              <a:rPr lang="cs-CZ" dirty="0" err="1" smtClean="0"/>
              <a:t>delicto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Závazky z jiných právních důvodů</a:t>
            </a:r>
          </a:p>
          <a:p>
            <a:r>
              <a:rPr lang="cs-CZ" dirty="0" smtClean="0"/>
              <a:t>Právo na ochranu osobnosti</a:t>
            </a:r>
          </a:p>
          <a:p>
            <a:r>
              <a:rPr lang="cs-CZ" dirty="0" smtClean="0"/>
              <a:t>Zvláštní osobnostní práva tvůrčí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Rodinné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Manželské/partnerské </a:t>
            </a:r>
          </a:p>
          <a:p>
            <a:r>
              <a:rPr lang="cs-CZ" dirty="0" smtClean="0"/>
              <a:t>Rodiče a děti: rodičovská odpovědnost</a:t>
            </a:r>
          </a:p>
          <a:p>
            <a:r>
              <a:rPr lang="cs-CZ" dirty="0" smtClean="0"/>
              <a:t>Instituty náhradní (rodinné) péče</a:t>
            </a:r>
          </a:p>
          <a:p>
            <a:r>
              <a:rPr lang="cs-CZ" dirty="0" smtClean="0"/>
              <a:t>Opatrovnictví a poručenství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Sociálně právní ochrana dětí (veřejné právo)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Soukromé právo – systematika kodexu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Občanský zákoník č. 90/2012 Sb.</a:t>
            </a:r>
          </a:p>
          <a:p>
            <a:pPr>
              <a:buNone/>
            </a:pPr>
            <a:r>
              <a:rPr lang="cs-CZ" dirty="0" smtClean="0"/>
              <a:t>5. Částí</a:t>
            </a:r>
          </a:p>
          <a:p>
            <a:r>
              <a:rPr lang="cs-CZ" dirty="0" smtClean="0"/>
              <a:t>Obecná část</a:t>
            </a:r>
          </a:p>
          <a:p>
            <a:r>
              <a:rPr lang="cs-CZ" dirty="0" smtClean="0"/>
              <a:t>Rodinné právo</a:t>
            </a:r>
          </a:p>
          <a:p>
            <a:r>
              <a:rPr lang="cs-CZ" dirty="0" smtClean="0"/>
              <a:t>Absolutní majetková práva</a:t>
            </a:r>
          </a:p>
          <a:p>
            <a:r>
              <a:rPr lang="cs-CZ" dirty="0" smtClean="0"/>
              <a:t>Relativní majetková práva</a:t>
            </a:r>
          </a:p>
          <a:p>
            <a:r>
              <a:rPr lang="cs-CZ" dirty="0" smtClean="0"/>
              <a:t>Společná, přechodná, závěrečná ustanovení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Prostudujte detailně obsah občanského zákoníku!!! </a:t>
            </a:r>
            <a:r>
              <a:rPr lang="cs-CZ" b="1" dirty="0" smtClean="0">
                <a:sym typeface="Wingdings" pitchFamily="2" charset="2"/>
              </a:rPr>
              <a:t>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Dispozitivnost a kogentnost norem SP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913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DN a KN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KN</a:t>
            </a:r>
          </a:p>
          <a:p>
            <a:pPr lvl="1"/>
            <a:r>
              <a:rPr lang="cs-CZ" dirty="0" smtClean="0"/>
              <a:t>vylučuje autonomní právo a nerespektuje lidskou vůli</a:t>
            </a:r>
          </a:p>
          <a:p>
            <a:pPr lvl="1"/>
            <a:r>
              <a:rPr lang="cs-CZ" dirty="0" smtClean="0"/>
              <a:t>2 druhy:</a:t>
            </a:r>
          </a:p>
          <a:p>
            <a:pPr lvl="2"/>
            <a:r>
              <a:rPr lang="cs-CZ" dirty="0" smtClean="0"/>
              <a:t>Absolutně kogentní – zcela vylučuje autonomní právo</a:t>
            </a:r>
          </a:p>
          <a:p>
            <a:pPr lvl="2"/>
            <a:r>
              <a:rPr lang="cs-CZ" dirty="0" smtClean="0"/>
              <a:t>Relativně kogentní – vylučuje autonomní právo jenom v určitém směru (např. změnu v neprospěch slabší strany)</a:t>
            </a:r>
          </a:p>
          <a:p>
            <a:r>
              <a:rPr lang="cs-CZ" dirty="0" smtClean="0"/>
              <a:t>DN</a:t>
            </a:r>
          </a:p>
          <a:p>
            <a:pPr lvl="1"/>
            <a:r>
              <a:rPr lang="cs-CZ" dirty="0" smtClean="0"/>
              <a:t>zmocňuje strany </a:t>
            </a:r>
            <a:r>
              <a:rPr lang="cs-CZ" b="1" dirty="0" smtClean="0"/>
              <a:t>k autonomní </a:t>
            </a:r>
            <a:r>
              <a:rPr lang="cs-CZ" b="1" dirty="0" err="1" smtClean="0"/>
              <a:t>normotvorbě</a:t>
            </a:r>
            <a:endParaRPr lang="cs-CZ" b="1" dirty="0" smtClean="0"/>
          </a:p>
          <a:p>
            <a:pPr lvl="1"/>
            <a:r>
              <a:rPr lang="cs-CZ" b="1" dirty="0" smtClean="0"/>
              <a:t>subsidiárně reguluje</a:t>
            </a:r>
            <a:r>
              <a:rPr lang="cs-CZ" dirty="0" smtClean="0"/>
              <a:t> lidské chování</a:t>
            </a:r>
            <a:endParaRPr lang="cs-CZ" dirty="0"/>
          </a:p>
          <a:p>
            <a:pPr lvl="1"/>
            <a:r>
              <a:rPr lang="cs-CZ" b="1" dirty="0" smtClean="0"/>
              <a:t>slouží k interpretaci nejasného autonomního pravidla</a:t>
            </a:r>
          </a:p>
          <a:p>
            <a:pPr lvl="1"/>
            <a:r>
              <a:rPr lang="cs-CZ" dirty="0" smtClean="0"/>
              <a:t>je </a:t>
            </a:r>
            <a:r>
              <a:rPr lang="cs-CZ" b="1" dirty="0" smtClean="0"/>
              <a:t>měřítkem „spravedlnosti“, resp. představy zákonodárce o ní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73661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Kritéria rozlišování DN a KN -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Výslovný zákaz</a:t>
            </a:r>
          </a:p>
          <a:p>
            <a:r>
              <a:rPr lang="cs-CZ" dirty="0" smtClean="0"/>
              <a:t>Kogentnost vyplývající se smyslu a účelu PN</a:t>
            </a:r>
          </a:p>
          <a:p>
            <a:pPr lvl="1"/>
            <a:r>
              <a:rPr lang="cs-CZ" dirty="0" smtClean="0"/>
              <a:t>omezení autonomie vůle</a:t>
            </a:r>
          </a:p>
          <a:p>
            <a:pPr lvl="1"/>
            <a:r>
              <a:rPr lang="cs-CZ" dirty="0" smtClean="0"/>
              <a:t>ochrana slabší strany</a:t>
            </a:r>
          </a:p>
          <a:p>
            <a:pPr lvl="1"/>
            <a:r>
              <a:rPr lang="cs-CZ" dirty="0" smtClean="0"/>
              <a:t>úprava právního postavení (statusu) osob</a:t>
            </a:r>
          </a:p>
          <a:p>
            <a:pPr lvl="1"/>
            <a:r>
              <a:rPr lang="cs-CZ" dirty="0" smtClean="0"/>
              <a:t>ochrana třetích osob</a:t>
            </a:r>
          </a:p>
          <a:p>
            <a:pPr lvl="1"/>
            <a:r>
              <a:rPr lang="cs-CZ" dirty="0" smtClean="0"/>
              <a:t>regulace základních otázek umožňujících racionální fungování SP jako systému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073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Výslovný zákaz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Nejde o zákaz určitého chování, ale o zákaz autonomní </a:t>
            </a:r>
            <a:r>
              <a:rPr lang="cs-CZ" b="1" dirty="0" err="1" smtClean="0"/>
              <a:t>normotvorby</a:t>
            </a:r>
            <a:r>
              <a:rPr lang="cs-CZ" b="1" dirty="0" smtClean="0"/>
              <a:t> (odchýlení se)!!!</a:t>
            </a:r>
          </a:p>
          <a:p>
            <a:r>
              <a:rPr lang="cs-CZ" dirty="0" smtClean="0"/>
              <a:t>Podoby zákazu:</a:t>
            </a:r>
          </a:p>
          <a:p>
            <a:pPr lvl="1"/>
            <a:r>
              <a:rPr lang="cs-CZ" dirty="0" smtClean="0"/>
              <a:t>„zakázaná ujednání“ - § 2519/1</a:t>
            </a:r>
          </a:p>
          <a:p>
            <a:pPr lvl="1"/>
            <a:r>
              <a:rPr lang="cs-CZ" dirty="0" smtClean="0"/>
              <a:t>k jednání se nepřihlíží (§ 16, § 2519/2)</a:t>
            </a:r>
          </a:p>
          <a:p>
            <a:pPr lvl="1"/>
            <a:r>
              <a:rPr lang="cs-CZ" dirty="0" smtClean="0"/>
              <a:t>jednání je neplatné nebo se lze dovolat jeho neplatnosti (§ 2549)</a:t>
            </a:r>
          </a:p>
          <a:p>
            <a:pPr lvl="1"/>
            <a:r>
              <a:rPr lang="cs-CZ" dirty="0" smtClean="0"/>
              <a:t>jednání nemá účinky (§ 2728/2) apod.</a:t>
            </a:r>
          </a:p>
        </p:txBody>
      </p:sp>
    </p:spTree>
    <p:extLst>
      <p:ext uri="{BB962C8B-B14F-4D97-AF65-F5344CB8AC3E}">
        <p14:creationId xmlns:p14="http://schemas.microsoft.com/office/powerpoint/2010/main" val="3187486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autonomie vůle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Co si nelze ujednat:</a:t>
            </a:r>
          </a:p>
          <a:p>
            <a:r>
              <a:rPr lang="cs-CZ" dirty="0" smtClean="0"/>
              <a:t>Např. § 1 odst. 2 OZ  za středníkem – strany si nemohou ujednat, že se v jejich případě kupř. dobré mravy nepoužijí</a:t>
            </a:r>
          </a:p>
          <a:p>
            <a:r>
              <a:rPr lang="cs-CZ" dirty="0" smtClean="0"/>
              <a:t>Obdobně nelze vyloučit kupř. princip poctivosti, zákaz zneužití práva apod.</a:t>
            </a:r>
          </a:p>
          <a:p>
            <a:r>
              <a:rPr lang="cs-CZ" dirty="0" smtClean="0"/>
              <a:t>Nelze se odchýlit od základního vymezení statusu osob</a:t>
            </a:r>
          </a:p>
          <a:p>
            <a:r>
              <a:rPr lang="cs-CZ" dirty="0" smtClean="0"/>
              <a:t>Nelze snížit standard zákonem garantované ochrany (smysl a účel ustanovení)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718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slabší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Spotřebitel, nájemce, zaměstnanec, nezletilý </a:t>
            </a:r>
          </a:p>
          <a:p>
            <a:r>
              <a:rPr lang="cs-CZ" dirty="0" smtClean="0"/>
              <a:t>Často půjde o relativně kogentní PN</a:t>
            </a:r>
          </a:p>
          <a:p>
            <a:r>
              <a:rPr lang="cs-CZ" dirty="0" smtClean="0"/>
              <a:t>Např. § 1812/2, § 2519/2, § 2549</a:t>
            </a:r>
          </a:p>
          <a:p>
            <a:r>
              <a:rPr lang="cs-CZ" dirty="0" smtClean="0"/>
              <a:t>Ochrana člena spolku, minoritního akcionáře apod. – zvláštní režim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641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postavení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Ke </a:t>
            </a:r>
            <a:r>
              <a:rPr lang="cs-CZ" dirty="0" err="1" smtClean="0"/>
              <a:t>statusovým</a:t>
            </a:r>
            <a:r>
              <a:rPr lang="cs-CZ" dirty="0" smtClean="0"/>
              <a:t> otázkám člověka patří:</a:t>
            </a:r>
          </a:p>
          <a:p>
            <a:pPr lvl="1"/>
            <a:r>
              <a:rPr lang="cs-CZ" dirty="0" smtClean="0"/>
              <a:t>právní osobnost (prohlášení za nezvěstného a mrtvého)</a:t>
            </a:r>
          </a:p>
          <a:p>
            <a:pPr lvl="1"/>
            <a:r>
              <a:rPr lang="cs-CZ" dirty="0" smtClean="0"/>
              <a:t>svéprávnost</a:t>
            </a:r>
          </a:p>
          <a:p>
            <a:pPr lvl="1"/>
            <a:r>
              <a:rPr lang="cs-CZ" dirty="0" smtClean="0"/>
              <a:t>deliktní způsobilost</a:t>
            </a:r>
          </a:p>
          <a:p>
            <a:pPr lvl="1"/>
            <a:r>
              <a:rPr lang="cs-CZ" dirty="0" smtClean="0"/>
              <a:t>jméno a bydliště FO</a:t>
            </a:r>
          </a:p>
          <a:p>
            <a:pPr lvl="1"/>
            <a:r>
              <a:rPr lang="cs-CZ" dirty="0" smtClean="0"/>
              <a:t>vznik a zánik manželství nebo registrovaného partnerství</a:t>
            </a:r>
          </a:p>
          <a:p>
            <a:pPr lvl="1"/>
            <a:r>
              <a:rPr lang="cs-CZ" dirty="0" smtClean="0"/>
              <a:t>určování a popírání rodičovství</a:t>
            </a:r>
          </a:p>
          <a:p>
            <a:pPr lvl="1"/>
            <a:r>
              <a:rPr lang="cs-CZ" dirty="0" smtClean="0"/>
              <a:t>osvojení</a:t>
            </a:r>
          </a:p>
          <a:p>
            <a:pPr lvl="1"/>
            <a:r>
              <a:rPr lang="cs-CZ" dirty="0" smtClean="0"/>
              <a:t>rodičovská zodpovědnost</a:t>
            </a:r>
          </a:p>
        </p:txBody>
      </p:sp>
    </p:spTree>
    <p:extLst>
      <p:ext uri="{BB962C8B-B14F-4D97-AF65-F5344CB8AC3E}">
        <p14:creationId xmlns:p14="http://schemas.microsoft.com/office/powerpoint/2010/main" val="401380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práva  - opakování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Systém</a:t>
            </a:r>
            <a:r>
              <a:rPr lang="cs-CZ" dirty="0" smtClean="0"/>
              <a:t> se vyznačuje strukturovaností (opak nahodilosti)</a:t>
            </a:r>
          </a:p>
          <a:p>
            <a:r>
              <a:rPr lang="cs-CZ" b="1" dirty="0" smtClean="0"/>
              <a:t>Systém práva </a:t>
            </a:r>
          </a:p>
          <a:p>
            <a:pPr>
              <a:buFontTx/>
              <a:buChar char="-"/>
            </a:pPr>
            <a:r>
              <a:rPr lang="cs-CZ" dirty="0" smtClean="0"/>
              <a:t>nahlížení na právo jako na celek a na jeho vnitřní strukturu</a:t>
            </a:r>
          </a:p>
          <a:p>
            <a:pPr>
              <a:buFontTx/>
              <a:buChar char="-"/>
            </a:pPr>
            <a:r>
              <a:rPr lang="cs-CZ" dirty="0" smtClean="0"/>
              <a:t>v ideálním pojetí o vnitřně organizovaný a souladný celek, který směřuje ke své uspořádanosti</a:t>
            </a:r>
          </a:p>
          <a:p>
            <a:pPr>
              <a:buFontTx/>
              <a:buChar char="-"/>
            </a:pPr>
            <a:r>
              <a:rPr lang="cs-CZ" dirty="0" smtClean="0"/>
              <a:t>Základním prvkem je </a:t>
            </a:r>
            <a:r>
              <a:rPr lang="cs-CZ" b="1" dirty="0" smtClean="0"/>
              <a:t>právní norma (pravidlo chování, stanovuje co „má </a:t>
            </a:r>
            <a:r>
              <a:rPr lang="cs-CZ" b="1" dirty="0" err="1" smtClean="0"/>
              <a:t>býti</a:t>
            </a:r>
            <a:r>
              <a:rPr lang="cs-CZ" b="1" dirty="0" smtClean="0"/>
              <a:t>“ a je vynutitelné státní mocí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postavení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cs-CZ" sz="3600" dirty="0" smtClean="0"/>
              <a:t>Ke </a:t>
            </a:r>
            <a:r>
              <a:rPr lang="cs-CZ" sz="3600" dirty="0" err="1" smtClean="0"/>
              <a:t>statusovým</a:t>
            </a:r>
            <a:r>
              <a:rPr lang="cs-CZ" sz="3600" dirty="0" smtClean="0"/>
              <a:t> otázkám právnických osob patří zejména:</a:t>
            </a:r>
          </a:p>
          <a:p>
            <a:pPr lvl="1">
              <a:buNone/>
            </a:pPr>
            <a:endParaRPr lang="cs-CZ" sz="3600" dirty="0" smtClean="0"/>
          </a:p>
          <a:p>
            <a:pPr lvl="1"/>
            <a:r>
              <a:rPr lang="cs-CZ" sz="3600" dirty="0" smtClean="0"/>
              <a:t>právní osobnost (právní forma, národnost, vznik a zánik, přeměny)</a:t>
            </a:r>
          </a:p>
          <a:p>
            <a:pPr lvl="1"/>
            <a:r>
              <a:rPr lang="cs-CZ" sz="3600" dirty="0" smtClean="0"/>
              <a:t>název a sídlo PO</a:t>
            </a:r>
          </a:p>
          <a:p>
            <a:pPr lvl="1"/>
            <a:r>
              <a:rPr lang="cs-CZ" sz="3600" dirty="0" smtClean="0"/>
              <a:t>vymezení účelu PO, vč. veřejné prospěšnosti</a:t>
            </a:r>
          </a:p>
          <a:p>
            <a:pPr lvl="1"/>
            <a:r>
              <a:rPr lang="cs-CZ" sz="3600" dirty="0" smtClean="0"/>
              <a:t>způsob projevování vůle za PO</a:t>
            </a:r>
          </a:p>
          <a:p>
            <a:pPr lvl="1"/>
            <a:r>
              <a:rPr lang="cs-CZ" sz="3600" dirty="0" smtClean="0"/>
              <a:t>odpovědnost vůči 3 osobám</a:t>
            </a:r>
          </a:p>
          <a:p>
            <a:pPr lvl="1"/>
            <a:endParaRPr lang="cs-CZ" sz="3600" dirty="0" smtClean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sz="2300" dirty="0" smtClean="0"/>
              <a:t>K tématu blíže:</a:t>
            </a:r>
          </a:p>
          <a:p>
            <a:pPr lvl="1">
              <a:buNone/>
            </a:pPr>
            <a:r>
              <a:rPr lang="cs-CZ" sz="2300" dirty="0" err="1" smtClean="0"/>
              <a:t>Ronovská</a:t>
            </a:r>
            <a:r>
              <a:rPr lang="cs-CZ" sz="2300" dirty="0" smtClean="0"/>
              <a:t>, Havel: </a:t>
            </a:r>
            <a:r>
              <a:rPr lang="cs-CZ" sz="2300" dirty="0" err="1" smtClean="0"/>
              <a:t>Kogentnst</a:t>
            </a:r>
            <a:r>
              <a:rPr lang="cs-CZ" sz="2300" dirty="0" smtClean="0"/>
              <a:t> úpravy právnických osob a její omezení autonomií vůle, nebo vice versa? Obchodně právní revue, 2/2016, str. 33 </a:t>
            </a:r>
            <a:r>
              <a:rPr lang="cs-CZ" sz="2300" dirty="0" err="1" smtClean="0"/>
              <a:t>an</a:t>
            </a:r>
            <a:r>
              <a:rPr lang="cs-CZ" sz="2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38020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třetích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Typicky ochrana věřitele</a:t>
            </a:r>
          </a:p>
          <a:p>
            <a:r>
              <a:rPr lang="cs-CZ" dirty="0" smtClean="0"/>
              <a:t>Např. § 300 a § 589 a násl.</a:t>
            </a:r>
          </a:p>
          <a:p>
            <a:r>
              <a:rPr lang="cs-CZ" dirty="0" smtClean="0"/>
              <a:t>PN chránící dobrou víru třetích osob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1304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Racionální fungování SP jako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PN obsahující: </a:t>
            </a:r>
          </a:p>
          <a:p>
            <a:pPr lvl="1"/>
            <a:r>
              <a:rPr lang="cs-CZ" dirty="0" smtClean="0"/>
              <a:t>kritéria rozlišování movitých a nemovitých věcí</a:t>
            </a:r>
          </a:p>
          <a:p>
            <a:pPr lvl="1"/>
            <a:r>
              <a:rPr lang="cs-CZ" dirty="0" smtClean="0"/>
              <a:t>nabývání vlastnického práva</a:t>
            </a:r>
          </a:p>
          <a:p>
            <a:pPr lvl="1"/>
            <a:r>
              <a:rPr lang="cs-CZ" dirty="0" smtClean="0"/>
              <a:t>předpoklady </a:t>
            </a:r>
            <a:r>
              <a:rPr lang="cs-CZ" dirty="0" err="1" smtClean="0"/>
              <a:t>perfekce</a:t>
            </a:r>
            <a:r>
              <a:rPr lang="cs-CZ" dirty="0" smtClean="0"/>
              <a:t> právního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8024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SP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Psané prameny – de </a:t>
            </a:r>
            <a:r>
              <a:rPr lang="cs-CZ" dirty="0" err="1" smtClean="0"/>
              <a:t>lege</a:t>
            </a:r>
            <a:r>
              <a:rPr lang="cs-CZ" dirty="0" smtClean="0"/>
              <a:t> lata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Mezinárodní smlouvy, ústava a ústavní zákony</a:t>
            </a:r>
          </a:p>
          <a:p>
            <a:r>
              <a:rPr lang="cs-CZ" dirty="0" smtClean="0"/>
              <a:t>Občanský zákoník</a:t>
            </a:r>
          </a:p>
          <a:p>
            <a:pPr lvl="1"/>
            <a:r>
              <a:rPr lang="cs-CZ" dirty="0" smtClean="0"/>
              <a:t>§ 9/1 regulace </a:t>
            </a:r>
            <a:r>
              <a:rPr lang="cs-CZ" dirty="0" err="1" smtClean="0"/>
              <a:t>statusových</a:t>
            </a:r>
            <a:r>
              <a:rPr lang="cs-CZ" dirty="0" smtClean="0"/>
              <a:t> otázek</a:t>
            </a:r>
          </a:p>
          <a:p>
            <a:pPr lvl="1"/>
            <a:r>
              <a:rPr lang="cs-CZ" dirty="0" smtClean="0"/>
              <a:t>úprava majetkových vztahů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§ 9/2 </a:t>
            </a:r>
            <a:r>
              <a:rPr lang="cs-CZ" dirty="0" err="1" smtClean="0"/>
              <a:t>lex</a:t>
            </a:r>
            <a:r>
              <a:rPr lang="cs-CZ" dirty="0" smtClean="0"/>
              <a:t> </a:t>
            </a:r>
            <a:r>
              <a:rPr lang="cs-CZ" dirty="0" err="1" smtClean="0"/>
              <a:t>generalis</a:t>
            </a:r>
            <a:r>
              <a:rPr lang="cs-CZ" dirty="0" smtClean="0"/>
              <a:t>, interpretační „měřítko“</a:t>
            </a:r>
          </a:p>
          <a:p>
            <a:r>
              <a:rPr lang="cs-CZ" dirty="0" smtClean="0"/>
              <a:t>Předpisy upravující zvláštní soukromá práva (např. ZOK)</a:t>
            </a:r>
          </a:p>
          <a:p>
            <a:pPr lvl="1"/>
            <a:r>
              <a:rPr lang="cs-CZ" dirty="0" smtClean="0"/>
              <a:t>zvláštní úprava má aplikační přednost</a:t>
            </a:r>
          </a:p>
          <a:p>
            <a:pPr lvl="1"/>
            <a:r>
              <a:rPr lang="cs-CZ" dirty="0" smtClean="0"/>
              <a:t>na neupravené otázky se použije OZ</a:t>
            </a:r>
          </a:p>
          <a:p>
            <a:pPr lvl="1"/>
            <a:r>
              <a:rPr lang="cs-CZ" dirty="0" smtClean="0"/>
              <a:t>OZ slouží též k interpretaci nejasných ustanovení speciálních předpisů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Soukromé právo – psané prameny</a:t>
            </a:r>
            <a:br>
              <a:rPr lang="cs-CZ" dirty="0" smtClean="0"/>
            </a:br>
            <a:r>
              <a:rPr lang="cs-CZ" dirty="0" smtClean="0"/>
              <a:t>de </a:t>
            </a:r>
            <a:r>
              <a:rPr lang="cs-CZ" dirty="0" err="1" smtClean="0"/>
              <a:t>lege</a:t>
            </a:r>
            <a:r>
              <a:rPr lang="cs-CZ" dirty="0" smtClean="0"/>
              <a:t> lata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Obecný: </a:t>
            </a:r>
          </a:p>
          <a:p>
            <a:r>
              <a:rPr lang="cs-CZ" dirty="0"/>
              <a:t>Občanský zákoník č. 90/2012 Sb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Zvláštní:</a:t>
            </a:r>
          </a:p>
          <a:p>
            <a:r>
              <a:rPr lang="cs-CZ" dirty="0" smtClean="0"/>
              <a:t>Zákon č. 90/2012 Sb., o obchodních korporacích</a:t>
            </a:r>
          </a:p>
          <a:p>
            <a:r>
              <a:rPr lang="cs-CZ" dirty="0" smtClean="0"/>
              <a:t>A dále např.</a:t>
            </a:r>
          </a:p>
          <a:p>
            <a:r>
              <a:rPr lang="cs-CZ" dirty="0" smtClean="0"/>
              <a:t>Zákon č. 121/2000 Sb., autorský zákon</a:t>
            </a:r>
          </a:p>
          <a:p>
            <a:r>
              <a:rPr lang="cs-CZ" dirty="0" smtClean="0"/>
              <a:t>Zákon č. 82/1998 Sb., zákon  odpovědnosti za škodu při výkonu veřejné moci…</a:t>
            </a:r>
          </a:p>
          <a:p>
            <a:pPr>
              <a:buNone/>
            </a:pPr>
            <a:r>
              <a:rPr lang="cs-CZ" dirty="0" smtClean="0"/>
              <a:t>S mezinárodním prvkem:</a:t>
            </a:r>
          </a:p>
          <a:p>
            <a:r>
              <a:rPr lang="cs-CZ" dirty="0" smtClean="0"/>
              <a:t>Zákon č. 91/2012 Sb., o mezinárodním právu soukromém</a:t>
            </a:r>
          </a:p>
          <a:p>
            <a:pPr marL="342900" lvl="1" indent="-342900">
              <a:buNone/>
            </a:pPr>
            <a:endParaRPr lang="cs-CZ" dirty="0" smtClean="0"/>
          </a:p>
          <a:p>
            <a:pPr marL="342900" lvl="1" indent="-342900">
              <a:buNone/>
            </a:pPr>
            <a:r>
              <a:rPr lang="cs-CZ" dirty="0" smtClean="0"/>
              <a:t>Další právní předpisy: podzákonné (vyhlášky ministerstev, vládní nařízení)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Nepsané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ČR není zemí výlučně psaného práva – širší pojetí práva</a:t>
            </a:r>
          </a:p>
          <a:p>
            <a:r>
              <a:rPr lang="cs-CZ" dirty="0" smtClean="0"/>
              <a:t>Pramenem práva jsou také:</a:t>
            </a:r>
          </a:p>
          <a:p>
            <a:pPr lvl="1"/>
            <a:r>
              <a:rPr lang="cs-CZ" dirty="0" smtClean="0"/>
              <a:t>zvyklosti</a:t>
            </a:r>
          </a:p>
          <a:p>
            <a:pPr lvl="2"/>
            <a:r>
              <a:rPr lang="cs-CZ" dirty="0" smtClean="0"/>
              <a:t>dlouhodobě fakticky zachovávaná pravidla - podle § 9/1 jenom  </a:t>
            </a:r>
            <a:r>
              <a:rPr lang="cs-CZ" b="1" dirty="0" smtClean="0"/>
              <a:t>tam, kde se jich zákon dovolává </a:t>
            </a:r>
            <a:r>
              <a:rPr lang="cs-CZ" dirty="0" smtClean="0"/>
              <a:t>(§ 10/2, § 545, § 558/2 apod.)</a:t>
            </a:r>
          </a:p>
          <a:p>
            <a:pPr lvl="2"/>
            <a:r>
              <a:rPr lang="cs-CZ" dirty="0" smtClean="0"/>
              <a:t>u obyčejů je naproti tomu dáno </a:t>
            </a:r>
            <a:r>
              <a:rPr lang="cs-CZ" dirty="0" err="1" smtClean="0"/>
              <a:t>opinio</a:t>
            </a:r>
            <a:r>
              <a:rPr lang="cs-CZ" dirty="0" smtClean="0"/>
              <a:t> </a:t>
            </a:r>
            <a:r>
              <a:rPr lang="cs-CZ" dirty="0" err="1" smtClean="0"/>
              <a:t>necessitatis</a:t>
            </a:r>
            <a:r>
              <a:rPr lang="cs-CZ" dirty="0" smtClean="0"/>
              <a:t> a jsou závazné ze své právní síly, ne kvůli odkazu zákona na ně</a:t>
            </a:r>
          </a:p>
          <a:p>
            <a:pPr lvl="1"/>
            <a:r>
              <a:rPr lang="cs-CZ" dirty="0" smtClean="0"/>
              <a:t>Zásady ( </a:t>
            </a:r>
            <a:r>
              <a:rPr lang="cs-CZ" b="1" dirty="0" smtClean="0"/>
              <a:t>i když nejsou výslovně vyjádřeny</a:t>
            </a:r>
            <a:r>
              <a:rPr lang="cs-CZ" dirty="0" smtClean="0"/>
              <a:t>)</a:t>
            </a:r>
          </a:p>
          <a:p>
            <a:r>
              <a:rPr lang="cs-CZ" dirty="0" smtClean="0"/>
              <a:t>k nepsaným pramenům viz nález </a:t>
            </a:r>
            <a:r>
              <a:rPr lang="cs-CZ" dirty="0" err="1" smtClean="0"/>
              <a:t>Pl</a:t>
            </a:r>
            <a:r>
              <a:rPr lang="cs-CZ" dirty="0" smtClean="0"/>
              <a:t>. ÚS 33/97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</a:t>
            </a:r>
            <a:r>
              <a:rPr lang="cs-CZ" dirty="0" smtClean="0"/>
              <a:t> ÚS 33/97: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„ I v českém právu takto platí a je běžně aplikována řada obecných právních principů, </a:t>
            </a:r>
            <a:r>
              <a:rPr lang="cs-CZ" b="1" i="1" u="sng" dirty="0" smtClean="0"/>
              <a:t>které nejsou výslovně obsaženy v právních předpisech</a:t>
            </a:r>
            <a:r>
              <a:rPr lang="cs-CZ" dirty="0" smtClean="0"/>
              <a:t>. Příkladem je právní princip, dle něhož neznalost práva neomlouvá, nebo princip nepřípustnosti retroaktivity, a to nejenom pro odvětví práva trestního. Jiným příkladem jsou výkladová pravidla a </a:t>
            </a:r>
            <a:r>
              <a:rPr lang="cs-CZ" dirty="0" err="1" smtClean="0"/>
              <a:t>contrario</a:t>
            </a:r>
            <a:r>
              <a:rPr lang="cs-CZ" dirty="0" smtClean="0"/>
              <a:t>, a </a:t>
            </a:r>
            <a:r>
              <a:rPr lang="cs-CZ" dirty="0" err="1" smtClean="0"/>
              <a:t>minore</a:t>
            </a:r>
            <a:r>
              <a:rPr lang="cs-CZ" dirty="0" smtClean="0"/>
              <a:t> ad </a:t>
            </a:r>
            <a:r>
              <a:rPr lang="cs-CZ" dirty="0" err="1" smtClean="0"/>
              <a:t>maius</a:t>
            </a:r>
            <a:r>
              <a:rPr lang="cs-CZ" dirty="0" smtClean="0"/>
              <a:t>, a </a:t>
            </a:r>
            <a:r>
              <a:rPr lang="cs-CZ" dirty="0" err="1" smtClean="0"/>
              <a:t>maiore</a:t>
            </a:r>
            <a:r>
              <a:rPr lang="cs-CZ" dirty="0" smtClean="0"/>
              <a:t> ad minus, </a:t>
            </a:r>
            <a:r>
              <a:rPr lang="cs-CZ" dirty="0" err="1" smtClean="0"/>
              <a:t>reductio</a:t>
            </a:r>
            <a:r>
              <a:rPr lang="cs-CZ" dirty="0" smtClean="0"/>
              <a:t> ad absurdum apod. </a:t>
            </a:r>
            <a:r>
              <a:rPr lang="cs-CZ" b="1" u="sng" dirty="0" smtClean="0"/>
              <a:t>Dalším, a to moderním ústavním nepsaným pravidlem, je řešení kolize základních práv a svobod </a:t>
            </a:r>
            <a:r>
              <a:rPr lang="cs-CZ" b="1" i="1" u="sng" dirty="0" smtClean="0"/>
              <a:t>principem </a:t>
            </a:r>
            <a:r>
              <a:rPr lang="cs-CZ" b="1" i="1" u="sng" dirty="0" err="1" smtClean="0"/>
              <a:t>poporcionality</a:t>
            </a:r>
            <a:r>
              <a:rPr lang="cs-CZ" b="1" u="sng" dirty="0" smtClean="0"/>
              <a:t>. ….“</a:t>
            </a:r>
            <a:endParaRPr lang="cs-CZ" b="1" u="sng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Interpretace, vyplňování mezer a  (soudcovské) dotváření práva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3627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Interpretace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§ 2  OZ zdůrazňuje:</a:t>
            </a:r>
          </a:p>
          <a:p>
            <a:pPr lvl="1"/>
            <a:r>
              <a:rPr lang="cs-CZ" dirty="0" smtClean="0"/>
              <a:t>ústavně konformní výklad</a:t>
            </a:r>
          </a:p>
          <a:p>
            <a:pPr lvl="1"/>
            <a:r>
              <a:rPr lang="cs-CZ" dirty="0" smtClean="0"/>
              <a:t>roli zásad a hodnot při interpretaci</a:t>
            </a:r>
          </a:p>
          <a:p>
            <a:pPr lvl="1"/>
            <a:r>
              <a:rPr lang="cs-CZ" dirty="0" smtClean="0"/>
              <a:t>jazykový výklad</a:t>
            </a:r>
          </a:p>
          <a:p>
            <a:pPr lvl="1"/>
            <a:r>
              <a:rPr lang="cs-CZ" dirty="0" smtClean="0"/>
              <a:t>logický výklad</a:t>
            </a:r>
          </a:p>
          <a:p>
            <a:pPr lvl="1"/>
            <a:r>
              <a:rPr lang="cs-CZ" dirty="0" smtClean="0"/>
              <a:t>systematický výklad</a:t>
            </a:r>
          </a:p>
          <a:p>
            <a:pPr lvl="1"/>
            <a:r>
              <a:rPr lang="cs-CZ" dirty="0" smtClean="0"/>
              <a:t>historický výklad</a:t>
            </a:r>
          </a:p>
          <a:p>
            <a:pPr lvl="1"/>
            <a:r>
              <a:rPr lang="cs-CZ" dirty="0" smtClean="0"/>
              <a:t>teleologický výklad</a:t>
            </a:r>
            <a:endParaRPr lang="cs-CZ" dirty="0"/>
          </a:p>
          <a:p>
            <a:pPr lvl="1"/>
            <a:endParaRPr lang="cs-CZ" dirty="0"/>
          </a:p>
          <a:p>
            <a:pPr lvl="1">
              <a:buNone/>
            </a:pPr>
            <a:r>
              <a:rPr lang="cs-CZ" dirty="0" smtClean="0"/>
              <a:t>Nadbytečný, plyne z právní teorie; význam je ve zdůraznění toho, že </a:t>
            </a:r>
            <a:r>
              <a:rPr lang="cs-CZ" u="sng" dirty="0" smtClean="0"/>
              <a:t>právo není jenom text zákona!!!!!!!</a:t>
            </a:r>
          </a:p>
        </p:txBody>
      </p:sp>
    </p:spTree>
    <p:extLst>
      <p:ext uri="{BB962C8B-B14F-4D97-AF65-F5344CB8AC3E}">
        <p14:creationId xmlns:p14="http://schemas.microsoft.com/office/powerpoint/2010/main" val="115880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Soukromé a veřejné právo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4039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Ústavně konformní 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Existuje-li </a:t>
            </a:r>
            <a:r>
              <a:rPr lang="cs-CZ" u="sng" dirty="0" smtClean="0"/>
              <a:t>několik interpretačních alternativ, </a:t>
            </a:r>
            <a:r>
              <a:rPr lang="cs-CZ" dirty="0" smtClean="0"/>
              <a:t>má vždy přednost ta, která je </a:t>
            </a:r>
            <a:r>
              <a:rPr lang="cs-CZ" u="sng" dirty="0" smtClean="0"/>
              <a:t>nejvíce v souladu s ústavním pořádkem</a:t>
            </a:r>
            <a:r>
              <a:rPr lang="cs-CZ" dirty="0" smtClean="0"/>
              <a:t> (nejvíce šetří zákl. práva)</a:t>
            </a:r>
          </a:p>
          <a:p>
            <a:r>
              <a:rPr lang="cs-CZ" dirty="0" smtClean="0"/>
              <a:t>Vždy je nutno zjistit, zda za ustanovením OZ není nějaké </a:t>
            </a:r>
            <a:r>
              <a:rPr lang="cs-CZ" u="sng" dirty="0" smtClean="0"/>
              <a:t>základní právo (prozařuje)</a:t>
            </a:r>
          </a:p>
          <a:p>
            <a:r>
              <a:rPr lang="cs-CZ" dirty="0" smtClean="0"/>
              <a:t>Případné střety základních práv ( i zásad) se řeší </a:t>
            </a:r>
            <a:r>
              <a:rPr lang="cs-CZ" u="sng" dirty="0" smtClean="0"/>
              <a:t>testem proporcionality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3261496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zásad a hodnot SP pro interpretaci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 předpisy mají být vykládány</a:t>
            </a:r>
          </a:p>
          <a:p>
            <a:pPr lvl="1"/>
            <a:r>
              <a:rPr lang="cs-CZ" dirty="0" smtClean="0"/>
              <a:t>v souladu se zásadami, na nichž spočívá OZ</a:t>
            </a:r>
          </a:p>
          <a:p>
            <a:pPr lvl="2"/>
            <a:r>
              <a:rPr lang="cs-CZ" dirty="0" smtClean="0"/>
              <a:t>zásady mají interpretační funkci</a:t>
            </a:r>
          </a:p>
          <a:p>
            <a:pPr lvl="2"/>
            <a:r>
              <a:rPr lang="cs-CZ" dirty="0" smtClean="0"/>
              <a:t>jde též o zásady výslovně v OZ nevyjádřené (např. rovnost)</a:t>
            </a:r>
          </a:p>
          <a:p>
            <a:pPr lvl="2"/>
            <a:r>
              <a:rPr lang="cs-CZ" dirty="0" smtClean="0"/>
              <a:t>kolize zásad se řeší testem proporcionality</a:t>
            </a:r>
          </a:p>
          <a:p>
            <a:pPr lvl="1"/>
            <a:r>
              <a:rPr lang="cs-CZ" dirty="0" smtClean="0"/>
              <a:t>se zřetelem k hodnotám, které OZ chrání</a:t>
            </a:r>
          </a:p>
          <a:p>
            <a:r>
              <a:rPr lang="cs-CZ" dirty="0" smtClean="0"/>
              <a:t>Zábrana </a:t>
            </a:r>
            <a:r>
              <a:rPr lang="cs-CZ" u="sng" dirty="0" smtClean="0"/>
              <a:t>proti </a:t>
            </a:r>
            <a:r>
              <a:rPr lang="cs-CZ" u="sng" dirty="0" err="1" smtClean="0"/>
              <a:t>textualistickému</a:t>
            </a:r>
            <a:r>
              <a:rPr lang="cs-CZ" u="sng" dirty="0" smtClean="0"/>
              <a:t> výkladu</a:t>
            </a:r>
            <a:r>
              <a:rPr lang="cs-CZ" dirty="0" smtClean="0"/>
              <a:t>!!!!</a:t>
            </a:r>
          </a:p>
          <a:p>
            <a:pPr>
              <a:buNone/>
            </a:pPr>
            <a:r>
              <a:rPr lang="cs-CZ" dirty="0" smtClean="0"/>
              <a:t>------------</a:t>
            </a:r>
          </a:p>
          <a:p>
            <a:r>
              <a:rPr lang="cs-CZ" sz="2400" dirty="0" smtClean="0"/>
              <a:t>Hodnoty = čeho má být dosaženo? (spravedlnost, právní jistota, účelnost)</a:t>
            </a:r>
          </a:p>
          <a:p>
            <a:r>
              <a:rPr lang="cs-CZ" sz="2400" dirty="0" smtClean="0"/>
              <a:t>Zásady = jak?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55699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Jazykový 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se slovního znění právního předpisu</a:t>
            </a:r>
          </a:p>
          <a:p>
            <a:r>
              <a:rPr lang="cs-CZ" dirty="0" smtClean="0"/>
              <a:t>Představuje </a:t>
            </a:r>
            <a:r>
              <a:rPr lang="cs-CZ" b="1" u="sng" dirty="0" smtClean="0"/>
              <a:t>pouhé prvotní přiblížení se obsahu právní normy!!!!</a:t>
            </a:r>
          </a:p>
          <a:p>
            <a:r>
              <a:rPr lang="cs-CZ" u="sng" dirty="0" smtClean="0"/>
              <a:t>Vázanost soudce </a:t>
            </a:r>
            <a:r>
              <a:rPr lang="cs-CZ" dirty="0" smtClean="0"/>
              <a:t>zákonem </a:t>
            </a:r>
            <a:r>
              <a:rPr lang="cs-CZ" u="sng" dirty="0" smtClean="0"/>
              <a:t>neznamená vázanost slovy </a:t>
            </a:r>
            <a:r>
              <a:rPr lang="cs-CZ" dirty="0" smtClean="0"/>
              <a:t>zákona, ale jeho smyslem</a:t>
            </a:r>
          </a:p>
          <a:p>
            <a:r>
              <a:rPr lang="cs-CZ" dirty="0" smtClean="0"/>
              <a:t>O skutečném obsahu (interpretaci doslovné, rozšiřující nebo zužující) rozhodnou </a:t>
            </a:r>
            <a:r>
              <a:rPr lang="cs-CZ" u="sng" dirty="0" smtClean="0"/>
              <a:t>další</a:t>
            </a:r>
            <a:r>
              <a:rPr lang="cs-CZ" dirty="0" smtClean="0"/>
              <a:t> </a:t>
            </a:r>
            <a:r>
              <a:rPr lang="cs-CZ" u="sng" dirty="0" smtClean="0"/>
              <a:t>metody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173109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Systematický 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Slova </a:t>
            </a:r>
            <a:r>
              <a:rPr lang="cs-CZ" dirty="0" smtClean="0"/>
              <a:t>právního předpisu mají být vnímána „v </a:t>
            </a:r>
            <a:r>
              <a:rPr lang="cs-CZ" b="1" u="sng" dirty="0" smtClean="0"/>
              <a:t>jejich vzájemné souvislosti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Právní řád </a:t>
            </a:r>
            <a:r>
              <a:rPr lang="cs-CZ" b="1" u="sng" dirty="0" smtClean="0"/>
              <a:t>tvoří jednotný celek </a:t>
            </a:r>
            <a:r>
              <a:rPr lang="cs-CZ" dirty="0" smtClean="0"/>
              <a:t>a jeho jednotlivé části je nutno vnímat souladně</a:t>
            </a:r>
          </a:p>
          <a:p>
            <a:r>
              <a:rPr lang="cs-CZ" dirty="0" smtClean="0"/>
              <a:t>Východisko: jednotnost a bezrozpornost právního řádu (?)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3272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výklad (objektivně)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Hledá úmysl zákonodárce (to, co chtěl určitým ustanovením vyjádřit)</a:t>
            </a:r>
          </a:p>
          <a:p>
            <a:r>
              <a:rPr lang="cs-CZ" dirty="0" smtClean="0"/>
              <a:t>dle § 2/2 nelze ustanovením přikládat jiný význam, než jaký plyne </a:t>
            </a:r>
            <a:r>
              <a:rPr lang="cs-CZ" b="1" u="sng" dirty="0" smtClean="0"/>
              <a:t>z jasného úmyslu zákonodárce</a:t>
            </a:r>
          </a:p>
          <a:p>
            <a:r>
              <a:rPr lang="cs-CZ" u="sng" dirty="0" smtClean="0"/>
              <a:t>Cílem</a:t>
            </a:r>
            <a:r>
              <a:rPr lang="cs-CZ" dirty="0" smtClean="0"/>
              <a:t> interpretace</a:t>
            </a:r>
          </a:p>
          <a:p>
            <a:pPr lvl="1"/>
            <a:r>
              <a:rPr lang="cs-CZ" dirty="0" smtClean="0"/>
              <a:t>není však vůle zákonodárce (subjektivně teleologický výklad)</a:t>
            </a:r>
          </a:p>
          <a:p>
            <a:pPr lvl="1"/>
            <a:r>
              <a:rPr lang="cs-CZ" b="1" u="sng" dirty="0" smtClean="0"/>
              <a:t>je vůle zákona </a:t>
            </a:r>
            <a:r>
              <a:rPr lang="cs-CZ" dirty="0" smtClean="0"/>
              <a:t>(objektivně teleologický výklad)</a:t>
            </a:r>
          </a:p>
          <a:p>
            <a:r>
              <a:rPr lang="cs-CZ" dirty="0" smtClean="0"/>
              <a:t>Subjektivně teleologický (historický) výklad je proto </a:t>
            </a:r>
            <a:r>
              <a:rPr lang="cs-CZ" b="1" u="sng" dirty="0" smtClean="0"/>
              <a:t>pouze</a:t>
            </a:r>
            <a:r>
              <a:rPr lang="cs-CZ" dirty="0" smtClean="0"/>
              <a:t> podpůrnou interpretační metodou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2057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Teleologický 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Hledá </a:t>
            </a:r>
            <a:r>
              <a:rPr lang="cs-CZ" b="1" u="sng" dirty="0" smtClean="0"/>
              <a:t>smysl a účel zákona!!!</a:t>
            </a:r>
          </a:p>
          <a:p>
            <a:pPr lvl="1"/>
            <a:r>
              <a:rPr lang="cs-CZ" u="sng" dirty="0" smtClean="0"/>
              <a:t>objektivní</a:t>
            </a:r>
            <a:r>
              <a:rPr lang="cs-CZ" dirty="0" smtClean="0"/>
              <a:t>, nikoliv subjektivní smysl a účel</a:t>
            </a:r>
          </a:p>
          <a:p>
            <a:pPr lvl="1"/>
            <a:r>
              <a:rPr lang="cs-CZ" dirty="0" smtClean="0"/>
              <a:t>jaká je funkce určité ustanovení, proč je v zákoně obsažen, co se jím sleduje</a:t>
            </a:r>
          </a:p>
          <a:p>
            <a:pPr lvl="1"/>
            <a:r>
              <a:rPr lang="cs-CZ" dirty="0" smtClean="0"/>
              <a:t>účel se může v průběhu dob </a:t>
            </a:r>
            <a:r>
              <a:rPr lang="cs-CZ" u="sng" dirty="0" smtClean="0"/>
              <a:t>měnit</a:t>
            </a:r>
          </a:p>
          <a:p>
            <a:pPr lvl="1"/>
            <a:r>
              <a:rPr lang="cs-CZ" dirty="0" smtClean="0"/>
              <a:t>účel se hledá nejenom z textu právního předpisu, ale </a:t>
            </a:r>
            <a:r>
              <a:rPr lang="cs-CZ" u="sng" dirty="0" smtClean="0"/>
              <a:t>i zásad a hodnot</a:t>
            </a:r>
          </a:p>
        </p:txBody>
      </p:sp>
    </p:spTree>
    <p:extLst>
      <p:ext uri="{BB962C8B-B14F-4D97-AF65-F5344CB8AC3E}">
        <p14:creationId xmlns:p14="http://schemas.microsoft.com/office/powerpoint/2010/main" val="26874280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Logický 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argumenty právní logiky</a:t>
            </a:r>
          </a:p>
          <a:p>
            <a:pPr lvl="1"/>
            <a:r>
              <a:rPr lang="cs-CZ" dirty="0" smtClean="0"/>
              <a:t>a </a:t>
            </a:r>
            <a:r>
              <a:rPr lang="cs-CZ" dirty="0" err="1" smtClean="0"/>
              <a:t>contrario</a:t>
            </a:r>
            <a:endParaRPr lang="cs-CZ" dirty="0" smtClean="0"/>
          </a:p>
          <a:p>
            <a:pPr lvl="1"/>
            <a:r>
              <a:rPr lang="cs-CZ" dirty="0" smtClean="0"/>
              <a:t>per </a:t>
            </a:r>
            <a:r>
              <a:rPr lang="cs-CZ" dirty="0" err="1" smtClean="0"/>
              <a:t>eliminationem</a:t>
            </a:r>
            <a:endParaRPr lang="cs-CZ" dirty="0" smtClean="0"/>
          </a:p>
          <a:p>
            <a:pPr lvl="1"/>
            <a:r>
              <a:rPr lang="cs-CZ" dirty="0" smtClean="0"/>
              <a:t>a </a:t>
            </a:r>
            <a:r>
              <a:rPr lang="cs-CZ" dirty="0" err="1" smtClean="0"/>
              <a:t>fortiori</a:t>
            </a:r>
            <a:endParaRPr lang="cs-CZ" dirty="0" smtClean="0"/>
          </a:p>
          <a:p>
            <a:pPr lvl="2"/>
            <a:r>
              <a:rPr lang="cs-CZ" dirty="0" smtClean="0"/>
              <a:t>a </a:t>
            </a:r>
            <a:r>
              <a:rPr lang="cs-CZ" dirty="0" err="1" smtClean="0"/>
              <a:t>maiori</a:t>
            </a:r>
            <a:r>
              <a:rPr lang="cs-CZ" dirty="0" smtClean="0"/>
              <a:t> ad minus</a:t>
            </a:r>
          </a:p>
          <a:p>
            <a:pPr lvl="2"/>
            <a:r>
              <a:rPr lang="cs-CZ" dirty="0" smtClean="0"/>
              <a:t>a </a:t>
            </a:r>
            <a:r>
              <a:rPr lang="cs-CZ" dirty="0" err="1" smtClean="0"/>
              <a:t>minori</a:t>
            </a:r>
            <a:r>
              <a:rPr lang="cs-CZ" dirty="0" smtClean="0"/>
              <a:t> ad </a:t>
            </a:r>
            <a:r>
              <a:rPr lang="cs-CZ" dirty="0" err="1" smtClean="0"/>
              <a:t>maius</a:t>
            </a:r>
            <a:endParaRPr lang="cs-CZ" dirty="0" smtClean="0"/>
          </a:p>
          <a:p>
            <a:pPr lvl="1"/>
            <a:r>
              <a:rPr lang="cs-CZ" dirty="0" smtClean="0"/>
              <a:t>per </a:t>
            </a:r>
            <a:r>
              <a:rPr lang="cs-CZ" dirty="0" err="1" smtClean="0"/>
              <a:t>analogiam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42111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Soudcovské dotváření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Rozdíl mezi: </a:t>
            </a:r>
          </a:p>
          <a:p>
            <a:pPr>
              <a:buNone/>
            </a:pPr>
            <a:r>
              <a:rPr lang="cs-CZ" dirty="0" smtClean="0"/>
              <a:t>• rozhodnutím, které </a:t>
            </a:r>
            <a:r>
              <a:rPr lang="cs-CZ" b="1" u="sng" dirty="0" smtClean="0"/>
              <a:t>vyjasňuje obsah určitého pravidla</a:t>
            </a:r>
            <a:r>
              <a:rPr lang="cs-CZ" dirty="0" smtClean="0"/>
              <a:t>, avšak stále se pohybuje v mezích slovního významu interpretovaného ustanovení (není dotváření); </a:t>
            </a:r>
          </a:p>
          <a:p>
            <a:pPr>
              <a:buNone/>
            </a:pPr>
            <a:r>
              <a:rPr lang="cs-CZ" dirty="0" smtClean="0"/>
              <a:t>• rozhodnutím, které se sice </a:t>
            </a:r>
            <a:r>
              <a:rPr lang="cs-CZ" b="1" u="sng" dirty="0" smtClean="0"/>
              <a:t>drží v mezích zákonného textu</a:t>
            </a:r>
            <a:r>
              <a:rPr lang="cs-CZ" dirty="0" smtClean="0"/>
              <a:t>, jenž je však formulován velmi neurčitě, jako je tomu kupř. u generálních klauzulí (není dotváření); </a:t>
            </a:r>
          </a:p>
          <a:p>
            <a:pPr>
              <a:buNone/>
            </a:pPr>
            <a:r>
              <a:rPr lang="cs-CZ" dirty="0" smtClean="0"/>
              <a:t>• rozhodnutím, které se </a:t>
            </a:r>
            <a:r>
              <a:rPr lang="cs-CZ" b="1" u="sng" dirty="0" smtClean="0"/>
              <a:t>od textu zákona odchyluje nebo jej překračuje (je dotváření práva)</a:t>
            </a:r>
            <a:r>
              <a:rPr lang="cs-CZ" dirty="0" smtClean="0"/>
              <a:t>;</a:t>
            </a:r>
          </a:p>
          <a:p>
            <a:pPr>
              <a:buNone/>
            </a:pPr>
            <a:r>
              <a:rPr lang="cs-CZ" dirty="0" smtClean="0"/>
              <a:t> • rozhodnutím, které z</a:t>
            </a:r>
            <a:r>
              <a:rPr lang="cs-CZ" b="1" u="sng" dirty="0" smtClean="0"/>
              <a:t>avádí do právního řádu nový právní institut (je dotváření práva)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Metody vyplňování mezer a  dotváření práva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cs-CZ" b="1" u="sng" dirty="0" smtClean="0"/>
              <a:t>Vyplňování mezer pomocí analogie (§ 10):</a:t>
            </a:r>
          </a:p>
          <a:p>
            <a:pPr lvl="1">
              <a:buNone/>
            </a:pPr>
            <a:r>
              <a:rPr lang="cs-CZ" dirty="0" smtClean="0"/>
              <a:t>X není-li jich, ustanovení </a:t>
            </a:r>
            <a:r>
              <a:rPr lang="cs-CZ" u="sng" dirty="0" smtClean="0"/>
              <a:t>zákona obsahem a účelem nejbližší </a:t>
            </a:r>
            <a:r>
              <a:rPr lang="cs-CZ" dirty="0" smtClean="0"/>
              <a:t>(analogie legis)</a:t>
            </a:r>
          </a:p>
          <a:p>
            <a:pPr lvl="1">
              <a:buNone/>
            </a:pPr>
            <a:r>
              <a:rPr lang="cs-CZ" dirty="0" smtClean="0"/>
              <a:t>X není-li ani jich, </a:t>
            </a:r>
            <a:r>
              <a:rPr lang="cs-CZ" u="sng" dirty="0" smtClean="0"/>
              <a:t>principy spravedlnosti a zásady </a:t>
            </a:r>
            <a:r>
              <a:rPr lang="cs-CZ" dirty="0" smtClean="0"/>
              <a:t>(analogie </a:t>
            </a:r>
            <a:r>
              <a:rPr lang="cs-CZ" dirty="0" err="1" smtClean="0"/>
              <a:t>iuris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u="sng" dirty="0" smtClean="0"/>
          </a:p>
          <a:p>
            <a:pPr lvl="1">
              <a:buNone/>
            </a:pPr>
            <a:r>
              <a:rPr lang="cs-CZ" b="1" u="sng" dirty="0" smtClean="0"/>
              <a:t>Dotváření práva</a:t>
            </a:r>
            <a:r>
              <a:rPr lang="cs-CZ" b="1" dirty="0" smtClean="0"/>
              <a:t>: za hranicí nejširšího </a:t>
            </a:r>
            <a:r>
              <a:rPr lang="cs-CZ" b="1" smtClean="0"/>
              <a:t>jazykového významu </a:t>
            </a:r>
            <a:r>
              <a:rPr lang="cs-CZ" b="1" dirty="0" smtClean="0"/>
              <a:t>ustanovení (není vyplňováním mezer)</a:t>
            </a:r>
          </a:p>
          <a:p>
            <a:pPr lvl="1">
              <a:buNone/>
            </a:pPr>
            <a:r>
              <a:rPr lang="cs-CZ" dirty="0" smtClean="0"/>
              <a:t>(Lavický, P. in: Večera, </a:t>
            </a:r>
            <a:r>
              <a:rPr lang="cs-CZ" dirty="0" err="1" smtClean="0"/>
              <a:t>Hurdík</a:t>
            </a:r>
            <a:r>
              <a:rPr lang="cs-CZ" dirty="0" smtClean="0"/>
              <a:t> a kol. Nové trendy v soudcovské tvorbě práva, MU, Brno, 2016, str. 18 a </a:t>
            </a:r>
            <a:r>
              <a:rPr lang="cs-CZ" dirty="0" err="1" smtClean="0"/>
              <a:t>násl</a:t>
            </a:r>
            <a:r>
              <a:rPr lang="cs-CZ" dirty="0" smtClean="0"/>
              <a:t>.)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..a to </a:t>
            </a:r>
            <a:r>
              <a:rPr lang="cs-CZ" smtClean="0"/>
              <a:t>je dnes vše…</a:t>
            </a:r>
          </a:p>
          <a:p>
            <a:pPr algn="ctr">
              <a:buNone/>
            </a:pPr>
            <a:endParaRPr lang="cs-CZ" smtClean="0"/>
          </a:p>
          <a:p>
            <a:pPr algn="ctr">
              <a:buNone/>
            </a:pPr>
            <a:r>
              <a:rPr lang="cs-CZ" dirty="0" smtClean="0"/>
              <a:t>Děkuji Vám za </a:t>
            </a:r>
            <a:r>
              <a:rPr lang="cs-CZ" dirty="0" err="1" smtClean="0"/>
              <a:t>pozornost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32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objektivní a subjektivní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Objektivní právo</a:t>
            </a:r>
          </a:p>
          <a:p>
            <a:pPr lvl="1"/>
            <a:r>
              <a:rPr lang="cs-CZ" sz="2400" dirty="0" smtClean="0"/>
              <a:t>Souhrn pravidel chování, jejichž zachovávání je vynutitelné státní mocí</a:t>
            </a:r>
          </a:p>
          <a:p>
            <a:pPr lvl="2"/>
            <a:r>
              <a:rPr lang="cs-CZ" sz="2200" dirty="0" smtClean="0"/>
              <a:t>tím se liší od morálky, náboženství a jiných systémů</a:t>
            </a:r>
          </a:p>
          <a:p>
            <a:pPr lvl="2">
              <a:buNone/>
            </a:pPr>
            <a:r>
              <a:rPr lang="cs-CZ" sz="2200" dirty="0" smtClean="0"/>
              <a:t>(např. nikoho nelze státní mocí nutit k účasti na bohoslužbě)</a:t>
            </a:r>
          </a:p>
          <a:p>
            <a:pPr lvl="1"/>
            <a:r>
              <a:rPr lang="cs-CZ" sz="2400" dirty="0" smtClean="0"/>
              <a:t>je samotný právní řád, dělí se na právní odvětví, jednota právního řádu </a:t>
            </a:r>
          </a:p>
          <a:p>
            <a:pPr lvl="1"/>
            <a:r>
              <a:rPr lang="cs-CZ" sz="2400" dirty="0" smtClean="0"/>
              <a:t>psané i nepsané prameny</a:t>
            </a:r>
          </a:p>
          <a:p>
            <a:r>
              <a:rPr lang="cs-CZ" b="1" dirty="0" smtClean="0"/>
              <a:t>Subjektivní právo</a:t>
            </a:r>
          </a:p>
          <a:p>
            <a:pPr lvl="1"/>
            <a:r>
              <a:rPr lang="cs-CZ" sz="2400" dirty="0" smtClean="0"/>
              <a:t> z objektivního práva pramenící </a:t>
            </a:r>
            <a:r>
              <a:rPr lang="cs-CZ" sz="2400" b="1" dirty="0" smtClean="0"/>
              <a:t>míra možného chování </a:t>
            </a:r>
            <a:r>
              <a:rPr lang="cs-CZ" sz="2400" dirty="0" smtClean="0"/>
              <a:t>(určité </a:t>
            </a:r>
            <a:r>
              <a:rPr lang="cs-CZ" sz="2400" b="1" dirty="0" smtClean="0"/>
              <a:t>oprávnění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nikoliv každé ustanovení objektivního práva zakládá právo subjektivní  právo (např. leg. </a:t>
            </a:r>
            <a:r>
              <a:rPr lang="cs-CZ" sz="2400" dirty="0" err="1" smtClean="0"/>
              <a:t>def</a:t>
            </a:r>
            <a:r>
              <a:rPr lang="cs-CZ" sz="2400" dirty="0" smtClean="0"/>
              <a:t>. věci § 489 OZ)</a:t>
            </a:r>
          </a:p>
          <a:p>
            <a:pPr lvl="1"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cs-CZ" sz="2400" dirty="0" smtClean="0"/>
              <a:t>	</a:t>
            </a:r>
          </a:p>
          <a:p>
            <a:pPr lvl="1">
              <a:buNone/>
            </a:pPr>
            <a:endParaRPr lang="cs-CZ" sz="2400" dirty="0" smtClean="0"/>
          </a:p>
          <a:p>
            <a:pPr lvl="1" algn="just">
              <a:buNone/>
            </a:pPr>
            <a:r>
              <a:rPr lang="cs-CZ" sz="2400" dirty="0" smtClean="0"/>
              <a:t>	</a:t>
            </a:r>
            <a:r>
              <a:rPr lang="cs-CZ" sz="2400" b="1" dirty="0" smtClean="0"/>
              <a:t>§ 2079 OZ (objektivní právo) </a:t>
            </a:r>
            <a:r>
              <a:rPr lang="cs-CZ" sz="2400" dirty="0" smtClean="0"/>
              <a:t>stanoví, že při koupi se prodávající zavazuje, že kupujícímu odevzdá věc (předmět koupě) a umožní mu nabýt vlastnické právo k ní, a kupující se zavazuje, že věc převezme a zaplatí kupní cenu.</a:t>
            </a:r>
          </a:p>
          <a:p>
            <a:pPr lvl="1" algn="just">
              <a:buNone/>
            </a:pPr>
            <a:r>
              <a:rPr lang="cs-CZ" sz="2400" dirty="0" smtClean="0"/>
              <a:t> 	Prodávající tak má nárok </a:t>
            </a:r>
            <a:r>
              <a:rPr lang="cs-CZ" sz="2400" b="1" dirty="0" smtClean="0"/>
              <a:t>(subjektivní právo) </a:t>
            </a:r>
            <a:r>
              <a:rPr lang="cs-CZ" sz="2400" dirty="0" smtClean="0"/>
              <a:t>na zaplacení kupní ceny, které se může domoci i pomocí státního donucení.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objektivního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500" b="1" dirty="0" smtClean="0"/>
              <a:t>Hmotné a procesní právo</a:t>
            </a:r>
          </a:p>
          <a:p>
            <a:pPr lvl="1">
              <a:lnSpc>
                <a:spcPct val="120000"/>
              </a:lnSpc>
            </a:pPr>
            <a:r>
              <a:rPr lang="cs-CZ" sz="2400" dirty="0" smtClean="0"/>
              <a:t>HP upravuje vzájemná práva a povinnosti mezi osobami (jejich právní poměry)</a:t>
            </a:r>
          </a:p>
          <a:p>
            <a:pPr lvl="1">
              <a:lnSpc>
                <a:spcPct val="120000"/>
              </a:lnSpc>
            </a:pPr>
            <a:r>
              <a:rPr lang="cs-CZ" sz="2400" dirty="0" smtClean="0"/>
              <a:t>PP reguluje procesní činnost související s HP</a:t>
            </a:r>
          </a:p>
          <a:p>
            <a:pPr>
              <a:lnSpc>
                <a:spcPct val="120000"/>
              </a:lnSpc>
            </a:pPr>
            <a:r>
              <a:rPr lang="cs-CZ" sz="2500" b="1" dirty="0" smtClean="0"/>
              <a:t>Soukromé a veřejné právo</a:t>
            </a:r>
          </a:p>
          <a:p>
            <a:pPr lvl="1">
              <a:lnSpc>
                <a:spcPct val="120000"/>
              </a:lnSpc>
            </a:pPr>
            <a:r>
              <a:rPr lang="cs-CZ" sz="2400" dirty="0" smtClean="0"/>
              <a:t>§ 1/1 OZ: SP tvoří ustanovení právního řádu upravující vzájemná práva a povinnosti osob</a:t>
            </a:r>
          </a:p>
          <a:p>
            <a:pPr lvl="1">
              <a:lnSpc>
                <a:spcPct val="120000"/>
              </a:lnSpc>
            </a:pPr>
            <a:r>
              <a:rPr lang="cs-CZ" sz="2400" b="1" dirty="0" smtClean="0"/>
              <a:t>význam</a:t>
            </a:r>
            <a:r>
              <a:rPr lang="cs-CZ" sz="2400" dirty="0" smtClean="0"/>
              <a:t>: akceptace dualismu právního řádu (SP – VP), nikoliv třídící kritérium; různá kritéria členění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Pojem</a:t>
            </a:r>
            <a:br>
              <a:rPr lang="cs-CZ" dirty="0" smtClean="0"/>
            </a:br>
            <a:r>
              <a:rPr lang="cs-CZ" dirty="0" smtClean="0"/>
              <a:t>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věta </a:t>
            </a:r>
            <a:r>
              <a:rPr lang="cs-CZ" b="1" dirty="0" smtClean="0"/>
              <a:t>§ 1/1</a:t>
            </a:r>
            <a:r>
              <a:rPr lang="cs-CZ" dirty="0" smtClean="0"/>
              <a:t> OZ</a:t>
            </a:r>
          </a:p>
          <a:p>
            <a:pPr lvl="1"/>
            <a:r>
              <a:rPr lang="cs-CZ" dirty="0" smtClean="0"/>
              <a:t>Nepřesná charakteristika SP</a:t>
            </a:r>
          </a:p>
          <a:p>
            <a:pPr lvl="1"/>
            <a:r>
              <a:rPr lang="cs-CZ" dirty="0" smtClean="0"/>
              <a:t>nesprávně pomíjí nepsané prameny, rovnost a autonomii vůle</a:t>
            </a:r>
          </a:p>
          <a:p>
            <a:r>
              <a:rPr lang="cs-CZ" b="1" dirty="0" smtClean="0"/>
              <a:t>Soukromé právo</a:t>
            </a:r>
            <a:r>
              <a:rPr lang="cs-CZ" dirty="0" smtClean="0"/>
              <a:t> </a:t>
            </a:r>
            <a:r>
              <a:rPr lang="cs-CZ" b="1" dirty="0" smtClean="0"/>
              <a:t>je</a:t>
            </a:r>
          </a:p>
          <a:p>
            <a:pPr lvl="1"/>
            <a:r>
              <a:rPr lang="cs-CZ" b="1" dirty="0" smtClean="0"/>
              <a:t>část právního řádu,</a:t>
            </a:r>
          </a:p>
          <a:p>
            <a:pPr lvl="1"/>
            <a:r>
              <a:rPr lang="cs-CZ" b="1" dirty="0" smtClean="0"/>
              <a:t>jehož psaná i nepsaná pravidla upravují vzájemná práva a povinnosti osob</a:t>
            </a:r>
          </a:p>
          <a:p>
            <a:pPr lvl="1"/>
            <a:r>
              <a:rPr lang="cs-CZ" b="1" dirty="0" smtClean="0"/>
              <a:t>majících vůči sobě rovné postavení</a:t>
            </a:r>
          </a:p>
          <a:p>
            <a:pPr lvl="1"/>
            <a:r>
              <a:rPr lang="cs-CZ" b="1" dirty="0" smtClean="0"/>
              <a:t>a jsou nadány širokou autonomií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5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Zájmová teorie (</a:t>
            </a:r>
            <a:r>
              <a:rPr lang="cs-CZ" dirty="0" err="1" smtClean="0"/>
              <a:t>Ulpinianus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Kritérium </a:t>
            </a:r>
            <a:r>
              <a:rPr lang="cs-CZ" b="1" dirty="0" smtClean="0"/>
              <a:t>zájmu (neurčitý pojem, nejasná hranice)</a:t>
            </a:r>
          </a:p>
          <a:p>
            <a:r>
              <a:rPr lang="cs-CZ" dirty="0" smtClean="0"/>
              <a:t>VP</a:t>
            </a:r>
          </a:p>
          <a:p>
            <a:pPr lvl="1"/>
            <a:r>
              <a:rPr lang="cs-CZ" dirty="0" smtClean="0"/>
              <a:t>chrání veřejné zájmy (slouží zájmům celku, veřejnému zájmu)</a:t>
            </a:r>
          </a:p>
          <a:p>
            <a:r>
              <a:rPr lang="cs-CZ" dirty="0" smtClean="0"/>
              <a:t>SP</a:t>
            </a:r>
          </a:p>
          <a:p>
            <a:pPr lvl="1"/>
            <a:r>
              <a:rPr lang="cs-CZ" dirty="0" smtClean="0"/>
              <a:t>chrání zájmy soukromé (slouží zájmům jednotlivce)</a:t>
            </a:r>
          </a:p>
          <a:p>
            <a:r>
              <a:rPr lang="cs-CZ" dirty="0" smtClean="0"/>
              <a:t>Kritérium zájmu je neostré, př.:</a:t>
            </a:r>
          </a:p>
          <a:p>
            <a:pPr lvl="1"/>
            <a:r>
              <a:rPr lang="cs-CZ" dirty="0" smtClean="0"/>
              <a:t>např. trestní právo chrání jak zájem celku na zachování veřejného pořádku, tak majetek a život jednotlivce</a:t>
            </a:r>
          </a:p>
          <a:p>
            <a:pPr lvl="1"/>
            <a:r>
              <a:rPr lang="cs-CZ" dirty="0" smtClean="0"/>
              <a:t>co je jaký zájem na čem?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9147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4689</TotalTime>
  <Words>2470</Words>
  <Application>Microsoft Office PowerPoint</Application>
  <PresentationFormat>Předvádění na obrazovce (4:3)</PresentationFormat>
  <Paragraphs>342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3" baseType="lpstr">
      <vt:lpstr>Arial</vt:lpstr>
      <vt:lpstr>Calibri</vt:lpstr>
      <vt:lpstr>Wingdings</vt:lpstr>
      <vt:lpstr>Motiv sady Office</vt:lpstr>
      <vt:lpstr>Systém soukromého a občanského práva, normy, prameny, výklad</vt:lpstr>
      <vt:lpstr>Přehled výkladu</vt:lpstr>
      <vt:lpstr>Systém práva  - opakování  </vt:lpstr>
      <vt:lpstr>Soukromé a veřejné právo</vt:lpstr>
      <vt:lpstr>Právo objektivní a subjektivní</vt:lpstr>
      <vt:lpstr>Příklad:</vt:lpstr>
      <vt:lpstr>Třídění objektivního práva</vt:lpstr>
      <vt:lpstr>Pojem Soukromého práva</vt:lpstr>
      <vt:lpstr>Zájmová teorie (Ulpinianus)</vt:lpstr>
      <vt:lpstr>Mocenská/subordinační teorie</vt:lpstr>
      <vt:lpstr>Organická /subjektová teorie</vt:lpstr>
      <vt:lpstr>Teorie zvláštního práva/přiřazovací teorie</vt:lpstr>
      <vt:lpstr>Význam rozlišování soukromého a veřejného práva</vt:lpstr>
      <vt:lpstr>Nezávislost „uplatňování“ SP a VP</vt:lpstr>
      <vt:lpstr>Skutečný význam nezávislosti uplatňování SP a VP</vt:lpstr>
      <vt:lpstr>Vliv základních práv a svobod na soukromé právo</vt:lpstr>
      <vt:lpstr>Evropská dimenze soukromého práva</vt:lpstr>
      <vt:lpstr>Systém soukromého práva x systematika kodexu</vt:lpstr>
      <vt:lpstr>Soukromé právo</vt:lpstr>
      <vt:lpstr>Občanské právo</vt:lpstr>
      <vt:lpstr>Rodinné právo</vt:lpstr>
      <vt:lpstr>Soukromé právo – systematika kodexu</vt:lpstr>
      <vt:lpstr>Dispozitivnost a kogentnost norem SP</vt:lpstr>
      <vt:lpstr>Pojem DN a KN</vt:lpstr>
      <vt:lpstr>Kritéria rozlišování DN a KN - přehled</vt:lpstr>
      <vt:lpstr>Výslovný zákaz</vt:lpstr>
      <vt:lpstr>Omezení autonomie vůle</vt:lpstr>
      <vt:lpstr>Ochrana slabší strany</vt:lpstr>
      <vt:lpstr>Právní postavení osob</vt:lpstr>
      <vt:lpstr>Právní postavení osob</vt:lpstr>
      <vt:lpstr>Ochrana třetích osob</vt:lpstr>
      <vt:lpstr>Racionální fungování SP jako systému</vt:lpstr>
      <vt:lpstr>Prameny SP</vt:lpstr>
      <vt:lpstr>Psané prameny – de lege lata</vt:lpstr>
      <vt:lpstr>Soukromé právo – psané prameny de lege lata</vt:lpstr>
      <vt:lpstr>Nepsané prameny</vt:lpstr>
      <vt:lpstr>Pl ÚS 33/97:</vt:lpstr>
      <vt:lpstr>Interpretace, vyplňování mezer a  (soudcovské) dotváření práva</vt:lpstr>
      <vt:lpstr> Interpretace</vt:lpstr>
      <vt:lpstr>Ústavně konformní výklad</vt:lpstr>
      <vt:lpstr>Význam zásad a hodnot SP pro interpretaci</vt:lpstr>
      <vt:lpstr>Jazykový výklad</vt:lpstr>
      <vt:lpstr>Systematický výklad</vt:lpstr>
      <vt:lpstr>Historický výklad (objektivně)</vt:lpstr>
      <vt:lpstr>Teleologický výklad</vt:lpstr>
      <vt:lpstr>Logický výklad</vt:lpstr>
      <vt:lpstr>Soudcovské dotváření práva</vt:lpstr>
      <vt:lpstr> Metody vyplňování mezer a  dotváření práva </vt:lpstr>
      <vt:lpstr>Prezentace aplikace PowerPoint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východiska občanského zákoníku</dc:title>
  <dc:creator>Petr Lavický</dc:creator>
  <cp:lastModifiedBy>Kateřina Ronovská</cp:lastModifiedBy>
  <cp:revision>131</cp:revision>
  <dcterms:created xsi:type="dcterms:W3CDTF">2014-09-29T12:08:16Z</dcterms:created>
  <dcterms:modified xsi:type="dcterms:W3CDTF">2016-09-29T08:05:23Z</dcterms:modified>
</cp:coreProperties>
</file>