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48"/>
  </p:notesMasterIdLst>
  <p:handoutMasterIdLst>
    <p:handoutMasterId r:id="rId49"/>
  </p:handoutMasterIdLst>
  <p:sldIdLst>
    <p:sldId id="256" r:id="rId2"/>
    <p:sldId id="450" r:id="rId3"/>
    <p:sldId id="451" r:id="rId4"/>
    <p:sldId id="376" r:id="rId5"/>
    <p:sldId id="377" r:id="rId6"/>
    <p:sldId id="420" r:id="rId7"/>
    <p:sldId id="384" r:id="rId8"/>
    <p:sldId id="385" r:id="rId9"/>
    <p:sldId id="387" r:id="rId10"/>
    <p:sldId id="389" r:id="rId11"/>
    <p:sldId id="391" r:id="rId12"/>
    <p:sldId id="452" r:id="rId13"/>
    <p:sldId id="423" r:id="rId14"/>
    <p:sldId id="392" r:id="rId15"/>
    <p:sldId id="405" r:id="rId16"/>
    <p:sldId id="424" r:id="rId17"/>
    <p:sldId id="426" r:id="rId18"/>
    <p:sldId id="425" r:id="rId19"/>
    <p:sldId id="455" r:id="rId20"/>
    <p:sldId id="456" r:id="rId21"/>
    <p:sldId id="457" r:id="rId22"/>
    <p:sldId id="458" r:id="rId23"/>
    <p:sldId id="393" r:id="rId24"/>
    <p:sldId id="412" r:id="rId25"/>
    <p:sldId id="394" r:id="rId26"/>
    <p:sldId id="395" r:id="rId27"/>
    <p:sldId id="396" r:id="rId28"/>
    <p:sldId id="397" r:id="rId29"/>
    <p:sldId id="398" r:id="rId30"/>
    <p:sldId id="399" r:id="rId31"/>
    <p:sldId id="400" r:id="rId32"/>
    <p:sldId id="401" r:id="rId33"/>
    <p:sldId id="402" r:id="rId34"/>
    <p:sldId id="427" r:id="rId35"/>
    <p:sldId id="428" r:id="rId36"/>
    <p:sldId id="431" r:id="rId37"/>
    <p:sldId id="433" r:id="rId38"/>
    <p:sldId id="434" r:id="rId39"/>
    <p:sldId id="435" r:id="rId40"/>
    <p:sldId id="436" r:id="rId41"/>
    <p:sldId id="437" r:id="rId42"/>
    <p:sldId id="459" r:id="rId43"/>
    <p:sldId id="460" r:id="rId44"/>
    <p:sldId id="461" r:id="rId45"/>
    <p:sldId id="463" r:id="rId46"/>
    <p:sldId id="338" r:id="rId47"/>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00"/>
    <a:srgbClr val="FFFF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70" autoAdjust="0"/>
    <p:restoredTop sz="89343" autoAdjust="0"/>
  </p:normalViewPr>
  <p:slideViewPr>
    <p:cSldViewPr>
      <p:cViewPr>
        <p:scale>
          <a:sx n="66" d="100"/>
          <a:sy n="66" d="100"/>
        </p:scale>
        <p:origin x="2706" y="894"/>
      </p:cViewPr>
      <p:guideLst>
        <p:guide orient="horz" pos="2160"/>
        <p:guide pos="2880"/>
      </p:guideLst>
    </p:cSldViewPr>
  </p:slideViewPr>
  <p:notesTextViewPr>
    <p:cViewPr>
      <p:scale>
        <a:sx n="20" d="100"/>
        <a:sy n="20" d="100"/>
      </p:scale>
      <p:origin x="0" y="0"/>
    </p:cViewPr>
  </p:notesTextViewPr>
  <p:notesViewPr>
    <p:cSldViewPr>
      <p:cViewPr varScale="1">
        <p:scale>
          <a:sx n="89" d="100"/>
          <a:sy n="89" d="100"/>
        </p:scale>
        <p:origin x="-379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cs-CZ"/>
          </a:p>
        </p:txBody>
      </p:sp>
      <p:sp>
        <p:nvSpPr>
          <p:cNvPr id="563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cs-CZ"/>
          </a:p>
        </p:txBody>
      </p:sp>
      <p:sp>
        <p:nvSpPr>
          <p:cNvPr id="563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cs-CZ"/>
          </a:p>
        </p:txBody>
      </p:sp>
      <p:sp>
        <p:nvSpPr>
          <p:cNvPr id="563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B1D0470-2247-4F53-98C5-9803C7B15011}" type="slidenum">
              <a:rPr lang="cs-CZ"/>
              <a:pPr>
                <a:defRPr/>
              </a:pPr>
              <a:t>‹#›</a:t>
            </a:fld>
            <a:endParaRPr lang="cs-CZ"/>
          </a:p>
        </p:txBody>
      </p:sp>
    </p:spTree>
    <p:extLst>
      <p:ext uri="{BB962C8B-B14F-4D97-AF65-F5344CB8AC3E}">
        <p14:creationId xmlns:p14="http://schemas.microsoft.com/office/powerpoint/2010/main" val="1862639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ADD3D11-DF44-470D-8357-72588D587839}" type="datetimeFigureOut">
              <a:rPr lang="cs-CZ"/>
              <a:pPr>
                <a:defRPr/>
              </a:pPr>
              <a:t>15.11.2016</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smtClean="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noProof="0" smtClean="0"/>
              <a:t>Kliknutím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498101E-A5BC-4E18-9366-C196BB16D47B}" type="slidenum">
              <a:rPr lang="cs-CZ"/>
              <a:pPr>
                <a:defRPr/>
              </a:pPr>
              <a:t>‹#›</a:t>
            </a:fld>
            <a:endParaRPr lang="cs-CZ"/>
          </a:p>
        </p:txBody>
      </p:sp>
    </p:spTree>
    <p:extLst>
      <p:ext uri="{BB962C8B-B14F-4D97-AF65-F5344CB8AC3E}">
        <p14:creationId xmlns:p14="http://schemas.microsoft.com/office/powerpoint/2010/main" val="19049221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cs-CZ" altLang="cs-CZ" u="sng" smtClean="0"/>
              <a:t>propojení základních oblastí života </a:t>
            </a:r>
            <a:r>
              <a:rPr lang="cs-CZ" altLang="cs-CZ" smtClean="0"/>
              <a:t>- ekonomické, sociální a životního prostředí; řešení zohledňující pouze jednu nebo dvě z nich není dlouhodobě efektivní</a:t>
            </a:r>
          </a:p>
          <a:p>
            <a:pPr eaLnBrk="1" hangingPunct="1"/>
            <a:r>
              <a:rPr lang="cs-CZ" altLang="cs-CZ" u="sng" smtClean="0"/>
              <a:t>dlouhodobá perspektiva</a:t>
            </a:r>
            <a:r>
              <a:rPr lang="cs-CZ" altLang="cs-CZ" smtClean="0"/>
              <a:t> - každé rozhodnutí je třeba zvažovat z hlediska dlouhodobých dopadů, je třeba strategicky plánovat</a:t>
            </a:r>
          </a:p>
          <a:p>
            <a:pPr eaLnBrk="1" hangingPunct="1"/>
            <a:r>
              <a:rPr lang="cs-CZ" altLang="cs-CZ" u="sng" smtClean="0"/>
              <a:t>kapacita životního prostředí je omezená</a:t>
            </a:r>
            <a:r>
              <a:rPr lang="cs-CZ" altLang="cs-CZ" smtClean="0"/>
              <a:t> - nejenom jako zdroje surovin, látek a funkcí potřebných k životu, ale také jako prostoru pro odpady a znečištění všeho druhu</a:t>
            </a:r>
          </a:p>
          <a:p>
            <a:pPr eaLnBrk="1" hangingPunct="1"/>
            <a:r>
              <a:rPr lang="cs-CZ" altLang="cs-CZ" u="sng" smtClean="0"/>
              <a:t>předběžná opatrnost</a:t>
            </a:r>
            <a:r>
              <a:rPr lang="cs-CZ" altLang="cs-CZ" smtClean="0"/>
              <a:t> - důsledky některých našich činností nejsou vždy známé, neboť naše poznání zákonitostí fungujících v životním prostředí je stále ještě na nízkém stupni, a proto je na místě být opatrní</a:t>
            </a:r>
          </a:p>
          <a:p>
            <a:pPr eaLnBrk="1" hangingPunct="1"/>
            <a:r>
              <a:rPr lang="cs-CZ" altLang="cs-CZ" u="sng" smtClean="0"/>
              <a:t>prevence</a:t>
            </a:r>
            <a:r>
              <a:rPr lang="cs-CZ" altLang="cs-CZ" smtClean="0"/>
              <a:t> - je mnohem efektivnější než následné řešení dopadů; na řešení problémů, které již vzniknou, musí být vynakládáno mnohem větší množství zdrojů (časových, finančních i lidských)</a:t>
            </a:r>
          </a:p>
          <a:p>
            <a:pPr eaLnBrk="1" hangingPunct="1"/>
            <a:r>
              <a:rPr lang="cs-CZ" altLang="cs-CZ" u="sng" smtClean="0"/>
              <a:t>kvalita života</a:t>
            </a:r>
            <a:r>
              <a:rPr lang="cs-CZ" altLang="cs-CZ" smtClean="0"/>
              <a:t> - má rozměr nejen materiální, ale také společenský, etický, estetický, duchovní, kulturní a další, lidé mají přirozené právo na kvalitní život</a:t>
            </a:r>
          </a:p>
          <a:p>
            <a:pPr eaLnBrk="1" hangingPunct="1"/>
            <a:r>
              <a:rPr lang="cs-CZ" altLang="cs-CZ" u="sng" smtClean="0"/>
              <a:t>sociální spravedlnost</a:t>
            </a:r>
            <a:r>
              <a:rPr lang="cs-CZ" altLang="cs-CZ" smtClean="0"/>
              <a:t> - příležitosti i zodpovědnost by měly být děleny mezi země, regiony i mezi rozdílné sociální skupiny. Chudoba je ohrožující faktor udržitelného rozvoje; proto je až do jejího odstranění naše odpovědnost společná, ale diferencovaná. Sociálnímu pilíři udržitelného rozvoje se přikládá stále větší význam.</a:t>
            </a:r>
          </a:p>
          <a:p>
            <a:pPr eaLnBrk="1" hangingPunct="1"/>
            <a:r>
              <a:rPr lang="cs-CZ" altLang="cs-CZ" u="sng" smtClean="0"/>
              <a:t>zohlednění vztahu lokální - globální </a:t>
            </a:r>
            <a:r>
              <a:rPr lang="cs-CZ" altLang="cs-CZ" smtClean="0"/>
              <a:t>- činnosti na místní úrovni ovlivňují problémy na globální úrovni - vytvářejí je nebo je mohou pomoci řešit (a naopak)</a:t>
            </a:r>
          </a:p>
          <a:p>
            <a:pPr eaLnBrk="1" hangingPunct="1"/>
            <a:r>
              <a:rPr lang="cs-CZ" altLang="cs-CZ" u="sng" smtClean="0"/>
              <a:t>vnitrogenerační a mezigenerační odpovědnost</a:t>
            </a:r>
            <a:r>
              <a:rPr lang="cs-CZ" altLang="cs-CZ" smtClean="0"/>
              <a:t> (či rovnosti práv)- máme morální povinnost zabezpečit právo všech současných i budoucích generací na zdravé životní prostředí a sociální spravedlnost</a:t>
            </a:r>
          </a:p>
          <a:p>
            <a:pPr eaLnBrk="1" hangingPunct="1"/>
            <a:r>
              <a:rPr lang="cs-CZ" altLang="cs-CZ" u="sng" smtClean="0"/>
              <a:t>demokratické procesy</a:t>
            </a:r>
            <a:r>
              <a:rPr lang="cs-CZ" altLang="cs-CZ" smtClean="0"/>
              <a:t> - zapojením veřejnosti již od počáteční fáze plánování vytváříme nejen objektivnější plány, ale také obecnou podporu pro jejich realizaci</a:t>
            </a:r>
          </a:p>
          <a:p>
            <a:pPr eaLnBrk="1" hangingPunct="1"/>
            <a:endParaRPr lang="cs-CZ" altLang="cs-CZ" smtClean="0"/>
          </a:p>
        </p:txBody>
      </p:sp>
      <p:sp>
        <p:nvSpPr>
          <p:cNvPr id="5734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A044287-C7FA-455E-A495-2CCEA16EFEB2}" type="slidenum">
              <a:rPr lang="cs-CZ" altLang="cs-CZ" smtClean="0">
                <a:latin typeface="Arial" charset="0"/>
              </a:rPr>
              <a:pPr eaLnBrk="1" hangingPunct="1">
                <a:spcBef>
                  <a:spcPct val="0"/>
                </a:spcBef>
              </a:pPr>
              <a:t>6</a:t>
            </a:fld>
            <a:endParaRPr lang="cs-CZ" altLang="cs-CZ"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C498101E-A5BC-4E18-9366-C196BB16D47B}" type="slidenum">
              <a:rPr lang="cs-CZ" smtClean="0"/>
              <a:pPr>
                <a:defRPr/>
              </a:pPr>
              <a:t>11</a:t>
            </a:fld>
            <a:endParaRPr lang="cs-CZ"/>
          </a:p>
        </p:txBody>
      </p:sp>
    </p:spTree>
    <p:extLst>
      <p:ext uri="{BB962C8B-B14F-4D97-AF65-F5344CB8AC3E}">
        <p14:creationId xmlns:p14="http://schemas.microsoft.com/office/powerpoint/2010/main" val="987436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0D7943F-3738-4F3C-BBD9-E819D1ED884E}" type="slidenum">
              <a:rPr lang="cs-CZ" altLang="cs-CZ" smtClean="0">
                <a:latin typeface="Arial" charset="0"/>
              </a:rPr>
              <a:pPr eaLnBrk="1" hangingPunct="1">
                <a:spcBef>
                  <a:spcPct val="0"/>
                </a:spcBef>
              </a:pPr>
              <a:t>18</a:t>
            </a:fld>
            <a:endParaRPr lang="cs-CZ" altLang="cs-CZ" smtClean="0">
              <a:latin typeface="Arial"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smtClean="0"/>
              <a:t>Zdroj: Robert Holman, Ekonomie, C.H.Beck, 2005</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cs-CZ" altLang="cs-CZ" smtClean="0"/>
            </a:p>
          </p:txBody>
        </p:sp>
        <p:sp>
          <p:nvSpPr>
            <p:cNvPr id="6" name="Rectangle 8"/>
            <p:cNvSpPr>
              <a:spLocks noChangeArrowheads="1"/>
            </p:cNvSpPr>
            <p:nvPr/>
          </p:nvSpPr>
          <p:spPr bwMode="hidden">
            <a:xfrm>
              <a:off x="0" y="1056"/>
              <a:ext cx="2976" cy="7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cs-CZ" altLang="cs-CZ" sz="2400" smtClean="0">
                <a:latin typeface="Times New Roman" pitchFamily="1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cs-CZ" altLang="cs-CZ" sz="2400" smtClean="0">
                <a:latin typeface="Times New Roman" pitchFamily="18" charset="0"/>
              </a:endParaRPr>
            </a:p>
          </p:txBody>
        </p:sp>
        <p:sp>
          <p:nvSpPr>
            <p:cNvPr id="8" name="Freeform 10"/>
            <p:cNvSpPr>
              <a:spLocks noChangeArrowheads="1"/>
            </p:cNvSpPr>
            <p:nvPr/>
          </p:nvSpPr>
          <p:spPr bwMode="auto">
            <a:xfrm>
              <a:off x="384" y="960"/>
              <a:ext cx="144" cy="913"/>
            </a:xfrm>
            <a:custGeom>
              <a:avLst/>
              <a:gdLst>
                <a:gd name="T0" fmla="*/ 0 w 1000"/>
                <a:gd name="T1" fmla="*/ 484 h 1000"/>
                <a:gd name="T2" fmla="*/ 0 w 1000"/>
                <a:gd name="T3" fmla="*/ 484 h 1000"/>
                <a:gd name="T4" fmla="*/ 0 w 1000"/>
                <a:gd name="T5" fmla="*/ 0 h 1000"/>
                <a:gd name="T6" fmla="*/ 0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 name="Freeform 11"/>
            <p:cNvSpPr>
              <a:spLocks noChangeArrowheads="1"/>
            </p:cNvSpPr>
            <p:nvPr/>
          </p:nvSpPr>
          <p:spPr bwMode="auto">
            <a:xfrm>
              <a:off x="4944" y="762"/>
              <a:ext cx="165" cy="864"/>
            </a:xfrm>
            <a:custGeom>
              <a:avLst/>
              <a:gdLst>
                <a:gd name="T0" fmla="*/ 0 w 1000"/>
                <a:gd name="T1" fmla="*/ 0 h 1000"/>
                <a:gd name="T2" fmla="*/ 0 w 1000"/>
                <a:gd name="T3" fmla="*/ 0 h 1000"/>
                <a:gd name="T4" fmla="*/ 0 w 1000"/>
                <a:gd name="T5" fmla="*/ 310 h 1000"/>
                <a:gd name="T6" fmla="*/ 0 w 1000"/>
                <a:gd name="T7" fmla="*/ 31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grpSp>
      <p:sp>
        <p:nvSpPr>
          <p:cNvPr id="111618"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a:lvl1pPr>
          </a:lstStyle>
          <a:p>
            <a:r>
              <a:rPr lang="cs-CZ"/>
              <a:t>Klepnutím lze upravit styl předlohy podnadpisů.</a:t>
            </a:r>
          </a:p>
        </p:txBody>
      </p:sp>
      <p:sp>
        <p:nvSpPr>
          <p:cNvPr id="111628" name="Rectangle 12"/>
          <p:cNvSpPr>
            <a:spLocks noGrp="1" noChangeArrowheads="1"/>
          </p:cNvSpPr>
          <p:nvPr>
            <p:ph type="ctrTitle"/>
          </p:nvPr>
        </p:nvSpPr>
        <p:spPr>
          <a:xfrm>
            <a:off x="838200" y="1443038"/>
            <a:ext cx="7086600" cy="1600200"/>
          </a:xfrm>
        </p:spPr>
        <p:txBody>
          <a:bodyPr anchor="ctr"/>
          <a:lstStyle>
            <a:lvl1pPr>
              <a:defRPr/>
            </a:lvl1pPr>
          </a:lstStyle>
          <a:p>
            <a:r>
              <a:rPr lang="cs-CZ"/>
              <a:t>Klepnutím lze upravit styl předlohy nadpisů.</a:t>
            </a:r>
          </a:p>
        </p:txBody>
      </p:sp>
      <p:sp>
        <p:nvSpPr>
          <p:cNvPr id="10" name="Rectangle 3"/>
          <p:cNvSpPr>
            <a:spLocks noGrp="1" noChangeArrowheads="1"/>
          </p:cNvSpPr>
          <p:nvPr>
            <p:ph type="dt" sz="half" idx="10"/>
          </p:nvPr>
        </p:nvSpPr>
        <p:spPr>
          <a:xfrm>
            <a:off x="685800" y="6248400"/>
            <a:ext cx="1905000" cy="457200"/>
          </a:xfrm>
        </p:spPr>
        <p:txBody>
          <a:bodyPr/>
          <a:lstStyle>
            <a:lvl1pPr>
              <a:defRPr/>
            </a:lvl1pPr>
          </a:lstStyle>
          <a:p>
            <a:pPr>
              <a:defRPr/>
            </a:pPr>
            <a:endParaRPr lang="cs-CZ"/>
          </a:p>
        </p:txBody>
      </p:sp>
      <p:sp>
        <p:nvSpPr>
          <p:cNvPr id="11" name="Rectangle 4"/>
          <p:cNvSpPr>
            <a:spLocks noGrp="1" noChangeArrowheads="1"/>
          </p:cNvSpPr>
          <p:nvPr>
            <p:ph type="ftr" sz="quarter" idx="11"/>
          </p:nvPr>
        </p:nvSpPr>
        <p:spPr>
          <a:xfrm>
            <a:off x="3124200" y="6248400"/>
            <a:ext cx="2895600" cy="457200"/>
          </a:xfrm>
        </p:spPr>
        <p:txBody>
          <a:bodyPr/>
          <a:lstStyle>
            <a:lvl1pPr>
              <a:defRPr/>
            </a:lvl1pPr>
          </a:lstStyle>
          <a:p>
            <a:pPr>
              <a:defRPr/>
            </a:pPr>
            <a:endParaRPr lang="cs-CZ"/>
          </a:p>
        </p:txBody>
      </p:sp>
      <p:sp>
        <p:nvSpPr>
          <p:cNvPr id="12" name="Rectangle 5"/>
          <p:cNvSpPr>
            <a:spLocks noGrp="1" noChangeArrowheads="1"/>
          </p:cNvSpPr>
          <p:nvPr>
            <p:ph type="sldNum" sz="quarter" idx="12"/>
          </p:nvPr>
        </p:nvSpPr>
        <p:spPr>
          <a:xfrm>
            <a:off x="6553200" y="6248400"/>
            <a:ext cx="1905000" cy="457200"/>
          </a:xfrm>
        </p:spPr>
        <p:txBody>
          <a:bodyPr/>
          <a:lstStyle>
            <a:lvl1pPr>
              <a:defRPr/>
            </a:lvl1pPr>
          </a:lstStyle>
          <a:p>
            <a:pPr>
              <a:defRPr/>
            </a:pPr>
            <a:fld id="{84698892-1231-4D67-A892-620449A9EE9B}" type="slidenum">
              <a:rPr lang="cs-CZ"/>
              <a:pPr>
                <a:defRPr/>
              </a:pPr>
              <a:t>‹#›</a:t>
            </a:fld>
            <a:endParaRPr lang="cs-CZ"/>
          </a:p>
        </p:txBody>
      </p:sp>
    </p:spTree>
    <p:extLst>
      <p:ext uri="{BB962C8B-B14F-4D97-AF65-F5344CB8AC3E}">
        <p14:creationId xmlns:p14="http://schemas.microsoft.com/office/powerpoint/2010/main" val="2847884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pPr>
              <a:defRPr/>
            </a:pPr>
            <a:fld id="{25FF999A-2F54-4D36-A32D-7482ACAE80B6}" type="slidenum">
              <a:rPr lang="cs-CZ"/>
              <a:pPr>
                <a:defRPr/>
              </a:pPr>
              <a:t>‹#›</a:t>
            </a:fld>
            <a:endParaRPr lang="cs-CZ"/>
          </a:p>
        </p:txBody>
      </p:sp>
    </p:spTree>
    <p:extLst>
      <p:ext uri="{BB962C8B-B14F-4D97-AF65-F5344CB8AC3E}">
        <p14:creationId xmlns:p14="http://schemas.microsoft.com/office/powerpoint/2010/main" val="4113560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91313" y="96838"/>
            <a:ext cx="1919287" cy="5999162"/>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931863" y="96838"/>
            <a:ext cx="5607050" cy="5999162"/>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pPr>
              <a:defRPr/>
            </a:pPr>
            <a:fld id="{4A91AA9C-361E-490E-858E-49D99BDB02D2}" type="slidenum">
              <a:rPr lang="cs-CZ"/>
              <a:pPr>
                <a:defRPr/>
              </a:pPr>
              <a:t>‹#›</a:t>
            </a:fld>
            <a:endParaRPr lang="cs-CZ"/>
          </a:p>
        </p:txBody>
      </p:sp>
    </p:spTree>
    <p:extLst>
      <p:ext uri="{BB962C8B-B14F-4D97-AF65-F5344CB8AC3E}">
        <p14:creationId xmlns:p14="http://schemas.microsoft.com/office/powerpoint/2010/main" val="3313796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pPr>
              <a:defRPr/>
            </a:pPr>
            <a:fld id="{7D82EB26-B5C5-4B6A-8A17-22E47FD1E01D}" type="slidenum">
              <a:rPr lang="cs-CZ"/>
              <a:pPr>
                <a:defRPr/>
              </a:pPr>
              <a:t>‹#›</a:t>
            </a:fld>
            <a:endParaRPr lang="cs-CZ"/>
          </a:p>
        </p:txBody>
      </p:sp>
    </p:spTree>
    <p:extLst>
      <p:ext uri="{BB962C8B-B14F-4D97-AF65-F5344CB8AC3E}">
        <p14:creationId xmlns:p14="http://schemas.microsoft.com/office/powerpoint/2010/main" val="404145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pPr>
              <a:defRPr/>
            </a:pPr>
            <a:fld id="{26E0B149-C57B-443B-A2B3-6EE65A021494}" type="slidenum">
              <a:rPr lang="cs-CZ"/>
              <a:pPr>
                <a:defRPr/>
              </a:pPr>
              <a:t>‹#›</a:t>
            </a:fld>
            <a:endParaRPr lang="cs-CZ"/>
          </a:p>
        </p:txBody>
      </p:sp>
    </p:spTree>
    <p:extLst>
      <p:ext uri="{BB962C8B-B14F-4D97-AF65-F5344CB8AC3E}">
        <p14:creationId xmlns:p14="http://schemas.microsoft.com/office/powerpoint/2010/main" val="3261340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pPr>
              <a:defRPr/>
            </a:pPr>
            <a:fld id="{3D203C30-7BB2-486A-9712-22B18D7E231B}" type="slidenum">
              <a:rPr lang="cs-CZ"/>
              <a:pPr>
                <a:defRPr/>
              </a:pPr>
              <a:t>‹#›</a:t>
            </a:fld>
            <a:endParaRPr lang="cs-CZ"/>
          </a:p>
        </p:txBody>
      </p:sp>
    </p:spTree>
    <p:extLst>
      <p:ext uri="{BB962C8B-B14F-4D97-AF65-F5344CB8AC3E}">
        <p14:creationId xmlns:p14="http://schemas.microsoft.com/office/powerpoint/2010/main" val="3989227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6"/>
          <p:cNvSpPr>
            <a:spLocks noGrp="1" noChangeArrowheads="1"/>
          </p:cNvSpPr>
          <p:nvPr>
            <p:ph type="dt" sz="half" idx="10"/>
          </p:nvPr>
        </p:nvSpPr>
        <p:spPr>
          <a:ln/>
        </p:spPr>
        <p:txBody>
          <a:bodyPr/>
          <a:lstStyle>
            <a:lvl1pPr>
              <a:defRPr/>
            </a:lvl1pPr>
          </a:lstStyle>
          <a:p>
            <a:pPr>
              <a:defRPr/>
            </a:pPr>
            <a:endParaRPr lang="cs-CZ"/>
          </a:p>
        </p:txBody>
      </p:sp>
      <p:sp>
        <p:nvSpPr>
          <p:cNvPr id="8" name="Rectangle 7"/>
          <p:cNvSpPr>
            <a:spLocks noGrp="1" noChangeArrowheads="1"/>
          </p:cNvSpPr>
          <p:nvPr>
            <p:ph type="ftr" sz="quarter" idx="11"/>
          </p:nvPr>
        </p:nvSpPr>
        <p:spPr>
          <a:ln/>
        </p:spPr>
        <p:txBody>
          <a:bodyPr/>
          <a:lstStyle>
            <a:lvl1pPr>
              <a:defRPr/>
            </a:lvl1pPr>
          </a:lstStyle>
          <a:p>
            <a:pPr>
              <a:defRPr/>
            </a:pPr>
            <a:endParaRPr lang="cs-CZ"/>
          </a:p>
        </p:txBody>
      </p:sp>
      <p:sp>
        <p:nvSpPr>
          <p:cNvPr id="9" name="Rectangle 8"/>
          <p:cNvSpPr>
            <a:spLocks noGrp="1" noChangeArrowheads="1"/>
          </p:cNvSpPr>
          <p:nvPr>
            <p:ph type="sldNum" sz="quarter" idx="12"/>
          </p:nvPr>
        </p:nvSpPr>
        <p:spPr>
          <a:ln/>
        </p:spPr>
        <p:txBody>
          <a:bodyPr/>
          <a:lstStyle>
            <a:lvl1pPr>
              <a:defRPr/>
            </a:lvl1pPr>
          </a:lstStyle>
          <a:p>
            <a:pPr>
              <a:defRPr/>
            </a:pPr>
            <a:fld id="{3B8A6F84-D29E-4F61-A07D-CDB86FD73D03}" type="slidenum">
              <a:rPr lang="cs-CZ"/>
              <a:pPr>
                <a:defRPr/>
              </a:pPr>
              <a:t>‹#›</a:t>
            </a:fld>
            <a:endParaRPr lang="cs-CZ"/>
          </a:p>
        </p:txBody>
      </p:sp>
    </p:spTree>
    <p:extLst>
      <p:ext uri="{BB962C8B-B14F-4D97-AF65-F5344CB8AC3E}">
        <p14:creationId xmlns:p14="http://schemas.microsoft.com/office/powerpoint/2010/main" val="625070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6"/>
          <p:cNvSpPr>
            <a:spLocks noGrp="1" noChangeArrowheads="1"/>
          </p:cNvSpPr>
          <p:nvPr>
            <p:ph type="dt" sz="half" idx="10"/>
          </p:nvPr>
        </p:nvSpPr>
        <p:spPr>
          <a:ln/>
        </p:spPr>
        <p:txBody>
          <a:bodyPr/>
          <a:lstStyle>
            <a:lvl1pPr>
              <a:defRPr/>
            </a:lvl1pPr>
          </a:lstStyle>
          <a:p>
            <a:pPr>
              <a:defRPr/>
            </a:pPr>
            <a:endParaRPr lang="cs-CZ"/>
          </a:p>
        </p:txBody>
      </p:sp>
      <p:sp>
        <p:nvSpPr>
          <p:cNvPr id="4" name="Rectangle 7"/>
          <p:cNvSpPr>
            <a:spLocks noGrp="1" noChangeArrowheads="1"/>
          </p:cNvSpPr>
          <p:nvPr>
            <p:ph type="ftr" sz="quarter" idx="11"/>
          </p:nvPr>
        </p:nvSpPr>
        <p:spPr>
          <a:ln/>
        </p:spPr>
        <p:txBody>
          <a:bodyPr/>
          <a:lstStyle>
            <a:lvl1pPr>
              <a:defRPr/>
            </a:lvl1pPr>
          </a:lstStyle>
          <a:p>
            <a:pPr>
              <a:defRPr/>
            </a:pPr>
            <a:endParaRPr lang="cs-CZ"/>
          </a:p>
        </p:txBody>
      </p:sp>
      <p:sp>
        <p:nvSpPr>
          <p:cNvPr id="5" name="Rectangle 8"/>
          <p:cNvSpPr>
            <a:spLocks noGrp="1" noChangeArrowheads="1"/>
          </p:cNvSpPr>
          <p:nvPr>
            <p:ph type="sldNum" sz="quarter" idx="12"/>
          </p:nvPr>
        </p:nvSpPr>
        <p:spPr>
          <a:ln/>
        </p:spPr>
        <p:txBody>
          <a:bodyPr/>
          <a:lstStyle>
            <a:lvl1pPr>
              <a:defRPr/>
            </a:lvl1pPr>
          </a:lstStyle>
          <a:p>
            <a:pPr>
              <a:defRPr/>
            </a:pPr>
            <a:fld id="{B7CCA4F8-3EF2-4EA2-823B-610281617959}" type="slidenum">
              <a:rPr lang="cs-CZ"/>
              <a:pPr>
                <a:defRPr/>
              </a:pPr>
              <a:t>‹#›</a:t>
            </a:fld>
            <a:endParaRPr lang="cs-CZ"/>
          </a:p>
        </p:txBody>
      </p:sp>
    </p:spTree>
    <p:extLst>
      <p:ext uri="{BB962C8B-B14F-4D97-AF65-F5344CB8AC3E}">
        <p14:creationId xmlns:p14="http://schemas.microsoft.com/office/powerpoint/2010/main" val="2665039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cs-CZ"/>
          </a:p>
        </p:txBody>
      </p:sp>
      <p:sp>
        <p:nvSpPr>
          <p:cNvPr id="3" name="Rectangle 7"/>
          <p:cNvSpPr>
            <a:spLocks noGrp="1" noChangeArrowheads="1"/>
          </p:cNvSpPr>
          <p:nvPr>
            <p:ph type="ftr" sz="quarter" idx="11"/>
          </p:nvPr>
        </p:nvSpPr>
        <p:spPr>
          <a:ln/>
        </p:spPr>
        <p:txBody>
          <a:bodyPr/>
          <a:lstStyle>
            <a:lvl1pPr>
              <a:defRPr/>
            </a:lvl1pPr>
          </a:lstStyle>
          <a:p>
            <a:pPr>
              <a:defRPr/>
            </a:pPr>
            <a:endParaRPr lang="cs-CZ"/>
          </a:p>
        </p:txBody>
      </p:sp>
      <p:sp>
        <p:nvSpPr>
          <p:cNvPr id="4" name="Rectangle 8"/>
          <p:cNvSpPr>
            <a:spLocks noGrp="1" noChangeArrowheads="1"/>
          </p:cNvSpPr>
          <p:nvPr>
            <p:ph type="sldNum" sz="quarter" idx="12"/>
          </p:nvPr>
        </p:nvSpPr>
        <p:spPr>
          <a:ln/>
        </p:spPr>
        <p:txBody>
          <a:bodyPr/>
          <a:lstStyle>
            <a:lvl1pPr>
              <a:defRPr/>
            </a:lvl1pPr>
          </a:lstStyle>
          <a:p>
            <a:pPr>
              <a:defRPr/>
            </a:pPr>
            <a:fld id="{4FFCE78E-A7C5-45FC-9074-925B9A1C49E4}" type="slidenum">
              <a:rPr lang="cs-CZ"/>
              <a:pPr>
                <a:defRPr/>
              </a:pPr>
              <a:t>‹#›</a:t>
            </a:fld>
            <a:endParaRPr lang="cs-CZ"/>
          </a:p>
        </p:txBody>
      </p:sp>
    </p:spTree>
    <p:extLst>
      <p:ext uri="{BB962C8B-B14F-4D97-AF65-F5344CB8AC3E}">
        <p14:creationId xmlns:p14="http://schemas.microsoft.com/office/powerpoint/2010/main" val="2659266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pPr>
              <a:defRPr/>
            </a:pPr>
            <a:fld id="{72351E21-524C-4907-BEEB-1F70B947C0ED}" type="slidenum">
              <a:rPr lang="cs-CZ"/>
              <a:pPr>
                <a:defRPr/>
              </a:pPr>
              <a:t>‹#›</a:t>
            </a:fld>
            <a:endParaRPr lang="cs-CZ"/>
          </a:p>
        </p:txBody>
      </p:sp>
    </p:spTree>
    <p:extLst>
      <p:ext uri="{BB962C8B-B14F-4D97-AF65-F5344CB8AC3E}">
        <p14:creationId xmlns:p14="http://schemas.microsoft.com/office/powerpoint/2010/main" val="1792776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pPr>
              <a:defRPr/>
            </a:pPr>
            <a:fld id="{2FFD81D0-69FB-4A64-9B62-E21AF1A49B47}" type="slidenum">
              <a:rPr lang="cs-CZ"/>
              <a:pPr>
                <a:defRPr/>
              </a:pPr>
              <a:t>‹#›</a:t>
            </a:fld>
            <a:endParaRPr lang="cs-CZ"/>
          </a:p>
        </p:txBody>
      </p:sp>
    </p:spTree>
    <p:extLst>
      <p:ext uri="{BB962C8B-B14F-4D97-AF65-F5344CB8AC3E}">
        <p14:creationId xmlns:p14="http://schemas.microsoft.com/office/powerpoint/2010/main" val="3371937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1377950"/>
            <a:ext cx="2133600" cy="1016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cs-CZ" altLang="cs-CZ" sz="2400" smtClean="0">
              <a:latin typeface="Times New Roman" pitchFamily="18" charset="0"/>
            </a:endParaRPr>
          </a:p>
        </p:txBody>
      </p:sp>
      <p:sp>
        <p:nvSpPr>
          <p:cNvPr id="1027"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cs-CZ" altLang="cs-CZ" sz="2400" smtClean="0">
              <a:latin typeface="Times New Roman" pitchFamily="18" charset="0"/>
            </a:endParaRPr>
          </a:p>
        </p:txBody>
      </p:sp>
      <p:sp>
        <p:nvSpPr>
          <p:cNvPr id="1028" name="Rectangle 4"/>
          <p:cNvSpPr>
            <a:spLocks noGrp="1" noChangeArrowheads="1"/>
          </p:cNvSpPr>
          <p:nvPr>
            <p:ph type="title"/>
          </p:nvPr>
        </p:nvSpPr>
        <p:spPr bwMode="auto">
          <a:xfrm>
            <a:off x="931863" y="96838"/>
            <a:ext cx="71580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cs-CZ" altLang="cs-CZ" smtClean="0"/>
              <a:t>Klepnutím lze upravit styl předlohy nadpisů.</a:t>
            </a:r>
          </a:p>
        </p:txBody>
      </p:sp>
      <p:sp>
        <p:nvSpPr>
          <p:cNvPr id="1029"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110598" name="Rectangle 6"/>
          <p:cNvSpPr>
            <a:spLocks noGrp="1" noChangeArrowheads="1"/>
          </p:cNvSpPr>
          <p:nvPr>
            <p:ph type="dt" sz="half" idx="2"/>
          </p:nvPr>
        </p:nvSpPr>
        <p:spPr bwMode="auto">
          <a:xfrm>
            <a:off x="94615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cs-CZ"/>
          </a:p>
        </p:txBody>
      </p:sp>
      <p:sp>
        <p:nvSpPr>
          <p:cNvPr id="110599" name="Rectangle 7"/>
          <p:cNvSpPr>
            <a:spLocks noGrp="1" noChangeArrowheads="1"/>
          </p:cNvSpPr>
          <p:nvPr>
            <p:ph type="ftr" sz="quarter" idx="3"/>
          </p:nvPr>
        </p:nvSpPr>
        <p:spPr bwMode="auto">
          <a:xfrm>
            <a:off x="3352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cs-CZ"/>
          </a:p>
        </p:txBody>
      </p:sp>
      <p:sp>
        <p:nvSpPr>
          <p:cNvPr id="110600" name="Rectangle 8"/>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FE9640E3-E103-4869-A451-D6C822035AA9}" type="slidenum">
              <a:rPr lang="cs-CZ"/>
              <a:pPr>
                <a:defRPr/>
              </a:pPr>
              <a:t>‹#›</a:t>
            </a:fld>
            <a:endParaRPr lang="cs-CZ"/>
          </a:p>
        </p:txBody>
      </p:sp>
      <p:sp>
        <p:nvSpPr>
          <p:cNvPr id="1033" name="Freeform 9"/>
          <p:cNvSpPr>
            <a:spLocks noChangeArrowheads="1"/>
          </p:cNvSpPr>
          <p:nvPr/>
        </p:nvSpPr>
        <p:spPr bwMode="auto">
          <a:xfrm>
            <a:off x="838200" y="561975"/>
            <a:ext cx="152400" cy="1066800"/>
          </a:xfrm>
          <a:custGeom>
            <a:avLst/>
            <a:gdLst>
              <a:gd name="T0" fmla="*/ 2147483647 w 1000"/>
              <a:gd name="T1" fmla="*/ 2147483647 h 1000"/>
              <a:gd name="T2" fmla="*/ 0 w 1000"/>
              <a:gd name="T3" fmla="*/ 2147483647 h 1000"/>
              <a:gd name="T4" fmla="*/ 0 w 1000"/>
              <a:gd name="T5" fmla="*/ 0 h 1000"/>
              <a:gd name="T6" fmla="*/ 2147483647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4" name="Freeform 10"/>
          <p:cNvSpPr>
            <a:spLocks noChangeArrowheads="1"/>
          </p:cNvSpPr>
          <p:nvPr/>
        </p:nvSpPr>
        <p:spPr bwMode="auto">
          <a:xfrm>
            <a:off x="8262938" y="269875"/>
            <a:ext cx="152400" cy="107315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Tree>
  </p:cSld>
  <p:clrMap bg1="lt1" tx1="dk1" bg2="lt2" tx2="dk2" accent1="accent1" accent2="accent2" accent3="accent3" accent4="accent4" accent5="accent5" accent6="accent6" hlink="hlink" folHlink="folHlink"/>
  <p:sldLayoutIdLst>
    <p:sldLayoutId id="2147483886"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www.nace.cz/sekce-e-zasobovani-vodou-cinnosti-souvisejici-s/382/odstranovani-odpadu/3821-odstranovani-odpadu-krome-nebezpecnych.html" TargetMode="External"/><Relationship Id="rId3" Type="http://schemas.openxmlformats.org/officeDocument/2006/relationships/hyperlink" Target="http://www.nace.cz/sekce-e-zasobovani-vodou-cinnosti-souvisejici-s/360/shromazdovani-uprava-a-rozvod-vody/3600-shromazdovani-uprava-a-rozvod-vody.html" TargetMode="External"/><Relationship Id="rId7" Type="http://schemas.openxmlformats.org/officeDocument/2006/relationships/hyperlink" Target="http://www.nace.cz/sekce-e-zasobovani-vodou-cinnosti-souvisejici-s/381/shromazdovani-a-sber-odpadu/3812-shromazdovani-a-sber-nebezpecnych-odpadu.html" TargetMode="External"/><Relationship Id="rId2" Type="http://schemas.openxmlformats.org/officeDocument/2006/relationships/hyperlink" Target="http://www.nace.cz/sekce-e-zasobovani-vodou-cinnosti-souvisejici-s/383/uprava-odpadu-k-dalsimu-vyuziti/3832-uprava-odpadu-k-dalsimu-vyuziti-krome-demontaze-vraku-stroju-a-zarizeni.html" TargetMode="External"/><Relationship Id="rId1" Type="http://schemas.openxmlformats.org/officeDocument/2006/relationships/slideLayout" Target="../slideLayouts/slideLayout2.xml"/><Relationship Id="rId6" Type="http://schemas.openxmlformats.org/officeDocument/2006/relationships/hyperlink" Target="http://www.nace.cz/sekce-e-zasobovani-vodou-cinnosti-souvisejici-s/381/shromazdovani-a-sber-odpadu/3811-shromazdovani-a-sber-odpadu-krome-nebezpecnych.html" TargetMode="External"/><Relationship Id="rId11" Type="http://schemas.openxmlformats.org/officeDocument/2006/relationships/hyperlink" Target="http://www.nace.cz/sekce-e-zasobovani-vodou-cinnosti-souvisejici-s/390/sanace-a-jine-cinnosti-souvisejici-s-odpady/3900-sanace-a-jine-cinnosti-souvisejici-s-odpady.html" TargetMode="External"/><Relationship Id="rId5" Type="http://schemas.openxmlformats.org/officeDocument/2006/relationships/hyperlink" Target="http://www.nace.cz/sekce-e-zasobovani-vodou-cinnosti-souvisejici-s/370/cinnosti-souvisejici-s-odpadnimi-vodami/3700-cinnosti-souvisejici-s-odpadnimi-vodami.html" TargetMode="External"/><Relationship Id="rId10" Type="http://schemas.openxmlformats.org/officeDocument/2006/relationships/hyperlink" Target="http://www.nace.cz/sekce-e-zasobovani-vodou-cinnosti-souvisejici-s/383/uprava-odpadu-k-dalsimu-vyuziti/3831-demontaz-vraku-a-vyrazenych-stroju-a-zarizeni-pro-ucely-recyklace.html" TargetMode="External"/><Relationship Id="rId4" Type="http://schemas.openxmlformats.org/officeDocument/2006/relationships/hyperlink" Target="http://www.nace.cz/sekce-g-velkoobchod-a-maloobchod-opravy-a-udrzb/467/ostatni-specializovany-velkoobchod/4677-velkoobchod-s-odpadem-a-srotem.html" TargetMode="External"/><Relationship Id="rId9" Type="http://schemas.openxmlformats.org/officeDocument/2006/relationships/hyperlink" Target="http://www.nace.cz/sekce-e-zasobovani-vodou-cinnosti-souvisejici-s/382/odstranovani-odpadu/3822-odstranovani-nebezpecnych-odpadu.html"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sony.cz/hub/eco/ekologicke-produkty/inovace" TargetMode="External"/><Relationship Id="rId7" Type="http://schemas.openxmlformats.org/officeDocument/2006/relationships/image" Target="../media/image16.png"/><Relationship Id="rId2" Type="http://schemas.openxmlformats.org/officeDocument/2006/relationships/hyperlink" Target="http://www.ecoweb.info/"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hyperlink" Target="http://www.zelenykruh.cz/cz/" TargetMode="Externa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4213" y="1700213"/>
            <a:ext cx="7200900" cy="1071562"/>
          </a:xfrm>
        </p:spPr>
        <p:txBody>
          <a:bodyPr/>
          <a:lstStyle/>
          <a:p>
            <a:pPr algn="ctr" eaLnBrk="1" hangingPunct="1"/>
            <a:r>
              <a:rPr lang="cs-CZ" altLang="cs-CZ" sz="2800" smtClean="0">
                <a:solidFill>
                  <a:schemeClr val="tx1"/>
                </a:solidFill>
              </a:rPr>
              <a:t>Ekonomika (ekonomie) životního prostředí</a:t>
            </a:r>
          </a:p>
        </p:txBody>
      </p:sp>
      <p:sp>
        <p:nvSpPr>
          <p:cNvPr id="3075" name="Rectangle 3"/>
          <p:cNvSpPr>
            <a:spLocks noGrp="1" noChangeArrowheads="1"/>
          </p:cNvSpPr>
          <p:nvPr>
            <p:ph type="subTitle" idx="1"/>
          </p:nvPr>
        </p:nvSpPr>
        <p:spPr>
          <a:xfrm>
            <a:off x="2411413" y="4652963"/>
            <a:ext cx="5761037" cy="792162"/>
          </a:xfrm>
        </p:spPr>
        <p:txBody>
          <a:bodyPr/>
          <a:lstStyle/>
          <a:p>
            <a:pPr algn="r" eaLnBrk="1" hangingPunct="1"/>
            <a:r>
              <a:rPr lang="cs-CZ" altLang="cs-CZ" smtClean="0"/>
              <a:t>Jana Soukopová</a:t>
            </a:r>
          </a:p>
        </p:txBody>
      </p:sp>
      <p:pic>
        <p:nvPicPr>
          <p:cNvPr id="3076" name="Picture 5" descr="ec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76250"/>
            <a:ext cx="76327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s://encrypted-tbn1.gstatic.com/images?q=tbn:ANd9GcRAiehZq8O1Be61JA4vO77ol0f73B2MXrT224EJq-x8OslaFok"/>
          <p:cNvPicPr>
            <a:picLocks noChangeAspect="1" noChangeArrowheads="1"/>
          </p:cNvPicPr>
          <p:nvPr/>
        </p:nvPicPr>
        <p:blipFill>
          <a:blip r:embed="rId3"/>
          <a:srcRect/>
          <a:stretch>
            <a:fillRect/>
          </a:stretch>
        </p:blipFill>
        <p:spPr bwMode="auto">
          <a:xfrm>
            <a:off x="539750" y="2779713"/>
            <a:ext cx="3171342" cy="23812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cs-CZ" altLang="cs-CZ" smtClean="0"/>
              <a:t>Příčiny problémů ŽP</a:t>
            </a:r>
          </a:p>
        </p:txBody>
      </p:sp>
      <p:sp>
        <p:nvSpPr>
          <p:cNvPr id="10243" name="Rectangle 3"/>
          <p:cNvSpPr>
            <a:spLocks noGrp="1" noChangeArrowheads="1"/>
          </p:cNvSpPr>
          <p:nvPr>
            <p:ph type="body" idx="1"/>
          </p:nvPr>
        </p:nvSpPr>
        <p:spPr>
          <a:xfrm>
            <a:off x="949325" y="1981200"/>
            <a:ext cx="7726363" cy="4616450"/>
          </a:xfrm>
        </p:spPr>
        <p:txBody>
          <a:bodyPr/>
          <a:lstStyle/>
          <a:p>
            <a:pPr>
              <a:defRPr/>
            </a:pPr>
            <a:r>
              <a:rPr lang="cs-CZ" sz="2800" dirty="0"/>
              <a:t>růst světové populace;</a:t>
            </a:r>
          </a:p>
          <a:p>
            <a:pPr>
              <a:defRPr/>
            </a:pPr>
            <a:r>
              <a:rPr lang="cs-CZ" sz="2800" dirty="0"/>
              <a:t>překotná urbanizace;</a:t>
            </a:r>
          </a:p>
          <a:p>
            <a:pPr>
              <a:defRPr/>
            </a:pPr>
            <a:r>
              <a:rPr lang="cs-CZ" sz="2800" dirty="0"/>
              <a:t>prudký hospodářský růst;</a:t>
            </a:r>
          </a:p>
          <a:p>
            <a:pPr>
              <a:defRPr/>
            </a:pPr>
            <a:r>
              <a:rPr lang="cs-CZ" sz="2800" dirty="0"/>
              <a:t>technologické změny zatěžující životní prostředí (fosfáty, freony,…) </a:t>
            </a:r>
            <a:endParaRPr lang="cs-CZ" sz="2800" dirty="0" smtClean="0"/>
          </a:p>
          <a:p>
            <a:pPr>
              <a:defRPr/>
            </a:pPr>
            <a:r>
              <a:rPr lang="cs-CZ" sz="2800" dirty="0" smtClean="0"/>
              <a:t>předimenzované </a:t>
            </a:r>
            <a:r>
              <a:rPr lang="cs-CZ" sz="2800" dirty="0"/>
              <a:t>spotřební vzorce chování člověka.</a:t>
            </a:r>
          </a:p>
          <a:p>
            <a:pPr lvl="1" eaLnBrk="1" hangingPunct="1">
              <a:defRPr/>
            </a:pPr>
            <a:endParaRPr lang="cs-CZ"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p:txBody>
          <a:bodyPr/>
          <a:lstStyle/>
          <a:p>
            <a:r>
              <a:rPr lang="cs-CZ" altLang="cs-CZ" smtClean="0"/>
              <a:t>Problém znečištění ŽP</a:t>
            </a:r>
          </a:p>
        </p:txBody>
      </p:sp>
      <p:sp>
        <p:nvSpPr>
          <p:cNvPr id="13315" name="Zástupný symbol pro obsah 2"/>
          <p:cNvSpPr>
            <a:spLocks noGrp="1"/>
          </p:cNvSpPr>
          <p:nvPr>
            <p:ph idx="1"/>
          </p:nvPr>
        </p:nvSpPr>
        <p:spPr/>
        <p:txBody>
          <a:bodyPr/>
          <a:lstStyle/>
          <a:p>
            <a:r>
              <a:rPr lang="cs-CZ" altLang="cs-CZ" dirty="0" smtClean="0"/>
              <a:t>environmentální statky stávají nedostatkovými a mezi </a:t>
            </a:r>
            <a:r>
              <a:rPr lang="cs-CZ" altLang="cs-CZ" dirty="0" smtClean="0">
                <a:sym typeface="Symbol" pitchFamily="18" charset="2"/>
              </a:rPr>
              <a:t> </a:t>
            </a:r>
            <a:r>
              <a:rPr lang="cs-CZ" altLang="cs-CZ" dirty="0" smtClean="0"/>
              <a:t>začíná </a:t>
            </a:r>
            <a:r>
              <a:rPr lang="cs-CZ" altLang="cs-CZ" b="1" dirty="0" smtClean="0"/>
              <a:t>konkurence</a:t>
            </a:r>
            <a:r>
              <a:rPr lang="cs-CZ" altLang="cs-CZ" dirty="0" smtClean="0"/>
              <a:t> a </a:t>
            </a:r>
            <a:r>
              <a:rPr lang="cs-CZ" altLang="cs-CZ" b="1" dirty="0" smtClean="0"/>
              <a:t>rivalita</a:t>
            </a:r>
          </a:p>
          <a:p>
            <a:pPr marL="447675" lvl="1" indent="0">
              <a:buFont typeface="Wingdings" pitchFamily="2" charset="2"/>
              <a:buNone/>
            </a:pPr>
            <a:r>
              <a:rPr lang="cs-CZ" altLang="cs-CZ" dirty="0" smtClean="0"/>
              <a:t>ŽP </a:t>
            </a:r>
          </a:p>
          <a:p>
            <a:pPr marL="447675" lvl="1" indent="0">
              <a:buFont typeface="Wingdings" pitchFamily="2" charset="2"/>
              <a:buNone/>
            </a:pPr>
            <a:r>
              <a:rPr lang="cs-CZ" altLang="cs-CZ" dirty="0" smtClean="0"/>
              <a:t>charakter smíšených statků </a:t>
            </a:r>
            <a:r>
              <a:rPr lang="cs-CZ" altLang="cs-CZ" dirty="0" smtClean="0">
                <a:sym typeface="Symbol" pitchFamily="18" charset="2"/>
              </a:rPr>
              <a:t> </a:t>
            </a:r>
            <a:r>
              <a:rPr lang="cs-CZ" altLang="cs-CZ" dirty="0" smtClean="0"/>
              <a:t>nezbytná role státu </a:t>
            </a:r>
          </a:p>
          <a:p>
            <a:pPr marL="447675" lvl="1" indent="0">
              <a:buFont typeface="Wingdings" pitchFamily="2" charset="2"/>
              <a:buNone/>
            </a:pPr>
            <a:r>
              <a:rPr lang="cs-CZ" altLang="cs-CZ" sz="2400" i="1" dirty="0" smtClean="0"/>
              <a:t>stát nahrazuje pomyslnou neviditelnou ruku trhu, tzv. „</a:t>
            </a:r>
            <a:r>
              <a:rPr lang="cs-CZ" altLang="cs-CZ" sz="2400" i="1" dirty="0" smtClean="0">
                <a:solidFill>
                  <a:schemeClr val="accent6">
                    <a:lumMod val="75000"/>
                  </a:schemeClr>
                </a:solidFill>
              </a:rPr>
              <a:t>viditelnou rukou státu</a:t>
            </a:r>
            <a:r>
              <a:rPr lang="cs-CZ" altLang="cs-CZ" sz="2400" i="1" dirty="0" smtClean="0"/>
              <a:t>“ a snaží se o dosažení optimálního stavu </a:t>
            </a:r>
          </a:p>
          <a:p>
            <a:pPr marL="447675" lvl="1" indent="0">
              <a:buFont typeface="Wingdings" pitchFamily="2" charset="2"/>
              <a:buNone/>
            </a:pPr>
            <a:r>
              <a:rPr lang="cs-CZ" altLang="cs-CZ" sz="2400" i="1" dirty="0" smtClean="0">
                <a:solidFill>
                  <a:schemeClr val="accent6">
                    <a:lumMod val="75000"/>
                  </a:schemeClr>
                </a:solidFill>
              </a:rPr>
              <a:t>STÁTEM GARANTOVANÁ OCHRANA ŽP</a:t>
            </a:r>
          </a:p>
          <a:p>
            <a:endParaRPr lang="cs-CZ" altLang="cs-CZ" dirty="0" smtClean="0"/>
          </a:p>
        </p:txBody>
      </p:sp>
      <p:cxnSp>
        <p:nvCxnSpPr>
          <p:cNvPr id="4" name="Přímá spojnice se šipkou 3"/>
          <p:cNvCxnSpPr/>
          <p:nvPr/>
        </p:nvCxnSpPr>
        <p:spPr>
          <a:xfrm>
            <a:off x="2051050" y="3860800"/>
            <a:ext cx="504825" cy="1444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Šipka dolů 5"/>
          <p:cNvSpPr/>
          <p:nvPr/>
        </p:nvSpPr>
        <p:spPr>
          <a:xfrm>
            <a:off x="4932363" y="5805488"/>
            <a:ext cx="719137" cy="3603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Přístupy jednotlivých ekonomických škol</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086855394"/>
              </p:ext>
            </p:extLst>
          </p:nvPr>
        </p:nvGraphicFramePr>
        <p:xfrm>
          <a:off x="827584" y="1844824"/>
          <a:ext cx="7632847" cy="3441768"/>
        </p:xfrm>
        <a:graphic>
          <a:graphicData uri="http://schemas.openxmlformats.org/drawingml/2006/table">
            <a:tbl>
              <a:tblPr firstRow="1" firstCol="1" bandRow="1">
                <a:tableStyleId>{93296810-A885-4BE3-A3E7-6D5BEEA58F35}</a:tableStyleId>
              </a:tblPr>
              <a:tblGrid>
                <a:gridCol w="2543741">
                  <a:extLst>
                    <a:ext uri="{9D8B030D-6E8A-4147-A177-3AD203B41FA5}">
                      <a16:colId xmlns:a16="http://schemas.microsoft.com/office/drawing/2014/main" val="20000"/>
                    </a:ext>
                  </a:extLst>
                </a:gridCol>
                <a:gridCol w="2544553">
                  <a:extLst>
                    <a:ext uri="{9D8B030D-6E8A-4147-A177-3AD203B41FA5}">
                      <a16:colId xmlns:a16="http://schemas.microsoft.com/office/drawing/2014/main" val="20001"/>
                    </a:ext>
                  </a:extLst>
                </a:gridCol>
                <a:gridCol w="2544553">
                  <a:extLst>
                    <a:ext uri="{9D8B030D-6E8A-4147-A177-3AD203B41FA5}">
                      <a16:colId xmlns:a16="http://schemas.microsoft.com/office/drawing/2014/main" val="20002"/>
                    </a:ext>
                  </a:extLst>
                </a:gridCol>
              </a:tblGrid>
              <a:tr h="673763">
                <a:tc>
                  <a:txBody>
                    <a:bodyPr/>
                    <a:lstStyle/>
                    <a:p>
                      <a:pPr>
                        <a:lnSpc>
                          <a:spcPct val="115000"/>
                        </a:lnSpc>
                        <a:spcAft>
                          <a:spcPts val="0"/>
                        </a:spcAft>
                      </a:pPr>
                      <a:r>
                        <a:rPr lang="cs-CZ" sz="1400" dirty="0">
                          <a:effectLst/>
                        </a:rPr>
                        <a:t> </a:t>
                      </a:r>
                      <a:endParaRPr lang="cs-CZ" sz="1400" dirty="0">
                        <a:effectLst/>
                        <a:latin typeface="Calibri"/>
                        <a:ea typeface="Calibri"/>
                        <a:cs typeface="Times New Roman"/>
                      </a:endParaRPr>
                    </a:p>
                  </a:txBody>
                  <a:tcPr marL="68580" marR="68580" marT="0" marB="0"/>
                </a:tc>
                <a:tc>
                  <a:txBody>
                    <a:bodyPr/>
                    <a:lstStyle/>
                    <a:p>
                      <a:pPr>
                        <a:lnSpc>
                          <a:spcPct val="115000"/>
                        </a:lnSpc>
                        <a:spcAft>
                          <a:spcPts val="0"/>
                        </a:spcAft>
                      </a:pPr>
                      <a:r>
                        <a:rPr lang="cs-CZ" sz="2000" dirty="0">
                          <a:effectLst/>
                        </a:rPr>
                        <a:t>Příčiny problémů</a:t>
                      </a:r>
                      <a:endParaRPr lang="cs-CZ" sz="2000" dirty="0">
                        <a:effectLst/>
                        <a:latin typeface="Calibri"/>
                        <a:ea typeface="Calibri"/>
                        <a:cs typeface="Times New Roman"/>
                      </a:endParaRPr>
                    </a:p>
                  </a:txBody>
                  <a:tcPr marL="68580" marR="68580" marT="0" marB="0"/>
                </a:tc>
                <a:tc>
                  <a:txBody>
                    <a:bodyPr/>
                    <a:lstStyle/>
                    <a:p>
                      <a:pPr>
                        <a:lnSpc>
                          <a:spcPct val="115000"/>
                        </a:lnSpc>
                        <a:spcAft>
                          <a:spcPts val="0"/>
                        </a:spcAft>
                      </a:pPr>
                      <a:r>
                        <a:rPr lang="cs-CZ" sz="2000">
                          <a:effectLst/>
                        </a:rPr>
                        <a:t>Řešení</a:t>
                      </a:r>
                      <a:endParaRPr lang="cs-CZ" sz="20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928314">
                <a:tc>
                  <a:txBody>
                    <a:bodyPr/>
                    <a:lstStyle/>
                    <a:p>
                      <a:pPr>
                        <a:lnSpc>
                          <a:spcPct val="115000"/>
                        </a:lnSpc>
                        <a:spcAft>
                          <a:spcPts val="0"/>
                        </a:spcAft>
                      </a:pPr>
                      <a:r>
                        <a:rPr lang="cs-CZ" sz="2000" dirty="0">
                          <a:effectLst/>
                        </a:rPr>
                        <a:t>Neoklasická environmentální ekonomie</a:t>
                      </a:r>
                      <a:endParaRPr lang="cs-CZ" sz="2000" dirty="0">
                        <a:effectLst/>
                        <a:latin typeface="Calibri"/>
                        <a:ea typeface="Calibri"/>
                        <a:cs typeface="Times New Roman"/>
                      </a:endParaRPr>
                    </a:p>
                  </a:txBody>
                  <a:tcPr marL="68580" marR="68580" marT="0" marB="0"/>
                </a:tc>
                <a:tc>
                  <a:txBody>
                    <a:bodyPr/>
                    <a:lstStyle/>
                    <a:p>
                      <a:pPr>
                        <a:lnSpc>
                          <a:spcPct val="115000"/>
                        </a:lnSpc>
                        <a:spcAft>
                          <a:spcPts val="0"/>
                        </a:spcAft>
                      </a:pPr>
                      <a:r>
                        <a:rPr lang="cs-CZ" sz="2000" dirty="0">
                          <a:effectLst/>
                        </a:rPr>
                        <a:t>Selhání </a:t>
                      </a:r>
                      <a:r>
                        <a:rPr lang="cs-CZ" sz="2000" dirty="0" smtClean="0">
                          <a:effectLst/>
                        </a:rPr>
                        <a:t>trhu,</a:t>
                      </a:r>
                      <a:r>
                        <a:rPr lang="cs-CZ" sz="2000" baseline="0" dirty="0" smtClean="0">
                          <a:effectLst/>
                        </a:rPr>
                        <a:t> externality</a:t>
                      </a:r>
                      <a:endParaRPr lang="cs-CZ" sz="2000" dirty="0">
                        <a:effectLst/>
                        <a:latin typeface="Calibri"/>
                        <a:ea typeface="Calibri"/>
                        <a:cs typeface="Times New Roman"/>
                      </a:endParaRPr>
                    </a:p>
                  </a:txBody>
                  <a:tcPr marL="68580" marR="68580" marT="0" marB="0"/>
                </a:tc>
                <a:tc>
                  <a:txBody>
                    <a:bodyPr/>
                    <a:lstStyle/>
                    <a:p>
                      <a:pPr>
                        <a:lnSpc>
                          <a:spcPct val="115000"/>
                        </a:lnSpc>
                        <a:spcAft>
                          <a:spcPts val="0"/>
                        </a:spcAft>
                      </a:pPr>
                      <a:r>
                        <a:rPr lang="cs-CZ" sz="2000" dirty="0" err="1">
                          <a:effectLst/>
                        </a:rPr>
                        <a:t>Pigouovské</a:t>
                      </a:r>
                      <a:r>
                        <a:rPr lang="cs-CZ" sz="2000" dirty="0">
                          <a:effectLst/>
                        </a:rPr>
                        <a:t> daně</a:t>
                      </a:r>
                      <a:endParaRPr lang="cs-CZ"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709969">
                <a:tc>
                  <a:txBody>
                    <a:bodyPr/>
                    <a:lstStyle/>
                    <a:p>
                      <a:pPr>
                        <a:lnSpc>
                          <a:spcPct val="115000"/>
                        </a:lnSpc>
                        <a:spcAft>
                          <a:spcPts val="0"/>
                        </a:spcAft>
                      </a:pPr>
                      <a:r>
                        <a:rPr lang="cs-CZ" sz="2000" dirty="0">
                          <a:effectLst/>
                        </a:rPr>
                        <a:t>Tržní přístup</a:t>
                      </a:r>
                      <a:endParaRPr lang="cs-CZ" sz="2000" dirty="0">
                        <a:effectLst/>
                        <a:latin typeface="Calibri"/>
                        <a:ea typeface="Calibri"/>
                        <a:cs typeface="Times New Roman"/>
                      </a:endParaRPr>
                    </a:p>
                  </a:txBody>
                  <a:tcPr marL="68580" marR="68580" marT="0" marB="0"/>
                </a:tc>
                <a:tc>
                  <a:txBody>
                    <a:bodyPr/>
                    <a:lstStyle/>
                    <a:p>
                      <a:pPr>
                        <a:lnSpc>
                          <a:spcPct val="115000"/>
                        </a:lnSpc>
                        <a:spcAft>
                          <a:spcPts val="0"/>
                        </a:spcAft>
                      </a:pPr>
                      <a:r>
                        <a:rPr lang="cs-CZ" sz="2000" dirty="0">
                          <a:effectLst/>
                        </a:rPr>
                        <a:t>Vládní selhání</a:t>
                      </a:r>
                      <a:endParaRPr lang="cs-CZ" sz="2000" dirty="0">
                        <a:effectLst/>
                        <a:latin typeface="Calibri"/>
                        <a:ea typeface="Calibri"/>
                        <a:cs typeface="Times New Roman"/>
                      </a:endParaRPr>
                    </a:p>
                  </a:txBody>
                  <a:tcPr marL="68580" marR="68580" marT="0" marB="0"/>
                </a:tc>
                <a:tc>
                  <a:txBody>
                    <a:bodyPr/>
                    <a:lstStyle/>
                    <a:p>
                      <a:pPr>
                        <a:lnSpc>
                          <a:spcPct val="115000"/>
                        </a:lnSpc>
                        <a:spcAft>
                          <a:spcPts val="0"/>
                        </a:spcAft>
                      </a:pPr>
                      <a:r>
                        <a:rPr lang="cs-CZ" sz="2000" dirty="0">
                          <a:effectLst/>
                        </a:rPr>
                        <a:t>Vymezení vlastnických práv</a:t>
                      </a:r>
                      <a:endParaRPr lang="cs-CZ"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928314">
                <a:tc>
                  <a:txBody>
                    <a:bodyPr/>
                    <a:lstStyle/>
                    <a:p>
                      <a:pPr>
                        <a:lnSpc>
                          <a:spcPct val="115000"/>
                        </a:lnSpc>
                        <a:spcAft>
                          <a:spcPts val="0"/>
                        </a:spcAft>
                      </a:pPr>
                      <a:r>
                        <a:rPr lang="cs-CZ" sz="2000" dirty="0">
                          <a:effectLst/>
                        </a:rPr>
                        <a:t>Institucionální ekologická ekonomie</a:t>
                      </a:r>
                      <a:endParaRPr lang="cs-CZ" sz="2000" dirty="0">
                        <a:effectLst/>
                        <a:latin typeface="Calibri"/>
                        <a:ea typeface="Calibri"/>
                        <a:cs typeface="Times New Roman"/>
                      </a:endParaRPr>
                    </a:p>
                  </a:txBody>
                  <a:tcPr marL="68580" marR="68580" marT="0" marB="0"/>
                </a:tc>
                <a:tc>
                  <a:txBody>
                    <a:bodyPr/>
                    <a:lstStyle/>
                    <a:p>
                      <a:pPr>
                        <a:lnSpc>
                          <a:spcPct val="115000"/>
                        </a:lnSpc>
                        <a:spcAft>
                          <a:spcPts val="0"/>
                        </a:spcAft>
                      </a:pPr>
                      <a:r>
                        <a:rPr lang="cs-CZ" sz="2000" dirty="0">
                          <a:effectLst/>
                        </a:rPr>
                        <a:t>Instituce</a:t>
                      </a:r>
                      <a:endParaRPr lang="cs-CZ" sz="2000" dirty="0">
                        <a:effectLst/>
                        <a:latin typeface="Calibri"/>
                        <a:ea typeface="Calibri"/>
                        <a:cs typeface="Times New Roman"/>
                      </a:endParaRPr>
                    </a:p>
                  </a:txBody>
                  <a:tcPr marL="68580" marR="68580" marT="0" marB="0"/>
                </a:tc>
                <a:tc>
                  <a:txBody>
                    <a:bodyPr/>
                    <a:lstStyle/>
                    <a:p>
                      <a:pPr>
                        <a:lnSpc>
                          <a:spcPct val="115000"/>
                        </a:lnSpc>
                        <a:spcAft>
                          <a:spcPts val="0"/>
                        </a:spcAft>
                      </a:pPr>
                      <a:r>
                        <a:rPr lang="cs-CZ" sz="2000" dirty="0">
                          <a:effectLst/>
                        </a:rPr>
                        <a:t>Změny institucí</a:t>
                      </a:r>
                      <a:endParaRPr lang="cs-CZ"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37264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lstStyle/>
          <a:p>
            <a:r>
              <a:rPr lang="cs-CZ" altLang="cs-CZ" dirty="0" smtClean="0"/>
              <a:t>Ekonomické vlastnosti statků typu ŽP </a:t>
            </a:r>
          </a:p>
        </p:txBody>
      </p:sp>
      <p:sp>
        <p:nvSpPr>
          <p:cNvPr id="14339" name="Zástupný symbol pro obsah 2"/>
          <p:cNvSpPr>
            <a:spLocks noGrp="1"/>
          </p:cNvSpPr>
          <p:nvPr>
            <p:ph idx="1"/>
          </p:nvPr>
        </p:nvSpPr>
        <p:spPr/>
        <p:txBody>
          <a:bodyPr/>
          <a:lstStyle/>
          <a:p>
            <a:r>
              <a:rPr lang="cs-CZ" altLang="cs-CZ" sz="2800" smtClean="0"/>
              <a:t>jednotlivci nejsou schopni docenit užitek (často užitek nelze přesně určit)</a:t>
            </a:r>
          </a:p>
          <a:p>
            <a:r>
              <a:rPr lang="cs-CZ" altLang="cs-CZ" sz="2800" b="1" smtClean="0"/>
              <a:t>existují externality</a:t>
            </a:r>
          </a:p>
          <a:p>
            <a:r>
              <a:rPr lang="cs-CZ" altLang="cs-CZ" sz="2800" smtClean="0"/>
              <a:t>není zde konkurence na straně poptávky (substituce mezi statky také není možná)</a:t>
            </a:r>
          </a:p>
          <a:p>
            <a:r>
              <a:rPr lang="cs-CZ" altLang="cs-CZ" sz="2800" smtClean="0"/>
              <a:t>informovanost veřejnosti je problematická</a:t>
            </a:r>
          </a:p>
          <a:p>
            <a:r>
              <a:rPr lang="cs-CZ" altLang="cs-CZ" sz="2800" smtClean="0"/>
              <a:t>trh je nedokonalý, deformovaný.</a:t>
            </a:r>
          </a:p>
          <a:p>
            <a:endParaRPr lang="cs-CZ" altLang="cs-CZ"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p:txBody>
          <a:bodyPr/>
          <a:lstStyle/>
          <a:p>
            <a:r>
              <a:rPr lang="cs-CZ" altLang="cs-CZ" smtClean="0"/>
              <a:t>ŽP jako externalita</a:t>
            </a:r>
          </a:p>
        </p:txBody>
      </p:sp>
      <p:sp>
        <p:nvSpPr>
          <p:cNvPr id="3" name="Zástupný symbol pro obsah 2"/>
          <p:cNvSpPr>
            <a:spLocks noGrp="1"/>
          </p:cNvSpPr>
          <p:nvPr>
            <p:ph idx="1"/>
          </p:nvPr>
        </p:nvSpPr>
        <p:spPr>
          <a:xfrm>
            <a:off x="949325" y="1981200"/>
            <a:ext cx="7661275" cy="4256088"/>
          </a:xfrm>
        </p:spPr>
        <p:txBody>
          <a:bodyPr/>
          <a:lstStyle/>
          <a:p>
            <a:pPr>
              <a:defRPr/>
            </a:pPr>
            <a:r>
              <a:rPr lang="cs-CZ" dirty="0" smtClean="0"/>
              <a:t>možnost </a:t>
            </a:r>
            <a:r>
              <a:rPr lang="cs-CZ" dirty="0"/>
              <a:t>volně využívat některé statky a služby životního prostředí může </a:t>
            </a:r>
            <a:r>
              <a:rPr lang="cs-CZ" dirty="0" smtClean="0"/>
              <a:t>vést ke </a:t>
            </a:r>
            <a:r>
              <a:rPr lang="cs-CZ" dirty="0"/>
              <a:t>specifickému ekonomickému vztahu – </a:t>
            </a:r>
            <a:r>
              <a:rPr lang="cs-CZ" b="1" dirty="0"/>
              <a:t>externalitám</a:t>
            </a:r>
            <a:r>
              <a:rPr lang="cs-CZ" dirty="0"/>
              <a:t>. </a:t>
            </a:r>
            <a:endParaRPr lang="cs-CZ" dirty="0" smtClean="0"/>
          </a:p>
          <a:p>
            <a:pPr>
              <a:defRPr/>
            </a:pPr>
            <a:r>
              <a:rPr lang="cs-CZ" dirty="0" smtClean="0"/>
              <a:t>Nutnost </a:t>
            </a:r>
            <a:r>
              <a:rPr lang="cs-CZ" dirty="0">
                <a:solidFill>
                  <a:schemeClr val="accent6">
                    <a:lumMod val="75000"/>
                  </a:schemeClr>
                </a:solidFill>
              </a:rPr>
              <a:t>internalizace externalit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cs-CZ" altLang="cs-CZ" smtClean="0"/>
              <a:t>Důležité charakteristiky externalit</a:t>
            </a:r>
          </a:p>
        </p:txBody>
      </p:sp>
      <p:sp>
        <p:nvSpPr>
          <p:cNvPr id="186371" name="Rectangle 3"/>
          <p:cNvSpPr>
            <a:spLocks noGrp="1" noChangeArrowheads="1"/>
          </p:cNvSpPr>
          <p:nvPr>
            <p:ph type="body" idx="1"/>
          </p:nvPr>
        </p:nvSpPr>
        <p:spPr>
          <a:xfrm>
            <a:off x="949325" y="1981200"/>
            <a:ext cx="7943850" cy="4616450"/>
          </a:xfrm>
        </p:spPr>
        <p:txBody>
          <a:bodyPr/>
          <a:lstStyle/>
          <a:p>
            <a:pPr>
              <a:defRPr/>
            </a:pPr>
            <a:r>
              <a:rPr lang="cs-CZ" altLang="cs-CZ" dirty="0"/>
              <a:t>Externality jsou:</a:t>
            </a:r>
          </a:p>
          <a:p>
            <a:pPr lvl="1">
              <a:defRPr/>
            </a:pPr>
            <a:r>
              <a:rPr lang="cs-CZ" altLang="cs-CZ" dirty="0">
                <a:solidFill>
                  <a:schemeClr val="accent6">
                    <a:lumMod val="75000"/>
                  </a:schemeClr>
                </a:solidFill>
              </a:rPr>
              <a:t>nechtěně produkované </a:t>
            </a:r>
            <a:r>
              <a:rPr lang="cs-CZ" altLang="cs-CZ" dirty="0"/>
              <a:t>jako vedlejší efekty</a:t>
            </a:r>
          </a:p>
          <a:p>
            <a:pPr lvl="1">
              <a:defRPr/>
            </a:pPr>
            <a:r>
              <a:rPr lang="cs-CZ" altLang="cs-CZ" dirty="0">
                <a:solidFill>
                  <a:schemeClr val="accent6">
                    <a:lumMod val="75000"/>
                  </a:schemeClr>
                </a:solidFill>
              </a:rPr>
              <a:t>přenášeny</a:t>
            </a:r>
            <a:r>
              <a:rPr lang="cs-CZ" altLang="cs-CZ" dirty="0"/>
              <a:t> (jejich dopady) </a:t>
            </a:r>
            <a:r>
              <a:rPr lang="cs-CZ" altLang="cs-CZ" dirty="0">
                <a:solidFill>
                  <a:schemeClr val="accent1"/>
                </a:solidFill>
              </a:rPr>
              <a:t>na jiné </a:t>
            </a:r>
            <a:r>
              <a:rPr lang="cs-CZ" altLang="cs-CZ" dirty="0">
                <a:solidFill>
                  <a:schemeClr val="accent6">
                    <a:lumMod val="75000"/>
                  </a:schemeClr>
                </a:solidFill>
              </a:rPr>
              <a:t>subjekty</a:t>
            </a:r>
            <a:r>
              <a:rPr lang="cs-CZ" altLang="cs-CZ" dirty="0"/>
              <a:t> a to ve formě</a:t>
            </a:r>
          </a:p>
          <a:p>
            <a:pPr lvl="2">
              <a:defRPr/>
            </a:pPr>
            <a:r>
              <a:rPr lang="cs-CZ" altLang="cs-CZ" dirty="0"/>
              <a:t>užitku (přínosů</a:t>
            </a:r>
            <a:r>
              <a:rPr lang="cs-CZ" altLang="cs-CZ" dirty="0" smtClean="0"/>
              <a:t>) nebo</a:t>
            </a:r>
          </a:p>
          <a:p>
            <a:pPr lvl="2">
              <a:defRPr/>
            </a:pPr>
            <a:r>
              <a:rPr lang="cs-CZ" altLang="cs-CZ" dirty="0" smtClean="0"/>
              <a:t>újmy </a:t>
            </a:r>
            <a:r>
              <a:rPr lang="cs-CZ" altLang="cs-CZ" dirty="0"/>
              <a:t>(nákladů</a:t>
            </a:r>
            <a:r>
              <a:rPr lang="cs-CZ" altLang="cs-CZ" dirty="0" smtClean="0"/>
              <a:t>)</a:t>
            </a:r>
            <a:endParaRPr lang="cs-CZ" altLang="cs-CZ" dirty="0"/>
          </a:p>
          <a:p>
            <a:pPr lvl="1">
              <a:defRPr/>
            </a:pPr>
            <a:r>
              <a:rPr lang="cs-CZ" altLang="cs-CZ" dirty="0"/>
              <a:t>vyjmuty z trhu – </a:t>
            </a:r>
            <a:r>
              <a:rPr lang="cs-CZ" altLang="cs-CZ" dirty="0">
                <a:solidFill>
                  <a:schemeClr val="accent6">
                    <a:lumMod val="75000"/>
                  </a:schemeClr>
                </a:solidFill>
              </a:rPr>
              <a:t>nikdo za ně nikomu neplatí </a:t>
            </a:r>
            <a:r>
              <a:rPr lang="cs-CZ" altLang="cs-CZ" sz="1600" dirty="0">
                <a:solidFill>
                  <a:schemeClr val="accent6">
                    <a:lumMod val="75000"/>
                  </a:schemeClr>
                </a:solidFill>
              </a:rPr>
              <a:t>(nebo platí jen částečně)</a:t>
            </a:r>
          </a:p>
          <a:p>
            <a:pPr marL="0" indent="0">
              <a:buFont typeface="Wingdings" pitchFamily="2" charset="2"/>
              <a:buNone/>
              <a:defRPr/>
            </a:pPr>
            <a:endParaRPr lang="cs-CZ" altLang="cs-CZ" dirty="0"/>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altLang="cs-CZ" smtClean="0"/>
              <a:t>Druhy externalit</a:t>
            </a:r>
          </a:p>
        </p:txBody>
      </p:sp>
      <p:sp>
        <p:nvSpPr>
          <p:cNvPr id="18435" name="Rectangle 3"/>
          <p:cNvSpPr>
            <a:spLocks noGrp="1" noChangeArrowheads="1"/>
          </p:cNvSpPr>
          <p:nvPr>
            <p:ph type="body" idx="1"/>
          </p:nvPr>
        </p:nvSpPr>
        <p:spPr>
          <a:xfrm>
            <a:off x="900113" y="1700213"/>
            <a:ext cx="7632700" cy="4897437"/>
          </a:xfrm>
        </p:spPr>
        <p:txBody>
          <a:bodyPr/>
          <a:lstStyle/>
          <a:p>
            <a:pPr>
              <a:buFont typeface="Wingdings" pitchFamily="2" charset="2"/>
              <a:buNone/>
            </a:pPr>
            <a:r>
              <a:rPr lang="cs-CZ" altLang="cs-CZ" sz="2400" b="1" smtClean="0"/>
              <a:t>Podle dopadu</a:t>
            </a:r>
            <a:r>
              <a:rPr lang="cs-CZ" altLang="cs-CZ" sz="2400" smtClean="0"/>
              <a:t> externality na jiné subjekty rozlišujeme:</a:t>
            </a:r>
            <a:endParaRPr lang="cs-CZ" altLang="cs-CZ" sz="2400" u="sng" smtClean="0"/>
          </a:p>
          <a:p>
            <a:r>
              <a:rPr lang="cs-CZ" altLang="cs-CZ" sz="2400" b="1" smtClean="0">
                <a:solidFill>
                  <a:schemeClr val="accent1"/>
                </a:solidFill>
              </a:rPr>
              <a:t>Pozitivní externality</a:t>
            </a:r>
            <a:r>
              <a:rPr lang="cs-CZ" altLang="cs-CZ" sz="2400" smtClean="0">
                <a:solidFill>
                  <a:schemeClr val="accent1"/>
                </a:solidFill>
              </a:rPr>
              <a:t> </a:t>
            </a:r>
          </a:p>
          <a:p>
            <a:pPr lvl="1"/>
            <a:r>
              <a:rPr lang="cs-CZ" altLang="cs-CZ" sz="2400" smtClean="0"/>
              <a:t>určitá aktivita jednoho subjektu přináší užitek i jiným subjektům. K tomuto vnějšímu efektu dochází mimo trh - ostatní subjekty za tento užitek neplatí (např. včelař a sadař, majitel lesa a houbaři). </a:t>
            </a:r>
          </a:p>
          <a:p>
            <a:pPr lvl="1"/>
            <a:r>
              <a:rPr lang="cs-CZ" altLang="cs-CZ" sz="2400" smtClean="0"/>
              <a:t>vzniká, když si člověk nemůže přisvojit veškeré výnosy ze své činnosti nebo ze svého majetku a když si část výnosů přisvojují jiní (např. vědecký výzkum a nedostatečná ochrana duševního vlastnictví).</a:t>
            </a:r>
          </a:p>
          <a:p>
            <a:pPr lvl="1"/>
            <a:endParaRPr lang="cs-CZ" altLang="cs-CZ" sz="2400" b="1" u="sng" smtClean="0"/>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cs-CZ" altLang="cs-CZ" smtClean="0"/>
              <a:t>Druhy externalit</a:t>
            </a:r>
          </a:p>
        </p:txBody>
      </p:sp>
      <p:sp>
        <p:nvSpPr>
          <p:cNvPr id="19459" name="Rectangle 3"/>
          <p:cNvSpPr>
            <a:spLocks noGrp="1" noChangeArrowheads="1"/>
          </p:cNvSpPr>
          <p:nvPr>
            <p:ph type="body" idx="1"/>
          </p:nvPr>
        </p:nvSpPr>
        <p:spPr>
          <a:xfrm>
            <a:off x="395288" y="1700213"/>
            <a:ext cx="8424862" cy="5041900"/>
          </a:xfrm>
        </p:spPr>
        <p:txBody>
          <a:bodyPr/>
          <a:lstStyle/>
          <a:p>
            <a:pPr>
              <a:buFont typeface="Wingdings" pitchFamily="2" charset="2"/>
              <a:buNone/>
            </a:pPr>
            <a:r>
              <a:rPr lang="cs-CZ" altLang="cs-CZ" sz="2400" b="1" dirty="0" smtClean="0"/>
              <a:t>Podle dopadu</a:t>
            </a:r>
            <a:r>
              <a:rPr lang="cs-CZ" altLang="cs-CZ" sz="2400" dirty="0" smtClean="0"/>
              <a:t> </a:t>
            </a:r>
          </a:p>
          <a:p>
            <a:r>
              <a:rPr lang="cs-CZ" altLang="cs-CZ" sz="2400" b="1" dirty="0" smtClean="0">
                <a:solidFill>
                  <a:schemeClr val="accent6">
                    <a:lumMod val="75000"/>
                  </a:schemeClr>
                </a:solidFill>
              </a:rPr>
              <a:t>Negativní externality</a:t>
            </a:r>
            <a:endParaRPr lang="cs-CZ" altLang="cs-CZ" sz="2400" dirty="0" smtClean="0">
              <a:solidFill>
                <a:schemeClr val="accent6">
                  <a:lumMod val="75000"/>
                </a:schemeClr>
              </a:solidFill>
            </a:endParaRPr>
          </a:p>
          <a:p>
            <a:pPr lvl="1"/>
            <a:r>
              <a:rPr lang="cs-CZ" altLang="cs-CZ" sz="2400" dirty="0" smtClean="0"/>
              <a:t>určitá aktivita jednoho</a:t>
            </a:r>
            <a:br>
              <a:rPr lang="cs-CZ" altLang="cs-CZ" sz="2400" dirty="0" smtClean="0"/>
            </a:br>
            <a:r>
              <a:rPr lang="cs-CZ" altLang="cs-CZ" sz="2400" dirty="0" smtClean="0"/>
              <a:t>subjektu přináší újmu </a:t>
            </a:r>
            <a:br>
              <a:rPr lang="cs-CZ" altLang="cs-CZ" sz="2400" dirty="0" smtClean="0"/>
            </a:br>
            <a:r>
              <a:rPr lang="cs-CZ" altLang="cs-CZ" sz="2400" dirty="0" smtClean="0"/>
              <a:t>jiným subjektům. </a:t>
            </a:r>
            <a:br>
              <a:rPr lang="cs-CZ" altLang="cs-CZ" sz="2400" dirty="0" smtClean="0"/>
            </a:br>
            <a:r>
              <a:rPr lang="cs-CZ" altLang="cs-CZ" sz="2400" i="1" dirty="0" smtClean="0"/>
              <a:t>Náklady s touto </a:t>
            </a:r>
            <a:br>
              <a:rPr lang="cs-CZ" altLang="cs-CZ" sz="2400" i="1" dirty="0" smtClean="0"/>
            </a:br>
            <a:r>
              <a:rPr lang="cs-CZ" altLang="cs-CZ" sz="2400" i="1" dirty="0" smtClean="0"/>
              <a:t>externalitou spojené </a:t>
            </a:r>
            <a:br>
              <a:rPr lang="cs-CZ" altLang="cs-CZ" sz="2400" i="1" dirty="0" smtClean="0"/>
            </a:br>
            <a:r>
              <a:rPr lang="cs-CZ" altLang="cs-CZ" sz="2400" i="1" dirty="0" smtClean="0"/>
              <a:t>hradí někdo jiný než </a:t>
            </a:r>
            <a:br>
              <a:rPr lang="cs-CZ" altLang="cs-CZ" sz="2400" i="1" dirty="0" smtClean="0"/>
            </a:br>
            <a:r>
              <a:rPr lang="cs-CZ" altLang="cs-CZ" sz="2400" i="1" dirty="0" smtClean="0"/>
              <a:t>původce škody </a:t>
            </a:r>
            <a:r>
              <a:rPr lang="cs-CZ" altLang="cs-CZ" sz="2400" dirty="0" smtClean="0"/>
              <a:t/>
            </a:r>
            <a:br>
              <a:rPr lang="cs-CZ" altLang="cs-CZ" sz="2400" dirty="0" smtClean="0"/>
            </a:br>
            <a:r>
              <a:rPr lang="cs-CZ" altLang="cs-CZ" sz="2400" dirty="0" smtClean="0"/>
              <a:t>(</a:t>
            </a:r>
            <a:r>
              <a:rPr lang="cs-CZ" altLang="cs-CZ" sz="2400" dirty="0" smtClean="0">
                <a:solidFill>
                  <a:schemeClr val="accent6">
                    <a:lumMod val="75000"/>
                  </a:schemeClr>
                </a:solidFill>
              </a:rPr>
              <a:t>vypouštění zdraví poškozujících látek při výrobě do ovzduší, vody, apod</a:t>
            </a:r>
            <a:r>
              <a:rPr lang="cs-CZ" altLang="cs-CZ" sz="2400" dirty="0" smtClean="0"/>
              <a:t>.). </a:t>
            </a:r>
          </a:p>
          <a:p>
            <a:pPr lvl="1"/>
            <a:r>
              <a:rPr lang="cs-CZ" altLang="cs-CZ" sz="2400" dirty="0" smtClean="0"/>
              <a:t>vzniká, když člověk nenese plně všechny náklady své činnosti a část těchto nákladů přenáší na jiné.</a:t>
            </a:r>
          </a:p>
          <a:p>
            <a:pPr lvl="1"/>
            <a:endParaRPr lang="cs-CZ" altLang="cs-CZ" sz="2400" dirty="0" smtClean="0"/>
          </a:p>
        </p:txBody>
      </p:sp>
      <p:pic>
        <p:nvPicPr>
          <p:cNvPr id="1026" name="Picture 2" descr="Výsledek obrázku pro externality obrázk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052736"/>
            <a:ext cx="3743325" cy="3743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cs-CZ" altLang="cs-CZ" smtClean="0"/>
              <a:t>Druhy externalit</a:t>
            </a:r>
          </a:p>
        </p:txBody>
      </p:sp>
      <p:sp>
        <p:nvSpPr>
          <p:cNvPr id="20483" name="Rectangle 3"/>
          <p:cNvSpPr>
            <a:spLocks noGrp="1" noChangeArrowheads="1"/>
          </p:cNvSpPr>
          <p:nvPr>
            <p:ph type="body" idx="1"/>
          </p:nvPr>
        </p:nvSpPr>
        <p:spPr>
          <a:xfrm>
            <a:off x="684213" y="1773238"/>
            <a:ext cx="7920037" cy="4608512"/>
          </a:xfrm>
        </p:spPr>
        <p:txBody>
          <a:bodyPr/>
          <a:lstStyle/>
          <a:p>
            <a:r>
              <a:rPr lang="cs-CZ" altLang="cs-CZ" sz="2400" b="1" dirty="0" smtClean="0">
                <a:solidFill>
                  <a:schemeClr val="accent6">
                    <a:lumMod val="75000"/>
                  </a:schemeClr>
                </a:solidFill>
              </a:rPr>
              <a:t>Smíšené</a:t>
            </a:r>
          </a:p>
          <a:p>
            <a:pPr lvl="1"/>
            <a:r>
              <a:rPr lang="cs-CZ" altLang="cs-CZ" sz="2400" dirty="0" smtClean="0"/>
              <a:t>Některé statky však produkují jak pozitivní, tak negativní externality. </a:t>
            </a:r>
          </a:p>
          <a:p>
            <a:pPr lvl="1"/>
            <a:r>
              <a:rPr lang="cs-CZ" altLang="cs-CZ" sz="2400" dirty="0" smtClean="0"/>
              <a:t>Příklad: </a:t>
            </a:r>
          </a:p>
          <a:p>
            <a:pPr marL="890588" lvl="2" indent="0">
              <a:buFont typeface="Wingdings" pitchFamily="2" charset="2"/>
              <a:buNone/>
            </a:pPr>
            <a:r>
              <a:rPr lang="cs-CZ" altLang="cs-CZ" sz="2000" dirty="0" smtClean="0">
                <a:solidFill>
                  <a:schemeClr val="accent6">
                    <a:lumMod val="75000"/>
                  </a:schemeClr>
                </a:solidFill>
              </a:rPr>
              <a:t>Vzrostlý ovocný strom na mém pozemku, přesahující na sousedův pozemek, </a:t>
            </a:r>
          </a:p>
          <a:p>
            <a:pPr marL="890588" lvl="2" indent="0">
              <a:buFont typeface="Wingdings" pitchFamily="2" charset="2"/>
              <a:buNone/>
            </a:pPr>
            <a:endParaRPr lang="cs-CZ" altLang="cs-CZ" sz="2000" dirty="0" smtClean="0">
              <a:solidFill>
                <a:schemeClr val="accent1"/>
              </a:solidFill>
            </a:endParaRPr>
          </a:p>
          <a:p>
            <a:pPr marL="890588" lvl="2" indent="0">
              <a:buFont typeface="Wingdings" pitchFamily="2" charset="2"/>
              <a:buNone/>
            </a:pPr>
            <a:r>
              <a:rPr lang="cs-CZ" altLang="cs-CZ" sz="2000" b="1" dirty="0" smtClean="0"/>
              <a:t>negativní externalita </a:t>
            </a:r>
            <a:r>
              <a:rPr lang="cs-CZ" altLang="cs-CZ" sz="2000" dirty="0" smtClean="0"/>
              <a:t>		       </a:t>
            </a:r>
            <a:r>
              <a:rPr lang="cs-CZ" altLang="cs-CZ" sz="2000" b="1" dirty="0" smtClean="0"/>
              <a:t>pozitivní externalita </a:t>
            </a:r>
          </a:p>
          <a:p>
            <a:pPr marL="890588" lvl="2" indent="0">
              <a:buFont typeface="Wingdings" pitchFamily="2" charset="2"/>
              <a:buNone/>
            </a:pPr>
            <a:r>
              <a:rPr lang="cs-CZ" altLang="cs-CZ" sz="2000" dirty="0" smtClean="0">
                <a:solidFill>
                  <a:schemeClr val="accent6">
                    <a:lumMod val="75000"/>
                  </a:schemeClr>
                </a:solidFill>
              </a:rPr>
              <a:t>znečištění pozemku 			v letním období 		 spadaným listím 			příjemný stín</a:t>
            </a:r>
          </a:p>
          <a:p>
            <a:pPr marL="890588" lvl="2" indent="0">
              <a:buFont typeface="Wingdings" pitchFamily="2" charset="2"/>
              <a:buNone/>
            </a:pPr>
            <a:r>
              <a:rPr lang="cs-CZ" altLang="cs-CZ" sz="2000" dirty="0" smtClean="0">
                <a:solidFill>
                  <a:schemeClr val="accent6">
                    <a:lumMod val="75000"/>
                  </a:schemeClr>
                </a:solidFill>
              </a:rPr>
              <a:t>						ovoce</a:t>
            </a:r>
          </a:p>
        </p:txBody>
      </p:sp>
      <p:sp>
        <p:nvSpPr>
          <p:cNvPr id="2" name="Šipka dolů 1"/>
          <p:cNvSpPr/>
          <p:nvPr/>
        </p:nvSpPr>
        <p:spPr>
          <a:xfrm>
            <a:off x="2555875" y="4221163"/>
            <a:ext cx="46038" cy="215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 name="Šipka dolů 2"/>
          <p:cNvSpPr/>
          <p:nvPr/>
        </p:nvSpPr>
        <p:spPr>
          <a:xfrm>
            <a:off x="7308850" y="4221163"/>
            <a:ext cx="44450" cy="215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a:t>
            </a:r>
            <a:r>
              <a:rPr lang="cs-CZ" dirty="0" smtClean="0"/>
              <a:t>z praxe </a:t>
            </a:r>
            <a:r>
              <a:rPr lang="cs-CZ" dirty="0" smtClean="0"/>
              <a:t>– Kjótský protokol I</a:t>
            </a:r>
            <a:endParaRPr lang="cs-CZ" dirty="0"/>
          </a:p>
        </p:txBody>
      </p:sp>
      <p:sp>
        <p:nvSpPr>
          <p:cNvPr id="3" name="Zástupný symbol pro obsah 2"/>
          <p:cNvSpPr>
            <a:spLocks noGrp="1"/>
          </p:cNvSpPr>
          <p:nvPr>
            <p:ph idx="1"/>
          </p:nvPr>
        </p:nvSpPr>
        <p:spPr/>
        <p:txBody>
          <a:bodyPr/>
          <a:lstStyle/>
          <a:p>
            <a:r>
              <a:rPr lang="cs-CZ" dirty="0" smtClean="0">
                <a:solidFill>
                  <a:schemeClr val="tx1"/>
                </a:solidFill>
              </a:rPr>
              <a:t>Přijat v roce 1997</a:t>
            </a:r>
          </a:p>
          <a:p>
            <a:r>
              <a:rPr lang="cs-CZ" dirty="0" smtClean="0">
                <a:solidFill>
                  <a:schemeClr val="tx1"/>
                </a:solidFill>
              </a:rPr>
              <a:t>Země se zavázaly do konce 2012 snížit skleníkových plynů nejméně o 5.2 % proti roku 1990</a:t>
            </a:r>
          </a:p>
          <a:p>
            <a:r>
              <a:rPr lang="cs-CZ" dirty="0" smtClean="0">
                <a:solidFill>
                  <a:schemeClr val="tx1"/>
                </a:solidFill>
              </a:rPr>
              <a:t>V roce 2012 přijat nový závazek – snížení skleníkových plynů o 18% do 2020 proti 1990</a:t>
            </a:r>
          </a:p>
          <a:p>
            <a:r>
              <a:rPr lang="cs-CZ" dirty="0" smtClean="0">
                <a:solidFill>
                  <a:schemeClr val="tx1"/>
                </a:solidFill>
              </a:rPr>
              <a:t>Vynutitelnost?</a:t>
            </a:r>
          </a:p>
          <a:p>
            <a:r>
              <a:rPr lang="cs-CZ" dirty="0" smtClean="0">
                <a:solidFill>
                  <a:schemeClr val="tx1"/>
                </a:solidFill>
              </a:rPr>
              <a:t>Dominantní strategie?</a:t>
            </a:r>
            <a:endParaRPr lang="cs-CZ" dirty="0">
              <a:solidFill>
                <a:schemeClr val="tx1"/>
              </a:solidFill>
            </a:endParaRPr>
          </a:p>
        </p:txBody>
      </p:sp>
    </p:spTree>
    <p:extLst>
      <p:ext uri="{BB962C8B-B14F-4D97-AF65-F5344CB8AC3E}">
        <p14:creationId xmlns:p14="http://schemas.microsoft.com/office/powerpoint/2010/main" val="986777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cs-CZ" altLang="cs-CZ" smtClean="0"/>
              <a:t>Ekologie a ekonomie</a:t>
            </a:r>
          </a:p>
        </p:txBody>
      </p:sp>
      <p:sp>
        <p:nvSpPr>
          <p:cNvPr id="10243" name="Rectangle 3"/>
          <p:cNvSpPr>
            <a:spLocks noGrp="1" noChangeArrowheads="1"/>
          </p:cNvSpPr>
          <p:nvPr>
            <p:ph type="body" idx="1"/>
          </p:nvPr>
        </p:nvSpPr>
        <p:spPr>
          <a:xfrm>
            <a:off x="949325" y="1981200"/>
            <a:ext cx="7726363" cy="4616450"/>
          </a:xfrm>
        </p:spPr>
        <p:txBody>
          <a:bodyPr/>
          <a:lstStyle/>
          <a:p>
            <a:pPr eaLnBrk="1" hangingPunct="1">
              <a:defRPr/>
            </a:pPr>
            <a:r>
              <a:rPr lang="cs-CZ" sz="2800" dirty="0" smtClean="0"/>
              <a:t>?</a:t>
            </a:r>
          </a:p>
          <a:p>
            <a:pPr marL="449262" lvl="1" indent="0" eaLnBrk="1" hangingPunct="1">
              <a:buFont typeface="Wingdings" pitchFamily="2" charset="2"/>
              <a:buNone/>
              <a:defRPr/>
            </a:pPr>
            <a:r>
              <a:rPr lang="cs-CZ" sz="2400" dirty="0" smtClean="0"/>
              <a:t>PARTNEŘI</a:t>
            </a:r>
          </a:p>
          <a:p>
            <a:pPr marL="449262" lvl="1" indent="0" eaLnBrk="1" hangingPunct="1">
              <a:buFont typeface="Wingdings" pitchFamily="2" charset="2"/>
              <a:buNone/>
              <a:defRPr/>
            </a:pPr>
            <a:r>
              <a:rPr lang="cs-CZ" sz="2400" dirty="0" smtClean="0"/>
              <a:t>nebo</a:t>
            </a:r>
          </a:p>
          <a:p>
            <a:pPr marL="449262" lvl="1" indent="0" eaLnBrk="1" hangingPunct="1">
              <a:buFont typeface="Wingdings" pitchFamily="2" charset="2"/>
              <a:buNone/>
              <a:defRPr/>
            </a:pPr>
            <a:r>
              <a:rPr lang="cs-CZ" sz="2400" dirty="0" smtClean="0"/>
              <a:t>NEPŘÁTELÉ</a:t>
            </a:r>
          </a:p>
          <a:p>
            <a:pPr marL="449262" lvl="1" indent="0" eaLnBrk="1" hangingPunct="1">
              <a:buFont typeface="Wingdings" pitchFamily="2" charset="2"/>
              <a:buNone/>
              <a:defRPr/>
            </a:pPr>
            <a:r>
              <a:rPr lang="cs-CZ" sz="2400" dirty="0"/>
              <a:t>?</a:t>
            </a:r>
            <a:endParaRPr lang="cs-CZ" sz="2400" dirty="0" smtClean="0"/>
          </a:p>
          <a:p>
            <a:pPr lvl="1" eaLnBrk="1" hangingPunct="1">
              <a:defRPr/>
            </a:pPr>
            <a:endParaRPr lang="cs-CZ" sz="2400" dirty="0" smtClean="0"/>
          </a:p>
        </p:txBody>
      </p:sp>
      <p:pic>
        <p:nvPicPr>
          <p:cNvPr id="4100" name="Picture 8" descr="http://libcom.org/files/images/library/neoliberalis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844675"/>
            <a:ext cx="3168650" cy="432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http://andrewlfwong.com/soidelegation/wp-content/uploads/2012/05/carbon-tax-cropped.jpg"/>
          <p:cNvPicPr>
            <a:picLocks noChangeAspect="1" noChangeArrowheads="1"/>
          </p:cNvPicPr>
          <p:nvPr/>
        </p:nvPicPr>
        <p:blipFill>
          <a:blip r:embed="rId3"/>
          <a:srcRect/>
          <a:stretch>
            <a:fillRect/>
          </a:stretch>
        </p:blipFill>
        <p:spPr bwMode="auto">
          <a:xfrm>
            <a:off x="556381" y="4509120"/>
            <a:ext cx="3024336" cy="206366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0"/>
            <a:ext cx="7643192" cy="1412776"/>
          </a:xfrm>
        </p:spPr>
        <p:txBody>
          <a:bodyPr/>
          <a:lstStyle/>
          <a:p>
            <a:r>
              <a:rPr lang="cs-CZ" dirty="0"/>
              <a:t>Praxe – Kjótský protokol </a:t>
            </a:r>
            <a:r>
              <a:rPr lang="cs-CZ" dirty="0" smtClean="0"/>
              <a:t>II</a:t>
            </a:r>
            <a:endParaRPr lang="cs-CZ" dirty="0"/>
          </a:p>
        </p:txBody>
      </p:sp>
      <p:sp>
        <p:nvSpPr>
          <p:cNvPr id="3" name="Zástupný symbol pro obsah 2"/>
          <p:cNvSpPr>
            <a:spLocks noGrp="1"/>
          </p:cNvSpPr>
          <p:nvPr>
            <p:ph idx="1"/>
          </p:nvPr>
        </p:nvSpPr>
        <p:spPr/>
        <p:txBody>
          <a:bodyPr/>
          <a:lstStyle/>
          <a:p>
            <a:r>
              <a:rPr lang="cs-CZ" dirty="0" smtClean="0">
                <a:solidFill>
                  <a:schemeClr val="tx1"/>
                </a:solidFill>
              </a:rPr>
              <a:t>Snižování emisí </a:t>
            </a:r>
            <a:r>
              <a:rPr lang="cs-CZ" dirty="0" smtClean="0">
                <a:solidFill>
                  <a:schemeClr val="tx1"/>
                </a:solidFill>
                <a:sym typeface="Wingdings" panose="05000000000000000000" pitchFamily="2" charset="2"/>
              </a:rPr>
              <a:t> zpomalení růstu průmyslové výroby </a:t>
            </a:r>
            <a:r>
              <a:rPr lang="cs-CZ" dirty="0" smtClean="0">
                <a:solidFill>
                  <a:schemeClr val="tx1"/>
                </a:solidFill>
                <a:sym typeface="Wingdings" panose="05000000000000000000" pitchFamily="2" charset="2"/>
              </a:rPr>
              <a:t> snížení </a:t>
            </a:r>
            <a:r>
              <a:rPr lang="cs-CZ" dirty="0" smtClean="0">
                <a:solidFill>
                  <a:schemeClr val="tx1"/>
                </a:solidFill>
                <a:sym typeface="Wingdings" panose="05000000000000000000" pitchFamily="2" charset="2"/>
              </a:rPr>
              <a:t>konkurenceschopnosti ekonomiky</a:t>
            </a:r>
          </a:p>
          <a:p>
            <a:r>
              <a:rPr lang="cs-CZ" dirty="0" smtClean="0">
                <a:solidFill>
                  <a:schemeClr val="tx1"/>
                </a:solidFill>
                <a:sym typeface="Wingdings" panose="05000000000000000000" pitchFamily="2" charset="2"/>
              </a:rPr>
              <a:t>Zároveň možnost profitovat na snížení emisí jinými </a:t>
            </a:r>
            <a:r>
              <a:rPr lang="cs-CZ" dirty="0" smtClean="0">
                <a:solidFill>
                  <a:schemeClr val="tx1"/>
                </a:solidFill>
                <a:sym typeface="Wingdings" panose="05000000000000000000" pitchFamily="2" charset="2"/>
              </a:rPr>
              <a:t>zeměmi</a:t>
            </a:r>
            <a:endParaRPr lang="cs-CZ" dirty="0" smtClean="0">
              <a:solidFill>
                <a:schemeClr val="tx1"/>
              </a:solidFill>
              <a:sym typeface="Wingdings" panose="05000000000000000000" pitchFamily="2" charset="2"/>
            </a:endParaRPr>
          </a:p>
        </p:txBody>
      </p:sp>
    </p:spTree>
    <p:extLst>
      <p:ext uri="{BB962C8B-B14F-4D97-AF65-F5344CB8AC3E}">
        <p14:creationId xmlns:p14="http://schemas.microsoft.com/office/powerpoint/2010/main" val="30871103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0"/>
            <a:ext cx="7848872" cy="1340768"/>
          </a:xfrm>
        </p:spPr>
        <p:txBody>
          <a:bodyPr/>
          <a:lstStyle/>
          <a:p>
            <a:r>
              <a:rPr lang="cs-CZ" dirty="0"/>
              <a:t>Praxe – Kjótský protokol </a:t>
            </a:r>
            <a:r>
              <a:rPr lang="cs-CZ" dirty="0" smtClean="0"/>
              <a:t>III</a:t>
            </a:r>
            <a:endParaRPr lang="cs-CZ" dirty="0"/>
          </a:p>
        </p:txBody>
      </p:sp>
      <p:pic>
        <p:nvPicPr>
          <p:cNvPr id="4" name="Zástupný symbol pro obsah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683568" y="1600200"/>
            <a:ext cx="7848872" cy="4925144"/>
          </a:xfrm>
          <a:prstGeom prst="rect">
            <a:avLst/>
          </a:prstGeom>
        </p:spPr>
      </p:pic>
    </p:spTree>
    <p:extLst>
      <p:ext uri="{BB962C8B-B14F-4D97-AF65-F5344CB8AC3E}">
        <p14:creationId xmlns:p14="http://schemas.microsoft.com/office/powerpoint/2010/main" val="277615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87624" y="0"/>
            <a:ext cx="7632848" cy="1412776"/>
          </a:xfrm>
        </p:spPr>
        <p:txBody>
          <a:bodyPr/>
          <a:lstStyle/>
          <a:p>
            <a:r>
              <a:rPr lang="cs-CZ" dirty="0"/>
              <a:t>Praxe – Kjótský protokol </a:t>
            </a:r>
            <a:r>
              <a:rPr lang="cs-CZ" dirty="0" smtClean="0"/>
              <a:t>IV</a:t>
            </a:r>
            <a:endParaRPr lang="cs-CZ" dirty="0"/>
          </a:p>
        </p:txBody>
      </p:sp>
      <p:sp>
        <p:nvSpPr>
          <p:cNvPr id="3" name="Zástupný symbol pro obsah 2"/>
          <p:cNvSpPr>
            <a:spLocks noGrp="1"/>
          </p:cNvSpPr>
          <p:nvPr>
            <p:ph idx="1"/>
          </p:nvPr>
        </p:nvSpPr>
        <p:spPr/>
        <p:txBody>
          <a:bodyPr/>
          <a:lstStyle/>
          <a:p>
            <a:r>
              <a:rPr lang="cs-CZ" dirty="0" smtClean="0">
                <a:solidFill>
                  <a:schemeClr val="tx1"/>
                </a:solidFill>
              </a:rPr>
              <a:t>Snižovat emise se daří</a:t>
            </a:r>
          </a:p>
          <a:p>
            <a:r>
              <a:rPr lang="cs-CZ" dirty="0" smtClean="0">
                <a:solidFill>
                  <a:schemeClr val="tx1"/>
                </a:solidFill>
              </a:rPr>
              <a:t>Vstup jiných faktorů</a:t>
            </a:r>
          </a:p>
          <a:p>
            <a:pPr lvl="1"/>
            <a:r>
              <a:rPr lang="cs-CZ" dirty="0" smtClean="0">
                <a:solidFill>
                  <a:schemeClr val="tx1"/>
                </a:solidFill>
              </a:rPr>
              <a:t>Prestiž země</a:t>
            </a:r>
          </a:p>
          <a:p>
            <a:pPr lvl="1"/>
            <a:r>
              <a:rPr lang="cs-CZ" dirty="0" smtClean="0">
                <a:solidFill>
                  <a:schemeClr val="tx1"/>
                </a:solidFill>
              </a:rPr>
              <a:t>Lepší vyjednávací </a:t>
            </a:r>
            <a:r>
              <a:rPr lang="cs-CZ" dirty="0" smtClean="0">
                <a:solidFill>
                  <a:schemeClr val="tx1"/>
                </a:solidFill>
              </a:rPr>
              <a:t>pozice</a:t>
            </a:r>
            <a:endParaRPr lang="cs-CZ" dirty="0" smtClean="0">
              <a:solidFill>
                <a:schemeClr val="tx1"/>
              </a:solidFill>
            </a:endParaRPr>
          </a:p>
        </p:txBody>
      </p:sp>
    </p:spTree>
    <p:extLst>
      <p:ext uri="{BB962C8B-B14F-4D97-AF65-F5344CB8AC3E}">
        <p14:creationId xmlns:p14="http://schemas.microsoft.com/office/powerpoint/2010/main" val="16062321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p:txBody>
          <a:bodyPr/>
          <a:lstStyle/>
          <a:p>
            <a:r>
              <a:rPr lang="cs-CZ" altLang="cs-CZ" smtClean="0"/>
              <a:t>Internalizace externalit </a:t>
            </a:r>
          </a:p>
        </p:txBody>
      </p:sp>
      <p:sp>
        <p:nvSpPr>
          <p:cNvPr id="21507" name="Zástupný symbol pro obsah 2"/>
          <p:cNvSpPr>
            <a:spLocks noGrp="1"/>
          </p:cNvSpPr>
          <p:nvPr>
            <p:ph idx="1"/>
          </p:nvPr>
        </p:nvSpPr>
        <p:spPr>
          <a:xfrm>
            <a:off x="949325" y="1700213"/>
            <a:ext cx="7661275" cy="4897437"/>
          </a:xfrm>
        </p:spPr>
        <p:txBody>
          <a:bodyPr/>
          <a:lstStyle/>
          <a:p>
            <a:r>
              <a:rPr lang="cs-CZ" altLang="cs-CZ" sz="1800" smtClean="0"/>
              <a:t>Historicky nejstarší, a z pohledu ekonomických nástrojů ochrany životního prostředí klíčový, koncept internalizace externalit vypracoval ve 30. letech minulého století anglický ekonom Arthur Cecil Pigou (1877–1959). </a:t>
            </a:r>
          </a:p>
          <a:p>
            <a:r>
              <a:rPr lang="cs-CZ" altLang="cs-CZ" sz="1800" b="1" smtClean="0"/>
              <a:t>Základní myšlenka</a:t>
            </a:r>
            <a:r>
              <a:rPr lang="cs-CZ" altLang="cs-CZ" sz="1800" smtClean="0"/>
              <a:t>:</a:t>
            </a:r>
          </a:p>
          <a:p>
            <a:pPr lvl="1"/>
            <a:r>
              <a:rPr lang="cs-CZ" altLang="cs-CZ" sz="2000" i="1" smtClean="0"/>
              <a:t>„</a:t>
            </a:r>
            <a:r>
              <a:rPr lang="cs-CZ" altLang="cs-CZ" sz="2000" smtClean="0"/>
              <a:t>Pokud se z důvodu existence externích efektů nerovnají soukromé a společenské náklady průmyslové produkce, potom může stát tento rozdíl eliminovat zavedením daně na příslušné aktivity. Sazba daně by měla být určena tak, aby se původní příliš vysoké množství produkce snížilo na optimální úroveň</a:t>
            </a:r>
            <a:r>
              <a:rPr lang="cs-CZ" altLang="cs-CZ" sz="2000" i="1" smtClean="0"/>
              <a:t>“</a:t>
            </a:r>
          </a:p>
          <a:p>
            <a:pPr lvl="1"/>
            <a:r>
              <a:rPr lang="cs-CZ" altLang="cs-CZ" sz="2000" i="1" smtClean="0"/>
              <a:t>PROBLÉMY </a:t>
            </a:r>
          </a:p>
          <a:p>
            <a:pPr lvl="2"/>
            <a:r>
              <a:rPr lang="cs-CZ" altLang="cs-CZ" sz="1600" i="1" smtClean="0"/>
              <a:t>INFORMACE (NUTNOST ZNÁT VÝŠI EXTERNÍCH NÁKLADŮ )</a:t>
            </a:r>
          </a:p>
          <a:p>
            <a:pPr lvl="2"/>
            <a:r>
              <a:rPr lang="cs-CZ" altLang="cs-CZ" sz="1600" i="1" smtClean="0"/>
              <a:t>Nutnost identifikovat PŮVODCE DANÉ EXTERNALITY!</a:t>
            </a:r>
          </a:p>
          <a:p>
            <a:pPr lvl="2"/>
            <a:r>
              <a:rPr lang="cs-CZ" altLang="cs-CZ" sz="1600" i="1" smtClean="0"/>
              <a:t>Často jsou využívány i v případech, kdy by při nastavení urč. podmínek internalizace externalit mohla proběhnout tržním řešením</a:t>
            </a:r>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789363"/>
            <a:ext cx="1470025"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116013" y="260350"/>
            <a:ext cx="7772400" cy="1143000"/>
          </a:xfrm>
        </p:spPr>
        <p:txBody>
          <a:bodyPr/>
          <a:lstStyle/>
          <a:p>
            <a:r>
              <a:rPr lang="cs-CZ" altLang="cs-CZ" sz="3800" smtClean="0"/>
              <a:t>Obecné pojetí internalizace externalit</a:t>
            </a:r>
          </a:p>
        </p:txBody>
      </p:sp>
      <p:sp>
        <p:nvSpPr>
          <p:cNvPr id="24579" name="Rectangle 3"/>
          <p:cNvSpPr>
            <a:spLocks noGrp="1" noChangeArrowheads="1"/>
          </p:cNvSpPr>
          <p:nvPr>
            <p:ph type="body" idx="1"/>
          </p:nvPr>
        </p:nvSpPr>
        <p:spPr>
          <a:xfrm>
            <a:off x="900113" y="1628775"/>
            <a:ext cx="8243887" cy="5040313"/>
          </a:xfrm>
        </p:spPr>
        <p:txBody>
          <a:bodyPr/>
          <a:lstStyle/>
          <a:p>
            <a:r>
              <a:rPr lang="cs-CZ" altLang="cs-CZ" sz="2400" dirty="0" smtClean="0"/>
              <a:t>Internalizace externalit může obecně představovat snahu o to, aby se </a:t>
            </a:r>
            <a:r>
              <a:rPr lang="cs-CZ" altLang="cs-CZ" sz="2400" b="1" dirty="0" smtClean="0">
                <a:solidFill>
                  <a:schemeClr val="accent6">
                    <a:lumMod val="75000"/>
                  </a:schemeClr>
                </a:solidFill>
              </a:rPr>
              <a:t>veškeré důsledky činnosti určitého subjektu projevily v rámci tohoto subjektu</a:t>
            </a:r>
            <a:r>
              <a:rPr lang="cs-CZ" altLang="cs-CZ" sz="2400" dirty="0" smtClean="0"/>
              <a:t>.</a:t>
            </a:r>
          </a:p>
          <a:p>
            <a:r>
              <a:rPr lang="cs-CZ" altLang="cs-CZ" sz="2400" dirty="0" smtClean="0"/>
              <a:t>Primárně jde (ze strany státu, společnosti) především o internalizaci negativních externalit, ale původce pozitivní externality má samozřejmě také zájem na její internalizaci, tedy aby důsledky této pozitivní externality (které přinášejí určitý užitek) pocítil sám původce a nikdo jiný (ledaže by za to původci zaplatil).</a:t>
            </a:r>
          </a:p>
          <a:p>
            <a:r>
              <a:rPr lang="cs-CZ" altLang="cs-CZ" sz="2400" dirty="0" smtClean="0">
                <a:solidFill>
                  <a:schemeClr val="accent6">
                    <a:lumMod val="75000"/>
                  </a:schemeClr>
                </a:solidFill>
              </a:rPr>
              <a:t>Původce externality tedy obvykle nemá zájem o její internalizaci (nákladů), pokud se jedná o negativní externalitu, ale má naopak zájem o její internalizaci (užitků), pokud se jedná o pozitivní externalitu.</a:t>
            </a: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cs-CZ" altLang="cs-CZ" smtClean="0"/>
              <a:t>Ekonomické aspekty znehodnocení ŽP</a:t>
            </a:r>
          </a:p>
        </p:txBody>
      </p:sp>
      <p:sp>
        <p:nvSpPr>
          <p:cNvPr id="29699" name="Rectangle 3"/>
          <p:cNvSpPr>
            <a:spLocks noGrp="1" noChangeArrowheads="1"/>
          </p:cNvSpPr>
          <p:nvPr>
            <p:ph type="body" idx="1"/>
          </p:nvPr>
        </p:nvSpPr>
        <p:spPr>
          <a:xfrm>
            <a:off x="949325" y="1700213"/>
            <a:ext cx="7661275" cy="5157787"/>
          </a:xfrm>
        </p:spPr>
        <p:txBody>
          <a:bodyPr/>
          <a:lstStyle/>
          <a:p>
            <a:pPr eaLnBrk="1" hangingPunct="1">
              <a:lnSpc>
                <a:spcPct val="80000"/>
              </a:lnSpc>
              <a:defRPr/>
            </a:pPr>
            <a:r>
              <a:rPr lang="cs-CZ" sz="2800" dirty="0" smtClean="0"/>
              <a:t>Ekonomická škoda za znehodnocování ŽP představuje </a:t>
            </a:r>
            <a:r>
              <a:rPr lang="cs-CZ" sz="2800" dirty="0" smtClean="0">
                <a:solidFill>
                  <a:schemeClr val="accent6">
                    <a:lumMod val="75000"/>
                  </a:schemeClr>
                </a:solidFill>
              </a:rPr>
              <a:t>ekonomické efekty působené různým ekonomickým subjektům</a:t>
            </a:r>
            <a:r>
              <a:rPr lang="cs-CZ" sz="2800" dirty="0" smtClean="0"/>
              <a:t> (domácnostem, firmám, státu)</a:t>
            </a:r>
          </a:p>
          <a:p>
            <a:pPr lvl="1" eaLnBrk="1" hangingPunct="1">
              <a:lnSpc>
                <a:spcPct val="80000"/>
              </a:lnSpc>
              <a:defRPr/>
            </a:pPr>
            <a:r>
              <a:rPr lang="cs-CZ" sz="2000" dirty="0" smtClean="0"/>
              <a:t>Výše škody je </a:t>
            </a:r>
            <a:r>
              <a:rPr lang="cs-CZ" sz="2000" dirty="0" smtClean="0">
                <a:solidFill>
                  <a:schemeClr val="accent6">
                    <a:lumMod val="75000"/>
                  </a:schemeClr>
                </a:solidFill>
              </a:rPr>
              <a:t>přímo závislá na stupni znehodnocování ŽP</a:t>
            </a:r>
          </a:p>
          <a:p>
            <a:pPr lvl="1" eaLnBrk="1" hangingPunct="1">
              <a:lnSpc>
                <a:spcPct val="80000"/>
              </a:lnSpc>
              <a:defRPr/>
            </a:pPr>
            <a:r>
              <a:rPr lang="cs-CZ" sz="2000" dirty="0" smtClean="0"/>
              <a:t>Ekonomická škoda představuje </a:t>
            </a:r>
            <a:r>
              <a:rPr lang="cs-CZ" sz="2000" dirty="0" smtClean="0">
                <a:solidFill>
                  <a:schemeClr val="accent6">
                    <a:lumMod val="75000"/>
                  </a:schemeClr>
                </a:solidFill>
              </a:rPr>
              <a:t>ztráty spojené se snížením hektarových výnosů ve znečišťovaných územích, ztráty z nižší produktivity pracovníků v hlučném prostředí, nižší kvalita bydlení v oblastech se zhoršeným ŽP</a:t>
            </a:r>
          </a:p>
          <a:p>
            <a:pPr lvl="1" eaLnBrk="1" hangingPunct="1">
              <a:lnSpc>
                <a:spcPct val="80000"/>
              </a:lnSpc>
              <a:defRPr/>
            </a:pPr>
            <a:r>
              <a:rPr lang="cs-CZ" sz="2000" dirty="0" smtClean="0"/>
              <a:t>Znehodnocení ŽP vyžaduje </a:t>
            </a:r>
            <a:r>
              <a:rPr lang="cs-CZ" sz="2000" dirty="0" smtClean="0">
                <a:solidFill>
                  <a:schemeClr val="accent6">
                    <a:lumMod val="75000"/>
                  </a:schemeClr>
                </a:solidFill>
              </a:rPr>
              <a:t>dodatečné náklady </a:t>
            </a:r>
            <a:r>
              <a:rPr lang="cs-CZ" sz="2000" dirty="0" smtClean="0"/>
              <a:t>vynakládané různými ekonomickými subjekty na dodatečné odstranění nebo zmírnění negativních důsledků znehodnocování ŽP (zvýšené náklady na léčbu obyvatel, náklady na likvidaci ekologických havárií aj.)</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cs-CZ" altLang="cs-CZ" smtClean="0"/>
              <a:t>Znehodnocení ŽP – ekonomické aspekty</a:t>
            </a:r>
          </a:p>
        </p:txBody>
      </p:sp>
      <p:sp>
        <p:nvSpPr>
          <p:cNvPr id="30723" name="Rectangle 3"/>
          <p:cNvSpPr>
            <a:spLocks noGrp="1" noChangeArrowheads="1"/>
          </p:cNvSpPr>
          <p:nvPr>
            <p:ph type="body" idx="1"/>
          </p:nvPr>
        </p:nvSpPr>
        <p:spPr>
          <a:xfrm>
            <a:off x="949325" y="1628775"/>
            <a:ext cx="7661275" cy="4467225"/>
          </a:xfrm>
        </p:spPr>
        <p:txBody>
          <a:bodyPr/>
          <a:lstStyle/>
          <a:p>
            <a:pPr marL="0" indent="0" eaLnBrk="1" hangingPunct="1">
              <a:buFont typeface="Wingdings" pitchFamily="2" charset="2"/>
              <a:buNone/>
              <a:defRPr/>
            </a:pPr>
            <a:endParaRPr lang="cs-CZ" sz="2800" dirty="0">
              <a:solidFill>
                <a:schemeClr val="accent6">
                  <a:lumMod val="75000"/>
                </a:schemeClr>
              </a:solidFill>
            </a:endParaRPr>
          </a:p>
        </p:txBody>
      </p:sp>
      <p:grpSp>
        <p:nvGrpSpPr>
          <p:cNvPr id="28676" name="Group 4"/>
          <p:cNvGrpSpPr>
            <a:grpSpLocks noChangeAspect="1"/>
          </p:cNvGrpSpPr>
          <p:nvPr/>
        </p:nvGrpSpPr>
        <p:grpSpPr bwMode="auto">
          <a:xfrm>
            <a:off x="900113" y="1844675"/>
            <a:ext cx="7272337" cy="4132263"/>
            <a:chOff x="1915" y="3083"/>
            <a:chExt cx="7488" cy="4752"/>
          </a:xfrm>
        </p:grpSpPr>
        <p:sp>
          <p:nvSpPr>
            <p:cNvPr id="28677" name="AutoShape 5"/>
            <p:cNvSpPr>
              <a:spLocks noChangeAspect="1" noChangeArrowheads="1"/>
            </p:cNvSpPr>
            <p:nvPr/>
          </p:nvSpPr>
          <p:spPr bwMode="auto">
            <a:xfrm>
              <a:off x="1915" y="3083"/>
              <a:ext cx="7488" cy="4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itchFamily="2" charset="2"/>
                <a:buChar char="n"/>
                <a:defRPr sz="32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buChar char="¡"/>
                <a:defRPr sz="28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n"/>
                <a:defRPr sz="24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endParaRPr lang="cs-CZ" altLang="cs-CZ" sz="1800"/>
            </a:p>
          </p:txBody>
        </p:sp>
        <p:sp>
          <p:nvSpPr>
            <p:cNvPr id="28678" name="Text Box 6"/>
            <p:cNvSpPr txBox="1">
              <a:spLocks noChangeArrowheads="1"/>
            </p:cNvSpPr>
            <p:nvPr/>
          </p:nvSpPr>
          <p:spPr bwMode="auto">
            <a:xfrm>
              <a:off x="5371" y="7259"/>
              <a:ext cx="3744"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itchFamily="2" charset="2"/>
                <a:buChar char="n"/>
                <a:defRPr sz="32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buChar char="¡"/>
                <a:defRPr sz="28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n"/>
                <a:defRPr sz="24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9pPr>
            </a:lstStyle>
            <a:p>
              <a:pPr algn="r" eaLnBrk="1" hangingPunct="1">
                <a:spcBef>
                  <a:spcPct val="0"/>
                </a:spcBef>
                <a:buClrTx/>
                <a:buSzTx/>
                <a:buFontTx/>
                <a:buNone/>
              </a:pPr>
              <a:r>
                <a:rPr lang="cs-CZ" altLang="cs-CZ" sz="1600">
                  <a:latin typeface="Verdana" pitchFamily="34" charset="0"/>
                </a:rPr>
                <a:t>Stupeň znehodnocování ŽP</a:t>
              </a:r>
              <a:endParaRPr lang="cs-CZ" altLang="cs-CZ" sz="1800"/>
            </a:p>
          </p:txBody>
        </p:sp>
        <p:sp>
          <p:nvSpPr>
            <p:cNvPr id="28679" name="Line 7"/>
            <p:cNvSpPr>
              <a:spLocks noChangeShapeType="1"/>
            </p:cNvSpPr>
            <p:nvPr/>
          </p:nvSpPr>
          <p:spPr bwMode="auto">
            <a:xfrm>
              <a:off x="3211" y="7115"/>
              <a:ext cx="5904"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8680" name="Line 8"/>
            <p:cNvSpPr>
              <a:spLocks noChangeShapeType="1"/>
            </p:cNvSpPr>
            <p:nvPr/>
          </p:nvSpPr>
          <p:spPr bwMode="auto">
            <a:xfrm flipV="1">
              <a:off x="3211" y="3515"/>
              <a:ext cx="0" cy="36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8681" name="Freeform 9"/>
            <p:cNvSpPr>
              <a:spLocks/>
            </p:cNvSpPr>
            <p:nvPr/>
          </p:nvSpPr>
          <p:spPr bwMode="auto">
            <a:xfrm>
              <a:off x="3355" y="4667"/>
              <a:ext cx="4752" cy="2328"/>
            </a:xfrm>
            <a:custGeom>
              <a:avLst/>
              <a:gdLst>
                <a:gd name="T0" fmla="*/ 0 w 5940"/>
                <a:gd name="T1" fmla="*/ 158 h 2910"/>
                <a:gd name="T2" fmla="*/ 50 w 5940"/>
                <a:gd name="T3" fmla="*/ 158 h 2910"/>
                <a:gd name="T4" fmla="*/ 149 w 5940"/>
                <a:gd name="T5" fmla="*/ 149 h 2910"/>
                <a:gd name="T6" fmla="*/ 238 w 5940"/>
                <a:gd name="T7" fmla="*/ 119 h 2910"/>
                <a:gd name="T8" fmla="*/ 297 w 5940"/>
                <a:gd name="T9" fmla="*/ 69 h 2910"/>
                <a:gd name="T10" fmla="*/ 326 w 5940"/>
                <a:gd name="T11" fmla="*/ 0 h 2910"/>
                <a:gd name="T12" fmla="*/ 0 60000 65536"/>
                <a:gd name="T13" fmla="*/ 0 60000 65536"/>
                <a:gd name="T14" fmla="*/ 0 60000 65536"/>
                <a:gd name="T15" fmla="*/ 0 60000 65536"/>
                <a:gd name="T16" fmla="*/ 0 60000 65536"/>
                <a:gd name="T17" fmla="*/ 0 60000 65536"/>
                <a:gd name="T18" fmla="*/ 0 w 5940"/>
                <a:gd name="T19" fmla="*/ 0 h 2910"/>
                <a:gd name="T20" fmla="*/ 5940 w 5940"/>
                <a:gd name="T21" fmla="*/ 2910 h 2910"/>
              </a:gdLst>
              <a:ahLst/>
              <a:cxnLst>
                <a:cxn ang="T12">
                  <a:pos x="T0" y="T1"/>
                </a:cxn>
                <a:cxn ang="T13">
                  <a:pos x="T2" y="T3"/>
                </a:cxn>
                <a:cxn ang="T14">
                  <a:pos x="T4" y="T5"/>
                </a:cxn>
                <a:cxn ang="T15">
                  <a:pos x="T6" y="T7"/>
                </a:cxn>
                <a:cxn ang="T16">
                  <a:pos x="T8" y="T9"/>
                </a:cxn>
                <a:cxn ang="T17">
                  <a:pos x="T10" y="T11"/>
                </a:cxn>
              </a:cxnLst>
              <a:rect l="T18" t="T19" r="T20" b="T21"/>
              <a:pathLst>
                <a:path w="5940" h="2910">
                  <a:moveTo>
                    <a:pt x="0" y="2880"/>
                  </a:moveTo>
                  <a:cubicBezTo>
                    <a:pt x="225" y="2895"/>
                    <a:pt x="450" y="2910"/>
                    <a:pt x="900" y="2880"/>
                  </a:cubicBezTo>
                  <a:cubicBezTo>
                    <a:pt x="1350" y="2850"/>
                    <a:pt x="2130" y="2820"/>
                    <a:pt x="2700" y="2700"/>
                  </a:cubicBezTo>
                  <a:cubicBezTo>
                    <a:pt x="3270" y="2580"/>
                    <a:pt x="3870" y="2400"/>
                    <a:pt x="4320" y="2160"/>
                  </a:cubicBezTo>
                  <a:cubicBezTo>
                    <a:pt x="4770" y="1920"/>
                    <a:pt x="5130" y="1620"/>
                    <a:pt x="5400" y="1260"/>
                  </a:cubicBezTo>
                  <a:cubicBezTo>
                    <a:pt x="5670" y="900"/>
                    <a:pt x="5850" y="210"/>
                    <a:pt x="5940"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9706" name="Text Box 10"/>
            <p:cNvSpPr txBox="1">
              <a:spLocks noChangeArrowheads="1"/>
            </p:cNvSpPr>
            <p:nvPr/>
          </p:nvSpPr>
          <p:spPr bwMode="auto">
            <a:xfrm>
              <a:off x="6091" y="3709"/>
              <a:ext cx="2736" cy="10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cs-CZ" sz="1600" b="1" dirty="0" smtClean="0">
                  <a:solidFill>
                    <a:schemeClr val="accent6">
                      <a:lumMod val="75000"/>
                    </a:schemeClr>
                  </a:solidFill>
                  <a:latin typeface="Verdana" pitchFamily="34" charset="0"/>
                </a:rPr>
                <a:t>Ekonomická škoda ze znehodnocování ŽP</a:t>
              </a:r>
              <a:endParaRPr lang="cs-CZ" b="1" dirty="0" smtClean="0">
                <a:solidFill>
                  <a:schemeClr val="accent6">
                    <a:lumMod val="75000"/>
                  </a:schemeClr>
                </a:solidFill>
              </a:endParaRPr>
            </a:p>
          </p:txBody>
        </p:sp>
        <p:sp>
          <p:nvSpPr>
            <p:cNvPr id="28683" name="Text Box 11"/>
            <p:cNvSpPr txBox="1">
              <a:spLocks noChangeArrowheads="1"/>
            </p:cNvSpPr>
            <p:nvPr/>
          </p:nvSpPr>
          <p:spPr bwMode="auto">
            <a:xfrm>
              <a:off x="2185" y="3638"/>
              <a:ext cx="1008" cy="11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itchFamily="2" charset="2"/>
                <a:buChar char="n"/>
                <a:defRPr sz="32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buChar char="¡"/>
                <a:defRPr sz="28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n"/>
                <a:defRPr sz="24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cs-CZ" altLang="cs-CZ" sz="1600">
                  <a:latin typeface="Verdana" pitchFamily="34" charset="0"/>
                </a:rPr>
                <a:t>Výše škody</a:t>
              </a:r>
              <a:endParaRPr lang="cs-CZ" altLang="cs-CZ" sz="1800"/>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cs-CZ" altLang="cs-CZ" smtClean="0"/>
              <a:t>Ekonomické aspekty znehodnocení ŽP</a:t>
            </a:r>
          </a:p>
        </p:txBody>
      </p:sp>
      <p:sp>
        <p:nvSpPr>
          <p:cNvPr id="31747" name="Rectangle 3"/>
          <p:cNvSpPr>
            <a:spLocks noGrp="1" noChangeArrowheads="1"/>
          </p:cNvSpPr>
          <p:nvPr>
            <p:ph type="body" idx="1"/>
          </p:nvPr>
        </p:nvSpPr>
        <p:spPr>
          <a:xfrm>
            <a:off x="949325" y="1773238"/>
            <a:ext cx="7661275" cy="4608512"/>
          </a:xfrm>
        </p:spPr>
        <p:txBody>
          <a:bodyPr/>
          <a:lstStyle/>
          <a:p>
            <a:pPr eaLnBrk="1" hangingPunct="1">
              <a:lnSpc>
                <a:spcPct val="90000"/>
              </a:lnSpc>
              <a:defRPr/>
            </a:pPr>
            <a:r>
              <a:rPr lang="cs-CZ" sz="2400" dirty="0" smtClean="0"/>
              <a:t>Jiná kategorie - </a:t>
            </a:r>
            <a:r>
              <a:rPr lang="cs-CZ" sz="2400" dirty="0" smtClean="0">
                <a:solidFill>
                  <a:schemeClr val="accent6">
                    <a:lumMod val="75000"/>
                  </a:schemeClr>
                </a:solidFill>
              </a:rPr>
              <a:t>náklady, které vedou ke zmírnění negativních důsledků, ale příčiny vlastního znehodnocování neodstraňují </a:t>
            </a:r>
            <a:r>
              <a:rPr lang="cs-CZ" sz="2400" dirty="0" smtClean="0"/>
              <a:t>(</a:t>
            </a:r>
            <a:r>
              <a:rPr lang="cs-CZ" sz="2400" b="1" dirty="0" smtClean="0"/>
              <a:t>preventivní náklady, ochranné prostředky</a:t>
            </a:r>
            <a:r>
              <a:rPr lang="cs-CZ" sz="2400" dirty="0" smtClean="0"/>
              <a:t>)</a:t>
            </a:r>
          </a:p>
          <a:p>
            <a:pPr lvl="1" eaLnBrk="1" hangingPunct="1">
              <a:lnSpc>
                <a:spcPct val="90000"/>
              </a:lnSpc>
              <a:defRPr/>
            </a:pPr>
            <a:r>
              <a:rPr lang="cs-CZ" sz="2000" dirty="0" smtClean="0"/>
              <a:t>Uvedené ztráty nejsou obsaženy v tradičních ekonomických veličinách zachycující produkci a spotřebu na mikro- i makro-úrovni</a:t>
            </a:r>
          </a:p>
          <a:p>
            <a:pPr eaLnBrk="1" hangingPunct="1">
              <a:lnSpc>
                <a:spcPct val="90000"/>
              </a:lnSpc>
              <a:defRPr/>
            </a:pPr>
            <a:r>
              <a:rPr lang="cs-CZ" sz="2400" dirty="0" smtClean="0"/>
              <a:t>Na mikroekonomické úrovni je třeba rozlišit:</a:t>
            </a:r>
          </a:p>
          <a:p>
            <a:pPr lvl="1" eaLnBrk="1" hangingPunct="1">
              <a:lnSpc>
                <a:spcPct val="90000"/>
              </a:lnSpc>
              <a:defRPr/>
            </a:pPr>
            <a:r>
              <a:rPr lang="cs-CZ" sz="2000" dirty="0" smtClean="0"/>
              <a:t>škody, které svým negativním vlivem působí daný ekonomický subjekt  </a:t>
            </a:r>
            <a:r>
              <a:rPr lang="cs-CZ" sz="2000" b="1" dirty="0" smtClean="0">
                <a:solidFill>
                  <a:schemeClr val="accent6">
                    <a:lumMod val="75000"/>
                  </a:schemeClr>
                </a:solidFill>
              </a:rPr>
              <a:t>sám sobě</a:t>
            </a:r>
            <a:r>
              <a:rPr lang="cs-CZ" sz="2000" dirty="0" smtClean="0">
                <a:solidFill>
                  <a:schemeClr val="accent6">
                    <a:lumMod val="75000"/>
                  </a:schemeClr>
                </a:solidFill>
              </a:rPr>
              <a:t>,</a:t>
            </a:r>
          </a:p>
          <a:p>
            <a:pPr lvl="1" eaLnBrk="1" hangingPunct="1">
              <a:lnSpc>
                <a:spcPct val="90000"/>
              </a:lnSpc>
              <a:defRPr/>
            </a:pPr>
            <a:r>
              <a:rPr lang="cs-CZ" sz="2000" dirty="0" smtClean="0"/>
              <a:t>škody působené </a:t>
            </a:r>
            <a:r>
              <a:rPr lang="cs-CZ" sz="2000" b="1" dirty="0" smtClean="0">
                <a:solidFill>
                  <a:schemeClr val="accent6">
                    <a:lumMod val="75000"/>
                  </a:schemeClr>
                </a:solidFill>
              </a:rPr>
              <a:t>jiným ek. subjektům </a:t>
            </a:r>
            <a:r>
              <a:rPr lang="cs-CZ" sz="1800" dirty="0" smtClean="0"/>
              <a:t>(snížení estetické kvality rekreačního území, škody na zemědělské a lesní produkci aj.)</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cs-CZ" altLang="cs-CZ" smtClean="0"/>
              <a:t>Náklady na ochranu ŽP</a:t>
            </a:r>
          </a:p>
        </p:txBody>
      </p:sp>
      <p:sp>
        <p:nvSpPr>
          <p:cNvPr id="32771" name="Rectangle 3"/>
          <p:cNvSpPr>
            <a:spLocks noGrp="1" noChangeArrowheads="1"/>
          </p:cNvSpPr>
          <p:nvPr>
            <p:ph type="body" idx="1"/>
          </p:nvPr>
        </p:nvSpPr>
        <p:spPr/>
        <p:txBody>
          <a:bodyPr/>
          <a:lstStyle/>
          <a:p>
            <a:pPr eaLnBrk="1" hangingPunct="1">
              <a:defRPr/>
            </a:pPr>
            <a:r>
              <a:rPr lang="cs-CZ" sz="2800" dirty="0" smtClean="0">
                <a:solidFill>
                  <a:schemeClr val="accent6">
                    <a:lumMod val="75000"/>
                  </a:schemeClr>
                </a:solidFill>
              </a:rPr>
              <a:t>náklady na zamezení znehodnocování ŽP </a:t>
            </a:r>
            <a:r>
              <a:rPr lang="cs-CZ" sz="2800" dirty="0" smtClean="0"/>
              <a:t>figurují proti ekonomickým škodám </a:t>
            </a:r>
          </a:p>
          <a:p>
            <a:pPr lvl="1" eaLnBrk="1" hangingPunct="1">
              <a:defRPr/>
            </a:pPr>
            <a:r>
              <a:rPr lang="cs-CZ" sz="2400" dirty="0" smtClean="0"/>
              <a:t>Jsou vynakládány různými subjekty na odstranění nebo zmírnění samotných příčin znehodnocování ŽP (náklady na odsiřovací zařízení, zavedení lepší technologie pro redukci emisí, čištění odpadních vod aj.)</a:t>
            </a:r>
          </a:p>
          <a:p>
            <a:pPr lvl="1" eaLnBrk="1" hangingPunct="1">
              <a:defRPr/>
            </a:pPr>
            <a:r>
              <a:rPr lang="cs-CZ" sz="2400" dirty="0" smtClean="0"/>
              <a:t>Čím více těchto nákladů je vynaloženo, tím nižší je stupeň znehodnocení ŽP a naopak</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8" name="Group 4"/>
          <p:cNvGrpSpPr>
            <a:grpSpLocks noChangeAspect="1"/>
          </p:cNvGrpSpPr>
          <p:nvPr/>
        </p:nvGrpSpPr>
        <p:grpSpPr bwMode="auto">
          <a:xfrm>
            <a:off x="827088" y="1412875"/>
            <a:ext cx="7561262" cy="4927600"/>
            <a:chOff x="2203" y="3083"/>
            <a:chExt cx="7632" cy="5328"/>
          </a:xfrm>
        </p:grpSpPr>
        <p:sp>
          <p:nvSpPr>
            <p:cNvPr id="31749" name="AutoShape 5"/>
            <p:cNvSpPr>
              <a:spLocks noChangeAspect="1" noChangeArrowheads="1"/>
            </p:cNvSpPr>
            <p:nvPr/>
          </p:nvSpPr>
          <p:spPr bwMode="auto">
            <a:xfrm>
              <a:off x="2203" y="3083"/>
              <a:ext cx="7632" cy="5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itchFamily="2" charset="2"/>
                <a:buChar char="n"/>
                <a:defRPr sz="32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buChar char="¡"/>
                <a:defRPr sz="28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n"/>
                <a:defRPr sz="24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endParaRPr lang="cs-CZ" altLang="cs-CZ" sz="1800"/>
            </a:p>
          </p:txBody>
        </p:sp>
        <p:sp>
          <p:nvSpPr>
            <p:cNvPr id="31750" name="Text Box 6"/>
            <p:cNvSpPr txBox="1">
              <a:spLocks noChangeArrowheads="1"/>
            </p:cNvSpPr>
            <p:nvPr/>
          </p:nvSpPr>
          <p:spPr bwMode="auto">
            <a:xfrm>
              <a:off x="2203" y="3227"/>
              <a:ext cx="1584" cy="11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itchFamily="2" charset="2"/>
                <a:buChar char="n"/>
                <a:defRPr sz="32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buChar char="¡"/>
                <a:defRPr sz="28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n"/>
                <a:defRPr sz="24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cs-CZ" altLang="cs-CZ" sz="1800">
                  <a:latin typeface="Verdana" pitchFamily="34" charset="0"/>
                </a:rPr>
                <a:t>Peněžní jednotky</a:t>
              </a:r>
              <a:endParaRPr lang="cs-CZ" altLang="cs-CZ" sz="1800"/>
            </a:p>
          </p:txBody>
        </p:sp>
        <p:sp>
          <p:nvSpPr>
            <p:cNvPr id="31751" name="Line 7"/>
            <p:cNvSpPr>
              <a:spLocks noChangeShapeType="1"/>
            </p:cNvSpPr>
            <p:nvPr/>
          </p:nvSpPr>
          <p:spPr bwMode="auto">
            <a:xfrm>
              <a:off x="3931" y="3371"/>
              <a:ext cx="1" cy="38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52" name="Line 8"/>
            <p:cNvSpPr>
              <a:spLocks noChangeShapeType="1"/>
            </p:cNvSpPr>
            <p:nvPr/>
          </p:nvSpPr>
          <p:spPr bwMode="auto">
            <a:xfrm>
              <a:off x="3931" y="7259"/>
              <a:ext cx="518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53" name="Freeform 9"/>
            <p:cNvSpPr>
              <a:spLocks/>
            </p:cNvSpPr>
            <p:nvPr/>
          </p:nvSpPr>
          <p:spPr bwMode="auto">
            <a:xfrm>
              <a:off x="4219" y="3947"/>
              <a:ext cx="4464" cy="3024"/>
            </a:xfrm>
            <a:custGeom>
              <a:avLst/>
              <a:gdLst>
                <a:gd name="T0" fmla="*/ 0 w 5580"/>
                <a:gd name="T1" fmla="*/ 0 h 3780"/>
                <a:gd name="T2" fmla="*/ 10 w 5580"/>
                <a:gd name="T3" fmla="*/ 59 h 3780"/>
                <a:gd name="T4" fmla="*/ 40 w 5580"/>
                <a:gd name="T5" fmla="*/ 109 h 3780"/>
                <a:gd name="T6" fmla="*/ 109 w 5580"/>
                <a:gd name="T7" fmla="*/ 168 h 3780"/>
                <a:gd name="T8" fmla="*/ 208 w 5580"/>
                <a:gd name="T9" fmla="*/ 198 h 3780"/>
                <a:gd name="T10" fmla="*/ 306 w 5580"/>
                <a:gd name="T11" fmla="*/ 208 h 3780"/>
                <a:gd name="T12" fmla="*/ 0 60000 65536"/>
                <a:gd name="T13" fmla="*/ 0 60000 65536"/>
                <a:gd name="T14" fmla="*/ 0 60000 65536"/>
                <a:gd name="T15" fmla="*/ 0 60000 65536"/>
                <a:gd name="T16" fmla="*/ 0 60000 65536"/>
                <a:gd name="T17" fmla="*/ 0 60000 65536"/>
                <a:gd name="T18" fmla="*/ 0 w 5580"/>
                <a:gd name="T19" fmla="*/ 0 h 3780"/>
                <a:gd name="T20" fmla="*/ 5580 w 5580"/>
                <a:gd name="T21" fmla="*/ 3780 h 3780"/>
              </a:gdLst>
              <a:ahLst/>
              <a:cxnLst>
                <a:cxn ang="T12">
                  <a:pos x="T0" y="T1"/>
                </a:cxn>
                <a:cxn ang="T13">
                  <a:pos x="T2" y="T3"/>
                </a:cxn>
                <a:cxn ang="T14">
                  <a:pos x="T4" y="T5"/>
                </a:cxn>
                <a:cxn ang="T15">
                  <a:pos x="T6" y="T7"/>
                </a:cxn>
                <a:cxn ang="T16">
                  <a:pos x="T8" y="T9"/>
                </a:cxn>
                <a:cxn ang="T17">
                  <a:pos x="T10" y="T11"/>
                </a:cxn>
              </a:cxnLst>
              <a:rect l="T18" t="T19" r="T20" b="T21"/>
              <a:pathLst>
                <a:path w="5580" h="3780">
                  <a:moveTo>
                    <a:pt x="0" y="0"/>
                  </a:moveTo>
                  <a:cubicBezTo>
                    <a:pt x="30" y="375"/>
                    <a:pt x="60" y="750"/>
                    <a:pt x="180" y="1080"/>
                  </a:cubicBezTo>
                  <a:cubicBezTo>
                    <a:pt x="300" y="1410"/>
                    <a:pt x="420" y="1650"/>
                    <a:pt x="720" y="1980"/>
                  </a:cubicBezTo>
                  <a:cubicBezTo>
                    <a:pt x="1020" y="2310"/>
                    <a:pt x="1470" y="2790"/>
                    <a:pt x="1980" y="3060"/>
                  </a:cubicBezTo>
                  <a:cubicBezTo>
                    <a:pt x="2490" y="3330"/>
                    <a:pt x="3180" y="3480"/>
                    <a:pt x="3780" y="3600"/>
                  </a:cubicBezTo>
                  <a:cubicBezTo>
                    <a:pt x="4380" y="3720"/>
                    <a:pt x="5280" y="3750"/>
                    <a:pt x="5580" y="378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3802" name="Text Box 10"/>
            <p:cNvSpPr txBox="1">
              <a:spLocks noChangeArrowheads="1"/>
            </p:cNvSpPr>
            <p:nvPr/>
          </p:nvSpPr>
          <p:spPr bwMode="auto">
            <a:xfrm>
              <a:off x="4651" y="3660"/>
              <a:ext cx="3743" cy="11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cs-CZ" b="1" dirty="0" smtClean="0">
                  <a:solidFill>
                    <a:schemeClr val="accent6">
                      <a:lumMod val="75000"/>
                    </a:schemeClr>
                  </a:solidFill>
                  <a:latin typeface="Verdana" pitchFamily="34" charset="0"/>
                </a:rPr>
                <a:t>Náklady na zamezení znehodnocování ŽP</a:t>
              </a:r>
              <a:endParaRPr lang="cs-CZ" b="1" dirty="0" smtClean="0">
                <a:solidFill>
                  <a:schemeClr val="accent6">
                    <a:lumMod val="75000"/>
                  </a:schemeClr>
                </a:solidFill>
              </a:endParaRPr>
            </a:p>
          </p:txBody>
        </p:sp>
        <p:sp>
          <p:nvSpPr>
            <p:cNvPr id="31755" name="Text Box 11"/>
            <p:cNvSpPr txBox="1">
              <a:spLocks noChangeArrowheads="1"/>
            </p:cNvSpPr>
            <p:nvPr/>
          </p:nvSpPr>
          <p:spPr bwMode="auto">
            <a:xfrm>
              <a:off x="5083" y="7355"/>
              <a:ext cx="432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itchFamily="2" charset="2"/>
                <a:buChar char="n"/>
                <a:defRPr sz="32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buChar char="¡"/>
                <a:defRPr sz="28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n"/>
                <a:defRPr sz="24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cs-CZ" altLang="cs-CZ" sz="1800">
                  <a:latin typeface="Verdana" pitchFamily="34" charset="0"/>
                </a:rPr>
                <a:t>Stupeň znehodnocování ŽP</a:t>
              </a:r>
              <a:endParaRPr lang="cs-CZ" altLang="cs-CZ" sz="1800"/>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cs-CZ" altLang="cs-CZ" smtClean="0"/>
              <a:t>Ekologie a ekonomie</a:t>
            </a:r>
          </a:p>
        </p:txBody>
      </p:sp>
      <p:sp>
        <p:nvSpPr>
          <p:cNvPr id="10243" name="Rectangle 3"/>
          <p:cNvSpPr>
            <a:spLocks noGrp="1" noChangeArrowheads="1"/>
          </p:cNvSpPr>
          <p:nvPr>
            <p:ph type="body" idx="1"/>
          </p:nvPr>
        </p:nvSpPr>
        <p:spPr>
          <a:xfrm>
            <a:off x="949325" y="1981200"/>
            <a:ext cx="7726363" cy="4616450"/>
          </a:xfrm>
        </p:spPr>
        <p:txBody>
          <a:bodyPr/>
          <a:lstStyle/>
          <a:p>
            <a:pPr eaLnBrk="1" hangingPunct="1">
              <a:defRPr/>
            </a:pPr>
            <a:r>
              <a:rPr lang="cs-CZ" sz="2800" dirty="0" smtClean="0"/>
              <a:t>Stejný základ – eko (z řečtiny - </a:t>
            </a:r>
            <a:r>
              <a:rPr lang="cs-CZ" sz="2800" dirty="0" err="1" smtClean="0"/>
              <a:t>oikos</a:t>
            </a:r>
            <a:r>
              <a:rPr lang="cs-CZ" sz="2800" dirty="0" smtClean="0"/>
              <a:t> = dům, obydlí)</a:t>
            </a:r>
          </a:p>
          <a:p>
            <a:pPr lvl="1" eaLnBrk="1" hangingPunct="1">
              <a:defRPr/>
            </a:pPr>
            <a:r>
              <a:rPr lang="cs-CZ" sz="2400" dirty="0" smtClean="0"/>
              <a:t>Ekonomie (</a:t>
            </a:r>
            <a:r>
              <a:rPr lang="cs-CZ" sz="2400" dirty="0" err="1" smtClean="0"/>
              <a:t>oikos</a:t>
            </a:r>
            <a:r>
              <a:rPr lang="cs-CZ" sz="2400" dirty="0" smtClean="0"/>
              <a:t> + nomos =správa) </a:t>
            </a:r>
          </a:p>
          <a:p>
            <a:pPr marL="854075" lvl="2" indent="0" eaLnBrk="1" hangingPunct="1">
              <a:buFont typeface="Wingdings" pitchFamily="2" charset="2"/>
              <a:buNone/>
              <a:defRPr/>
            </a:pPr>
            <a:r>
              <a:rPr lang="cs-CZ" sz="2000" dirty="0"/>
              <a:t>z</a:t>
            </a:r>
            <a:r>
              <a:rPr lang="cs-CZ" sz="2000" dirty="0" smtClean="0"/>
              <a:t>koumá jak rozdělit </a:t>
            </a:r>
            <a:r>
              <a:rPr lang="cs-CZ" sz="2000" b="1" dirty="0" smtClean="0"/>
              <a:t>omezené</a:t>
            </a:r>
            <a:r>
              <a:rPr lang="cs-CZ" sz="2000" dirty="0" smtClean="0"/>
              <a:t> zdroje, aby byly uspokojeny </a:t>
            </a:r>
            <a:r>
              <a:rPr lang="cs-CZ" sz="2000" b="1" dirty="0" smtClean="0"/>
              <a:t>neomezené</a:t>
            </a:r>
            <a:r>
              <a:rPr lang="cs-CZ" sz="2000" dirty="0" smtClean="0"/>
              <a:t> potřeby existujících ekonomických subjektů</a:t>
            </a:r>
          </a:p>
          <a:p>
            <a:pPr lvl="1" eaLnBrk="1" hangingPunct="1">
              <a:defRPr/>
            </a:pPr>
            <a:r>
              <a:rPr lang="cs-CZ" sz="2400" dirty="0" smtClean="0"/>
              <a:t>Ekologie (</a:t>
            </a:r>
            <a:r>
              <a:rPr lang="cs-CZ" sz="2400" dirty="0" err="1" smtClean="0"/>
              <a:t>oikos</a:t>
            </a:r>
            <a:r>
              <a:rPr lang="cs-CZ" sz="2400" dirty="0" smtClean="0"/>
              <a:t>  + logos = věda) </a:t>
            </a:r>
          </a:p>
          <a:p>
            <a:pPr marL="890588" lvl="2" indent="0" eaLnBrk="1" hangingPunct="1">
              <a:buFont typeface="Wingdings" pitchFamily="2" charset="2"/>
              <a:buNone/>
              <a:defRPr/>
            </a:pPr>
            <a:r>
              <a:rPr lang="cs-CZ" sz="2000" dirty="0" smtClean="0"/>
              <a:t>zkoumá vztah organismů </a:t>
            </a:r>
            <a:r>
              <a:rPr lang="cs-CZ" sz="2000" dirty="0"/>
              <a:t>a jejich prostředí a </a:t>
            </a:r>
            <a:r>
              <a:rPr lang="cs-CZ" sz="2000" dirty="0" smtClean="0"/>
              <a:t>vztah organismů </a:t>
            </a:r>
            <a:r>
              <a:rPr lang="cs-CZ" sz="2000" dirty="0"/>
              <a:t>navzájem.</a:t>
            </a:r>
            <a:endParaRPr lang="cs-CZ"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cs-CZ" altLang="cs-CZ" smtClean="0"/>
              <a:t>Ekonomické optimum kvality ŽP</a:t>
            </a:r>
          </a:p>
        </p:txBody>
      </p:sp>
      <p:grpSp>
        <p:nvGrpSpPr>
          <p:cNvPr id="32772" name="Group 4"/>
          <p:cNvGrpSpPr>
            <a:grpSpLocks noChangeAspect="1"/>
          </p:cNvGrpSpPr>
          <p:nvPr/>
        </p:nvGrpSpPr>
        <p:grpSpPr bwMode="auto">
          <a:xfrm>
            <a:off x="779463" y="1303338"/>
            <a:ext cx="7272337" cy="4660900"/>
            <a:chOff x="2203" y="3083"/>
            <a:chExt cx="8064" cy="5328"/>
          </a:xfrm>
        </p:grpSpPr>
        <p:sp>
          <p:nvSpPr>
            <p:cNvPr id="32773" name="AutoShape 5"/>
            <p:cNvSpPr>
              <a:spLocks noChangeAspect="1" noChangeArrowheads="1"/>
            </p:cNvSpPr>
            <p:nvPr/>
          </p:nvSpPr>
          <p:spPr bwMode="auto">
            <a:xfrm>
              <a:off x="2203" y="3083"/>
              <a:ext cx="8064" cy="5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itchFamily="2" charset="2"/>
                <a:buChar char="n"/>
                <a:defRPr sz="32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buChar char="¡"/>
                <a:defRPr sz="28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n"/>
                <a:defRPr sz="24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endParaRPr lang="cs-CZ" altLang="cs-CZ" sz="1800"/>
            </a:p>
          </p:txBody>
        </p:sp>
        <p:sp>
          <p:nvSpPr>
            <p:cNvPr id="32774" name="Text Box 6"/>
            <p:cNvSpPr txBox="1">
              <a:spLocks noChangeArrowheads="1"/>
            </p:cNvSpPr>
            <p:nvPr/>
          </p:nvSpPr>
          <p:spPr bwMode="auto">
            <a:xfrm>
              <a:off x="2347" y="3227"/>
              <a:ext cx="1584" cy="11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itchFamily="2" charset="2"/>
                <a:buChar char="n"/>
                <a:defRPr sz="32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buChar char="¡"/>
                <a:defRPr sz="28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n"/>
                <a:defRPr sz="24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9pPr>
            </a:lstStyle>
            <a:p>
              <a:pPr algn="r" eaLnBrk="1" hangingPunct="1">
                <a:spcBef>
                  <a:spcPct val="0"/>
                </a:spcBef>
                <a:buClrTx/>
                <a:buSzTx/>
                <a:buFontTx/>
                <a:buNone/>
              </a:pPr>
              <a:r>
                <a:rPr lang="cs-CZ" altLang="cs-CZ" sz="1800">
                  <a:latin typeface="Verdana" pitchFamily="34" charset="0"/>
                </a:rPr>
                <a:t>Peněžní jednotky</a:t>
              </a:r>
              <a:endParaRPr lang="cs-CZ" altLang="cs-CZ" sz="1800"/>
            </a:p>
          </p:txBody>
        </p:sp>
        <p:sp>
          <p:nvSpPr>
            <p:cNvPr id="32775" name="Line 7"/>
            <p:cNvSpPr>
              <a:spLocks noChangeShapeType="1"/>
            </p:cNvSpPr>
            <p:nvPr/>
          </p:nvSpPr>
          <p:spPr bwMode="auto">
            <a:xfrm>
              <a:off x="4075" y="3371"/>
              <a:ext cx="1" cy="38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2776" name="Line 8"/>
            <p:cNvSpPr>
              <a:spLocks noChangeShapeType="1"/>
            </p:cNvSpPr>
            <p:nvPr/>
          </p:nvSpPr>
          <p:spPr bwMode="auto">
            <a:xfrm>
              <a:off x="4075" y="7259"/>
              <a:ext cx="57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2777" name="Freeform 9"/>
            <p:cNvSpPr>
              <a:spLocks/>
            </p:cNvSpPr>
            <p:nvPr/>
          </p:nvSpPr>
          <p:spPr bwMode="auto">
            <a:xfrm>
              <a:off x="4219" y="3947"/>
              <a:ext cx="4464" cy="3024"/>
            </a:xfrm>
            <a:custGeom>
              <a:avLst/>
              <a:gdLst>
                <a:gd name="T0" fmla="*/ 0 w 5580"/>
                <a:gd name="T1" fmla="*/ 0 h 3780"/>
                <a:gd name="T2" fmla="*/ 10 w 5580"/>
                <a:gd name="T3" fmla="*/ 59 h 3780"/>
                <a:gd name="T4" fmla="*/ 40 w 5580"/>
                <a:gd name="T5" fmla="*/ 109 h 3780"/>
                <a:gd name="T6" fmla="*/ 109 w 5580"/>
                <a:gd name="T7" fmla="*/ 168 h 3780"/>
                <a:gd name="T8" fmla="*/ 208 w 5580"/>
                <a:gd name="T9" fmla="*/ 198 h 3780"/>
                <a:gd name="T10" fmla="*/ 306 w 5580"/>
                <a:gd name="T11" fmla="*/ 208 h 3780"/>
                <a:gd name="T12" fmla="*/ 0 60000 65536"/>
                <a:gd name="T13" fmla="*/ 0 60000 65536"/>
                <a:gd name="T14" fmla="*/ 0 60000 65536"/>
                <a:gd name="T15" fmla="*/ 0 60000 65536"/>
                <a:gd name="T16" fmla="*/ 0 60000 65536"/>
                <a:gd name="T17" fmla="*/ 0 60000 65536"/>
                <a:gd name="T18" fmla="*/ 0 w 5580"/>
                <a:gd name="T19" fmla="*/ 0 h 3780"/>
                <a:gd name="T20" fmla="*/ 5580 w 5580"/>
                <a:gd name="T21" fmla="*/ 3780 h 3780"/>
              </a:gdLst>
              <a:ahLst/>
              <a:cxnLst>
                <a:cxn ang="T12">
                  <a:pos x="T0" y="T1"/>
                </a:cxn>
                <a:cxn ang="T13">
                  <a:pos x="T2" y="T3"/>
                </a:cxn>
                <a:cxn ang="T14">
                  <a:pos x="T4" y="T5"/>
                </a:cxn>
                <a:cxn ang="T15">
                  <a:pos x="T6" y="T7"/>
                </a:cxn>
                <a:cxn ang="T16">
                  <a:pos x="T8" y="T9"/>
                </a:cxn>
                <a:cxn ang="T17">
                  <a:pos x="T10" y="T11"/>
                </a:cxn>
              </a:cxnLst>
              <a:rect l="T18" t="T19" r="T20" b="T21"/>
              <a:pathLst>
                <a:path w="5580" h="3780">
                  <a:moveTo>
                    <a:pt x="0" y="0"/>
                  </a:moveTo>
                  <a:cubicBezTo>
                    <a:pt x="30" y="375"/>
                    <a:pt x="60" y="750"/>
                    <a:pt x="180" y="1080"/>
                  </a:cubicBezTo>
                  <a:cubicBezTo>
                    <a:pt x="300" y="1410"/>
                    <a:pt x="420" y="1650"/>
                    <a:pt x="720" y="1980"/>
                  </a:cubicBezTo>
                  <a:cubicBezTo>
                    <a:pt x="1020" y="2310"/>
                    <a:pt x="1470" y="2790"/>
                    <a:pt x="1980" y="3060"/>
                  </a:cubicBezTo>
                  <a:cubicBezTo>
                    <a:pt x="2490" y="3330"/>
                    <a:pt x="3180" y="3480"/>
                    <a:pt x="3780" y="3600"/>
                  </a:cubicBezTo>
                  <a:cubicBezTo>
                    <a:pt x="4380" y="3720"/>
                    <a:pt x="5280" y="3750"/>
                    <a:pt x="5580" y="378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778" name="Text Box 10"/>
            <p:cNvSpPr txBox="1">
              <a:spLocks noChangeArrowheads="1"/>
            </p:cNvSpPr>
            <p:nvPr/>
          </p:nvSpPr>
          <p:spPr bwMode="auto">
            <a:xfrm>
              <a:off x="4363" y="3371"/>
              <a:ext cx="2016" cy="11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itchFamily="2" charset="2"/>
                <a:buChar char="n"/>
                <a:defRPr sz="32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buChar char="¡"/>
                <a:defRPr sz="28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n"/>
                <a:defRPr sz="24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cs-CZ" altLang="cs-CZ" sz="1800">
                  <a:latin typeface="Verdana" pitchFamily="34" charset="0"/>
                </a:rPr>
                <a:t>Náklady na zamezení </a:t>
              </a:r>
              <a:endParaRPr lang="cs-CZ" altLang="cs-CZ" sz="1800"/>
            </a:p>
          </p:txBody>
        </p:sp>
        <p:sp>
          <p:nvSpPr>
            <p:cNvPr id="32779" name="Text Box 11"/>
            <p:cNvSpPr txBox="1">
              <a:spLocks noChangeArrowheads="1"/>
            </p:cNvSpPr>
            <p:nvPr/>
          </p:nvSpPr>
          <p:spPr bwMode="auto">
            <a:xfrm>
              <a:off x="6955" y="7403"/>
              <a:ext cx="3168" cy="9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itchFamily="2" charset="2"/>
                <a:buChar char="n"/>
                <a:defRPr sz="32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buChar char="¡"/>
                <a:defRPr sz="28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n"/>
                <a:defRPr sz="24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9pPr>
            </a:lstStyle>
            <a:p>
              <a:pPr algn="r" eaLnBrk="1" hangingPunct="1">
                <a:spcBef>
                  <a:spcPct val="0"/>
                </a:spcBef>
                <a:buClrTx/>
                <a:buSzTx/>
                <a:buFontTx/>
                <a:buNone/>
              </a:pPr>
              <a:r>
                <a:rPr lang="cs-CZ" altLang="cs-CZ" sz="1800">
                  <a:latin typeface="Verdana" pitchFamily="34" charset="0"/>
                </a:rPr>
                <a:t>Stupeň znehodnocování ŽP</a:t>
              </a:r>
              <a:endParaRPr lang="cs-CZ" altLang="cs-CZ" sz="1800"/>
            </a:p>
          </p:txBody>
        </p:sp>
        <p:sp>
          <p:nvSpPr>
            <p:cNvPr id="32780" name="Freeform 12"/>
            <p:cNvSpPr>
              <a:spLocks/>
            </p:cNvSpPr>
            <p:nvPr/>
          </p:nvSpPr>
          <p:spPr bwMode="auto">
            <a:xfrm>
              <a:off x="4219" y="4523"/>
              <a:ext cx="4896" cy="2352"/>
            </a:xfrm>
            <a:custGeom>
              <a:avLst/>
              <a:gdLst>
                <a:gd name="T0" fmla="*/ 0 w 6120"/>
                <a:gd name="T1" fmla="*/ 158 h 2940"/>
                <a:gd name="T2" fmla="*/ 79 w 6120"/>
                <a:gd name="T3" fmla="*/ 158 h 2940"/>
                <a:gd name="T4" fmla="*/ 178 w 6120"/>
                <a:gd name="T5" fmla="*/ 138 h 2940"/>
                <a:gd name="T6" fmla="*/ 258 w 6120"/>
                <a:gd name="T7" fmla="*/ 99 h 2940"/>
                <a:gd name="T8" fmla="*/ 316 w 6120"/>
                <a:gd name="T9" fmla="*/ 40 h 2940"/>
                <a:gd name="T10" fmla="*/ 337 w 6120"/>
                <a:gd name="T11" fmla="*/ 0 h 2940"/>
                <a:gd name="T12" fmla="*/ 0 60000 65536"/>
                <a:gd name="T13" fmla="*/ 0 60000 65536"/>
                <a:gd name="T14" fmla="*/ 0 60000 65536"/>
                <a:gd name="T15" fmla="*/ 0 60000 65536"/>
                <a:gd name="T16" fmla="*/ 0 60000 65536"/>
                <a:gd name="T17" fmla="*/ 0 60000 65536"/>
                <a:gd name="T18" fmla="*/ 0 w 6120"/>
                <a:gd name="T19" fmla="*/ 0 h 2940"/>
                <a:gd name="T20" fmla="*/ 6120 w 6120"/>
                <a:gd name="T21" fmla="*/ 2940 h 2940"/>
              </a:gdLst>
              <a:ahLst/>
              <a:cxnLst>
                <a:cxn ang="T12">
                  <a:pos x="T0" y="T1"/>
                </a:cxn>
                <a:cxn ang="T13">
                  <a:pos x="T2" y="T3"/>
                </a:cxn>
                <a:cxn ang="T14">
                  <a:pos x="T4" y="T5"/>
                </a:cxn>
                <a:cxn ang="T15">
                  <a:pos x="T6" y="T7"/>
                </a:cxn>
                <a:cxn ang="T16">
                  <a:pos x="T8" y="T9"/>
                </a:cxn>
                <a:cxn ang="T17">
                  <a:pos x="T10" y="T11"/>
                </a:cxn>
              </a:cxnLst>
              <a:rect l="T18" t="T19" r="T20" b="T21"/>
              <a:pathLst>
                <a:path w="6120" h="2940">
                  <a:moveTo>
                    <a:pt x="0" y="2880"/>
                  </a:moveTo>
                  <a:cubicBezTo>
                    <a:pt x="450" y="2910"/>
                    <a:pt x="900" y="2940"/>
                    <a:pt x="1440" y="2880"/>
                  </a:cubicBezTo>
                  <a:cubicBezTo>
                    <a:pt x="1980" y="2820"/>
                    <a:pt x="2700" y="2700"/>
                    <a:pt x="3240" y="2520"/>
                  </a:cubicBezTo>
                  <a:cubicBezTo>
                    <a:pt x="3780" y="2340"/>
                    <a:pt x="4260" y="2100"/>
                    <a:pt x="4680" y="1800"/>
                  </a:cubicBezTo>
                  <a:cubicBezTo>
                    <a:pt x="5100" y="1500"/>
                    <a:pt x="5520" y="1020"/>
                    <a:pt x="5760" y="720"/>
                  </a:cubicBezTo>
                  <a:cubicBezTo>
                    <a:pt x="6000" y="420"/>
                    <a:pt x="6060" y="120"/>
                    <a:pt x="612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781" name="Text Box 13"/>
            <p:cNvSpPr txBox="1">
              <a:spLocks noChangeArrowheads="1"/>
            </p:cNvSpPr>
            <p:nvPr/>
          </p:nvSpPr>
          <p:spPr bwMode="auto">
            <a:xfrm>
              <a:off x="7932" y="3675"/>
              <a:ext cx="2304" cy="11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itchFamily="2" charset="2"/>
                <a:buChar char="n"/>
                <a:defRPr sz="32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buChar char="¡"/>
                <a:defRPr sz="28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n"/>
                <a:defRPr sz="24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cs-CZ" altLang="cs-CZ" sz="1800">
                  <a:latin typeface="Verdana" pitchFamily="34" charset="0"/>
                </a:rPr>
                <a:t>Ekonomická škoda </a:t>
              </a:r>
              <a:endParaRPr lang="cs-CZ" altLang="cs-CZ" sz="1800"/>
            </a:p>
          </p:txBody>
        </p:sp>
        <p:sp>
          <p:nvSpPr>
            <p:cNvPr id="34831" name="Text Box 15"/>
            <p:cNvSpPr txBox="1">
              <a:spLocks noChangeArrowheads="1"/>
            </p:cNvSpPr>
            <p:nvPr/>
          </p:nvSpPr>
          <p:spPr bwMode="auto">
            <a:xfrm>
              <a:off x="2203" y="5243"/>
              <a:ext cx="1729" cy="18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cs-CZ" sz="1700" b="1" dirty="0" smtClean="0">
                  <a:solidFill>
                    <a:schemeClr val="accent6">
                      <a:lumMod val="75000"/>
                    </a:schemeClr>
                  </a:solidFill>
                  <a:latin typeface="Verdana" pitchFamily="34" charset="0"/>
                </a:rPr>
                <a:t>Minimální ekologická zátěž ekonomiky </a:t>
              </a:r>
              <a:endParaRPr lang="cs-CZ" b="1" dirty="0" smtClean="0">
                <a:solidFill>
                  <a:schemeClr val="accent6">
                    <a:lumMod val="75000"/>
                  </a:schemeClr>
                </a:solidFill>
              </a:endParaRPr>
            </a:p>
          </p:txBody>
        </p:sp>
        <p:sp>
          <p:nvSpPr>
            <p:cNvPr id="32783" name="Line 16"/>
            <p:cNvSpPr>
              <a:spLocks noChangeShapeType="1"/>
            </p:cNvSpPr>
            <p:nvPr/>
          </p:nvSpPr>
          <p:spPr bwMode="auto">
            <a:xfrm flipH="1">
              <a:off x="4076" y="6605"/>
              <a:ext cx="229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2784" name="Line 17"/>
            <p:cNvSpPr>
              <a:spLocks noChangeShapeType="1"/>
            </p:cNvSpPr>
            <p:nvPr/>
          </p:nvSpPr>
          <p:spPr bwMode="auto">
            <a:xfrm flipH="1">
              <a:off x="6370" y="6606"/>
              <a:ext cx="9" cy="7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4834" name="Text Box 18"/>
            <p:cNvSpPr txBox="1">
              <a:spLocks noChangeArrowheads="1"/>
            </p:cNvSpPr>
            <p:nvPr/>
          </p:nvSpPr>
          <p:spPr bwMode="auto">
            <a:xfrm>
              <a:off x="3932" y="7498"/>
              <a:ext cx="3311" cy="9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cs-CZ" b="1" dirty="0" smtClean="0">
                  <a:solidFill>
                    <a:schemeClr val="accent6">
                      <a:lumMod val="75000"/>
                    </a:schemeClr>
                  </a:solidFill>
                  <a:latin typeface="Verdana" pitchFamily="34" charset="0"/>
                </a:rPr>
                <a:t>Ekonomické optimum kvality ŽP</a:t>
              </a:r>
              <a:endParaRPr lang="cs-CZ" b="1" dirty="0" smtClean="0">
                <a:solidFill>
                  <a:schemeClr val="accent6">
                    <a:lumMod val="75000"/>
                  </a:schemeClr>
                </a:solidFill>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cs-CZ" altLang="cs-CZ" smtClean="0"/>
              <a:t>Náklady na zamezení a náklady na vyhnutí se</a:t>
            </a:r>
          </a:p>
        </p:txBody>
      </p:sp>
      <p:sp>
        <p:nvSpPr>
          <p:cNvPr id="33795" name="Rectangle 3"/>
          <p:cNvSpPr>
            <a:spLocks noGrp="1" noChangeArrowheads="1"/>
          </p:cNvSpPr>
          <p:nvPr>
            <p:ph type="body" idx="1"/>
          </p:nvPr>
        </p:nvSpPr>
        <p:spPr>
          <a:xfrm>
            <a:off x="949325" y="1981200"/>
            <a:ext cx="7661275" cy="4256088"/>
          </a:xfrm>
        </p:spPr>
        <p:txBody>
          <a:bodyPr/>
          <a:lstStyle/>
          <a:p>
            <a:pPr algn="just" eaLnBrk="1" hangingPunct="1"/>
            <a:r>
              <a:rPr lang="cs-CZ" altLang="cs-CZ" smtClean="0"/>
              <a:t>rozdíl mezi náklady na zamezení a náklady na vyhnutí se!</a:t>
            </a:r>
          </a:p>
          <a:p>
            <a:pPr lvl="1" algn="just" eaLnBrk="1" hangingPunct="1"/>
            <a:r>
              <a:rPr lang="cs-CZ" altLang="cs-CZ" sz="2000" b="1" smtClean="0"/>
              <a:t>Náklady na zamezení </a:t>
            </a:r>
            <a:r>
              <a:rPr lang="cs-CZ" altLang="cs-CZ" sz="2000" smtClean="0"/>
              <a:t>jsou vynakládány na likvidaci či snížení určitého faktoru životního prostředí (např. stavba čističky v podniku kvůli snížení vypouštěných škodlivých látek do řeky). </a:t>
            </a:r>
          </a:p>
          <a:p>
            <a:pPr lvl="1" algn="just" eaLnBrk="1" hangingPunct="1"/>
            <a:r>
              <a:rPr lang="cs-CZ" altLang="cs-CZ" sz="2000" b="1" smtClean="0"/>
              <a:t>Náklady na vyhnutí se </a:t>
            </a:r>
            <a:r>
              <a:rPr lang="cs-CZ" altLang="cs-CZ" sz="2000" smtClean="0"/>
              <a:t>jsou náklady na ochranu daného prvku před účinky tohoto faktoru a jsou součástí ekonomických škod ze znehodnocování životního prostředí (např. program na prevenci před chorobami ze znečištěné vody). </a:t>
            </a:r>
            <a:endParaRPr lang="cs-CZ" altLang="cs-CZ" sz="2000" b="1"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cs-CZ" altLang="cs-CZ" sz="3600" smtClean="0"/>
              <a:t>Rozdíl mezi náklady na zamezení a náklady na vyhnutí se</a:t>
            </a:r>
          </a:p>
        </p:txBody>
      </p:sp>
      <p:sp>
        <p:nvSpPr>
          <p:cNvPr id="34819" name="Rectangle 3"/>
          <p:cNvSpPr>
            <a:spLocks noGrp="1" noChangeArrowheads="1"/>
          </p:cNvSpPr>
          <p:nvPr>
            <p:ph type="body" idx="1"/>
          </p:nvPr>
        </p:nvSpPr>
        <p:spPr>
          <a:xfrm>
            <a:off x="949325" y="1700213"/>
            <a:ext cx="7661275" cy="4537075"/>
          </a:xfrm>
        </p:spPr>
        <p:txBody>
          <a:bodyPr/>
          <a:lstStyle/>
          <a:p>
            <a:pPr algn="just" eaLnBrk="1" hangingPunct="1"/>
            <a:endParaRPr lang="cs-CZ" altLang="cs-CZ" smtClean="0"/>
          </a:p>
        </p:txBody>
      </p:sp>
      <p:pic>
        <p:nvPicPr>
          <p:cNvPr id="348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773238"/>
            <a:ext cx="8553450"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cs-CZ" altLang="cs-CZ" smtClean="0"/>
              <a:t>Trh, vlastnická práva a vládní regulace</a:t>
            </a:r>
          </a:p>
        </p:txBody>
      </p:sp>
      <p:sp>
        <p:nvSpPr>
          <p:cNvPr id="27651" name="Rectangle 3"/>
          <p:cNvSpPr>
            <a:spLocks noGrp="1" noChangeArrowheads="1"/>
          </p:cNvSpPr>
          <p:nvPr>
            <p:ph type="body" idx="1"/>
          </p:nvPr>
        </p:nvSpPr>
        <p:spPr>
          <a:xfrm>
            <a:off x="949325" y="1628775"/>
            <a:ext cx="7661275" cy="5040313"/>
          </a:xfrm>
        </p:spPr>
        <p:txBody>
          <a:bodyPr/>
          <a:lstStyle/>
          <a:p>
            <a:pPr algn="just" eaLnBrk="1" hangingPunct="1">
              <a:defRPr/>
            </a:pPr>
            <a:r>
              <a:rPr lang="cs-CZ" dirty="0" smtClean="0"/>
              <a:t>Problémy:</a:t>
            </a:r>
          </a:p>
          <a:p>
            <a:pPr lvl="1" algn="just" eaLnBrk="1" hangingPunct="1">
              <a:defRPr/>
            </a:pPr>
            <a:r>
              <a:rPr lang="cs-CZ" dirty="0" smtClean="0"/>
              <a:t>Problém černého pasažéra</a:t>
            </a:r>
          </a:p>
          <a:p>
            <a:pPr lvl="1" algn="just" eaLnBrk="1" hangingPunct="1">
              <a:defRPr/>
            </a:pPr>
            <a:r>
              <a:rPr lang="cs-CZ" dirty="0" smtClean="0"/>
              <a:t>Problém vládních selhání</a:t>
            </a:r>
          </a:p>
          <a:p>
            <a:pPr algn="just" eaLnBrk="1" hangingPunct="1">
              <a:defRPr/>
            </a:pPr>
            <a:r>
              <a:rPr lang="cs-CZ" dirty="0" smtClean="0"/>
              <a:t>Účinná struktura vlastnických práv má 4 charakteristiky</a:t>
            </a:r>
          </a:p>
          <a:p>
            <a:pPr marL="898525" lvl="1" indent="-457200" algn="just" eaLnBrk="1" hangingPunct="1">
              <a:buFont typeface="+mj-lt"/>
              <a:buAutoNum type="arabicPeriod"/>
              <a:defRPr/>
            </a:pPr>
            <a:r>
              <a:rPr lang="cs-CZ" dirty="0" smtClean="0"/>
              <a:t>Univerzalita </a:t>
            </a:r>
            <a:r>
              <a:rPr lang="cs-CZ" sz="2000" dirty="0" smtClean="0"/>
              <a:t>(všechny zdroje soukromé)</a:t>
            </a:r>
          </a:p>
          <a:p>
            <a:pPr marL="898525" lvl="1" indent="-457200" algn="just" eaLnBrk="1" hangingPunct="1">
              <a:buFont typeface="+mj-lt"/>
              <a:buAutoNum type="arabicPeriod"/>
              <a:defRPr/>
            </a:pPr>
            <a:r>
              <a:rPr lang="cs-CZ" dirty="0" smtClean="0"/>
              <a:t>Exkluzivita </a:t>
            </a:r>
            <a:r>
              <a:rPr lang="cs-CZ" sz="2000" dirty="0" smtClean="0"/>
              <a:t>(všechny užitky patří vlastníkovi)</a:t>
            </a:r>
          </a:p>
          <a:p>
            <a:pPr marL="898525" lvl="1" indent="-457200" algn="just" eaLnBrk="1" hangingPunct="1">
              <a:buFont typeface="+mj-lt"/>
              <a:buAutoNum type="arabicPeriod"/>
              <a:defRPr/>
            </a:pPr>
            <a:r>
              <a:rPr lang="cs-CZ" dirty="0" smtClean="0"/>
              <a:t>Převoditelnost</a:t>
            </a:r>
            <a:endParaRPr lang="cs-CZ" sz="2000" dirty="0" smtClean="0"/>
          </a:p>
          <a:p>
            <a:pPr marL="898525" lvl="1" indent="-457200" algn="just" eaLnBrk="1" hangingPunct="1">
              <a:buFont typeface="+mj-lt"/>
              <a:buAutoNum type="arabicPeriod"/>
              <a:defRPr/>
            </a:pPr>
            <a:r>
              <a:rPr lang="cs-CZ" dirty="0" smtClean="0"/>
              <a:t>Vymahatelnost </a:t>
            </a:r>
            <a:r>
              <a:rPr lang="cs-CZ" sz="2000" dirty="0" smtClean="0"/>
              <a:t>(vlastnická práva by měla být zabezpečena proti </a:t>
            </a:r>
            <a:r>
              <a:rPr lang="cs-CZ" sz="2000" dirty="0" err="1" smtClean="0"/>
              <a:t>neopr</a:t>
            </a:r>
            <a:r>
              <a:rPr lang="cs-CZ" sz="2000" dirty="0" smtClean="0"/>
              <a:t>. přivlastnění aj.)</a:t>
            </a:r>
            <a:endParaRPr lang="cs-CZ"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cs-CZ" altLang="cs-CZ" smtClean="0"/>
              <a:t>Organizace x zájmové skupiny</a:t>
            </a:r>
          </a:p>
        </p:txBody>
      </p:sp>
      <p:sp>
        <p:nvSpPr>
          <p:cNvPr id="5123" name="Rectangle 3"/>
          <p:cNvSpPr>
            <a:spLocks noGrp="1" noChangeArrowheads="1"/>
          </p:cNvSpPr>
          <p:nvPr>
            <p:ph type="body" idx="1"/>
          </p:nvPr>
        </p:nvSpPr>
        <p:spPr/>
        <p:txBody>
          <a:bodyPr/>
          <a:lstStyle/>
          <a:p>
            <a:pPr marL="355600" indent="-355600" eaLnBrk="1" hangingPunct="1">
              <a:lnSpc>
                <a:spcPct val="110000"/>
              </a:lnSpc>
              <a:tabLst>
                <a:tab pos="8253413" algn="r"/>
              </a:tabLst>
              <a:defRPr/>
            </a:pPr>
            <a:r>
              <a:rPr lang="cs-CZ" altLang="cs-CZ" sz="2800" dirty="0" smtClean="0"/>
              <a:t>Organizace x zájmové skupiny</a:t>
            </a:r>
          </a:p>
          <a:p>
            <a:pPr marL="796925" lvl="1" indent="-355600" eaLnBrk="1" hangingPunct="1">
              <a:lnSpc>
                <a:spcPct val="110000"/>
              </a:lnSpc>
              <a:tabLst>
                <a:tab pos="8253413" algn="r"/>
              </a:tabLst>
              <a:defRPr/>
            </a:pPr>
            <a:r>
              <a:rPr lang="cs-CZ" altLang="cs-CZ" sz="2400" dirty="0" smtClean="0"/>
              <a:t>Veřejného sektoru</a:t>
            </a:r>
          </a:p>
          <a:p>
            <a:pPr marL="796925" lvl="1" indent="-355600" eaLnBrk="1" hangingPunct="1">
              <a:lnSpc>
                <a:spcPct val="110000"/>
              </a:lnSpc>
              <a:tabLst>
                <a:tab pos="8253413" algn="r"/>
              </a:tabLst>
              <a:defRPr/>
            </a:pPr>
            <a:r>
              <a:rPr lang="cs-CZ" altLang="cs-CZ" sz="2400" dirty="0" smtClean="0"/>
              <a:t>Soukromého sektoru</a:t>
            </a:r>
            <a:endParaRPr lang="cs-CZ" altLang="cs-CZ" dirty="0"/>
          </a:p>
          <a:p>
            <a:pPr marL="441325" lvl="1" indent="0" eaLnBrk="1" hangingPunct="1">
              <a:lnSpc>
                <a:spcPct val="110000"/>
              </a:lnSpc>
              <a:buFont typeface="Wingdings" pitchFamily="2" charset="2"/>
              <a:buNone/>
              <a:tabLst>
                <a:tab pos="8253413" algn="r"/>
              </a:tabLst>
              <a:defRPr/>
            </a:pPr>
            <a:endParaRPr lang="cs-CZ" altLang="cs-CZ" sz="2400" dirty="0"/>
          </a:p>
          <a:p>
            <a:pPr marL="784225" lvl="1" indent="-342900" eaLnBrk="1" hangingPunct="1">
              <a:lnSpc>
                <a:spcPct val="110000"/>
              </a:lnSpc>
              <a:tabLst>
                <a:tab pos="8253413" algn="r"/>
              </a:tabLst>
              <a:defRPr/>
            </a:pPr>
            <a:r>
              <a:rPr lang="cs-CZ" altLang="cs-CZ" sz="2400" dirty="0" smtClean="0"/>
              <a:t>Ziskového sektoru</a:t>
            </a:r>
          </a:p>
          <a:p>
            <a:pPr marL="784225" lvl="1" indent="-342900" eaLnBrk="1" hangingPunct="1">
              <a:lnSpc>
                <a:spcPct val="110000"/>
              </a:lnSpc>
              <a:tabLst>
                <a:tab pos="8253413" algn="r"/>
              </a:tabLst>
              <a:defRPr/>
            </a:pPr>
            <a:r>
              <a:rPr lang="cs-CZ" altLang="cs-CZ" sz="2400" dirty="0" smtClean="0"/>
              <a:t>Neziskového sektoru</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cs-CZ" altLang="cs-CZ" smtClean="0"/>
              <a:t>Ziskový sektor v ochraně ŽP</a:t>
            </a:r>
          </a:p>
        </p:txBody>
      </p:sp>
      <p:sp>
        <p:nvSpPr>
          <p:cNvPr id="37891" name="Rectangle 3"/>
          <p:cNvSpPr>
            <a:spLocks noGrp="1" noChangeArrowheads="1"/>
          </p:cNvSpPr>
          <p:nvPr>
            <p:ph type="body" idx="1"/>
          </p:nvPr>
        </p:nvSpPr>
        <p:spPr>
          <a:xfrm>
            <a:off x="411163" y="1489075"/>
            <a:ext cx="8553450" cy="5111750"/>
          </a:xfrm>
        </p:spPr>
        <p:txBody>
          <a:bodyPr/>
          <a:lstStyle/>
          <a:p>
            <a:pPr marL="0" indent="0">
              <a:buFont typeface="Wingdings" pitchFamily="2" charset="2"/>
              <a:buNone/>
            </a:pPr>
            <a:r>
              <a:rPr lang="cs-CZ" altLang="cs-CZ" sz="2800" smtClean="0"/>
              <a:t>	Zástupci Eko-průmyslu</a:t>
            </a:r>
          </a:p>
          <a:p>
            <a:pPr lvl="1"/>
            <a:r>
              <a:rPr lang="cs-CZ" altLang="cs-CZ" sz="2400" b="1" smtClean="0"/>
              <a:t>CZ-NACE</a:t>
            </a:r>
          </a:p>
          <a:p>
            <a:pPr marL="890588" lvl="2" indent="0">
              <a:buFont typeface="Wingdings" pitchFamily="2" charset="2"/>
              <a:buNone/>
            </a:pPr>
            <a:r>
              <a:rPr lang="cs-CZ" altLang="cs-CZ" sz="1800" smtClean="0">
                <a:hlinkClick r:id="rId2" tooltip="Trvalý odkaz na 38.32-Úprava odpadů k dalšímu využití, kromě demontáže vraků, strojů a zařízení"/>
              </a:rPr>
              <a:t>38.32-Úprava odpadů k dalšímu využití, kromě demontáže vraků, strojů a zařízení</a:t>
            </a:r>
            <a:endParaRPr lang="cs-CZ" altLang="cs-CZ" sz="1800" smtClean="0"/>
          </a:p>
          <a:p>
            <a:pPr marL="890588" lvl="2" indent="0">
              <a:buFont typeface="Wingdings" pitchFamily="2" charset="2"/>
              <a:buNone/>
            </a:pPr>
            <a:r>
              <a:rPr lang="cs-CZ" altLang="cs-CZ" sz="1800" smtClean="0">
                <a:hlinkClick r:id="rId3" tooltip="Trvalý odkaz na 36.00-Shromažďování, úprava a rozvod vody"/>
              </a:rPr>
              <a:t>36.00-Shromažďování, úprava a rozvod vody</a:t>
            </a:r>
            <a:endParaRPr lang="cs-CZ" altLang="cs-CZ" sz="1800" smtClean="0"/>
          </a:p>
          <a:p>
            <a:pPr marL="890588" lvl="2" indent="0">
              <a:buFont typeface="Wingdings" pitchFamily="2" charset="2"/>
              <a:buNone/>
            </a:pPr>
            <a:r>
              <a:rPr lang="pl-PL" altLang="cs-CZ" sz="1800" smtClean="0">
                <a:hlinkClick r:id="rId4" tooltip="Trvalý odkaz na 46.77-Velkoobchod s odpadem a šrotem"/>
              </a:rPr>
              <a:t>46.77-Velkoobchod s odpadem a šrotem</a:t>
            </a:r>
            <a:endParaRPr lang="pl-PL" altLang="cs-CZ" sz="1800" smtClean="0"/>
          </a:p>
          <a:p>
            <a:pPr marL="890588" lvl="2" indent="0">
              <a:buFont typeface="Wingdings" pitchFamily="2" charset="2"/>
              <a:buNone/>
            </a:pPr>
            <a:r>
              <a:rPr lang="cs-CZ" altLang="cs-CZ" sz="1800" smtClean="0">
                <a:hlinkClick r:id="rId5" tooltip="Trvalý odkaz na 37.00-Činnosti související s odpadními vodami"/>
              </a:rPr>
              <a:t>37.00-Činnosti související s odpadními vodami</a:t>
            </a:r>
            <a:endParaRPr lang="cs-CZ" altLang="cs-CZ" sz="1800" smtClean="0"/>
          </a:p>
          <a:p>
            <a:pPr marL="890588" lvl="2" indent="0">
              <a:buFont typeface="Wingdings" pitchFamily="2" charset="2"/>
              <a:buNone/>
            </a:pPr>
            <a:r>
              <a:rPr lang="cs-CZ" altLang="cs-CZ" sz="1800" smtClean="0">
                <a:hlinkClick r:id="rId6" tooltip="Trvalý odkaz na 38.11-Shromažďování a sběr odpadů, kromě nebezpečných"/>
              </a:rPr>
              <a:t>38.11-Shromažďování a sběr odpadů, kromě nebezpečných</a:t>
            </a:r>
            <a:endParaRPr lang="cs-CZ" altLang="cs-CZ" sz="1800" smtClean="0"/>
          </a:p>
          <a:p>
            <a:pPr marL="890588" lvl="2" indent="0">
              <a:buFont typeface="Wingdings" pitchFamily="2" charset="2"/>
              <a:buNone/>
            </a:pPr>
            <a:r>
              <a:rPr lang="cs-CZ" altLang="cs-CZ" sz="1800" smtClean="0">
                <a:hlinkClick r:id="rId7" tooltip="Trvalý odkaz na 38.12-Shromažďování a sběr nebezpečných odpadů"/>
              </a:rPr>
              <a:t>38.12-Shromažďování a sběr nebezpečných odpadů</a:t>
            </a:r>
            <a:endParaRPr lang="cs-CZ" altLang="cs-CZ" sz="1800" smtClean="0"/>
          </a:p>
          <a:p>
            <a:pPr marL="890588" lvl="2" indent="0">
              <a:buFont typeface="Wingdings" pitchFamily="2" charset="2"/>
              <a:buNone/>
            </a:pPr>
            <a:r>
              <a:rPr lang="cs-CZ" altLang="cs-CZ" sz="1800" smtClean="0">
                <a:hlinkClick r:id="rId8" tooltip="Trvalý odkaz na 38.21-Odstraňování odpadů, kromě nebezpečných"/>
              </a:rPr>
              <a:t>38.21-Odstraňování odpadů, kromě nebezpečných</a:t>
            </a:r>
            <a:endParaRPr lang="cs-CZ" altLang="cs-CZ" sz="1800" smtClean="0"/>
          </a:p>
          <a:p>
            <a:pPr marL="890588" lvl="2" indent="0">
              <a:buFont typeface="Wingdings" pitchFamily="2" charset="2"/>
              <a:buNone/>
            </a:pPr>
            <a:r>
              <a:rPr lang="cs-CZ" altLang="cs-CZ" sz="1800" smtClean="0">
                <a:hlinkClick r:id="rId9" tooltip="Trvalý odkaz na 38.22-Odstraňování nebezpečných odpadů"/>
              </a:rPr>
              <a:t>38.22-Odstraňování nebezpečných odpadů</a:t>
            </a:r>
            <a:endParaRPr lang="cs-CZ" altLang="cs-CZ" sz="1800" smtClean="0"/>
          </a:p>
          <a:p>
            <a:pPr marL="890588" lvl="2" indent="0">
              <a:buFont typeface="Wingdings" pitchFamily="2" charset="2"/>
              <a:buNone/>
            </a:pPr>
            <a:r>
              <a:rPr lang="cs-CZ" altLang="cs-CZ" sz="1800" smtClean="0">
                <a:hlinkClick r:id="rId2" tooltip="Trvalý odkaz na 38.32-Úprava odpadů k dalšímu využití, kromě demontáže vraků, strojů a zařízení"/>
              </a:rPr>
              <a:t>38.32-Úprava odpadů k dalšímu využití, kromě demontáže vraků, strojů a zařízení</a:t>
            </a:r>
            <a:endParaRPr lang="cs-CZ" altLang="cs-CZ" sz="1800" smtClean="0"/>
          </a:p>
          <a:p>
            <a:pPr marL="890588" lvl="2" indent="0">
              <a:buFont typeface="Wingdings" pitchFamily="2" charset="2"/>
              <a:buNone/>
            </a:pPr>
            <a:r>
              <a:rPr lang="cs-CZ" altLang="cs-CZ" sz="1800" smtClean="0">
                <a:hlinkClick r:id="rId10" tooltip="Trvalý odkaz na 38.31-Demontáž vraků a vyřazených strojů a zařízení pro účely recyklace"/>
              </a:rPr>
              <a:t>38.31-Demontáž vraků a vyřazených strojů a zařízení pro účely recyklace</a:t>
            </a:r>
            <a:endParaRPr lang="cs-CZ" altLang="cs-CZ" sz="1800" smtClean="0"/>
          </a:p>
          <a:p>
            <a:pPr marL="890588" lvl="2" indent="0">
              <a:buFont typeface="Wingdings" pitchFamily="2" charset="2"/>
              <a:buNone/>
            </a:pPr>
            <a:r>
              <a:rPr lang="cs-CZ" altLang="cs-CZ" sz="1800" smtClean="0">
                <a:hlinkClick r:id="rId11" tooltip="Trvalý odkaz na 39.00-Sanace a jiné činnosti související s odpady"/>
              </a:rPr>
              <a:t>39.00-Sanace a jiné činnosti související s odpady</a:t>
            </a:r>
            <a:endParaRPr lang="cs-CZ" altLang="cs-CZ" sz="180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cs-CZ" altLang="cs-CZ" smtClean="0"/>
              <a:t>Eko-inovace</a:t>
            </a:r>
          </a:p>
        </p:txBody>
      </p:sp>
      <p:sp>
        <p:nvSpPr>
          <p:cNvPr id="38915" name="Rectangle 3"/>
          <p:cNvSpPr>
            <a:spLocks noGrp="1" noChangeArrowheads="1"/>
          </p:cNvSpPr>
          <p:nvPr>
            <p:ph type="body" idx="1"/>
          </p:nvPr>
        </p:nvSpPr>
        <p:spPr>
          <a:xfrm>
            <a:off x="949325" y="1981200"/>
            <a:ext cx="7661275" cy="4616450"/>
          </a:xfrm>
        </p:spPr>
        <p:txBody>
          <a:bodyPr/>
          <a:lstStyle/>
          <a:p>
            <a:r>
              <a:rPr lang="cs-CZ" altLang="cs-CZ" sz="2400" smtClean="0"/>
              <a:t>Akční plán pro ekologické inovace (EcoAP)</a:t>
            </a:r>
          </a:p>
          <a:p>
            <a:r>
              <a:rPr lang="cs-CZ" altLang="cs-CZ" sz="2400" smtClean="0"/>
              <a:t>Fóra</a:t>
            </a:r>
          </a:p>
          <a:p>
            <a:endParaRPr lang="cs-CZ" altLang="cs-CZ" sz="2400" smtClean="0"/>
          </a:p>
          <a:p>
            <a:r>
              <a:rPr lang="cs-CZ" altLang="cs-CZ" sz="2400" smtClean="0"/>
              <a:t>ECO-WEB </a:t>
            </a:r>
            <a:r>
              <a:rPr lang="cs-CZ" altLang="cs-CZ" sz="2400" smtClean="0">
                <a:hlinkClick r:id="rId2"/>
              </a:rPr>
              <a:t>http://www.ecoweb.info/</a:t>
            </a:r>
            <a:r>
              <a:rPr lang="cs-CZ" altLang="cs-CZ" sz="2400" smtClean="0"/>
              <a:t> </a:t>
            </a:r>
          </a:p>
          <a:p>
            <a:pPr lvl="1"/>
            <a:r>
              <a:rPr lang="cs-CZ" altLang="cs-CZ" sz="2000" smtClean="0"/>
              <a:t>Příklady</a:t>
            </a:r>
          </a:p>
          <a:p>
            <a:pPr lvl="2"/>
            <a:r>
              <a:rPr lang="cs-CZ" altLang="cs-CZ" sz="1600" smtClean="0"/>
              <a:t>Šetrnější vytápění (peletky, štěpka, topoly, integrované systémy vytápění, aj.)</a:t>
            </a:r>
          </a:p>
          <a:p>
            <a:pPr lvl="2"/>
            <a:r>
              <a:rPr lang="cs-CZ" altLang="cs-CZ" sz="1600" smtClean="0"/>
              <a:t>Šetrnější doprava (hybridní pohony, CNG technologie,  aj.)</a:t>
            </a:r>
          </a:p>
          <a:p>
            <a:pPr lvl="2"/>
            <a:r>
              <a:rPr lang="cs-CZ" altLang="cs-CZ" sz="1600" smtClean="0"/>
              <a:t>SONY  </a:t>
            </a:r>
            <a:r>
              <a:rPr lang="cs-CZ" altLang="cs-CZ" sz="1600" smtClean="0">
                <a:hlinkClick r:id="rId3"/>
              </a:rPr>
              <a:t>http://www.sony.cz/hub/eco/ekologicke-produkty/inovace</a:t>
            </a:r>
            <a:r>
              <a:rPr lang="cs-CZ" altLang="cs-CZ" sz="1600" smtClean="0"/>
              <a:t> </a:t>
            </a:r>
          </a:p>
          <a:p>
            <a:endParaRPr lang="cs-CZ" altLang="cs-CZ" sz="2400" smtClean="0"/>
          </a:p>
          <a:p>
            <a:endParaRPr lang="cs-CZ" altLang="cs-CZ" sz="2000" smtClean="0"/>
          </a:p>
        </p:txBody>
      </p:sp>
      <p:pic>
        <p:nvPicPr>
          <p:cNvPr id="389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3463" y="2420938"/>
            <a:ext cx="3884612"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4300" y="333375"/>
            <a:ext cx="4427538" cy="98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5394325"/>
            <a:ext cx="2736850" cy="1287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59563" y="3284538"/>
            <a:ext cx="1809750" cy="582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cs-CZ" altLang="cs-CZ" sz="3600" smtClean="0"/>
              <a:t>Neziskový sektor v ochraně ŽP</a:t>
            </a:r>
            <a:endParaRPr lang="cs-CZ" altLang="cs-CZ" smtClean="0"/>
          </a:p>
        </p:txBody>
      </p:sp>
      <p:sp>
        <p:nvSpPr>
          <p:cNvPr id="39939" name="Rectangle 3"/>
          <p:cNvSpPr>
            <a:spLocks noGrp="1" noChangeArrowheads="1"/>
          </p:cNvSpPr>
          <p:nvPr>
            <p:ph type="body" idx="1"/>
          </p:nvPr>
        </p:nvSpPr>
        <p:spPr/>
        <p:txBody>
          <a:bodyPr/>
          <a:lstStyle/>
          <a:p>
            <a:r>
              <a:rPr lang="cs-CZ" altLang="cs-CZ" sz="2400" smtClean="0"/>
              <a:t>subjekty veřejného sektoru, kterými jsou: </a:t>
            </a:r>
          </a:p>
          <a:p>
            <a:pPr lvl="1"/>
            <a:r>
              <a:rPr lang="cs-CZ" altLang="cs-CZ" sz="2000" smtClean="0"/>
              <a:t>Ministerstvo životního prostředí; </a:t>
            </a:r>
          </a:p>
          <a:p>
            <a:pPr lvl="1"/>
            <a:r>
              <a:rPr lang="cs-CZ" altLang="cs-CZ" sz="2000" smtClean="0"/>
              <a:t>obce; </a:t>
            </a:r>
          </a:p>
          <a:p>
            <a:pPr lvl="1"/>
            <a:r>
              <a:rPr lang="cs-CZ" altLang="cs-CZ" sz="2000" smtClean="0"/>
              <a:t>kraje; </a:t>
            </a:r>
          </a:p>
          <a:p>
            <a:pPr lvl="1"/>
            <a:r>
              <a:rPr lang="cs-CZ" altLang="cs-CZ" sz="2000" smtClean="0"/>
              <a:t>Fondy (Státní fond životního prostředí); </a:t>
            </a:r>
          </a:p>
          <a:p>
            <a:pPr lvl="1"/>
            <a:r>
              <a:rPr lang="cs-CZ" altLang="cs-CZ" sz="2000" smtClean="0"/>
              <a:t>Veřejné instituce (CENIA, Česká inspekce životního prostředí, </a:t>
            </a:r>
            <a:r>
              <a:rPr lang="pl-PL" altLang="cs-CZ" sz="2000" smtClean="0"/>
              <a:t>Agentura ochrany přírody a krajiny, </a:t>
            </a:r>
            <a:r>
              <a:rPr lang="cs-CZ" altLang="cs-CZ" sz="2000" smtClean="0"/>
              <a:t>veřejné neziskové organizace aj. )</a:t>
            </a:r>
          </a:p>
          <a:p>
            <a:r>
              <a:rPr lang="pt-BR" altLang="cs-CZ" sz="2400" smtClean="0"/>
              <a:t>nestátní (soukromé) neziskové organizace a </a:t>
            </a:r>
          </a:p>
          <a:p>
            <a:r>
              <a:rPr lang="cs-CZ" altLang="cs-CZ" sz="2400" smtClean="0"/>
              <a:t>občané (domácnosti).</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cs-CZ" altLang="cs-CZ" smtClean="0"/>
              <a:t>Organizace veřejného sektoru</a:t>
            </a:r>
          </a:p>
        </p:txBody>
      </p:sp>
      <p:sp>
        <p:nvSpPr>
          <p:cNvPr id="40963" name="Rectangle 3"/>
          <p:cNvSpPr>
            <a:spLocks noGrp="1" noChangeArrowheads="1"/>
          </p:cNvSpPr>
          <p:nvPr>
            <p:ph type="body" idx="1"/>
          </p:nvPr>
        </p:nvSpPr>
        <p:spPr>
          <a:xfrm>
            <a:off x="949325" y="1981200"/>
            <a:ext cx="7726363" cy="4616450"/>
          </a:xfrm>
        </p:spPr>
        <p:txBody>
          <a:bodyPr/>
          <a:lstStyle/>
          <a:p>
            <a:pPr eaLnBrk="1" hangingPunct="1"/>
            <a:r>
              <a:rPr lang="cs-CZ" altLang="cs-CZ" sz="2800" smtClean="0"/>
              <a:t>MŽP … zajišťuje:                zajišťuje:</a:t>
            </a:r>
          </a:p>
          <a:p>
            <a:r>
              <a:rPr lang="cs-CZ" altLang="cs-CZ" sz="1600" smtClean="0"/>
              <a:t>ochranu přirozené akumulace vod; </a:t>
            </a:r>
          </a:p>
          <a:p>
            <a:r>
              <a:rPr lang="cs-CZ" altLang="cs-CZ" sz="1600" smtClean="0"/>
              <a:t>ochranu ovzduší; </a:t>
            </a:r>
          </a:p>
          <a:p>
            <a:r>
              <a:rPr lang="cs-CZ" altLang="cs-CZ" sz="1600" smtClean="0"/>
              <a:t>ochranu zemědělského půdního fondu; </a:t>
            </a:r>
          </a:p>
          <a:p>
            <a:r>
              <a:rPr lang="cs-CZ" altLang="cs-CZ" sz="1600" smtClean="0"/>
              <a:t>ochranu hornického prostředí, včetně ochrany nerostných zdrojů a podzemních vod; </a:t>
            </a:r>
          </a:p>
          <a:p>
            <a:r>
              <a:rPr lang="cs-CZ" altLang="cs-CZ" sz="1600" smtClean="0"/>
              <a:t>odpadové hospodářství; </a:t>
            </a:r>
          </a:p>
          <a:p>
            <a:r>
              <a:rPr lang="cs-CZ" altLang="cs-CZ" sz="1600" smtClean="0"/>
              <a:t>myslivost, rybářství a lesní hospodářství v národních parcích; </a:t>
            </a:r>
          </a:p>
          <a:p>
            <a:r>
              <a:rPr lang="cs-CZ" altLang="cs-CZ" sz="1600" smtClean="0"/>
              <a:t>výkon státní geologické služby; </a:t>
            </a:r>
          </a:p>
          <a:p>
            <a:r>
              <a:rPr lang="cs-CZ" altLang="cs-CZ" sz="1600" smtClean="0"/>
              <a:t>ochranu přírody a krajiny; </a:t>
            </a:r>
          </a:p>
          <a:p>
            <a:r>
              <a:rPr lang="cs-CZ" altLang="cs-CZ" sz="1600" smtClean="0"/>
              <a:t>geologické práce a ekologický dohled nad těžbou; </a:t>
            </a:r>
          </a:p>
          <a:p>
            <a:r>
              <a:rPr lang="cs-CZ" altLang="cs-CZ" sz="1600" smtClean="0"/>
              <a:t>ochranu vodních zdrojů a ochranu jakosti podzemních a povrchových vod; </a:t>
            </a:r>
          </a:p>
          <a:p>
            <a:r>
              <a:rPr lang="cs-CZ" altLang="cs-CZ" sz="1600" smtClean="0"/>
              <a:t>státní ekologickou politiku; </a:t>
            </a:r>
          </a:p>
          <a:p>
            <a:r>
              <a:rPr lang="cs-CZ" altLang="cs-CZ" sz="1600" smtClean="0"/>
              <a:t>posuzování vlivů činností a jejich důsledků na ŽP, včetně těch, které přesahují hranice státu.</a:t>
            </a:r>
          </a:p>
        </p:txBody>
      </p:sp>
      <p:pic>
        <p:nvPicPr>
          <p:cNvPr id="409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557338"/>
            <a:ext cx="4895850"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1557338"/>
            <a:ext cx="20066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cs-CZ" altLang="cs-CZ" smtClean="0"/>
              <a:t>Organizace veřejného sektoru</a:t>
            </a:r>
          </a:p>
        </p:txBody>
      </p:sp>
      <p:sp>
        <p:nvSpPr>
          <p:cNvPr id="41987" name="Rectangle 3"/>
          <p:cNvSpPr>
            <a:spLocks noGrp="1" noChangeArrowheads="1"/>
          </p:cNvSpPr>
          <p:nvPr>
            <p:ph type="body" idx="1"/>
          </p:nvPr>
        </p:nvSpPr>
        <p:spPr>
          <a:xfrm>
            <a:off x="179388" y="2060575"/>
            <a:ext cx="7726362" cy="4616450"/>
          </a:xfrm>
        </p:spPr>
        <p:txBody>
          <a:bodyPr/>
          <a:lstStyle/>
          <a:p>
            <a:pPr eaLnBrk="1" hangingPunct="1"/>
            <a:r>
              <a:rPr lang="cs-CZ" altLang="cs-CZ" sz="2800" smtClean="0"/>
              <a:t>Kraje</a:t>
            </a:r>
          </a:p>
          <a:p>
            <a:pPr lvl="1" eaLnBrk="1" hangingPunct="1"/>
            <a:r>
              <a:rPr lang="cs-CZ" altLang="cs-CZ" sz="2400" smtClean="0"/>
              <a:t>prognózy, koncepce a strategie </a:t>
            </a:r>
          </a:p>
          <a:p>
            <a:pPr lvl="1" eaLnBrk="1" hangingPunct="1"/>
            <a:r>
              <a:rPr lang="cs-CZ" altLang="cs-CZ" sz="2400" smtClean="0"/>
              <a:t>mimo to také:</a:t>
            </a:r>
          </a:p>
          <a:p>
            <a:pPr lvl="2"/>
            <a:r>
              <a:rPr lang="cs-CZ" altLang="cs-CZ" sz="1600" smtClean="0"/>
              <a:t>vymezují a hodnotí regionální systém ekologické stability; </a:t>
            </a:r>
          </a:p>
          <a:p>
            <a:pPr lvl="2"/>
            <a:r>
              <a:rPr lang="cs-CZ" altLang="cs-CZ" sz="1600" smtClean="0"/>
              <a:t>vydávají závazné stanovisko ke schválení lesních hospodářských plánů a hospodářských osnov; </a:t>
            </a:r>
          </a:p>
          <a:p>
            <a:pPr lvl="2"/>
            <a:r>
              <a:rPr lang="cs-CZ" altLang="cs-CZ" sz="1600" smtClean="0"/>
              <a:t>rozhodují o omezení výkonu práva myslivosti a rybářství v přírodních rezervacích; </a:t>
            </a:r>
          </a:p>
          <a:p>
            <a:pPr lvl="2"/>
            <a:r>
              <a:rPr lang="cs-CZ" altLang="cs-CZ" sz="1600" smtClean="0"/>
              <a:t>zajišťují záchranné programy ohrožených zvláště chráněných rostlin a živočichů; </a:t>
            </a:r>
          </a:p>
          <a:p>
            <a:pPr lvl="2"/>
            <a:r>
              <a:rPr lang="cs-CZ" altLang="cs-CZ" sz="1600" smtClean="0"/>
              <a:t>vykonávají státní dozor v ochraně přírody a krajiny; </a:t>
            </a:r>
          </a:p>
          <a:p>
            <a:pPr lvl="2"/>
            <a:r>
              <a:rPr lang="cs-CZ" altLang="cs-CZ" sz="1600" smtClean="0"/>
              <a:t>spolupracující s ostatními úřady a orgány na zajišťování ekologické výchovy a vzdělání a </a:t>
            </a:r>
          </a:p>
          <a:p>
            <a:pPr lvl="2"/>
            <a:r>
              <a:rPr lang="cs-CZ" altLang="cs-CZ" sz="1600" smtClean="0"/>
              <a:t>uplatňují stanovisko k zásadám územního rozvoje z hlediska zájmů chráněných zákonem o ochraně přírody a krajiny. </a:t>
            </a:r>
          </a:p>
        </p:txBody>
      </p:sp>
      <p:pic>
        <p:nvPicPr>
          <p:cNvPr id="4198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484313"/>
            <a:ext cx="3465513" cy="1989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cs-CZ" altLang="cs-CZ" smtClean="0"/>
              <a:t>Ochrana životního prostředí</a:t>
            </a:r>
          </a:p>
        </p:txBody>
      </p:sp>
      <p:sp>
        <p:nvSpPr>
          <p:cNvPr id="8195" name="Rectangle 3"/>
          <p:cNvSpPr>
            <a:spLocks noGrp="1" noChangeArrowheads="1"/>
          </p:cNvSpPr>
          <p:nvPr>
            <p:ph type="body" idx="1"/>
          </p:nvPr>
        </p:nvSpPr>
        <p:spPr/>
        <p:txBody>
          <a:bodyPr/>
          <a:lstStyle/>
          <a:p>
            <a:pPr eaLnBrk="1" hangingPunct="1">
              <a:lnSpc>
                <a:spcPct val="80000"/>
              </a:lnSpc>
              <a:defRPr/>
            </a:pPr>
            <a:r>
              <a:rPr lang="cs-CZ" altLang="cs-CZ" dirty="0" smtClean="0"/>
              <a:t>Důvody ochrany životního prostředí</a:t>
            </a:r>
          </a:p>
          <a:p>
            <a:pPr lvl="1" eaLnBrk="1" hangingPunct="1">
              <a:lnSpc>
                <a:spcPct val="80000"/>
              </a:lnSpc>
              <a:defRPr/>
            </a:pPr>
            <a:r>
              <a:rPr lang="cs-CZ" altLang="cs-CZ" dirty="0" smtClean="0"/>
              <a:t>idealistické pojetí: „dílo Boží“</a:t>
            </a:r>
          </a:p>
          <a:p>
            <a:pPr lvl="1" eaLnBrk="1" hangingPunct="1">
              <a:lnSpc>
                <a:spcPct val="80000"/>
              </a:lnSpc>
              <a:defRPr/>
            </a:pPr>
            <a:r>
              <a:rPr lang="cs-CZ" altLang="cs-CZ" dirty="0" smtClean="0">
                <a:solidFill>
                  <a:schemeClr val="accent1">
                    <a:lumMod val="75000"/>
                  </a:schemeClr>
                </a:solidFill>
              </a:rPr>
              <a:t>materialistické pojetí</a:t>
            </a:r>
            <a:r>
              <a:rPr lang="cs-CZ" altLang="cs-CZ" dirty="0" smtClean="0"/>
              <a:t>: funkce životního prostředí</a:t>
            </a:r>
          </a:p>
          <a:p>
            <a:pPr lvl="2" eaLnBrk="1" hangingPunct="1">
              <a:lnSpc>
                <a:spcPct val="80000"/>
              </a:lnSpc>
              <a:defRPr/>
            </a:pPr>
            <a:r>
              <a:rPr lang="cs-CZ" altLang="cs-CZ" dirty="0" smtClean="0"/>
              <a:t>zdroj všech vstupů</a:t>
            </a:r>
          </a:p>
          <a:p>
            <a:pPr lvl="2" eaLnBrk="1" hangingPunct="1">
              <a:lnSpc>
                <a:spcPct val="80000"/>
              </a:lnSpc>
              <a:defRPr/>
            </a:pPr>
            <a:r>
              <a:rPr lang="cs-CZ" altLang="cs-CZ" dirty="0" smtClean="0"/>
              <a:t>odkladiště a „absorbátor“ všech výstupů  jen v určitém rozsahu, čase, prostoru</a:t>
            </a:r>
          </a:p>
          <a:p>
            <a:pPr lvl="1" eaLnBrk="1" hangingPunct="1">
              <a:lnSpc>
                <a:spcPct val="80000"/>
              </a:lnSpc>
              <a:defRPr/>
            </a:pPr>
            <a:r>
              <a:rPr lang="cs-CZ" altLang="cs-CZ" dirty="0" smtClean="0"/>
              <a:t>„příznivé“ životní prostředí jako sociální standard (udržitelný rozvoj)</a:t>
            </a:r>
            <a:endParaRPr lang="cs-CZ" altLang="cs-CZ" sz="2400" dirty="0" smtClean="0"/>
          </a:p>
          <a:p>
            <a:pPr eaLnBrk="1" hangingPunct="1">
              <a:lnSpc>
                <a:spcPct val="80000"/>
              </a:lnSpc>
              <a:defRPr/>
            </a:pPr>
            <a:endParaRPr lang="cs-CZ" altLang="cs-CZ" sz="28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cs-CZ" altLang="cs-CZ" smtClean="0"/>
              <a:t>Organizace veřejného sektoru</a:t>
            </a:r>
          </a:p>
        </p:txBody>
      </p:sp>
      <p:sp>
        <p:nvSpPr>
          <p:cNvPr id="43011" name="Rectangle 3"/>
          <p:cNvSpPr>
            <a:spLocks noGrp="1" noChangeArrowheads="1"/>
          </p:cNvSpPr>
          <p:nvPr>
            <p:ph type="body" idx="1"/>
          </p:nvPr>
        </p:nvSpPr>
        <p:spPr>
          <a:xfrm>
            <a:off x="949325" y="1981200"/>
            <a:ext cx="7726363" cy="4616450"/>
          </a:xfrm>
        </p:spPr>
        <p:txBody>
          <a:bodyPr/>
          <a:lstStyle/>
          <a:p>
            <a:pPr eaLnBrk="1" hangingPunct="1"/>
            <a:r>
              <a:rPr lang="cs-CZ" altLang="cs-CZ" sz="2800" smtClean="0"/>
              <a:t>Obce</a:t>
            </a:r>
          </a:p>
          <a:p>
            <a:pPr lvl="2"/>
            <a:r>
              <a:rPr lang="cs-CZ" altLang="cs-CZ" sz="2000" smtClean="0"/>
              <a:t>jsou odpovědné za odpadové hospodářství obce; </a:t>
            </a:r>
          </a:p>
          <a:p>
            <a:pPr lvl="2"/>
            <a:r>
              <a:rPr lang="cs-CZ" altLang="cs-CZ" sz="2000" smtClean="0"/>
              <a:t>jsou odpovědné za kvalitu vod v obci; </a:t>
            </a:r>
          </a:p>
          <a:p>
            <a:pPr lvl="2"/>
            <a:r>
              <a:rPr lang="cs-CZ" altLang="cs-CZ" sz="2000" smtClean="0"/>
              <a:t>vymezují a hodnotí místní systém ekologické stability; </a:t>
            </a:r>
          </a:p>
          <a:p>
            <a:pPr lvl="2"/>
            <a:r>
              <a:rPr lang="cs-CZ" altLang="cs-CZ" sz="2000" smtClean="0"/>
              <a:t>vykonávají státní dozor v ochraně přírody a krajiny; </a:t>
            </a:r>
          </a:p>
          <a:p>
            <a:pPr lvl="2"/>
            <a:r>
              <a:rPr lang="cs-CZ" altLang="cs-CZ" sz="2000" smtClean="0"/>
              <a:t>ukládají pokuty za přestupky a protiprávní jednání; </a:t>
            </a:r>
          </a:p>
          <a:p>
            <a:pPr lvl="2"/>
            <a:r>
              <a:rPr lang="cs-CZ" altLang="cs-CZ" sz="2000" smtClean="0"/>
              <a:t>uplatňují stanoviska k územním plánům, regulačním plánům</a:t>
            </a:r>
            <a:r>
              <a:rPr lang="cs-CZ" altLang="cs-CZ" smtClean="0"/>
              <a:t>.</a:t>
            </a:r>
            <a:endParaRPr lang="cs-CZ" altLang="cs-CZ" sz="460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cs-CZ" altLang="cs-CZ" smtClean="0"/>
              <a:t>NNO  </a:t>
            </a:r>
            <a:r>
              <a:rPr lang="cs-CZ" altLang="cs-CZ" sz="2800" smtClean="0">
                <a:hlinkClick r:id="rId2"/>
              </a:rPr>
              <a:t>http://www.zelenykruh.cz/cz/</a:t>
            </a:r>
            <a:r>
              <a:rPr lang="cs-CZ" altLang="cs-CZ" sz="2800" smtClean="0"/>
              <a:t> (28)</a:t>
            </a:r>
          </a:p>
        </p:txBody>
      </p:sp>
      <p:pic>
        <p:nvPicPr>
          <p:cNvPr id="4403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2565400"/>
            <a:ext cx="1143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2636838"/>
            <a:ext cx="211455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7" name="Zástupný symbol pro obsah 2"/>
          <p:cNvSpPr>
            <a:spLocks noGrp="1"/>
          </p:cNvSpPr>
          <p:nvPr>
            <p:ph idx="1"/>
          </p:nvPr>
        </p:nvSpPr>
        <p:spPr/>
        <p:txBody>
          <a:bodyPr/>
          <a:lstStyle/>
          <a:p>
            <a:pPr marL="0" indent="0">
              <a:buFont typeface="Wingdings" pitchFamily="2" charset="2"/>
              <a:buNone/>
            </a:pPr>
            <a:endParaRPr lang="cs-CZ" altLang="cs-CZ" sz="2400" smtClean="0"/>
          </a:p>
          <a:p>
            <a:pPr marL="0" indent="0">
              <a:buFont typeface="Wingdings" pitchFamily="2" charset="2"/>
              <a:buNone/>
            </a:pPr>
            <a:endParaRPr lang="cs-CZ" altLang="cs-CZ" sz="2400" smtClean="0"/>
          </a:p>
          <a:p>
            <a:pPr marL="0" indent="0">
              <a:buFont typeface="Wingdings" pitchFamily="2" charset="2"/>
              <a:buNone/>
            </a:pPr>
            <a:endParaRPr lang="cs-CZ" altLang="cs-CZ" sz="2400" smtClean="0"/>
          </a:p>
          <a:p>
            <a:pPr marL="0" indent="0">
              <a:buFont typeface="Wingdings" pitchFamily="2" charset="2"/>
              <a:buNone/>
            </a:pPr>
            <a:endParaRPr lang="cs-CZ" altLang="cs-CZ" sz="2400" smtClean="0"/>
          </a:p>
          <a:p>
            <a:pPr marL="0" indent="0">
              <a:buFont typeface="Wingdings" pitchFamily="2" charset="2"/>
              <a:buNone/>
            </a:pPr>
            <a:endParaRPr lang="cs-CZ" altLang="cs-CZ" sz="2400" smtClean="0"/>
          </a:p>
        </p:txBody>
      </p:sp>
      <p:pic>
        <p:nvPicPr>
          <p:cNvPr id="4403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7813" y="1844675"/>
            <a:ext cx="1947862" cy="792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9925" y="2428875"/>
            <a:ext cx="1801813" cy="1576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4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3725" y="5391150"/>
            <a:ext cx="4448175"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41"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9713" y="2905125"/>
            <a:ext cx="1235075" cy="98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42"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3538" y="4724400"/>
            <a:ext cx="1976437" cy="725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43"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95513" y="3627438"/>
            <a:ext cx="2338387" cy="93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44"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84775" y="4140200"/>
            <a:ext cx="2219325"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Dělení nástrojů environmentální politiky</a:t>
            </a:r>
            <a:endParaRPr lang="cs-CZ" dirty="0"/>
          </a:p>
        </p:txBody>
      </p:sp>
      <p:sp>
        <p:nvSpPr>
          <p:cNvPr id="3" name="Zástupný symbol pro obsah 2"/>
          <p:cNvSpPr>
            <a:spLocks noGrp="1"/>
          </p:cNvSpPr>
          <p:nvPr>
            <p:ph idx="1"/>
          </p:nvPr>
        </p:nvSpPr>
        <p:spPr/>
        <p:txBody>
          <a:bodyPr/>
          <a:lstStyle/>
          <a:p>
            <a:r>
              <a:rPr lang="cs-CZ" dirty="0" smtClean="0"/>
              <a:t>Podle formy stimulace:</a:t>
            </a:r>
          </a:p>
          <a:p>
            <a:pPr lvl="1"/>
            <a:r>
              <a:rPr lang="cs-CZ" dirty="0" smtClean="0"/>
              <a:t>Pozitivní stimulace (daňová zvýhodnění, subvence)</a:t>
            </a:r>
          </a:p>
          <a:p>
            <a:pPr lvl="1"/>
            <a:r>
              <a:rPr lang="cs-CZ" dirty="0" smtClean="0"/>
              <a:t>Negativní stimulace (poplatky, daně, povolenky)</a:t>
            </a:r>
          </a:p>
          <a:p>
            <a:r>
              <a:rPr lang="cs-CZ" dirty="0" smtClean="0"/>
              <a:t>Podle míry direktivnosti:</a:t>
            </a:r>
          </a:p>
          <a:p>
            <a:pPr lvl="1"/>
            <a:r>
              <a:rPr lang="cs-CZ" dirty="0" smtClean="0"/>
              <a:t>Administrativní (přímá regulace)</a:t>
            </a:r>
          </a:p>
          <a:p>
            <a:pPr lvl="1"/>
            <a:r>
              <a:rPr lang="cs-CZ" dirty="0" smtClean="0"/>
              <a:t>Ekonomické (nepřímá regulace)</a:t>
            </a:r>
          </a:p>
          <a:p>
            <a:pPr lvl="1"/>
            <a:r>
              <a:rPr lang="cs-CZ" dirty="0" smtClean="0"/>
              <a:t>Další (informační, dobrovolné)</a:t>
            </a:r>
          </a:p>
          <a:p>
            <a:endParaRPr lang="cs-CZ" dirty="0"/>
          </a:p>
        </p:txBody>
      </p:sp>
      <p:sp>
        <p:nvSpPr>
          <p:cNvPr id="4" name="Zástupný symbol pro číslo snímku 3"/>
          <p:cNvSpPr>
            <a:spLocks noGrp="1"/>
          </p:cNvSpPr>
          <p:nvPr>
            <p:ph type="sldNum" sz="quarter" idx="11"/>
          </p:nvPr>
        </p:nvSpPr>
        <p:spPr/>
        <p:txBody>
          <a:bodyPr/>
          <a:lstStyle/>
          <a:p>
            <a:pPr>
              <a:defRPr/>
            </a:pPr>
            <a:fld id="{84C61A1B-F696-4D07-8AF3-50AEF1438EAB}" type="slidenum">
              <a:rPr lang="cs-CZ" smtClean="0"/>
              <a:pPr>
                <a:defRPr/>
              </a:pPr>
              <a:t>42</a:t>
            </a:fld>
            <a:endParaRPr lang="cs-CZ"/>
          </a:p>
        </p:txBody>
      </p:sp>
    </p:spTree>
    <p:extLst>
      <p:ext uri="{BB962C8B-B14F-4D97-AF65-F5344CB8AC3E}">
        <p14:creationId xmlns:p14="http://schemas.microsoft.com/office/powerpoint/2010/main" val="2854753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900113" y="1628800"/>
            <a:ext cx="7772400" cy="4502125"/>
          </a:xfrm>
        </p:spPr>
        <p:txBody>
          <a:bodyPr/>
          <a:lstStyle/>
          <a:p>
            <a:r>
              <a:rPr lang="cs-CZ" dirty="0" smtClean="0"/>
              <a:t>Sledování cílů</a:t>
            </a:r>
          </a:p>
          <a:p>
            <a:pPr lvl="2"/>
            <a:r>
              <a:rPr lang="cs-CZ" dirty="0" smtClean="0"/>
              <a:t>Účinnost (lepší stav ŽP)</a:t>
            </a:r>
          </a:p>
          <a:p>
            <a:pPr lvl="2"/>
            <a:r>
              <a:rPr lang="cs-CZ" dirty="0" smtClean="0"/>
              <a:t>Efektivita (minimální množství nákladů)</a:t>
            </a:r>
          </a:p>
          <a:p>
            <a:pPr lvl="2"/>
            <a:r>
              <a:rPr lang="cs-CZ" dirty="0" smtClean="0"/>
              <a:t>Prevence (přecházení negativním vlivům)</a:t>
            </a:r>
          </a:p>
          <a:p>
            <a:r>
              <a:rPr lang="cs-CZ" dirty="0" smtClean="0"/>
              <a:t>Předpoklady účinnosti podle OECD</a:t>
            </a:r>
          </a:p>
          <a:p>
            <a:pPr lvl="2"/>
            <a:r>
              <a:rPr lang="cs-CZ" sz="2000" dirty="0" smtClean="0"/>
              <a:t>Obecně závažný problém</a:t>
            </a:r>
          </a:p>
          <a:p>
            <a:pPr lvl="2"/>
            <a:r>
              <a:rPr lang="cs-CZ" sz="2000" dirty="0" smtClean="0"/>
              <a:t>Zapojení veřejnosti</a:t>
            </a:r>
          </a:p>
          <a:p>
            <a:pPr lvl="2"/>
            <a:r>
              <a:rPr lang="cs-CZ" sz="2000" dirty="0" smtClean="0"/>
              <a:t>Rozhodnutí o změně včas oznámeno</a:t>
            </a:r>
          </a:p>
          <a:p>
            <a:pPr lvl="2"/>
            <a:r>
              <a:rPr lang="cs-CZ" sz="2000" dirty="0" smtClean="0"/>
              <a:t>Stabilní bez častých změn</a:t>
            </a:r>
          </a:p>
          <a:p>
            <a:pPr lvl="2"/>
            <a:r>
              <a:rPr lang="cs-CZ" sz="2000" dirty="0" smtClean="0"/>
              <a:t>Doprovázen radami, jak nežádoucí chování nahradit přijatelným</a:t>
            </a:r>
          </a:p>
          <a:p>
            <a:pPr lvl="2"/>
            <a:r>
              <a:rPr lang="cs-CZ" sz="2000" dirty="0" smtClean="0"/>
              <a:t>Implementace podpořena veřejně známou osobou</a:t>
            </a:r>
          </a:p>
          <a:p>
            <a:pPr lvl="2"/>
            <a:endParaRPr lang="cs-CZ" dirty="0" smtClean="0"/>
          </a:p>
          <a:p>
            <a:pPr lvl="6"/>
            <a:endParaRPr lang="cs-CZ" dirty="0"/>
          </a:p>
        </p:txBody>
      </p:sp>
      <p:sp>
        <p:nvSpPr>
          <p:cNvPr id="4" name="Zástupný symbol pro číslo snímku 3"/>
          <p:cNvSpPr>
            <a:spLocks noGrp="1"/>
          </p:cNvSpPr>
          <p:nvPr>
            <p:ph type="sldNum" sz="quarter" idx="11"/>
          </p:nvPr>
        </p:nvSpPr>
        <p:spPr/>
        <p:txBody>
          <a:bodyPr/>
          <a:lstStyle/>
          <a:p>
            <a:pPr>
              <a:defRPr/>
            </a:pPr>
            <a:fld id="{84C61A1B-F696-4D07-8AF3-50AEF1438EAB}" type="slidenum">
              <a:rPr lang="cs-CZ" smtClean="0"/>
              <a:pPr>
                <a:defRPr/>
              </a:pPr>
              <a:t>43</a:t>
            </a:fld>
            <a:endParaRPr lang="cs-CZ"/>
          </a:p>
        </p:txBody>
      </p:sp>
    </p:spTree>
    <p:extLst>
      <p:ext uri="{BB962C8B-B14F-4D97-AF65-F5344CB8AC3E}">
        <p14:creationId xmlns:p14="http://schemas.microsoft.com/office/powerpoint/2010/main" val="309656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Aplikace různých nástrojů politiky ŽP</a:t>
            </a:r>
            <a:endParaRPr lang="cs-CZ" dirty="0"/>
          </a:p>
        </p:txBody>
      </p:sp>
      <p:sp>
        <p:nvSpPr>
          <p:cNvPr id="4" name="Zástupný symbol pro číslo snímku 3"/>
          <p:cNvSpPr>
            <a:spLocks noGrp="1"/>
          </p:cNvSpPr>
          <p:nvPr>
            <p:ph type="sldNum" sz="quarter" idx="11"/>
          </p:nvPr>
        </p:nvSpPr>
        <p:spPr/>
        <p:txBody>
          <a:bodyPr/>
          <a:lstStyle/>
          <a:p>
            <a:pPr>
              <a:defRPr/>
            </a:pPr>
            <a:fld id="{84C61A1B-F696-4D07-8AF3-50AEF1438EAB}" type="slidenum">
              <a:rPr lang="cs-CZ" smtClean="0"/>
              <a:pPr>
                <a:defRPr/>
              </a:pPr>
              <a:t>44</a:t>
            </a:fld>
            <a:endParaRPr lang="cs-CZ"/>
          </a:p>
        </p:txBody>
      </p:sp>
      <p:pic>
        <p:nvPicPr>
          <p:cNvPr id="1026" name="Picture 2" descr="http://media.novinky.cz/215/332156-top_foto1-6nqs2.jpg?1346423402"/>
          <p:cNvPicPr>
            <a:picLocks noChangeAspect="1" noChangeArrowheads="1"/>
          </p:cNvPicPr>
          <p:nvPr/>
        </p:nvPicPr>
        <p:blipFill>
          <a:blip r:embed="rId2"/>
          <a:srcRect/>
          <a:stretch>
            <a:fillRect/>
          </a:stretch>
        </p:blipFill>
        <p:spPr bwMode="auto">
          <a:xfrm>
            <a:off x="457200" y="1752600"/>
            <a:ext cx="4114799" cy="2318004"/>
          </a:xfrm>
          <a:prstGeom prst="rect">
            <a:avLst/>
          </a:prstGeom>
          <a:noFill/>
        </p:spPr>
      </p:pic>
      <p:sp>
        <p:nvSpPr>
          <p:cNvPr id="1028" name="AutoShape 4" descr="data:image/jpeg;base64,/9j/4AAQSkZJRgABAQAAAQABAAD/2wCEAAkGBxQTEhQUExQWFhUXFxcbGBgYGRgbGBwZFxgWGhcaHBgYHCggGh0lHBwYIjEhJSorLi4uGCAzODMsNygtLisBCgoKDg0OGhAQGywkICQsLCwsLSwsLCwsLCwsLCwsLCwsLCwsLCwsLCwsLCwsLCwsLCwsLCwsLCwsLCwsLCwsLP/AABEIAMIBAwMBIgACEQEDEQH/xAAbAAABBQEBAAAAAAAAAAAAAAADAAECBAUGB//EAD4QAAECBAQDBgUDAwMEAgMAAAECEQADITEEEkFRYXGBBSKRobHwBhMywdFS4fEUQnIjYoIzkqKyFtIkY8L/xAAZAQADAQEBAAAAAAAAAAAAAAAAAQIDBAX/xAAvEQACAgEDAgQEBgMBAAAAAAAAAQIRAxIhMQRBBRMiUWFxoeGBkbHB0fAyQlIj/9oADAMBAAIRAxEAPwDhpqxdtffKJSEk/wAtAVAMwNYJI7o2jB7IC7LDe/xE8hUWHvaGwn1pCiwUWdqWJEamBkAoKgC7hlBLsakgi9q+656Wxkux8MFJcIKlOKirQbCrzSkZlAJSVVUO7VEwiwtRo0Ph6Z8pU5BAICwVFOgL2FXTa24iEns8ns8KDAyxMKuKUpmVDAve220awiFnN5SEBzVnNXZz5CluMa0vsslLg6JN6V0gWBwC8UMsoswQTnYfSVihSDTvDTQR1vZuAUE950kMH3yu3DQRel2I5P8AoXSHHItTk0YfaeEUglhS7R6bL7MDKBtRvF/25eVbG9jBSa391h6aB7nkqTe7tEpAq5ja7d7FMskgfvXTjw/iMFM02gIo28FMYhlFatP0jxjVlrJfMSxjAwckuMxIHg8a8rFC14zYAF4U5wD9JJrw0vwjTRKAGUfuYUuaka19IbNVwYTk2MSJCUkqF/FoCZ5Km4RawkiZOVklgqJ8BxJ0EaX9HhMMf9Zfz5uqJbBIOxVR/HpD0t7s0x4p5JaYK2c1j5xQkmg526xiT5+Z99npxaPQ/wD5WE0lYaUjnX0Ai/g/iQzKTJMlQ/x/JMOLgu51vw3qEra+qPNJR7iiQygWqKjepr74wJOKVp4x6jieysBiAcyP6dZrmSWQ4sSPp8QI4r4q+E5+F75ZcomkxH01/UP7X8OMPTe63OSeOUHUlRg4jGZnDtxckeEPKxBDJpziiQYnwEKiAk9SnG5A8XguAQvODY0PnQUevODJUaZe8Ske+UaPyQ2YMSA5DGj0qRzAqa1iHIRBE5aiSRpqBd6UTR6xLEyyA44Udid22151iaEzMoUygkkd1mJIY2NCPxCmpcd3vGjvavI1p5xn8xgEpI+oZeBofC7eOu8AnMHOan5PDxg01VXAFmroeHGv8xUmzEAk2tS7Pz9OcUiSvPDlh48Bag4QPENQAknUt79mCKm3b31eAAkG1tDz1igBiTufMfeFBCT+keH5h4W4yyqZ3aULiCYNOYhIqT4VI3iM5Y2FxbzizgcoNaCoJIzDXSKb2KOp7QwyUYMKyMQuWokMQe8HOYEgODrSCSFqVhpuVKh3XKiCHIZk0pU0Z7GorXAl4pXyJstS6VLJFyP1VoPG0dr2XiJc/DZfoe4YpAUS9DR68Xi1UhFDsKT/AE2LQgq/6soZTUA3LVsRk/8AKL+Bpg8Wn9KsSnU2SeNOUch2hNnDEEmfWSopQSE93UVbvVb6nudDG18MT1zJGMQpRUtSVElqlS0rCiwoHYUA1i4ewMs/BIInTALCWm7u5UWbhQ3jskpaOS+ED/qzDY/Kl/8Asv8AaD/HHa0/DolGQoJKlkF0pVTK+ojVbITOpSIZcuOK+De38TPnpTNWFJKFlglIqkgCoHOO6hrdBwc78RdijES1IcpJbvC4Yg/aPKO1ZJQspXcKy5g31AkF3YNxp+feCiPJvifAH582lDMX/wCxjOSoZzuFUp61i+Fmnv3rFHDd1LGuv7GLcsX6+EYsVFlM3eNLs/DKnLTLliqj4bk8AKxilPdfi0dRgVHDYMrf/VxBKEHVMpP1ka1NP+06QfFmuHFLLNQjyw/anaqZSTh8KWSP+pN/umK1Y6J9dKXp9j9hTcRVAARqtVE8hqTy6tBPhfsb+omd5xLQxW1H2SDxr0HKPTJUoABKQAAGAFAANAIqEHk9UuD3Oo6mHQx8nCvV3f8APx/Q5bDfBMofXMWo8MqR4EE+cW0/CcofQuYDxyqHgAPWOhMuGA0jfyo+x5L6/qG7cjlcf2ZMlByxT+oW66iCdndqBIKJgzylBlIIcMbsDpw1jqAd7Rw/xVgjIUFI/wCms0/2q/Ty1HI7RhPG4eqJ2dPnj1P/AJZOf79Tlfjn4d/pFpXKDyJlUG+U3y8aWO3KOWw1Vh21/wDUx6n2bOGLw83CTL5SqWToRXyUx6mPLc+VRSQxBII1cUMDdrUjz8+J4cjgy3JnhISK/SAw4PeK4WFlbqyOOb3u1qeL84EqWTUA10Y78ov4HBpSQtZ718pG4DU3qDwjHZOzFFzApKJZBUpgxY2t/aLj3axmZwJYtViNt7dfMQDEzQnS3Wj0c6WiUvMSLCiWv9RAY+t+G0QvcdIhMmJIYHu156nf3xaKypRLmri1B6tFrEJKUqTZj3jzprvGbOBpfWnJqdfzDskGzFjyfkYJ8w+FrQiKNdxffl184rkH15fmGBZJ9uIaIAngOBZ4UOxhZ63Ie4AFgGYWoItdmSlTFMkOakDgKnqwMQxGGCUIUCo5rvowFqV/aLXZE1MhcucCVEu6bUKVC7bxdxaVjstdo9mzJbhSKHXnbrQxHDYtQQkEnIFCgvpbi4T4Bo30/GEv9Ff8qeOWMHC45IkGWRUl34MGajvfWB44r/FiJY3CTVZyEhRJfu1FAHFBdtDtGj8JLyzCBeZIW+2YKVQ8coHjDSe2ZIYfKUGSEkhZZVKuAK/aMns7GiVPCgCyVK7pd8qgQxLXaNU+GI7H4GmFSZilF3CAN2Gc10102i18Y9mzJ6JQlAKKVkmoFMpGpjl/hTtn5CVgpKnCbPRswslJ4bWjok/FKTaWrxV/9I1i1QPkB8IdiT5M5KpiGSErD5kn6i4DAvHbhUchJ+L0EsZZFQLqJc8Ai0XP/lKaD5ZLlh3uBOzi20NSigds6ZJjmO1sEFLVS6jFeZ8YlKm+SGb9ZfT/AGxm9odvLUCQwUSWAqw5/eJlNUFHIIkhf0JWwa4O1WLdYc5h/aoDZo6nB4xGRKVyi4ADpO1LKf1i8nsWTPAIW2rEB/EGOJSc3S/v6BycUF5A9qdbPVuEdH8UqyzJcnSVJlpPMjMo8y48Ivf/AAxIFJiCGZlO3kDWt4z/AIvT/wDlzjv8sjl8qXFyTUWex4NBPqN+yf7Ha/BuD+XhZZaq++Tvm+n/AMcsb8pJJZJDtR6xm9hEHDYdrfJlf+iY1cL9Q6+hjsgqiqPN6iblmlKXu/1JycKRVZzHc/YWENjDUbN9zF4p4xTx4qOUXpozlK0VYzPiTCfMw01OoSVJ5p7w8WbrGoIDjVAIWTYJUTyAMJq0PFJxnGS7NHlvYGK+XiJStM4B5L7p8jGZ8V4IIxs+rDO4/wCYCj5mDdnD/VlAazJYHVYaLfxmjNjJ5AcAJHUJTevPwjhg/Q/mex43FLJB/A5aXNVSimdrFgKbczGnNXmqSHFA1RuaD1inhwpI/ZmHpztrDzVF/LfasTSPFojNAN2ZIu92b7CCT8UhCy75nsNALX46wNKgSQGcaMaFhr0fqIWJQ61USQokf7q6Ur5w69xtbBcRPzEAsRd7OWbUbuesU8Qah6M/vgY0RLShNmqGJACqaXNLW5xRnSQokgvprVwbO1LbaQadxUAlqcpJL8/20hkK3HB9hDKlkFydDTY6vFTEYcodTkhqaVNLeNeEPTYy+Uj/AGnqIaBoxDAArSCwoQSa1rCiKfsFFtSlpRlWKAuNq8ot9mLeWkONQzPqYXaCHSwvDdmyGDVBvXjGcpasf4k2gkyS5H0ly1uB4xBOGCnDClPdYsmUfYhpWFyklzWM1kpUK0CT2cNiOv7xWxOGyEZXJNGBrw3jYQmJGS8EczT5BNGVghnoCx/EaCZCxtDyezgkuKdftF5Mn20VPqLfpY20Zxw6wQ9fE/eDJRNoxboBw5mNE4cf3EeUSCwLV4xk+pl2ZNmens1RLlUWpPZuXU9S94tyUKUaDweNSR2aSHUeh/mKj52Uai3yZeDwJUeEdFgJaEBiPJ4UmU1AB1H5EFTKOrdBHdixLGviWkkWfmIOhHh+Y5T40k/6kuYPpWjL/wApZYv/AMSmOiWNhAMXgfnyTLpmfNLP+8OwOwUCU9RGk46lR29B1CwZ1J8cP8Sx8C48TMOEP3pRKT/iSSg+Dp/4mOlRMIIO0eSdk9orws7OBZ0rQaOH7yTsQddCOYj0/s3tGXPRnlqcajUHYjQxWGaap8o18U6OWLK8iXplv8n7fwaJxquHnAZk4qvWGaIFVedPJ42PLtknjA+NMeJeGUn+6b3AOB+s8srjmRGp2n2giQgrmKCRpqSdgNTHmPbnaqsTNK1UAohOiU/k6n8CMs2RRVdz0vDOjlmyqbXpW/z+Ab4Sw2bEoJbKh1qJAoE1F7d7LXZ+MLF4rMtSv1qKh/yct9o0pcv+lw5Sqk6cxWP0S65UniauOJGgjNK0lTkAkC9PCOHJLSlH8ReJdTHLndcLYpKSjr9mIHl9oGqUl3bcA8P5jV+UDZqvY1NhtFdckAvvpoPxGakcFozF4cJCy5Yhm2EAEkXe/Dx58uEXZwUxDB6Bhax01sYqLKgCctgwGnh7vGim6HZXTKBO5ehLsNPZ4QioDjx6Nz2EVps5WYd0ttcnamvhrvE5klbOwIfQhh9zcDpFbk7iWoPpw1YU0gWKkJUANB799YiFVBdq8NCxcaRGcqrO5N6RSEN/Rp39YaGUVbHwMKGB0ycPDpwkHBJtBEZruNY822Y2V04c+xBkI3iQS1yPOF8zc+vrCpjVjpR7ESfhDIVmPdDngHMXJHZa1CrJ6/YRccMpcFKDKoXDhKlFg77AVjYk9lIH1Eq8AI0JaQLBhwEbw6P/AKLUEjAkdmKOjczGrhuykpqoufLwi+iW9hB0YfhHXDp4R7FA5aALD31iSk84N8uG+Vx9842ArqpqTprEFFRo4eDzJL2b36wAYQh2LE71/mAB5Uo6lyeXlBwmIScPqSPfOCmWdKe9oYGP2x2L/Ud50pngXNEzGtmP9q+NjY7xyw+dhpn98qYL6FvRQ8QY71KFC6vAftCUyk5JgTMT+laQQOQYFPRoznjT3XJ6vSeKSxR8vItUfr918DnMP8b4hNFJlr4lJB/8S3lDYj41xCnyplo4gFRe1MxI8o1F/D+GU/8ApqT/AIzFei0qaK0nsnCZzLAzqrQznIy/U4lhJFYmsnGo611Hhz9Sxv8AL70cxMmzZ8wZiubMNrk8gBYcBSOg7P7LThmmTmXOuiUKpQdFLIuRoB53HRS8MEJKZSUywbhCWJ5qdz4xi43CAku78PyPH28Ly6V8s5eq8Ulkj5eJaY/X7GdiJuZRUs5iqp3PvaKpGwHt4sYpNSB4tTzJO8UyTWng49dI8/JBxZ4sotE8rfj+OUDLG9CLe+kTSv3ygd30hJslNocKS7PatoEtKagPz/Lc4koqGmw9YrTZ9a3D6sOFeUaJ+xVglykg1AFPw/o/SBrwo38b0+0Wl4gAEUro7+wwgTAMSkE8gDXYnhFa2gspKwWWju/lcQP5BSXN9yON61i5OCifXq7c4GtWYso878iabc9otTZW5lTsMoklnholNxZBIBpo4IhRep+wrOqE3UOfBomJa1fS7da13BoIsJlAe3ME+b7184celXcpRSJYfsglipaRvVz5UEaUns2UBbNarjSMsTNgT5wWWVGyX31/iNo4IR4QzdlywkMGHARIAafmMrD9mzFfU6U6ak9NOsbGD7NSiwrrf+I0oCUtL28IOnDVv5VtzgiUDT394mC9AIAGTKAiWWHKKVhO0AEFD94iUwUr4CIPz8IAB5KU9Kwgk9OVYKkNU784I29POAAJTV2f3tEVA+yYsFVN/fC8CWkHfx9YAKowoLvX+dCawRKANqmCgREiACSRHL9mpA7QVxVN8wVfaOnyklozUdiLTikTsycpWe7V6y1jleJkrOvpskYRyKT5jt87Nxcum3WMjGyTXX3V6c431A/vGRjaG9NtfX3SA5Tm8RhyVFy1NntWjxmTEguGKtn12FBrG9NAVxfbwvz+1ox8WhlMkHZ2N9BZg7/xGGWHdCZVdqMRbUel/wCIhMmE0BPVvL2YU675gNwwZzpw/eALmsBW/AtW3KOWUNyJRHBJvXyGt4ZUwEFmKqWtzgaZjihc32Pu0OpVkim939tEpEEFMD9I046+Voib8za+28RmKI2bwiUhW4tryp+/7RSEmRUSlt+XnFb5zk3cNZibUv8ASK6X9DKIOu44+2MRZgNPJ+cWWmBU76f9v7w0Wvmp38/wIaHYWdHh5SlMEpfkHjTk9kLN2HvYfkRsSZID3iyAKUj0TQypPYyf7iVdaeH5jQl4ZKRTS0TCuTQ4GsICWzBvfOHUDap5e+cLINfCJIYOw6whjBB2bn+9IklD0r0hwHd2odb16xNUyndHu20IBvdIi0RK4TQATy7RNKRtEAo+6e9okk0dve8MBzLeF8k/zCG5HhEszdf3gEDyNA1rrrB14gWemlPbxWmzKadBAAxJ+8M8CHgIQWDAAQGLSlf6SDsseZI+8Ukxk43FzP6mXLzH5eeWWIB1Iuzh7dYV0a48TyN12Tf5HVpLimvExk4yW5Nf56UjXBYXjKnKe/8ALu0BmYy0BR7uU+G52/EUMUjKp2Z7sk33OUttUm0a00VtV7jhFSbiSAe4onUUseLsacYUgMjEXLhVBxDudgH6GKC0Vcgtr15ULNeNzETCSQRWl1Fr8vPhGfNBJ6CMJxGUVhLVpU+gLF+TQKa+gF/Lx4ecW8VKIT/qE5qFAIYFD33FCS3s0RKzVqNLUqaak2jBxpmbiSXN1yjelgNRSIldLNrQb/v72Zchi7lk8NtQ430gSFqQSyjW7OKOC3Gw6tE6TNxIKD8STqXiIWBQ6+PODKS22rs7tx25CGmkHK4SKNYOal6v6w0AFSx+loUSKjoB4PCgsVHqqQKUrp6+MOkDytEEIN7ch74QSSmli/It46/tHpHQTyklvfiImE70I90gedqhyw0A46xNMxw5BS4sWcc2JEICWR7DjqYkoAbH09K/mBmbo1NvLpA8wFq2gAIuZ1hn4eG+kQSk+/ft4k7cuA58IAC2984khPRoilO8IFxV6fxSAAuV9bRNKRagHKKwWHseXusSE0Btbh7NWlGqBAAYzNjz8D4XHhA1860f2IYzGqLcngaib1/iACMxZNvOBn3RoIeb0r9/vAZigKa19ffswCFlF9LwkdIjnGn2giJVHsPfCAYZGX30jA7cOXGSFMWaVp/+xQjelCtKtt74RndsEOC1gPJTwmrNsObym3V2mvzN2eo5S1Cxrt9ox5oonMXOhN3sbUdvWNObNU1EtuVFPkEE16xQnqdVD71vflx4NCMjPnMaWB0s92HHrtFZINSK22GvAtFyfLeha2rDyHT8xnTkKBY0NS4rpy84GIBiAa0d2oXvzsTsNhAJqSA1mtSzUfTbdoJMUqvfDs7VdiBQ7GmrawD5igxNNvsaW3f1jFsZRTKABCVNp+osS+im/mHUtKgEpLFySv6ll3vo3LZ9aGUxFXINLOLV4s2kVJ0oIUCHrqPNzo/t4zbBhJRYi6r3BHpXwirMQkp7j0vUOCl3YXbizDjBlYgGuZstDShIbhU3gRApl1ubu51GnL+Il13IZTIc0NR+NjeIsQ4Nh5nf+YMup4Mz3LWtpSkCRa5qf2qH4GEku5m9mA+a9XHin7mFEwgfoB45YUVpQUesBTMWfqNnZtfZiWZzXXmBWBk7W9YYzSTSvlHcbBxMbj6XLeXvaClh9v484Fmaoby8Lw6ZlztwMIAgme+cSfXTx39vEM28PLGxI8oACJBOla+ETCQG9s0OksL1gay/4r7/AJgAlnF3bhq8QUoG59H93iOff7t4tD5gd2cVroLD94AGLuzV1oaXPD35GloTQvUgNfQ7Gt6NCzfUGLahhruYr58pIL5SdAA1g3i9b+UIAxYOVDfn4PtuIrz8R9JcBywBYV2bza8Wpkom5DNr0rQERFJF3NOYHMPyNf2gAAjVzV9GrWtvbP1kgVr7bjvDKIYMKN04e+EPMPAAvd3Pi8ADUKvQenpBwqosGdn/ACNdOsVxYvrelx+IrzxPzjIZeQAOCDmJBrakDAvTsVkBWQVf4pclqUFzeMztPEZ0ZmUnuKooZVBgdI0Z0xgO8H2NPu8ZvaIUUnMAO6tmcu44iBciZtSiyWZIFaAEDU2MVcT/ALVAF9Qf2+/KKszHKZOdHcUkEzMyPlpcWJKweoGo6Upc+X/YVrF6uA6iwCSsMaOaUADwqKLyUBIYAVawFXZzeK86WS7G9zRw4+ziKfaGOEoArQtIUoJBdB3csFOadIJiJoAuTyHTQ1hMCHyiA5USQXJ00LtoPG/GMfFoCCwCjVtGPQcaxozZoI7utTvW9QaC8UJsihuP8e9R6MN31iGkxlWXMdTlI3FWLvqBr1iOJmDmBt+H7xfjvFeajIMr5QXOZRFTTugam/UdYHIw7JDGxudATV2qaizNSMdImvYmqaH+pqW9CP4/aC56Qos/E6njUUe8TGHSEl3SpyAAaFTh0ku4Ybt1vEVygpPfsS7lqO29BYaPA1XLE4tcsGpaD3Us9OdGDE8ftEJ8spAzA3uDqGJodK+cSm4WW1iP9zgVJd6eHsQ84kJypU2UlhqSohxbQAcRWIq+5nQMYZOprwtDQaTPGUOWLV+r7CFD3GeggnX01/EEz7nX3WsAC+LtzuPfGFn870jvKC5jWt+MMOAbj/MRSxPXf3XWCpB6OK3gGEkoJrwu1dW+0HTKps2pPvnFcTdgAOj/AM8ommeXJPH976OYQBFbPwpXnb8QJzxvep34ekEE0mgsS3j6GHMpye8SasAK3NDo/mYAGRJNKm52qAPdWhpfeUz2uXDtsBQPxPGKolFSqPSlgwaruzPwfUdSSpVGdTuM1zTYg26Ne4hMC6kJFGYGobh1pfbxgE2ZmAGjWDO4FneukJKmcVAdy2x30B0tpxpEKLkOzCpa417zaAXNBAAPDTK5f708HvtwPGwaJuGDGtX1HkDp6xETbk2o/wB+P6hrCM8PyfWvkH8eEADkH708ud/xEQSdOr2NDwZ+vpDKmPYCm7m4ar0OsEQCS5PjY726QwHShmalyGbr5+nOHINyX89m984SlA2Bffj01/Mcf8c9oFCCEkuVJSGv+pR8m6wAavbvZnzFJzzAmSkpKwQe8xJAd7OdtTY1g2JxgWkEMEd4J0BYCorbTptGD2OpXyUEqVmIzXOtvJozVdqzJmLMrOrIk2dx3U97zcQ0iWzdwZQhOZUxawcrJUU0fQJDO9qg/eBdsKxGIXLElXy5aSxUFMdlKAFwBQDnFPtTFmVLUsHvAUJALElhccYBhe25v9MpZUP0p7qQzsKMKFyfCCh2VMfjjMnqStRySywuoJAoah7sHIjocNMStNClrPo9W2Jt7eMXsXCJbM1VbihbjpHRyZQSGINXu5I2ubfjwlgikZSwpgU2cVNbcO7+YWIQUpNTtQu72qRyizMzBml5h4Fzuwe3nEcyzVmDuznxI1uRGWmuCjMCSSosSUsCFaVpQkDe0VVTKlTmtqpu9wLvdxeLmKw+ZxUAkk5coZqnpwtXjWovA5TmY6MpJewer1owA9iJapDboHNm1G2rAtTl3QSWuzvwgGInEn6WZ3Sp66BhpUu+7RZUlALZX4kPrcsBUO1PCBTMICQ4UK3oTY6ZgdLml4l00J78EDNN1FOa6SBR7gmwAB1GsARmPBi1NOtPLbjF2XIR3hppUOPAwxw4SO7UVfvfYHyiYqJnFIrp+Z+gn/s+8NF9MsNRKugpDQekdHYg218/vBE+trxFBepNXDDfQAH3pF+TJADlPCo5PTV+sdxQOVJIPfcHRh49II51pyGwuzBokSSp6abG1XcnrE8TMbTvUAcjmGBpYwgAzBSlLPq3hQw0m4KWbf0YDgwiKk3KweT5aksKtv8AmLa1BLHKTTM/eYDZ3KdNIVgDBIVu+xa27bjTjxiBq19q8tCzP75Gl0qVcfp7zf5Cvi14FiVZXBF02NuA71vEwAOWA7vdqKlI4XqHroPKJlDAVGgoWJLXq4tEES2AfIRdnJLWo6Tx4U5xCZiHttsTag4hmhASCnsXVo5NNgLnjQ6RXmUI5m1OL9K3ictdLMBoA5La8m9tEQuj0fRqX8PHyhgRyfarbi/veJpTR6h25bmILLh7F6tvUg0Lb1hlCnHz/bTzgAZR6bab+GkOksHf3tSFmtx99IdKWFdLdOL++EADKmkVOkcR2jiZc2YDNExOV+6Uj6jckvyjuU0qRR/txO8TVLS9QPLwYinnYQCONHacpqG2jH8NGfgpMuWSszElancg6kubx6CrBSS7y0HT6UnQ04e+MU5vYMlVTKQOiRpQONtaQ7CjkcfJE5IRnSAS57ybB+O5HhA8ZhQmXLkoYurfQOTZ9THUT/hnDlu4df1JpUNQu8V8P8OS5RKg5B3Ng70ccOdGhWFFXs6RlHeFmZg2opXalKRdUtIZihSjXKlY0NKV51h8QMuVg5LgBy502I2NW1gcnDhJJCEpUWqkG22YtX3rEtjoKlRD1s7NUnQ7mnOo4lop4uapkkJJJctoASW72azbxZmOGZtXBuxoRypsdDA5swIAClZXU3ddu8ABXfiXvCoDIxE8qaqqsDlygCz11A2L+dGxUkFmKmuzitWcd22ulI0pk1bZXJBLsLEABqBy9KsdBvFVMrM6mArqRZ92s0TKIzM+bLSSwK3oA7U4prkLvUiwsIJIQpZQkUcEWUQKu/dBNnfxi6cK4zU0D+9+ekUDglBiaaO2r1Fa6bxEo+wtyKWLE0vtXwt74QKcvvOKdRbRy1qk13iac+U5WI12ci1LcX4V1gAUBd6DxBD+VPKu2elk6R/61WmlKPp0EKJSxT6BrZKd+IeFD2FR6VLl/LrVThhQpLFnoPGDpU7kswvrawu29DGSmcTQ86AMdq/eEZnN6MKneo4R20WaJxADs+Y6uE6atbziK5zDMHB1qXO9Xty5Rmp3uKcG4e9ok1S7ag9X69RtCoC4ha3zZi7saV5N+0GTjFNVR4mraX1frFRSgxax0/m/7RFJINBSg24tahgoLLaZ5ckEu55eH5iHzXcmhNKvW72pv5QEF6u9raW4+ZP5h1F7alhfn6crwAHC0kd41vX8NeBFqij0sBC+YGASwpu402NdfGIBRO5ADAMakm9KPXXbhAARRbY2o5Yv0p4XhlKrWx2r78PvEE9A3h70hKXWurl+HtoAJrYWYirWiKSKAE15tT2IHJQpLurNU2Fqmho56xN9m93t94BEwHfhfSptz0hkrYO/oGs9hCQdho9j11rrprE5NTppcUa1A/XxhANLSTrR/fmIeWoZnUodS13vWmsTTehIGuZxYMxNCObQdIuwZxe+zgXL3rVoYxZU0a9s1dresKesggAE8NaGpYX8qgRJSHAoFelA/vlAZkkLZJJBBux00qCOvXYwmBGaGY5QGq5YsSVMwBOjfdrRS/qQGDBz9NU1FXbU1B4c4uT1pDgm12Lki+lxbXaKM2T3yohRDMGUSKWqqhYaitGhAMZ4FRxOUDiwpS93PHYwGbOonKSCRWrV3owy/TSuvCLAUliKlxq7M7XNXABozQy6BVAkHcpcJdyzh/BjAMrSXuC9BQAXOrCo38aQNSSxdLGjsAaaGzam+5gqnBBLtVqaHQcb6aNWkNMmBn0IsxfwvofbQqAz14hIWxpQXygv+nV9C1bwwW763qxBYks9Axv1ipjCqyQAp/7szj/iHAJLCpNwIFh1rfKoJKRQAJatWer2ru0QrEi5MVqd2udWatg1NPtFBRJA73Cj2qwvpFrFzSwKClykfUTRIvS5pmD/AGjOmzCxe4bMQ9y7HkTEzVobVgJoIzfSrYqHCxQaP5QBCUNROWjsKud2U/pBVkuxSRwvT7xkYjFlNALWvRuXSM7lZEpSRdBX/a7aO/2pCiGHWFJCs1/tSFE2yNZ3rMQ2xPWCKoC1IUKPQLDyjRXBQbg0SlGh/wAk/eFChDC/2qOvegUwt5erQoUICUxRyipqz+Jh3qPDptChQwJ4n+7p6mIzL9D6pHpChQgHxBZyKUFoRDGmx8naFCgAGv6X/wBw83go/PrChQADWo1rqPUiLCLHmPQwoUABcMo5BW+V+qg8HQkVpofUwoUABB9IPAesPikj/TpdCX6538YUKAaM/FUyNRykdMppGTLWTOmAkkBSWBqz3aFCiWNcMl2l9PX8wHDlphAt8xf/APH5PjChQ+wi6lIEoECpTU6mqtYrT0gEsAO99lQoUSALHTSmYMpI7mhb+07QIJHypJYPvreFCiX+xXZfMxVD6v8AH7RX7RDBIFAb8aIvvc+MKFEgzOlmh6+hgeMlitBfaFCjH/YxZWUgOaC5hQoUUM//2Q=="/>
          <p:cNvSpPr>
            <a:spLocks noChangeAspect="1" noChangeArrowheads="1"/>
          </p:cNvSpPr>
          <p:nvPr/>
        </p:nvSpPr>
        <p:spPr bwMode="auto">
          <a:xfrm>
            <a:off x="155575" y="-2362200"/>
            <a:ext cx="6581775" cy="4933950"/>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030" name="AutoShape 6" descr="data:image/jpeg;base64,/9j/4AAQSkZJRgABAQAAAQABAAD/2wCEAAkGBxQTEhQUExQWFhUXFxcbGBgYGRgbGBwZFxgWGhcaHBgYHCggGh0lHBwYIjEhJSorLi4uGCAzODMsNygtLisBCgoKDg0OGhAQGywkICQsLCwsLSwsLCwsLCwsLCwsLCwsLCwsLCwsLCwsLCwsLCwsLCwsLCwsLCwsLCwsLCwsLP/AABEIAMIBAwMBIgACEQEDEQH/xAAbAAABBQEBAAAAAAAAAAAAAAADAAECBAUGB//EAD4QAAECBAQDBgUDAwMEAgMAAAECEQADITEEEkFRYXGBBSKRobHwBhMywdFS4fEUQnIjYoIzkqKyFtIkY8L/xAAZAQADAQEBAAAAAAAAAAAAAAAAAQIDBAX/xAAvEQACAgEDAgQEBgMBAAAAAAAAAQIRAxIhMQRBBRMiUWFxoeGBkbHB0fAyQlIj/9oADAMBAAIRAxEAPwDhpqxdtffKJSEk/wAtAVAMwNYJI7o2jB7IC7LDe/xE8hUWHvaGwn1pCiwUWdqWJEamBkAoKgC7hlBLsakgi9q+656Wxkux8MFJcIKlOKirQbCrzSkZlAJSVVUO7VEwiwtRo0Ph6Z8pU5BAICwVFOgL2FXTa24iEns8ns8KDAyxMKuKUpmVDAve220awiFnN5SEBzVnNXZz5CluMa0vsslLg6JN6V0gWBwC8UMsoswQTnYfSVihSDTvDTQR1vZuAUE950kMH3yu3DQRel2I5P8AoXSHHItTk0YfaeEUglhS7R6bL7MDKBtRvF/25eVbG9jBSa391h6aB7nkqTe7tEpAq5ja7d7FMskgfvXTjw/iMFM02gIo28FMYhlFatP0jxjVlrJfMSxjAwckuMxIHg8a8rFC14zYAF4U5wD9JJrw0vwjTRKAGUfuYUuaka19IbNVwYTk2MSJCUkqF/FoCZ5Km4RawkiZOVklgqJ8BxJ0EaX9HhMMf9Zfz5uqJbBIOxVR/HpD0t7s0x4p5JaYK2c1j5xQkmg526xiT5+Z99npxaPQ/wD5WE0lYaUjnX0Ai/g/iQzKTJMlQ/x/JMOLgu51vw3qEra+qPNJR7iiQygWqKjepr74wJOKVp4x6jieysBiAcyP6dZrmSWQ4sSPp8QI4r4q+E5+F75ZcomkxH01/UP7X8OMPTe63OSeOUHUlRg4jGZnDtxckeEPKxBDJpziiQYnwEKiAk9SnG5A8XguAQvODY0PnQUevODJUaZe8Ske+UaPyQ2YMSA5DGj0qRzAqa1iHIRBE5aiSRpqBd6UTR6xLEyyA44Udid22151iaEzMoUygkkd1mJIY2NCPxCmpcd3vGjvavI1p5xn8xgEpI+oZeBofC7eOu8AnMHOan5PDxg01VXAFmroeHGv8xUmzEAk2tS7Pz9OcUiSvPDlh48Bag4QPENQAknUt79mCKm3b31eAAkG1tDz1igBiTufMfeFBCT+keH5h4W4yyqZ3aULiCYNOYhIqT4VI3iM5Y2FxbzizgcoNaCoJIzDXSKb2KOp7QwyUYMKyMQuWokMQe8HOYEgODrSCSFqVhpuVKh3XKiCHIZk0pU0Z7GorXAl4pXyJstS6VLJFyP1VoPG0dr2XiJc/DZfoe4YpAUS9DR68Xi1UhFDsKT/AE2LQgq/6soZTUA3LVsRk/8AKL+Bpg8Wn9KsSnU2SeNOUch2hNnDEEmfWSopQSE93UVbvVb6nudDG18MT1zJGMQpRUtSVElqlS0rCiwoHYUA1i4ewMs/BIInTALCWm7u5UWbhQ3jskpaOS+ED/qzDY/Kl/8Asv8AaD/HHa0/DolGQoJKlkF0pVTK+ojVbITOpSIZcuOK+De38TPnpTNWFJKFlglIqkgCoHOO6hrdBwc78RdijES1IcpJbvC4Yg/aPKO1ZJQspXcKy5g31AkF3YNxp+feCiPJvifAH582lDMX/wCxjOSoZzuFUp61i+Fmnv3rFHDd1LGuv7GLcsX6+EYsVFlM3eNLs/DKnLTLliqj4bk8AKxilPdfi0dRgVHDYMrf/VxBKEHVMpP1ka1NP+06QfFmuHFLLNQjyw/anaqZSTh8KWSP+pN/umK1Y6J9dKXp9j9hTcRVAARqtVE8hqTy6tBPhfsb+omd5xLQxW1H2SDxr0HKPTJUoABKQAAGAFAANAIqEHk9UuD3Oo6mHQx8nCvV3f8APx/Q5bDfBMofXMWo8MqR4EE+cW0/CcofQuYDxyqHgAPWOhMuGA0jfyo+x5L6/qG7cjlcf2ZMlByxT+oW66iCdndqBIKJgzylBlIIcMbsDpw1jqAd7Rw/xVgjIUFI/wCms0/2q/Ty1HI7RhPG4eqJ2dPnj1P/AJZOf79Tlfjn4d/pFpXKDyJlUG+U3y8aWO3KOWw1Vh21/wDUx6n2bOGLw83CTL5SqWToRXyUx6mPLc+VRSQxBII1cUMDdrUjz8+J4cjgy3JnhISK/SAw4PeK4WFlbqyOOb3u1qeL84EqWTUA10Y78ov4HBpSQtZ718pG4DU3qDwjHZOzFFzApKJZBUpgxY2t/aLj3axmZwJYtViNt7dfMQDEzQnS3Wj0c6WiUvMSLCiWv9RAY+t+G0QvcdIhMmJIYHu156nf3xaKypRLmri1B6tFrEJKUqTZj3jzprvGbOBpfWnJqdfzDskGzFjyfkYJ8w+FrQiKNdxffl184rkH15fmGBZJ9uIaIAngOBZ4UOxhZ63Ie4AFgGYWoItdmSlTFMkOakDgKnqwMQxGGCUIUCo5rvowFqV/aLXZE1MhcucCVEu6bUKVC7bxdxaVjstdo9mzJbhSKHXnbrQxHDYtQQkEnIFCgvpbi4T4Bo30/GEv9Ff8qeOWMHC45IkGWRUl34MGajvfWB44r/FiJY3CTVZyEhRJfu1FAHFBdtDtGj8JLyzCBeZIW+2YKVQ8coHjDSe2ZIYfKUGSEkhZZVKuAK/aMns7GiVPCgCyVK7pd8qgQxLXaNU+GI7H4GmFSZilF3CAN2Gc10102i18Y9mzJ6JQlAKKVkmoFMpGpjl/hTtn5CVgpKnCbPRswslJ4bWjok/FKTaWrxV/9I1i1QPkB8IdiT5M5KpiGSErD5kn6i4DAvHbhUchJ+L0EsZZFQLqJc8Ai0XP/lKaD5ZLlh3uBOzi20NSigds6ZJjmO1sEFLVS6jFeZ8YlKm+SGb9ZfT/AGxm9odvLUCQwUSWAqw5/eJlNUFHIIkhf0JWwa4O1WLdYc5h/aoDZo6nB4xGRKVyi4ADpO1LKf1i8nsWTPAIW2rEB/EGOJSc3S/v6BycUF5A9qdbPVuEdH8UqyzJcnSVJlpPMjMo8y48Ivf/AAxIFJiCGZlO3kDWt4z/AIvT/wDlzjv8sjl8qXFyTUWex4NBPqN+yf7Ha/BuD+XhZZaq++Tvm+n/AMcsb8pJJZJDtR6xm9hEHDYdrfJlf+iY1cL9Q6+hjsgqiqPN6iblmlKXu/1JycKRVZzHc/YWENjDUbN9zF4p4xTx4qOUXpozlK0VYzPiTCfMw01OoSVJ5p7w8WbrGoIDjVAIWTYJUTyAMJq0PFJxnGS7NHlvYGK+XiJStM4B5L7p8jGZ8V4IIxs+rDO4/wCYCj5mDdnD/VlAazJYHVYaLfxmjNjJ5AcAJHUJTevPwjhg/Q/mex43FLJB/A5aXNVSimdrFgKbczGnNXmqSHFA1RuaD1inhwpI/ZmHpztrDzVF/LfasTSPFojNAN2ZIu92b7CCT8UhCy75nsNALX46wNKgSQGcaMaFhr0fqIWJQ61USQokf7q6Ur5w69xtbBcRPzEAsRd7OWbUbuesU8Qah6M/vgY0RLShNmqGJACqaXNLW5xRnSQokgvprVwbO1LbaQadxUAlqcpJL8/20hkK3HB9hDKlkFydDTY6vFTEYcodTkhqaVNLeNeEPTYy+Uj/AGnqIaBoxDAArSCwoQSa1rCiKfsFFtSlpRlWKAuNq8ot9mLeWkONQzPqYXaCHSwvDdmyGDVBvXjGcpasf4k2gkyS5H0ly1uB4xBOGCnDClPdYsmUfYhpWFyklzWM1kpUK0CT2cNiOv7xWxOGyEZXJNGBrw3jYQmJGS8EczT5BNGVghnoCx/EaCZCxtDyezgkuKdftF5Mn20VPqLfpY20Zxw6wQ9fE/eDJRNoxboBw5mNE4cf3EeUSCwLV4xk+pl2ZNmens1RLlUWpPZuXU9S94tyUKUaDweNSR2aSHUeh/mKj52Uai3yZeDwJUeEdFgJaEBiPJ4UmU1AB1H5EFTKOrdBHdixLGviWkkWfmIOhHh+Y5T40k/6kuYPpWjL/wApZYv/AMSmOiWNhAMXgfnyTLpmfNLP+8OwOwUCU9RGk46lR29B1CwZ1J8cP8Sx8C48TMOEP3pRKT/iSSg+Dp/4mOlRMIIO0eSdk9orws7OBZ0rQaOH7yTsQddCOYj0/s3tGXPRnlqcajUHYjQxWGaap8o18U6OWLK8iXplv8n7fwaJxquHnAZk4qvWGaIFVedPJ42PLtknjA+NMeJeGUn+6b3AOB+s8srjmRGp2n2giQgrmKCRpqSdgNTHmPbnaqsTNK1UAohOiU/k6n8CMs2RRVdz0vDOjlmyqbXpW/z+Ab4Sw2bEoJbKh1qJAoE1F7d7LXZ+MLF4rMtSv1qKh/yct9o0pcv+lw5Sqk6cxWP0S65UniauOJGgjNK0lTkAkC9PCOHJLSlH8ReJdTHLndcLYpKSjr9mIHl9oGqUl3bcA8P5jV+UDZqvY1NhtFdckAvvpoPxGakcFozF4cJCy5Yhm2EAEkXe/Dx58uEXZwUxDB6Bhax01sYqLKgCctgwGnh7vGim6HZXTKBO5ehLsNPZ4QioDjx6Nz2EVps5WYd0ttcnamvhrvE5klbOwIfQhh9zcDpFbk7iWoPpw1YU0gWKkJUANB799YiFVBdq8NCxcaRGcqrO5N6RSEN/Rp39YaGUVbHwMKGB0ycPDpwkHBJtBEZruNY822Y2V04c+xBkI3iQS1yPOF8zc+vrCpjVjpR7ESfhDIVmPdDngHMXJHZa1CrJ6/YRccMpcFKDKoXDhKlFg77AVjYk9lIH1Eq8AI0JaQLBhwEbw6P/AKLUEjAkdmKOjczGrhuykpqoufLwi+iW9hB0YfhHXDp4R7FA5aALD31iSk84N8uG+Vx9842ArqpqTprEFFRo4eDzJL2b36wAYQh2LE71/mAB5Uo6lyeXlBwmIScPqSPfOCmWdKe9oYGP2x2L/Ud50pngXNEzGtmP9q+NjY7xyw+dhpn98qYL6FvRQ8QY71KFC6vAftCUyk5JgTMT+laQQOQYFPRoznjT3XJ6vSeKSxR8vItUfr918DnMP8b4hNFJlr4lJB/8S3lDYj41xCnyplo4gFRe1MxI8o1F/D+GU/8ApqT/AIzFei0qaK0nsnCZzLAzqrQznIy/U4lhJFYmsnGo611Hhz9Sxv8AL70cxMmzZ8wZiubMNrk8gBYcBSOg7P7LThmmTmXOuiUKpQdFLIuRoB53HRS8MEJKZSUywbhCWJ5qdz4xi43CAku78PyPH28Ly6V8s5eq8Ulkj5eJaY/X7GdiJuZRUs5iqp3PvaKpGwHt4sYpNSB4tTzJO8UyTWng49dI8/JBxZ4sotE8rfj+OUDLG9CLe+kTSv3ygd30hJslNocKS7PatoEtKagPz/Lc4koqGmw9YrTZ9a3D6sOFeUaJ+xVglykg1AFPw/o/SBrwo38b0+0Wl4gAEUro7+wwgTAMSkE8gDXYnhFa2gspKwWWju/lcQP5BSXN9yON61i5OCifXq7c4GtWYso878iabc9otTZW5lTsMoklnholNxZBIBpo4IhRep+wrOqE3UOfBomJa1fS7da13BoIsJlAe3ME+b7184celXcpRSJYfsglipaRvVz5UEaUns2UBbNarjSMsTNgT5wWWVGyX31/iNo4IR4QzdlywkMGHARIAafmMrD9mzFfU6U6ak9NOsbGD7NSiwrrf+I0oCUtL28IOnDVv5VtzgiUDT394mC9AIAGTKAiWWHKKVhO0AEFD94iUwUr4CIPz8IAB5KU9Kwgk9OVYKkNU784I29POAAJTV2f3tEVA+yYsFVN/fC8CWkHfx9YAKowoLvX+dCawRKANqmCgREiACSRHL9mpA7QVxVN8wVfaOnyklozUdiLTikTsycpWe7V6y1jleJkrOvpskYRyKT5jt87Nxcum3WMjGyTXX3V6c431A/vGRjaG9NtfX3SA5Tm8RhyVFy1NntWjxmTEguGKtn12FBrG9NAVxfbwvz+1ox8WhlMkHZ2N9BZg7/xGGWHdCZVdqMRbUel/wCIhMmE0BPVvL2YU675gNwwZzpw/eALmsBW/AtW3KOWUNyJRHBJvXyGt4ZUwEFmKqWtzgaZjihc32Pu0OpVkim939tEpEEFMD9I046+Voib8za+28RmKI2bwiUhW4tryp+/7RSEmRUSlt+XnFb5zk3cNZibUv8ASK6X9DKIOu44+2MRZgNPJ+cWWmBU76f9v7w0Wvmp38/wIaHYWdHh5SlMEpfkHjTk9kLN2HvYfkRsSZID3iyAKUj0TQypPYyf7iVdaeH5jQl4ZKRTS0TCuTQ4GsICWzBvfOHUDap5e+cLINfCJIYOw6whjBB2bn+9IklD0r0hwHd2odb16xNUyndHu20IBvdIi0RK4TQATy7RNKRtEAo+6e9okk0dve8MBzLeF8k/zCG5HhEszdf3gEDyNA1rrrB14gWemlPbxWmzKadBAAxJ+8M8CHgIQWDAAQGLSlf6SDsseZI+8Ukxk43FzP6mXLzH5eeWWIB1Iuzh7dYV0a48TyN12Tf5HVpLimvExk4yW5Nf56UjXBYXjKnKe/8ALu0BmYy0BR7uU+G52/EUMUjKp2Z7sk33OUttUm0a00VtV7jhFSbiSAe4onUUseLsacYUgMjEXLhVBxDudgH6GKC0Vcgtr15ULNeNzETCSQRWl1Fr8vPhGfNBJ6CMJxGUVhLVpU+gLF+TQKa+gF/Lx4ecW8VKIT/qE5qFAIYFD33FCS3s0RKzVqNLUqaak2jBxpmbiSXN1yjelgNRSIldLNrQb/v72Zchi7lk8NtQ430gSFqQSyjW7OKOC3Gw6tE6TNxIKD8STqXiIWBQ6+PODKS22rs7tx25CGmkHK4SKNYOal6v6w0AFSx+loUSKjoB4PCgsVHqqQKUrp6+MOkDytEEIN7ch74QSSmli/It46/tHpHQTyklvfiImE70I90gedqhyw0A46xNMxw5BS4sWcc2JEICWR7DjqYkoAbH09K/mBmbo1NvLpA8wFq2gAIuZ1hn4eG+kQSk+/ft4k7cuA58IAC2984khPRoilO8IFxV6fxSAAuV9bRNKRagHKKwWHseXusSE0Btbh7NWlGqBAAYzNjz8D4XHhA1860f2IYzGqLcngaib1/iACMxZNvOBn3RoIeb0r9/vAZigKa19ffswCFlF9LwkdIjnGn2giJVHsPfCAYZGX30jA7cOXGSFMWaVp/+xQjelCtKtt74RndsEOC1gPJTwmrNsObym3V2mvzN2eo5S1Cxrt9ox5oonMXOhN3sbUdvWNObNU1EtuVFPkEE16xQnqdVD71vflx4NCMjPnMaWB0s92HHrtFZINSK22GvAtFyfLeha2rDyHT8xnTkKBY0NS4rpy84GIBiAa0d2oXvzsTsNhAJqSA1mtSzUfTbdoJMUqvfDs7VdiBQ7GmrawD5igxNNvsaW3f1jFsZRTKABCVNp+osS+im/mHUtKgEpLFySv6ll3vo3LZ9aGUxFXINLOLV4s2kVJ0oIUCHrqPNzo/t4zbBhJRYi6r3BHpXwirMQkp7j0vUOCl3YXbizDjBlYgGuZstDShIbhU3gRApl1ubu51GnL+Il13IZTIc0NR+NjeIsQ4Nh5nf+YMup4Mz3LWtpSkCRa5qf2qH4GEku5m9mA+a9XHin7mFEwgfoB45YUVpQUesBTMWfqNnZtfZiWZzXXmBWBk7W9YYzSTSvlHcbBxMbj6XLeXvaClh9v484Fmaoby8Lw6ZlztwMIAgme+cSfXTx39vEM28PLGxI8oACJBOla+ETCQG9s0OksL1gay/4r7/AJgAlnF3bhq8QUoG59H93iOff7t4tD5gd2cVroLD94AGLuzV1oaXPD35GloTQvUgNfQ7Gt6NCzfUGLahhruYr58pIL5SdAA1g3i9b+UIAxYOVDfn4PtuIrz8R9JcBywBYV2bza8Wpkom5DNr0rQERFJF3NOYHMPyNf2gAAjVzV9GrWtvbP1kgVr7bjvDKIYMKN04e+EPMPAAvd3Pi8ADUKvQenpBwqosGdn/ACNdOsVxYvrelx+IrzxPzjIZeQAOCDmJBrakDAvTsVkBWQVf4pclqUFzeMztPEZ0ZmUnuKooZVBgdI0Z0xgO8H2NPu8ZvaIUUnMAO6tmcu44iBciZtSiyWZIFaAEDU2MVcT/ALVAF9Qf2+/KKszHKZOdHcUkEzMyPlpcWJKweoGo6Upc+X/YVrF6uA6iwCSsMaOaUADwqKLyUBIYAVawFXZzeK86WS7G9zRw4+ziKfaGOEoArQtIUoJBdB3csFOadIJiJoAuTyHTQ1hMCHyiA5USQXJ00LtoPG/GMfFoCCwCjVtGPQcaxozZoI7utTvW9QaC8UJsihuP8e9R6MN31iGkxlWXMdTlI3FWLvqBr1iOJmDmBt+H7xfjvFeajIMr5QXOZRFTTugam/UdYHIw7JDGxudATV2qaizNSMdImvYmqaH+pqW9CP4/aC56Qos/E6njUUe8TGHSEl3SpyAAaFTh0ku4Ybt1vEVygpPfsS7lqO29BYaPA1XLE4tcsGpaD3Us9OdGDE8ftEJ8spAzA3uDqGJodK+cSm4WW1iP9zgVJd6eHsQ84kJypU2UlhqSohxbQAcRWIq+5nQMYZOprwtDQaTPGUOWLV+r7CFD3GeggnX01/EEz7nX3WsAC+LtzuPfGFn870jvKC5jWt+MMOAbj/MRSxPXf3XWCpB6OK3gGEkoJrwu1dW+0HTKps2pPvnFcTdgAOj/AM8ommeXJPH976OYQBFbPwpXnb8QJzxvep34ekEE0mgsS3j6GHMpye8SasAK3NDo/mYAGRJNKm52qAPdWhpfeUz2uXDtsBQPxPGKolFSqPSlgwaruzPwfUdSSpVGdTuM1zTYg26Ne4hMC6kJFGYGobh1pfbxgE2ZmAGjWDO4FneukJKmcVAdy2x30B0tpxpEKLkOzCpa417zaAXNBAAPDTK5f708HvtwPGwaJuGDGtX1HkDp6xETbk2o/wB+P6hrCM8PyfWvkH8eEADkH708ud/xEQSdOr2NDwZ+vpDKmPYCm7m4ar0OsEQCS5PjY726QwHShmalyGbr5+nOHINyX89m984SlA2Bffj01/Mcf8c9oFCCEkuVJSGv+pR8m6wAavbvZnzFJzzAmSkpKwQe8xJAd7OdtTY1g2JxgWkEMEd4J0BYCorbTptGD2OpXyUEqVmIzXOtvJozVdqzJmLMrOrIk2dx3U97zcQ0iWzdwZQhOZUxawcrJUU0fQJDO9qg/eBdsKxGIXLElXy5aSxUFMdlKAFwBQDnFPtTFmVLUsHvAUJALElhccYBhe25v9MpZUP0p7qQzsKMKFyfCCh2VMfjjMnqStRySywuoJAoah7sHIjocNMStNClrPo9W2Jt7eMXsXCJbM1VbihbjpHRyZQSGINXu5I2ubfjwlgikZSwpgU2cVNbcO7+YWIQUpNTtQu72qRyizMzBml5h4Fzuwe3nEcyzVmDuznxI1uRGWmuCjMCSSosSUsCFaVpQkDe0VVTKlTmtqpu9wLvdxeLmKw+ZxUAkk5coZqnpwtXjWovA5TmY6MpJewer1owA9iJapDboHNm1G2rAtTl3QSWuzvwgGInEn6WZ3Sp66BhpUu+7RZUlALZX4kPrcsBUO1PCBTMICQ4UK3oTY6ZgdLml4l00J78EDNN1FOa6SBR7gmwAB1GsARmPBi1NOtPLbjF2XIR3hppUOPAwxw4SO7UVfvfYHyiYqJnFIrp+Z+gn/s+8NF9MsNRKugpDQekdHYg218/vBE+trxFBepNXDDfQAH3pF+TJADlPCo5PTV+sdxQOVJIPfcHRh49II51pyGwuzBokSSp6abG1XcnrE8TMbTvUAcjmGBpYwgAzBSlLPq3hQw0m4KWbf0YDgwiKk3KweT5aksKtv8AmLa1BLHKTTM/eYDZ3KdNIVgDBIVu+xa27bjTjxiBq19q8tCzP75Gl0qVcfp7zf5Cvi14FiVZXBF02NuA71vEwAOWA7vdqKlI4XqHroPKJlDAVGgoWJLXq4tEES2AfIRdnJLWo6Tx4U5xCZiHttsTag4hmhASCnsXVo5NNgLnjQ6RXmUI5m1OL9K3ictdLMBoA5La8m9tEQuj0fRqX8PHyhgRyfarbi/veJpTR6h25bmILLh7F6tvUg0Lb1hlCnHz/bTzgAZR6bab+GkOksHf3tSFmtx99IdKWFdLdOL++EADKmkVOkcR2jiZc2YDNExOV+6Uj6jckvyjuU0qRR/txO8TVLS9QPLwYinnYQCONHacpqG2jH8NGfgpMuWSszElancg6kubx6CrBSS7y0HT6UnQ04e+MU5vYMlVTKQOiRpQONtaQ7CjkcfJE5IRnSAS57ybB+O5HhA8ZhQmXLkoYurfQOTZ9THUT/hnDlu4df1JpUNQu8V8P8OS5RKg5B3Ng70ccOdGhWFFXs6RlHeFmZg2opXalKRdUtIZihSjXKlY0NKV51h8QMuVg5LgBy502I2NW1gcnDhJJCEpUWqkG22YtX3rEtjoKlRD1s7NUnQ7mnOo4lop4uapkkJJJctoASW72azbxZmOGZtXBuxoRypsdDA5swIAClZXU3ddu8ABXfiXvCoDIxE8qaqqsDlygCz11A2L+dGxUkFmKmuzitWcd22ulI0pk1bZXJBLsLEABqBy9KsdBvFVMrM6mArqRZ92s0TKIzM+bLSSwK3oA7U4prkLvUiwsIJIQpZQkUcEWUQKu/dBNnfxi6cK4zU0D+9+ekUDglBiaaO2r1Fa6bxEo+wtyKWLE0vtXwt74QKcvvOKdRbRy1qk13iac+U5WI12ci1LcX4V1gAUBd6DxBD+VPKu2elk6R/61WmlKPp0EKJSxT6BrZKd+IeFD2FR6VLl/LrVThhQpLFnoPGDpU7kswvrawu29DGSmcTQ86AMdq/eEZnN6MKneo4R20WaJxADs+Y6uE6atbziK5zDMHB1qXO9Xty5Rmp3uKcG4e9ok1S7ag9X69RtCoC4ha3zZi7saV5N+0GTjFNVR4mraX1frFRSgxax0/m/7RFJINBSg24tahgoLLaZ5ckEu55eH5iHzXcmhNKvW72pv5QEF6u9raW4+ZP5h1F7alhfn6crwAHC0kd41vX8NeBFqij0sBC+YGASwpu402NdfGIBRO5ADAMakm9KPXXbhAARRbY2o5Yv0p4XhlKrWx2r78PvEE9A3h70hKXWurl+HtoAJrYWYirWiKSKAE15tT2IHJQpLurNU2Fqmho56xN9m93t94BEwHfhfSptz0hkrYO/oGs9hCQdho9j11rrprE5NTppcUa1A/XxhANLSTrR/fmIeWoZnUodS13vWmsTTehIGuZxYMxNCObQdIuwZxe+zgXL3rVoYxZU0a9s1dresKesggAE8NaGpYX8qgRJSHAoFelA/vlAZkkLZJJBBux00qCOvXYwmBGaGY5QGq5YsSVMwBOjfdrRS/qQGDBz9NU1FXbU1B4c4uT1pDgm12Lki+lxbXaKM2T3yohRDMGUSKWqqhYaitGhAMZ4FRxOUDiwpS93PHYwGbOonKSCRWrV3owy/TSuvCLAUliKlxq7M7XNXABozQy6BVAkHcpcJdyzh/BjAMrSXuC9BQAXOrCo38aQNSSxdLGjsAaaGzam+5gqnBBLtVqaHQcb6aNWkNMmBn0IsxfwvofbQqAz14hIWxpQXygv+nV9C1bwwW763qxBYks9Axv1ipjCqyQAp/7szj/iHAJLCpNwIFh1rfKoJKRQAJatWer2ru0QrEi5MVqd2udWatg1NPtFBRJA73Cj2qwvpFrFzSwKClykfUTRIvS5pmD/AGjOmzCxe4bMQ9y7HkTEzVobVgJoIzfSrYqHCxQaP5QBCUNROWjsKud2U/pBVkuxSRwvT7xkYjFlNALWvRuXSM7lZEpSRdBX/a7aO/2pCiGHWFJCs1/tSFE2yNZ3rMQ2xPWCKoC1IUKPQLDyjRXBQbg0SlGh/wAk/eFChDC/2qOvegUwt5erQoUICUxRyipqz+Jh3qPDptChQwJ4n+7p6mIzL9D6pHpChQgHxBZyKUFoRDGmx8naFCgAGv6X/wBw83go/PrChQADWo1rqPUiLCLHmPQwoUABcMo5BW+V+qg8HQkVpofUwoUABB9IPAesPikj/TpdCX6538YUKAaM/FUyNRykdMppGTLWTOmAkkBSWBqz3aFCiWNcMl2l9PX8wHDlphAt8xf/APH5PjChQ+wi6lIEoECpTU6mqtYrT0gEsAO99lQoUSALHTSmYMpI7mhb+07QIJHypJYPvreFCiX+xXZfMxVD6v8AH7RX7RDBIFAb8aIvvc+MKFEgzOlmh6+hgeMlitBfaFCjH/YxZWUgOaC5hQoUUM//2Q=="/>
          <p:cNvSpPr>
            <a:spLocks noChangeAspect="1" noChangeArrowheads="1"/>
          </p:cNvSpPr>
          <p:nvPr/>
        </p:nvSpPr>
        <p:spPr bwMode="auto">
          <a:xfrm>
            <a:off x="155575" y="-2362200"/>
            <a:ext cx="6581775" cy="4933950"/>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1032" name="Picture 8" descr="http://upload.wikimedia.org/wikipedia/commons/f/f0/Pohorsk%C3%A1_Ves,_Leopoldov,_silnice_sm%C4%9Br_Baron%C5%AFv_most,_z%C3%A1kaz_vjezdu.jpg"/>
          <p:cNvPicPr>
            <a:picLocks noChangeAspect="1" noChangeArrowheads="1"/>
          </p:cNvPicPr>
          <p:nvPr/>
        </p:nvPicPr>
        <p:blipFill>
          <a:blip r:embed="rId3" cstate="print"/>
          <a:srcRect/>
          <a:stretch>
            <a:fillRect/>
          </a:stretch>
        </p:blipFill>
        <p:spPr bwMode="auto">
          <a:xfrm>
            <a:off x="3429000" y="3810000"/>
            <a:ext cx="3024059" cy="2266950"/>
          </a:xfrm>
          <a:prstGeom prst="rect">
            <a:avLst/>
          </a:prstGeom>
          <a:noFill/>
        </p:spPr>
      </p:pic>
      <p:pic>
        <p:nvPicPr>
          <p:cNvPr id="1034" name="Picture 10" descr="http://i.idnes.cz/13/053/cl6/FDV4b7d5b_2405_myto1.JPG"/>
          <p:cNvPicPr>
            <a:picLocks noChangeAspect="1" noChangeArrowheads="1"/>
          </p:cNvPicPr>
          <p:nvPr/>
        </p:nvPicPr>
        <p:blipFill>
          <a:blip r:embed="rId4"/>
          <a:srcRect/>
          <a:stretch>
            <a:fillRect/>
          </a:stretch>
        </p:blipFill>
        <p:spPr bwMode="auto">
          <a:xfrm>
            <a:off x="5740831" y="1828800"/>
            <a:ext cx="3152936" cy="2362200"/>
          </a:xfrm>
          <a:prstGeom prst="rect">
            <a:avLst/>
          </a:prstGeom>
          <a:noFill/>
        </p:spPr>
      </p:pic>
      <p:sp>
        <p:nvSpPr>
          <p:cNvPr id="10" name="TextovéPole 9"/>
          <p:cNvSpPr txBox="1"/>
          <p:nvPr/>
        </p:nvSpPr>
        <p:spPr>
          <a:xfrm>
            <a:off x="609600" y="4114800"/>
            <a:ext cx="2590800" cy="400110"/>
          </a:xfrm>
          <a:prstGeom prst="rect">
            <a:avLst/>
          </a:prstGeom>
          <a:noFill/>
        </p:spPr>
        <p:txBody>
          <a:bodyPr wrap="square" rtlCol="0">
            <a:spAutoFit/>
          </a:bodyPr>
          <a:lstStyle/>
          <a:p>
            <a:r>
              <a:rPr lang="cs-CZ" sz="2000" b="1" dirty="0" smtClean="0"/>
              <a:t>Žádná regulace</a:t>
            </a:r>
            <a:endParaRPr lang="cs-CZ" sz="2000" b="1" dirty="0"/>
          </a:p>
        </p:txBody>
      </p:sp>
      <p:sp>
        <p:nvSpPr>
          <p:cNvPr id="11" name="TextovéPole 10"/>
          <p:cNvSpPr txBox="1"/>
          <p:nvPr/>
        </p:nvSpPr>
        <p:spPr>
          <a:xfrm>
            <a:off x="2743200" y="6248400"/>
            <a:ext cx="3581400" cy="400110"/>
          </a:xfrm>
          <a:prstGeom prst="rect">
            <a:avLst/>
          </a:prstGeom>
          <a:noFill/>
        </p:spPr>
        <p:txBody>
          <a:bodyPr wrap="square" rtlCol="0">
            <a:spAutoFit/>
          </a:bodyPr>
          <a:lstStyle/>
          <a:p>
            <a:r>
              <a:rPr lang="cs-CZ" sz="2000" b="1" dirty="0" smtClean="0"/>
              <a:t>Administrativní nástroje</a:t>
            </a:r>
            <a:endParaRPr lang="cs-CZ" sz="2000" b="1" dirty="0"/>
          </a:p>
        </p:txBody>
      </p:sp>
      <p:sp>
        <p:nvSpPr>
          <p:cNvPr id="12" name="TextovéPole 11"/>
          <p:cNvSpPr txBox="1"/>
          <p:nvPr/>
        </p:nvSpPr>
        <p:spPr>
          <a:xfrm>
            <a:off x="6876256" y="4267200"/>
            <a:ext cx="2267744" cy="707886"/>
          </a:xfrm>
          <a:prstGeom prst="rect">
            <a:avLst/>
          </a:prstGeom>
          <a:noFill/>
        </p:spPr>
        <p:txBody>
          <a:bodyPr wrap="square" rtlCol="0">
            <a:spAutoFit/>
          </a:bodyPr>
          <a:lstStyle/>
          <a:p>
            <a:r>
              <a:rPr lang="cs-CZ" sz="2000" b="1" dirty="0" smtClean="0"/>
              <a:t>Ekonomické nástroje</a:t>
            </a:r>
            <a:endParaRPr lang="cs-CZ" sz="2000" b="1" dirty="0"/>
          </a:p>
        </p:txBody>
      </p:sp>
    </p:spTree>
    <p:extLst>
      <p:ext uri="{BB962C8B-B14F-4D97-AF65-F5344CB8AC3E}">
        <p14:creationId xmlns:p14="http://schemas.microsoft.com/office/powerpoint/2010/main" val="2734619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5181600" y="4724400"/>
            <a:ext cx="2935287" cy="1362075"/>
          </a:xfrm>
        </p:spPr>
        <p:txBody>
          <a:bodyPr/>
          <a:lstStyle/>
          <a:p>
            <a:r>
              <a:rPr lang="cs-CZ" dirty="0" smtClean="0"/>
              <a:t>Dotazy??</a:t>
            </a:r>
            <a:endParaRPr lang="cs-CZ" dirty="0"/>
          </a:p>
        </p:txBody>
      </p:sp>
      <p:sp>
        <p:nvSpPr>
          <p:cNvPr id="4" name="Zástupný symbol pro číslo snímku 3"/>
          <p:cNvSpPr>
            <a:spLocks noGrp="1"/>
          </p:cNvSpPr>
          <p:nvPr>
            <p:ph type="sldNum" sz="quarter" idx="11"/>
          </p:nvPr>
        </p:nvSpPr>
        <p:spPr/>
        <p:txBody>
          <a:bodyPr/>
          <a:lstStyle/>
          <a:p>
            <a:pPr>
              <a:defRPr/>
            </a:pPr>
            <a:fld id="{84C61A1B-F696-4D07-8AF3-50AEF1438EAB}" type="slidenum">
              <a:rPr lang="cs-CZ" smtClean="0"/>
              <a:pPr>
                <a:defRPr/>
              </a:pPr>
              <a:t>45</a:t>
            </a:fld>
            <a:endParaRPr lang="cs-CZ"/>
          </a:p>
        </p:txBody>
      </p:sp>
      <p:pic>
        <p:nvPicPr>
          <p:cNvPr id="67586" name="Picture 2" descr="http://en.hdyo.org/assets/ask-question-2-fb180173e13f21ad6ae73ba29b08cd02.jpg"/>
          <p:cNvPicPr>
            <a:picLocks noChangeAspect="1" noChangeArrowheads="1"/>
          </p:cNvPicPr>
          <p:nvPr/>
        </p:nvPicPr>
        <p:blipFill>
          <a:blip r:embed="rId2" cstate="print"/>
          <a:srcRect/>
          <a:stretch>
            <a:fillRect/>
          </a:stretch>
        </p:blipFill>
        <p:spPr bwMode="auto">
          <a:xfrm>
            <a:off x="609600" y="2667000"/>
            <a:ext cx="3867150" cy="3867150"/>
          </a:xfrm>
          <a:prstGeom prst="rect">
            <a:avLst/>
          </a:prstGeom>
          <a:noFill/>
        </p:spPr>
      </p:pic>
    </p:spTree>
    <p:extLst>
      <p:ext uri="{BB962C8B-B14F-4D97-AF65-F5344CB8AC3E}">
        <p14:creationId xmlns:p14="http://schemas.microsoft.com/office/powerpoint/2010/main" val="1910771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xfrm>
            <a:off x="683568" y="1916832"/>
            <a:ext cx="7661275" cy="4114800"/>
          </a:xfrm>
        </p:spPr>
        <p:txBody>
          <a:bodyPr/>
          <a:lstStyle/>
          <a:p>
            <a:pPr algn="ctr" eaLnBrk="1" hangingPunct="1">
              <a:buFont typeface="Wingdings" pitchFamily="2" charset="2"/>
              <a:buNone/>
            </a:pPr>
            <a:r>
              <a:rPr lang="cs-CZ" altLang="cs-CZ" dirty="0" smtClean="0"/>
              <a:t>Děkuji za pozornost</a:t>
            </a:r>
          </a:p>
          <a:p>
            <a:pPr algn="ctr" eaLnBrk="1" hangingPunct="1">
              <a:buFont typeface="Wingdings" pitchFamily="2" charset="2"/>
              <a:buNone/>
            </a:pPr>
            <a:r>
              <a:rPr lang="cs-CZ" altLang="cs-CZ" dirty="0" smtClean="0">
                <a:sym typeface="Wingdings" pitchFamily="2" charset="2"/>
              </a:rPr>
              <a:t></a:t>
            </a:r>
          </a:p>
          <a:p>
            <a:pPr algn="ctr" eaLnBrk="1" hangingPunct="1">
              <a:buFont typeface="Wingdings" pitchFamily="2" charset="2"/>
              <a:buNone/>
            </a:pPr>
            <a:endParaRPr lang="cs-CZ" altLang="cs-CZ" sz="2800" dirty="0" smtClean="0">
              <a:sym typeface="Wingdings" pitchFamily="2" charset="2"/>
            </a:endParaRPr>
          </a:p>
        </p:txBody>
      </p:sp>
      <p:pic>
        <p:nvPicPr>
          <p:cNvPr id="55299" name="Picture 3" descr="eco1"/>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539750" y="188913"/>
            <a:ext cx="8135938" cy="1511300"/>
          </a:xfrm>
          <a:noFill/>
        </p:spPr>
      </p:pic>
      <p:pic>
        <p:nvPicPr>
          <p:cNvPr id="4" name="Picture 2" descr="https://encrypted-tbn1.gstatic.com/images?q=tbn:ANd9GcRAiehZq8O1Be61JA4vO77ol0f73B2MXrT224EJq-x8OslaFok"/>
          <p:cNvPicPr>
            <a:picLocks noChangeAspect="1" noChangeArrowheads="1"/>
          </p:cNvPicPr>
          <p:nvPr/>
        </p:nvPicPr>
        <p:blipFill>
          <a:blip r:embed="rId3"/>
          <a:srcRect/>
          <a:stretch>
            <a:fillRect/>
          </a:stretch>
        </p:blipFill>
        <p:spPr bwMode="auto">
          <a:xfrm>
            <a:off x="3275856" y="3429000"/>
            <a:ext cx="3171342" cy="23812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cs-CZ" altLang="cs-CZ" smtClean="0"/>
              <a:t>Udržitelný rozvoj</a:t>
            </a:r>
          </a:p>
        </p:txBody>
      </p:sp>
      <p:sp>
        <p:nvSpPr>
          <p:cNvPr id="139267" name="Rectangle 3"/>
          <p:cNvSpPr>
            <a:spLocks noGrp="1" noChangeArrowheads="1"/>
          </p:cNvSpPr>
          <p:nvPr>
            <p:ph type="body" idx="1"/>
          </p:nvPr>
        </p:nvSpPr>
        <p:spPr>
          <a:xfrm>
            <a:off x="395288" y="1700213"/>
            <a:ext cx="6699250" cy="4114800"/>
          </a:xfrm>
        </p:spPr>
        <p:txBody>
          <a:bodyPr/>
          <a:lstStyle/>
          <a:p>
            <a:pPr eaLnBrk="1" hangingPunct="1">
              <a:defRPr/>
            </a:pPr>
            <a:r>
              <a:rPr lang="cs-CZ" sz="2000" dirty="0" smtClean="0"/>
              <a:t>Takový ekonomicky, sociálně i technologicky možný rozvoj, při němž každá generace uspokojuje své potřeby tak, že při tom neohrožuje možnosti budoucích generací uspokojovat své </a:t>
            </a:r>
            <a:r>
              <a:rPr lang="cs-CZ" sz="2000" dirty="0"/>
              <a:t>potřeby.</a:t>
            </a:r>
          </a:p>
          <a:p>
            <a:pPr eaLnBrk="1" hangingPunct="1">
              <a:defRPr/>
            </a:pPr>
            <a:r>
              <a:rPr lang="cs-CZ" sz="2800" dirty="0" smtClean="0"/>
              <a:t>3 pilíře </a:t>
            </a:r>
          </a:p>
          <a:p>
            <a:pPr lvl="1" eaLnBrk="1" hangingPunct="1">
              <a:defRPr/>
            </a:pPr>
            <a:r>
              <a:rPr lang="cs-CZ" sz="2400" dirty="0" smtClean="0"/>
              <a:t>Ekologický </a:t>
            </a:r>
          </a:p>
          <a:p>
            <a:pPr lvl="1" eaLnBrk="1" hangingPunct="1">
              <a:defRPr/>
            </a:pPr>
            <a:r>
              <a:rPr lang="cs-CZ" sz="2400" dirty="0" smtClean="0"/>
              <a:t>Sociální </a:t>
            </a:r>
          </a:p>
          <a:p>
            <a:pPr lvl="1" eaLnBrk="1" hangingPunct="1">
              <a:defRPr/>
            </a:pPr>
            <a:r>
              <a:rPr lang="cs-CZ" sz="2400" dirty="0" smtClean="0">
                <a:solidFill>
                  <a:schemeClr val="accent1">
                    <a:lumMod val="75000"/>
                  </a:schemeClr>
                </a:solidFill>
              </a:rPr>
              <a:t>Ekonomický</a:t>
            </a:r>
          </a:p>
        </p:txBody>
      </p:sp>
      <p:pic>
        <p:nvPicPr>
          <p:cNvPr id="7172" name="Picture 11" descr="http://www.therightplanet.com/wp-content/uploads/2012/08/sustainable-develop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7888" y="3213100"/>
            <a:ext cx="4205287"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3" descr="http://www.rice.re/image/logoricea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115888"/>
            <a:ext cx="1873250"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p:txBody>
          <a:bodyPr/>
          <a:lstStyle/>
          <a:p>
            <a:r>
              <a:rPr lang="cs-CZ" altLang="cs-CZ" smtClean="0"/>
              <a:t>Zásady UR</a:t>
            </a:r>
          </a:p>
        </p:txBody>
      </p:sp>
      <p:sp>
        <p:nvSpPr>
          <p:cNvPr id="8195" name="Zástupný symbol pro obsah 2"/>
          <p:cNvSpPr>
            <a:spLocks noGrp="1"/>
          </p:cNvSpPr>
          <p:nvPr>
            <p:ph idx="1"/>
          </p:nvPr>
        </p:nvSpPr>
        <p:spPr>
          <a:xfrm>
            <a:off x="468313" y="1981200"/>
            <a:ext cx="4175125" cy="4114800"/>
          </a:xfrm>
        </p:spPr>
        <p:txBody>
          <a:bodyPr/>
          <a:lstStyle/>
          <a:p>
            <a:r>
              <a:rPr lang="cs-CZ" altLang="cs-CZ" sz="1800" smtClean="0"/>
              <a:t>propojení základních             oblastí života (3 pilíře)</a:t>
            </a:r>
          </a:p>
          <a:p>
            <a:r>
              <a:rPr lang="cs-CZ" altLang="cs-CZ" sz="1800" smtClean="0"/>
              <a:t>dlouhodobá perspektiva </a:t>
            </a:r>
          </a:p>
          <a:p>
            <a:r>
              <a:rPr lang="cs-CZ" altLang="cs-CZ" sz="1800" smtClean="0"/>
              <a:t>kapacita životního </a:t>
            </a:r>
            <a:br>
              <a:rPr lang="cs-CZ" altLang="cs-CZ" sz="1800" smtClean="0"/>
            </a:br>
            <a:r>
              <a:rPr lang="cs-CZ" altLang="cs-CZ" sz="1800" smtClean="0"/>
              <a:t>prostředí je omezená</a:t>
            </a:r>
          </a:p>
          <a:p>
            <a:r>
              <a:rPr lang="cs-CZ" altLang="cs-CZ" sz="1800" smtClean="0"/>
              <a:t>předběžná opatrnost</a:t>
            </a:r>
          </a:p>
          <a:p>
            <a:r>
              <a:rPr lang="cs-CZ" altLang="cs-CZ" sz="1800" smtClean="0"/>
              <a:t>prevence</a:t>
            </a:r>
          </a:p>
          <a:p>
            <a:r>
              <a:rPr lang="cs-CZ" altLang="cs-CZ" sz="1800" smtClean="0"/>
              <a:t>kvalita života </a:t>
            </a:r>
          </a:p>
          <a:p>
            <a:r>
              <a:rPr lang="cs-CZ" altLang="cs-CZ" sz="1800" smtClean="0"/>
              <a:t>sociální spravedlnost </a:t>
            </a:r>
          </a:p>
          <a:p>
            <a:r>
              <a:rPr lang="cs-CZ" altLang="cs-CZ" sz="1800" smtClean="0"/>
              <a:t>zohlednění vztahu </a:t>
            </a:r>
            <a:br>
              <a:rPr lang="cs-CZ" altLang="cs-CZ" sz="1800" smtClean="0"/>
            </a:br>
            <a:r>
              <a:rPr lang="cs-CZ" altLang="cs-CZ" sz="1800" smtClean="0"/>
              <a:t>lokální - globální </a:t>
            </a:r>
          </a:p>
          <a:p>
            <a:r>
              <a:rPr lang="cs-CZ" altLang="cs-CZ" sz="1800" smtClean="0"/>
              <a:t>vnitrogenerační a mezigenerační odpovědnost </a:t>
            </a:r>
          </a:p>
          <a:p>
            <a:r>
              <a:rPr lang="cs-CZ" altLang="cs-CZ" sz="1800" smtClean="0"/>
              <a:t>demokratické procesy</a:t>
            </a:r>
          </a:p>
        </p:txBody>
      </p:sp>
      <p:pic>
        <p:nvPicPr>
          <p:cNvPr id="8196" name="Picture 2" descr="http://www.presseurop.eu/files/Chappatte_Ri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1268413"/>
            <a:ext cx="5327650"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cs-CZ" altLang="cs-CZ" smtClean="0"/>
              <a:t>Ekonomická činnost a ŽP</a:t>
            </a:r>
          </a:p>
        </p:txBody>
      </p:sp>
      <p:sp>
        <p:nvSpPr>
          <p:cNvPr id="10243" name="Rectangle 3"/>
          <p:cNvSpPr>
            <a:spLocks noGrp="1" noChangeArrowheads="1"/>
          </p:cNvSpPr>
          <p:nvPr>
            <p:ph type="body" idx="1"/>
          </p:nvPr>
        </p:nvSpPr>
        <p:spPr>
          <a:xfrm>
            <a:off x="949325" y="1981200"/>
            <a:ext cx="7726363" cy="4616450"/>
          </a:xfrm>
        </p:spPr>
        <p:txBody>
          <a:bodyPr/>
          <a:lstStyle/>
          <a:p>
            <a:pPr eaLnBrk="1" hangingPunct="1">
              <a:defRPr/>
            </a:pPr>
            <a:r>
              <a:rPr lang="cs-CZ" sz="2800" dirty="0" smtClean="0"/>
              <a:t>ŽP a člověk … </a:t>
            </a:r>
          </a:p>
          <a:p>
            <a:pPr marL="441325" lvl="1" indent="0">
              <a:buFont typeface="Wingdings" pitchFamily="2" charset="2"/>
              <a:buNone/>
              <a:defRPr/>
            </a:pPr>
            <a:r>
              <a:rPr lang="cs-CZ" sz="1600" dirty="0" smtClean="0"/>
              <a:t>Ve </a:t>
            </a:r>
            <a:r>
              <a:rPr lang="cs-CZ" sz="1600" dirty="0"/>
              <a:t>vztahu k životu člověka i všech živých organismů životní prostředí člověku </a:t>
            </a:r>
            <a:r>
              <a:rPr lang="cs-CZ" sz="1600" dirty="0" smtClean="0"/>
              <a:t> poskytuje </a:t>
            </a:r>
            <a:r>
              <a:rPr lang="cs-CZ" sz="1600" dirty="0"/>
              <a:t>a zabezpečuje:</a:t>
            </a:r>
          </a:p>
          <a:p>
            <a:pPr lvl="1">
              <a:defRPr/>
            </a:pPr>
            <a:r>
              <a:rPr lang="cs-CZ" sz="2000" dirty="0"/>
              <a:t>ochranu proti kosmickým vlivům;</a:t>
            </a:r>
          </a:p>
          <a:p>
            <a:pPr lvl="1">
              <a:defRPr/>
            </a:pPr>
            <a:r>
              <a:rPr lang="cs-CZ" sz="2000" dirty="0"/>
              <a:t>relativně stálé fyzikálně chemické podmínky pro život;</a:t>
            </a:r>
          </a:p>
          <a:p>
            <a:pPr lvl="1">
              <a:defRPr/>
            </a:pPr>
            <a:r>
              <a:rPr lang="cs-CZ" sz="2000" dirty="0"/>
              <a:t>pitnou vodu v rámci přírodního koloběhu vody;</a:t>
            </a:r>
          </a:p>
          <a:p>
            <a:pPr lvl="1">
              <a:defRPr/>
            </a:pPr>
            <a:r>
              <a:rPr lang="cs-CZ" sz="2000" dirty="0"/>
              <a:t>zdroje látek;</a:t>
            </a:r>
          </a:p>
          <a:p>
            <a:pPr lvl="1">
              <a:defRPr/>
            </a:pPr>
            <a:r>
              <a:rPr lang="cs-CZ" sz="2000" dirty="0"/>
              <a:t>přirozenou dekontaminaci;</a:t>
            </a:r>
          </a:p>
          <a:p>
            <a:pPr lvl="1">
              <a:defRPr/>
            </a:pPr>
            <a:r>
              <a:rPr lang="cs-CZ" sz="2000" dirty="0"/>
              <a:t>fertilitu půdy;</a:t>
            </a:r>
          </a:p>
          <a:p>
            <a:pPr lvl="1">
              <a:defRPr/>
            </a:pPr>
            <a:r>
              <a:rPr lang="cs-CZ" sz="2000" dirty="0"/>
              <a:t>zdroje energie;</a:t>
            </a:r>
          </a:p>
          <a:p>
            <a:pPr lvl="1">
              <a:defRPr/>
            </a:pPr>
            <a:r>
              <a:rPr lang="cs-CZ" sz="2000" dirty="0"/>
              <a:t>biologické zdroje a</a:t>
            </a:r>
          </a:p>
          <a:p>
            <a:pPr lvl="1">
              <a:defRPr/>
            </a:pPr>
            <a:r>
              <a:rPr lang="cs-CZ" sz="2000" dirty="0"/>
              <a:t>životní prostor.</a:t>
            </a:r>
          </a:p>
          <a:p>
            <a:pPr lvl="1" eaLnBrk="1" hangingPunct="1">
              <a:defRPr/>
            </a:pPr>
            <a:endParaRPr lang="cs-CZ"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p:txBody>
          <a:bodyPr/>
          <a:lstStyle/>
          <a:p>
            <a:r>
              <a:rPr lang="cs-CZ" altLang="cs-CZ" smtClean="0"/>
              <a:t>ŽP jako veřejný statek</a:t>
            </a:r>
          </a:p>
        </p:txBody>
      </p:sp>
      <p:sp>
        <p:nvSpPr>
          <p:cNvPr id="3" name="Zástupný symbol pro obsah 2"/>
          <p:cNvSpPr>
            <a:spLocks noGrp="1"/>
          </p:cNvSpPr>
          <p:nvPr>
            <p:ph idx="1"/>
          </p:nvPr>
        </p:nvSpPr>
        <p:spPr>
          <a:xfrm>
            <a:off x="473075" y="1844675"/>
            <a:ext cx="8353425" cy="3103563"/>
          </a:xfrm>
        </p:spPr>
        <p:txBody>
          <a:bodyPr/>
          <a:lstStyle/>
          <a:p>
            <a:pPr>
              <a:defRPr/>
            </a:pPr>
            <a:r>
              <a:rPr lang="cs-CZ" sz="2800" dirty="0" smtClean="0"/>
              <a:t>Dobrý stav ŽP – předpoklad existence člověka</a:t>
            </a:r>
          </a:p>
          <a:p>
            <a:pPr>
              <a:defRPr/>
            </a:pPr>
            <a:r>
              <a:rPr lang="cs-CZ" sz="2800" dirty="0" smtClean="0"/>
              <a:t>ŽP – z pohledu e. teorie = čistě veřejný </a:t>
            </a:r>
            <a:r>
              <a:rPr lang="cs-CZ" sz="2800" dirty="0" smtClean="0"/>
              <a:t>statek?</a:t>
            </a:r>
            <a:endParaRPr lang="cs-CZ" sz="2800" dirty="0" smtClean="0"/>
          </a:p>
          <a:p>
            <a:pPr lvl="1">
              <a:defRPr/>
            </a:pPr>
            <a:r>
              <a:rPr lang="cs-CZ" sz="2400" dirty="0" smtClean="0"/>
              <a:t>jedince nelze vyloučit ze spotřeby </a:t>
            </a:r>
            <a:r>
              <a:rPr lang="cs-CZ" sz="2400" dirty="0" smtClean="0">
                <a:solidFill>
                  <a:schemeClr val="accent6">
                    <a:lumMod val="75000"/>
                  </a:schemeClr>
                </a:solidFill>
              </a:rPr>
              <a:t>(nevylučitelnost)</a:t>
            </a:r>
          </a:p>
          <a:p>
            <a:pPr lvl="1">
              <a:defRPr/>
            </a:pPr>
            <a:r>
              <a:rPr lang="cs-CZ" sz="2400" dirty="0" smtClean="0"/>
              <a:t>užitek se spotřeby jedince nesnižuje užitek ostatních</a:t>
            </a:r>
            <a:r>
              <a:rPr lang="cs-CZ" sz="2400" dirty="0"/>
              <a:t> </a:t>
            </a:r>
            <a:r>
              <a:rPr lang="cs-CZ" sz="2400" dirty="0" smtClean="0">
                <a:solidFill>
                  <a:schemeClr val="accent6">
                    <a:lumMod val="75000"/>
                  </a:schemeClr>
                </a:solidFill>
              </a:rPr>
              <a:t>(nerivalita)</a:t>
            </a:r>
          </a:p>
        </p:txBody>
      </p:sp>
      <p:pic>
        <p:nvPicPr>
          <p:cNvPr id="10244" name="Picture 5" descr="http://cleanfuelforthought.files.wordpress.com/2011/11/sun_public_good-11.gif?w=5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4076700"/>
            <a:ext cx="5478462"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cs-CZ" altLang="cs-CZ" smtClean="0"/>
              <a:t>ŽP a ekonomika</a:t>
            </a:r>
          </a:p>
        </p:txBody>
      </p:sp>
      <p:sp>
        <p:nvSpPr>
          <p:cNvPr id="11267" name="Rectangle 3"/>
          <p:cNvSpPr>
            <a:spLocks noGrp="1" noChangeArrowheads="1"/>
          </p:cNvSpPr>
          <p:nvPr>
            <p:ph type="body" idx="1"/>
          </p:nvPr>
        </p:nvSpPr>
        <p:spPr>
          <a:xfrm>
            <a:off x="827088" y="1916113"/>
            <a:ext cx="7726362" cy="4392612"/>
          </a:xfrm>
        </p:spPr>
        <p:txBody>
          <a:bodyPr/>
          <a:lstStyle/>
          <a:p>
            <a:r>
              <a:rPr lang="cs-CZ" altLang="cs-CZ" sz="2800" smtClean="0"/>
              <a:t>životní prostředí poskytuje:</a:t>
            </a:r>
          </a:p>
          <a:p>
            <a:pPr lvl="1"/>
            <a:r>
              <a:rPr lang="cs-CZ" altLang="cs-CZ" sz="2400" smtClean="0"/>
              <a:t>vstupy pro ekonomickou činnost – obnovitelné i neobnovitelné přírodní zdroje (rostliny, zvířata, paliva, nerostné suroviny);</a:t>
            </a:r>
          </a:p>
          <a:p>
            <a:pPr lvl="1"/>
            <a:r>
              <a:rPr lang="cs-CZ" altLang="cs-CZ" sz="2400" smtClean="0"/>
              <a:t>místo pro průmysl, zemědělství, komunikace i obytná sídla;</a:t>
            </a:r>
          </a:p>
          <a:p>
            <a:pPr lvl="1"/>
            <a:r>
              <a:rPr lang="cs-CZ" altLang="cs-CZ" sz="2400" smtClean="0"/>
              <a:t>místo pro zbytkové látky z výroby a spotřeby (emise, odpady, teplo, hluk);</a:t>
            </a:r>
          </a:p>
          <a:p>
            <a:pPr lvl="1"/>
            <a:r>
              <a:rPr lang="cs-CZ" altLang="cs-CZ" sz="2400" smtClean="0"/>
              <a:t>spotřební materiální i imateriální statky (vodu, čistý vzduch, estetické hodnoty).</a:t>
            </a:r>
          </a:p>
          <a:p>
            <a:pPr lvl="1" eaLnBrk="1" hangingPunct="1"/>
            <a:endParaRPr lang="cs-CZ" altLang="cs-CZ" sz="24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sy">
  <a:themeElements>
    <a:clrScheme name="Osy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Osy">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sy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Osy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Osy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Osy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Osy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Osy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Osy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Osy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Axis</Template>
  <TotalTime>961</TotalTime>
  <Words>2072</Words>
  <Application>Microsoft Office PowerPoint</Application>
  <PresentationFormat>Předvádění na obrazovce (4:3)</PresentationFormat>
  <Paragraphs>311</Paragraphs>
  <Slides>46</Slides>
  <Notes>3</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46</vt:i4>
      </vt:variant>
    </vt:vector>
  </HeadingPairs>
  <TitlesOfParts>
    <vt:vector size="53" baseType="lpstr">
      <vt:lpstr>Arial</vt:lpstr>
      <vt:lpstr>Calibri</vt:lpstr>
      <vt:lpstr>Symbol</vt:lpstr>
      <vt:lpstr>Times New Roman</vt:lpstr>
      <vt:lpstr>Verdana</vt:lpstr>
      <vt:lpstr>Wingdings</vt:lpstr>
      <vt:lpstr>Osy</vt:lpstr>
      <vt:lpstr>Ekonomika (ekonomie) životního prostředí</vt:lpstr>
      <vt:lpstr>Ekologie a ekonomie</vt:lpstr>
      <vt:lpstr>Ekologie a ekonomie</vt:lpstr>
      <vt:lpstr>Ochrana životního prostředí</vt:lpstr>
      <vt:lpstr>Udržitelný rozvoj</vt:lpstr>
      <vt:lpstr>Zásady UR</vt:lpstr>
      <vt:lpstr>Ekonomická činnost a ŽP</vt:lpstr>
      <vt:lpstr>ŽP jako veřejný statek</vt:lpstr>
      <vt:lpstr>ŽP a ekonomika</vt:lpstr>
      <vt:lpstr>Příčiny problémů ŽP</vt:lpstr>
      <vt:lpstr>Problém znečištění ŽP</vt:lpstr>
      <vt:lpstr>Přístupy jednotlivých ekonomických škol</vt:lpstr>
      <vt:lpstr>Ekonomické vlastnosti statků typu ŽP </vt:lpstr>
      <vt:lpstr>ŽP jako externalita</vt:lpstr>
      <vt:lpstr>Důležité charakteristiky externalit</vt:lpstr>
      <vt:lpstr>Druhy externalit</vt:lpstr>
      <vt:lpstr>Druhy externalit</vt:lpstr>
      <vt:lpstr>Druhy externalit</vt:lpstr>
      <vt:lpstr>Příklad z praxe – Kjótský protokol I</vt:lpstr>
      <vt:lpstr>Praxe – Kjótský protokol II</vt:lpstr>
      <vt:lpstr>Praxe – Kjótský protokol III</vt:lpstr>
      <vt:lpstr>Praxe – Kjótský protokol IV</vt:lpstr>
      <vt:lpstr>Internalizace externalit </vt:lpstr>
      <vt:lpstr>Obecné pojetí internalizace externalit</vt:lpstr>
      <vt:lpstr>Ekonomické aspekty znehodnocení ŽP</vt:lpstr>
      <vt:lpstr>Znehodnocení ŽP – ekonomické aspekty</vt:lpstr>
      <vt:lpstr>Ekonomické aspekty znehodnocení ŽP</vt:lpstr>
      <vt:lpstr>Náklady na ochranu ŽP</vt:lpstr>
      <vt:lpstr>Prezentace aplikace PowerPoint</vt:lpstr>
      <vt:lpstr>Ekonomické optimum kvality ŽP</vt:lpstr>
      <vt:lpstr>Náklady na zamezení a náklady na vyhnutí se</vt:lpstr>
      <vt:lpstr>Rozdíl mezi náklady na zamezení a náklady na vyhnutí se</vt:lpstr>
      <vt:lpstr>Trh, vlastnická práva a vládní regulace</vt:lpstr>
      <vt:lpstr>Organizace x zájmové skupiny</vt:lpstr>
      <vt:lpstr>Ziskový sektor v ochraně ŽP</vt:lpstr>
      <vt:lpstr>Eko-inovace</vt:lpstr>
      <vt:lpstr>Neziskový sektor v ochraně ŽP</vt:lpstr>
      <vt:lpstr>Organizace veřejného sektoru</vt:lpstr>
      <vt:lpstr>Organizace veřejného sektoru</vt:lpstr>
      <vt:lpstr>Organizace veřejného sektoru</vt:lpstr>
      <vt:lpstr>NNO  http://www.zelenykruh.cz/cz/ (28)</vt:lpstr>
      <vt:lpstr>Dělení nástrojů environmentální politiky</vt:lpstr>
      <vt:lpstr>Prezentace aplikace PowerPoint</vt:lpstr>
      <vt:lpstr>Aplikace různých nástrojů politiky ŽP</vt:lpstr>
      <vt:lpstr>Dotazy??</vt:lpstr>
      <vt:lpstr>Prezentace aplikace PowerPoint</vt:lpstr>
    </vt:vector>
  </TitlesOfParts>
  <Company>rmu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Ekonomika životního prostředí</dc:title>
  <dc:creator>Jana</dc:creator>
  <cp:lastModifiedBy>admin</cp:lastModifiedBy>
  <cp:revision>55</cp:revision>
  <dcterms:created xsi:type="dcterms:W3CDTF">2007-10-28T19:17:49Z</dcterms:created>
  <dcterms:modified xsi:type="dcterms:W3CDTF">2016-11-15T17:26:32Z</dcterms:modified>
</cp:coreProperties>
</file>