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2"/>
  </p:notesMasterIdLst>
  <p:handoutMasterIdLst>
    <p:handoutMasterId r:id="rId33"/>
  </p:handoutMasterIdLst>
  <p:sldIdLst>
    <p:sldId id="310" r:id="rId3"/>
    <p:sldId id="358" r:id="rId4"/>
    <p:sldId id="359" r:id="rId5"/>
    <p:sldId id="344" r:id="rId6"/>
    <p:sldId id="337" r:id="rId7"/>
    <p:sldId id="339" r:id="rId8"/>
    <p:sldId id="354" r:id="rId9"/>
    <p:sldId id="355" r:id="rId10"/>
    <p:sldId id="347" r:id="rId11"/>
    <p:sldId id="348" r:id="rId12"/>
    <p:sldId id="343" r:id="rId13"/>
    <p:sldId id="349" r:id="rId14"/>
    <p:sldId id="350" r:id="rId15"/>
    <p:sldId id="351" r:id="rId16"/>
    <p:sldId id="352" r:id="rId17"/>
    <p:sldId id="353" r:id="rId18"/>
    <p:sldId id="338" r:id="rId19"/>
    <p:sldId id="356" r:id="rId20"/>
    <p:sldId id="360" r:id="rId21"/>
    <p:sldId id="346" r:id="rId22"/>
    <p:sldId id="331" r:id="rId23"/>
    <p:sldId id="335" r:id="rId24"/>
    <p:sldId id="345" r:id="rId25"/>
    <p:sldId id="333" r:id="rId26"/>
    <p:sldId id="336" r:id="rId27"/>
    <p:sldId id="342" r:id="rId28"/>
    <p:sldId id="357" r:id="rId29"/>
    <p:sldId id="341" r:id="rId30"/>
    <p:sldId id="340" r:id="rId31"/>
  </p:sldIdLst>
  <p:sldSz cx="9144000" cy="6858000" type="screen4x3"/>
  <p:notesSz cx="6888163" cy="1002188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1E1E"/>
    <a:srgbClr val="E5D5BD"/>
    <a:srgbClr val="E7C99D"/>
    <a:srgbClr val="FFF1E1"/>
    <a:srgbClr val="EAEAEA"/>
    <a:srgbClr val="FFEACD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20" autoAdjust="0"/>
  </p:normalViewPr>
  <p:slideViewPr>
    <p:cSldViewPr>
      <p:cViewPr>
        <p:scale>
          <a:sx n="70" d="100"/>
          <a:sy n="70" d="100"/>
        </p:scale>
        <p:origin x="-6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58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29" Type="http://schemas.openxmlformats.org/officeDocument/2006/relationships/slide" Target="slides/slide29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698" y="0"/>
            <a:ext cx="2984871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9054"/>
            <a:ext cx="2984871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fld id="{F4A9A730-4315-46F6-810F-26CF707FF9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710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8" y="0"/>
            <a:ext cx="2984871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60397"/>
            <a:ext cx="5510530" cy="45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9054"/>
            <a:ext cx="2984871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fld id="{48D64C71-71C4-45E2-811D-8773544C11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45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D81C4-739E-4383-9BEE-E0040EF5240B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nezkoušejte plagiát, hodně citací </a:t>
            </a:r>
            <a:r>
              <a:rPr lang="cs-CZ" smtClean="0"/>
              <a:t>je výhoda!</a:t>
            </a: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D64C71-71C4-45E2-811D-8773544C11DC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21" descr="text_TIT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2" descr="pruh_TIT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3" descr="N:\work\projekty\šablony\sablony\logoC.wmf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63508-0914-472A-903E-8338230796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8C09A-CB20-479B-A358-551B18016B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64862-B8C7-4A1D-BD2C-869849A05A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74E77-D2A1-41F0-8EF0-20D7E3EEF3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81E30-2FD2-477C-B62E-D4792E0459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B0B11-0CC5-4A78-A3F8-3F80F45D02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2D6E6-5B74-4964-9B1C-7AF32ECF1D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37ACC-15A9-4315-A595-1F391BBAE2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310CA-85B7-4A1C-996F-710340B0DC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88B8-3CD3-4AC7-955A-B1AA558511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8085E-0BA8-4B23-8A4D-CFCFAA74A6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B0F6F-89CA-4713-8FBA-9635773EAB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E6889-BE59-4E50-B209-587C9FE15E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39155-11AE-46BB-BFC8-C49AC4583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4A66D-5B2B-47C0-B3B1-4F1B7110B7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5F183-0E36-45A7-8736-07885313E1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E3213-6258-4346-8BF1-A90CBE8AA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BB100-B05F-4BAF-B739-654A8F71C9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02A17-C2BF-4829-8140-1A02CCFE2A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A56FB-39B5-4182-9F12-D2AE72935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F474F-71CE-4B94-928A-B4F0A98BEB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83971-AFE9-409D-95C5-F0DACBA2F4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5961F675-31AD-48EF-8F92-ED4362C148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1100" b="1">
                <a:solidFill>
                  <a:srgbClr val="FFFFFF"/>
                </a:solidFill>
                <a:latin typeface="Verdana" pitchFamily="34" charset="0"/>
              </a:rPr>
              <a:t>www.econ.muni.cz</a:t>
            </a:r>
          </a:p>
        </p:txBody>
      </p:sp>
      <p:pic>
        <p:nvPicPr>
          <p:cNvPr id="1032" name="Picture 13" descr="pruh+znak_ESF_13_gray4+bily_RGB"/>
          <p:cNvPicPr>
            <a:picLocks noChangeAspect="1" noChangeArrowheads="1"/>
          </p:cNvPicPr>
          <p:nvPr/>
        </p:nvPicPr>
        <p:blipFill>
          <a:blip r:embed="rId13" cstate="print"/>
          <a:srcRect t="32014" b="60695"/>
          <a:stretch>
            <a:fillRect/>
          </a:stretch>
        </p:blipFill>
        <p:spPr bwMode="auto">
          <a:xfrm>
            <a:off x="417513" y="25400"/>
            <a:ext cx="233997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5" descr="pruh+znak_ESF_13_gray4+bily_RGB"/>
          <p:cNvPicPr>
            <a:picLocks noChangeAspect="1" noChangeArrowheads="1"/>
          </p:cNvPicPr>
          <p:nvPr/>
        </p:nvPicPr>
        <p:blipFill>
          <a:blip r:embed="rId13" cstate="print"/>
          <a:srcRect t="63434" b="33293"/>
          <a:stretch>
            <a:fillRect/>
          </a:stretch>
        </p:blipFill>
        <p:spPr bwMode="auto">
          <a:xfrm>
            <a:off x="417513" y="6410325"/>
            <a:ext cx="233997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6" descr="text_zahlavi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705100" y="222250"/>
            <a:ext cx="43227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j-lt"/>
              </a:defRPr>
            </a:lvl1pPr>
          </a:lstStyle>
          <a:p>
            <a:pPr>
              <a:defRPr/>
            </a:pPr>
            <a:fld id="{41E4524B-1C31-40FE-B88E-4664A2DACE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054" name="Picture 15" descr="text_TIT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8" descr="N:\work\projekty\šablony\sablony\logoC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9" descr="pruh_TITL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con.muni.cz/studium/bakalarske-a-magisterske/formulare-a-potvrzeni/" TargetMode="External"/><Relationship Id="rId2" Type="http://schemas.openxmlformats.org/officeDocument/2006/relationships/hyperlink" Target="https://is.muni.cz/auth/stipendia/studium_reg_stip_prog_show.p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.muni.cz/studenti/bc-a-mgr-studium/manual-studenta/radne-ukonceni-studia/zaverecna-bakalarska-diplomova-disertacni-prac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josefk.svi.econ.muni.cz/" TargetMode="External"/><Relationship Id="rId2" Type="http://schemas.openxmlformats.org/officeDocument/2006/relationships/hyperlink" Target="http://econ.muni.cz/stredisko-vedeckych-informaci/infozdroje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konomiedopravy.cz/cs/zaverecne-pra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99ECBF-B68D-4157-A81C-8FD039B98258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696" y="3933056"/>
            <a:ext cx="6840339" cy="2447329"/>
          </a:xfrm>
        </p:spPr>
        <p:txBody>
          <a:bodyPr/>
          <a:lstStyle/>
          <a:p>
            <a:pPr algn="r" eaLnBrk="1" hangingPunct="1"/>
            <a:r>
              <a:rPr lang="cs-CZ" sz="3200" dirty="0" smtClean="0"/>
              <a:t>Bakalářské/diplomové práce </a:t>
            </a:r>
            <a:r>
              <a:rPr lang="cs-CZ" sz="3200" b="0" dirty="0" smtClean="0"/>
              <a:t>z oblasti </a:t>
            </a:r>
            <a:br>
              <a:rPr lang="cs-CZ" sz="3200" b="0" dirty="0" smtClean="0"/>
            </a:br>
            <a:r>
              <a:rPr lang="cs-CZ" sz="3200" b="0" dirty="0" smtClean="0"/>
              <a:t>soutěžní ekonomie </a:t>
            </a:r>
            <a:br>
              <a:rPr lang="cs-CZ" sz="3200" b="0" dirty="0" smtClean="0"/>
            </a:br>
            <a:r>
              <a:rPr lang="cs-CZ" sz="3200" b="0" dirty="0" smtClean="0"/>
              <a:t>a ekonomie dopravy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1000" dirty="0" smtClean="0"/>
              <a:t/>
            </a:r>
            <a:br>
              <a:rPr lang="cs-CZ" sz="1000" dirty="0" smtClean="0"/>
            </a:br>
            <a:r>
              <a:rPr lang="cs-CZ" sz="3200" dirty="0" smtClean="0"/>
              <a:t>- průvodce třemi semestry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b="0" dirty="0" smtClean="0"/>
              <a:t>Martin </a:t>
            </a:r>
            <a:r>
              <a:rPr lang="cs-CZ" sz="3200" b="0" dirty="0" err="1" smtClean="0"/>
              <a:t>Kvizda</a:t>
            </a:r>
            <a:endParaRPr lang="cs-CZ" sz="3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Projekt závěrečné práce - stipendium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můžete získat prostředky na cesty, studijní pobyt, dotazníkový průzkum, nákup databáze…</a:t>
            </a:r>
          </a:p>
          <a:p>
            <a:r>
              <a:rPr lang="cs-CZ" dirty="0" smtClean="0"/>
              <a:t>nejlépe rozmyslet hned na začátku a </a:t>
            </a:r>
            <a:r>
              <a:rPr lang="cs-CZ" b="1" dirty="0" smtClean="0"/>
              <a:t>včlenit do Zadání BP/DP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is.muni.cz/auth/stipendia/studium_reg_stip_prog_show.pl</a:t>
            </a:r>
            <a:endParaRPr lang="cs-CZ" dirty="0" smtClean="0"/>
          </a:p>
          <a:p>
            <a:r>
              <a:rPr lang="cs-CZ" b="1" dirty="0" smtClean="0"/>
              <a:t>žádost</a:t>
            </a:r>
            <a:r>
              <a:rPr lang="cs-CZ" dirty="0" smtClean="0"/>
              <a:t> podáte na katedře na začátku </a:t>
            </a:r>
            <a:r>
              <a:rPr lang="cs-CZ" dirty="0"/>
              <a:t>podzimního semestru </a:t>
            </a:r>
            <a:r>
              <a:rPr lang="cs-CZ" dirty="0">
                <a:hlinkClick r:id="rId3"/>
              </a:rPr>
              <a:t>http://econ.muni.cz/studium/bakalarske-a-magisterske/formulare-a-potvrzeni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67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Harmonogram BPE_BAS1/MPE_DIS1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1. společná schůzka </a:t>
            </a:r>
            <a:r>
              <a:rPr lang="cs-CZ" dirty="0" smtClean="0"/>
              <a:t>- prezentace témat, přehled literatury a zdrojů, pracovní plán </a:t>
            </a:r>
            <a:r>
              <a:rPr lang="cs-CZ" dirty="0"/>
              <a:t>podzimního </a:t>
            </a:r>
            <a:r>
              <a:rPr lang="cs-CZ" dirty="0" smtClean="0"/>
              <a:t>semestru</a:t>
            </a:r>
          </a:p>
          <a:p>
            <a:r>
              <a:rPr lang="cs-CZ" b="1" dirty="0" smtClean="0"/>
              <a:t>individuální </a:t>
            </a:r>
            <a:r>
              <a:rPr lang="cs-CZ" b="1" dirty="0"/>
              <a:t>konzultace </a:t>
            </a:r>
            <a:r>
              <a:rPr lang="cs-CZ" dirty="0" smtClean="0"/>
              <a:t>– případný text předem poslat e-mailem</a:t>
            </a:r>
          </a:p>
          <a:p>
            <a:r>
              <a:rPr lang="cs-CZ" b="1" dirty="0" smtClean="0"/>
              <a:t>Část uceleného textu </a:t>
            </a:r>
            <a:r>
              <a:rPr lang="cs-CZ" dirty="0" smtClean="0"/>
              <a:t>– poslat e-mailem</a:t>
            </a:r>
          </a:p>
          <a:p>
            <a:r>
              <a:rPr lang="cs-CZ" b="1" dirty="0" smtClean="0"/>
              <a:t>2. společná schůzka </a:t>
            </a:r>
            <a:r>
              <a:rPr lang="cs-CZ" dirty="0" smtClean="0"/>
              <a:t>- prezentace výsledků práce, diskuse problémů </a:t>
            </a:r>
            <a:r>
              <a:rPr lang="cs-CZ" b="1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b="1" dirty="0"/>
              <a:t>zápočet</a:t>
            </a:r>
            <a:r>
              <a:rPr lang="cs-CZ" dirty="0"/>
              <a:t> </a:t>
            </a: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0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Bakalářské/Diplomové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platí všechno </a:t>
            </a:r>
            <a:r>
              <a:rPr lang="cs-CZ" b="1" dirty="0" smtClean="0"/>
              <a:t>formálně požadované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www.econ.muni.cz/studenti/bc-a-mgr-studium/manual-studenta/radne-ukonceni-studia/zaverecna-bakalarska-diplomova-disertacni-prace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platí </a:t>
            </a:r>
            <a:r>
              <a:rPr lang="cs-CZ" b="1" dirty="0" smtClean="0"/>
              <a:t>doporučení</a:t>
            </a:r>
            <a:r>
              <a:rPr lang="cs-CZ" dirty="0" smtClean="0"/>
              <a:t> z </a:t>
            </a:r>
            <a:r>
              <a:rPr lang="cs-CZ" i="1" dirty="0" smtClean="0"/>
              <a:t>Akademického psaní BDX_AKAP</a:t>
            </a:r>
          </a:p>
          <a:p>
            <a:endParaRPr lang="cs-CZ" i="1" dirty="0"/>
          </a:p>
          <a:p>
            <a:r>
              <a:rPr lang="cs-CZ" dirty="0" smtClean="0"/>
              <a:t>+ moje </a:t>
            </a:r>
            <a:r>
              <a:rPr lang="cs-CZ" b="1" dirty="0" smtClean="0"/>
              <a:t>doporučení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17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</a:t>
            </a:r>
            <a:r>
              <a:rPr lang="cs-CZ" dirty="0" smtClean="0"/>
              <a:t>áš vlastní motiv pro zpracování tématu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explicitní stanovení cíle (převzít doslovně ze Zadání!)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vysvětlení vašeho pracovního postupu a použitých metod + důvod pro výběr metod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</a:t>
            </a:r>
            <a:r>
              <a:rPr lang="cs-CZ" dirty="0" smtClean="0"/>
              <a:t>aznačit očekávané závěry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</a:t>
            </a:r>
            <a:r>
              <a:rPr lang="cs-CZ" dirty="0" smtClean="0"/>
              <a:t>aznačit výjimečnost práce a váš vlastní přínos k tématu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56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Literární 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</a:t>
            </a:r>
            <a:r>
              <a:rPr lang="cs-CZ" dirty="0" smtClean="0"/>
              <a:t>amostatná kapitola nebo podkapitola,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přehled dosavadního zkoumání nebo nazírání zpracovávaného tématu,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ukazuje, co jste všechno vyhledali, přečetli, zhodnotili, použili/nepoužili a proč,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u</a:t>
            </a:r>
            <a:r>
              <a:rPr lang="cs-CZ" dirty="0" smtClean="0"/>
              <a:t>možňuje přesně definovat pojmy, objasnit metodiku, vytvořit argumenty,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</a:t>
            </a:r>
            <a:r>
              <a:rPr lang="cs-CZ" dirty="0" smtClean="0"/>
              <a:t>drazový můstek pro vlastní práci.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92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Jádro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9"/>
            <a:ext cx="7772400" cy="158375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vhodné členění na kapitoly a subkapitoly,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j</a:t>
            </a:r>
            <a:r>
              <a:rPr lang="cs-CZ" dirty="0" smtClean="0"/>
              <a:t>e-li to vhodné, dělejte „oslí můstky“,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odlište část popisnou od analytické.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899592" y="3645023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9pPr>
          </a:lstStyle>
          <a:p>
            <a:r>
              <a:rPr lang="cs-CZ" kern="0" dirty="0" smtClean="0"/>
              <a:t>Výsledky/diskuse</a:t>
            </a:r>
            <a:endParaRPr lang="cs-CZ" kern="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971600" y="4148260"/>
            <a:ext cx="7772400" cy="1583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cs-CZ" kern="0" dirty="0" smtClean="0"/>
              <a:t>podrobně popište, k čemu jste dospěli,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kern="0" dirty="0" smtClean="0"/>
              <a:t>diskutujte varianty řešení,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kern="0" dirty="0" smtClean="0"/>
              <a:t>vysvětlete precizně volbu řešení.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74359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„Závěr“ není shrnutí, anotace, rešerše!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stručně, výstižně a jasně vysvětlete, k čemu jste dospěli,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nebojte se decentně pochválit,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jasně naznačte váš osobní přínos – přidanou hodnotu práce.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61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Poznámky ke psaní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pište v 1. os. jednotného čísla (</a:t>
            </a:r>
            <a:r>
              <a:rPr lang="cs-CZ" b="1" dirty="0" err="1" smtClean="0"/>
              <a:t>Ich</a:t>
            </a:r>
            <a:r>
              <a:rPr lang="cs-CZ" b="1" dirty="0" smtClean="0"/>
              <a:t> forma</a:t>
            </a:r>
            <a:r>
              <a:rPr lang="cs-CZ" dirty="0" smtClean="0"/>
              <a:t>);</a:t>
            </a:r>
          </a:p>
          <a:p>
            <a:r>
              <a:rPr lang="cs-CZ" b="1" dirty="0" smtClean="0"/>
              <a:t>vyhněte se </a:t>
            </a:r>
            <a:r>
              <a:rPr lang="cs-CZ" dirty="0" smtClean="0"/>
              <a:t>formulacím typu </a:t>
            </a:r>
            <a:r>
              <a:rPr lang="cs-CZ" i="1" dirty="0" smtClean="0"/>
              <a:t>„…bylo rozhodnuto, že…“</a:t>
            </a:r>
            <a:r>
              <a:rPr lang="cs-CZ" dirty="0" smtClean="0"/>
              <a:t> – pište přesně, kdo rozhodl + citace;</a:t>
            </a:r>
          </a:p>
          <a:p>
            <a:r>
              <a:rPr lang="cs-CZ" dirty="0" smtClean="0"/>
              <a:t>pište to, </a:t>
            </a:r>
            <a:r>
              <a:rPr lang="cs-CZ" b="1" dirty="0" smtClean="0"/>
              <a:t>co si opravdu myslíte </a:t>
            </a:r>
            <a:r>
              <a:rPr lang="cs-CZ" dirty="0" smtClean="0"/>
              <a:t>– možná je to vaše poslední odborná práce, kde můžete být upřímní…</a:t>
            </a:r>
          </a:p>
          <a:p>
            <a:r>
              <a:rPr lang="cs-CZ" b="1" dirty="0" smtClean="0"/>
              <a:t>přesně rozlišujte </a:t>
            </a:r>
            <a:r>
              <a:rPr lang="cs-CZ" dirty="0" smtClean="0"/>
              <a:t>to, co si někdo myslí, nebo napsal – pak úplně citujte – od toho, co si myslíte Vy – pak to subjektivně komentujte;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každou informaci, kterou do práce vložíte, važte jejím významem pro naplnění </a:t>
            </a:r>
            <a:r>
              <a:rPr lang="cs-CZ" dirty="0" smtClean="0"/>
              <a:t>cíle;</a:t>
            </a:r>
            <a:endParaRPr lang="cs-CZ" dirty="0"/>
          </a:p>
          <a:p>
            <a:r>
              <a:rPr lang="cs-CZ" dirty="0"/>
              <a:t>méně je někdy více – nemilosrdně </a:t>
            </a:r>
            <a:r>
              <a:rPr lang="cs-CZ" dirty="0" smtClean="0"/>
              <a:t>škrtejte;</a:t>
            </a:r>
            <a:endParaRPr lang="cs-CZ" dirty="0"/>
          </a:p>
          <a:p>
            <a:r>
              <a:rPr lang="cs-CZ" dirty="0"/>
              <a:t>nepoužívejte krkolomné větné konstrukce, pište jasně a </a:t>
            </a:r>
            <a:r>
              <a:rPr lang="cs-CZ" dirty="0" smtClean="0"/>
              <a:t>srozumitelně;</a:t>
            </a:r>
          </a:p>
          <a:p>
            <a:r>
              <a:rPr lang="cs-CZ" dirty="0" smtClean="0"/>
              <a:t>přehledná tabulka nebo jednoduchý graf působí lépe než sáhodlouhé vysvětlování;</a:t>
            </a:r>
          </a:p>
          <a:p>
            <a:r>
              <a:rPr lang="cs-CZ" dirty="0" smtClean="0"/>
              <a:t>tabulky a grafy zpracujte sami v jednotném formátu (pokud možno nekopírujte).</a:t>
            </a:r>
            <a:endParaRPr lang="en-GB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36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Zakázaná slova, klišé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BP/DP je specifický text výhradně pro odborníky,</a:t>
            </a:r>
          </a:p>
          <a:p>
            <a:r>
              <a:rPr lang="cs-CZ" dirty="0" smtClean="0"/>
              <a:t>předpokládejte znalost problematiky – nevysvětlujte, ale odkazujte: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i="1" dirty="0" smtClean="0"/>
              <a:t>nastínit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i="1" dirty="0" smtClean="0"/>
              <a:t>seznámit čtenáře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i="1" dirty="0"/>
              <a:t>popis/popsat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i="1" dirty="0" smtClean="0"/>
              <a:t>…</a:t>
            </a:r>
            <a:r>
              <a:rPr lang="cs-CZ" sz="2400" i="1" dirty="0"/>
              <a:t>a v neposlední řadě…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4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5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Soutěžní ekonomie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globalizace + integrace + inovace = ohrožení svobodné konkurence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monopoly, kartely, fúze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přirozené monopoly, sítě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veřejné soutěže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více ekonomický přístup“ v politice hospodářské </a:t>
            </a:r>
            <a:r>
              <a:rPr lang="cs-CZ" dirty="0" smtClean="0"/>
              <a:t>soutěže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mikroekonomická teorie a její aplikace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</a:t>
            </a:r>
            <a:r>
              <a:rPr lang="cs-CZ" dirty="0" smtClean="0"/>
              <a:t>etody a jejich funkčnost v odvětvích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zkušenosti, case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legislativní rámec, instituce, efektivnost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6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Literární zdroje a prameny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</a:t>
            </a:r>
            <a:r>
              <a:rPr lang="cs-CZ" b="1" dirty="0" smtClean="0"/>
              <a:t>víc zdrojů</a:t>
            </a:r>
            <a:r>
              <a:rPr lang="cs-CZ" dirty="0" smtClean="0"/>
              <a:t>, tím lépe – ale k věci;</a:t>
            </a:r>
          </a:p>
          <a:p>
            <a:r>
              <a:rPr lang="cs-CZ" dirty="0" smtClean="0"/>
              <a:t>závěrečný seznam použité literatury je právě seznamem </a:t>
            </a:r>
            <a:r>
              <a:rPr lang="cs-CZ" b="1" dirty="0" smtClean="0"/>
              <a:t>skutečně použitých a citovaných </a:t>
            </a:r>
            <a:r>
              <a:rPr lang="cs-CZ" dirty="0" smtClean="0"/>
              <a:t>zdrojů;</a:t>
            </a:r>
          </a:p>
          <a:p>
            <a:r>
              <a:rPr lang="cs-CZ" dirty="0" smtClean="0"/>
              <a:t>Wikipedie Vás nasměruje, ale </a:t>
            </a:r>
            <a:r>
              <a:rPr lang="cs-CZ" b="1" dirty="0" smtClean="0"/>
              <a:t>není zdrojem</a:t>
            </a:r>
            <a:r>
              <a:rPr lang="cs-CZ" dirty="0" smtClean="0"/>
              <a:t>;</a:t>
            </a:r>
          </a:p>
          <a:p>
            <a:r>
              <a:rPr lang="cs-CZ" dirty="0" smtClean="0"/>
              <a:t>není článek jako článek (</a:t>
            </a:r>
            <a:r>
              <a:rPr lang="cs-CZ" b="1" dirty="0" err="1" smtClean="0"/>
              <a:t>journal</a:t>
            </a:r>
            <a:r>
              <a:rPr lang="cs-CZ" dirty="0" smtClean="0"/>
              <a:t>);</a:t>
            </a:r>
          </a:p>
          <a:p>
            <a:r>
              <a:rPr lang="cs-CZ" dirty="0"/>
              <a:t>využijte </a:t>
            </a:r>
            <a:r>
              <a:rPr lang="cs-CZ" b="1" dirty="0"/>
              <a:t>databáze</a:t>
            </a:r>
            <a:r>
              <a:rPr lang="cs-CZ" dirty="0"/>
              <a:t> </a:t>
            </a:r>
            <a:r>
              <a:rPr lang="cs-CZ" dirty="0" smtClean="0"/>
              <a:t>SVI: </a:t>
            </a:r>
            <a:r>
              <a:rPr lang="cs-CZ" dirty="0">
                <a:hlinkClick r:id="rId2"/>
              </a:rPr>
              <a:t>http://econ.muni.cz/stredisko-vedeckych-informaci/infozdroje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b="1" dirty="0"/>
              <a:t>poučte se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http://josefk.svi.econ.muni.cz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43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Citace zdrojů a pramenů</a:t>
            </a:r>
            <a:r>
              <a:rPr lang="cs-CZ" b="1" dirty="0"/>
              <a:t/>
            </a:r>
            <a:br>
              <a:rPr lang="cs-CZ" b="1" dirty="0"/>
            </a:b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textu harvardským stylem:</a:t>
            </a:r>
            <a:endParaRPr lang="cs-CZ" sz="8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titul v seznamu zdrojů:</a:t>
            </a:r>
            <a:endParaRPr lang="cs-CZ" sz="800" dirty="0" smtClean="0"/>
          </a:p>
          <a:p>
            <a:pPr marL="0" indent="0">
              <a:buNone/>
            </a:pPr>
            <a:r>
              <a:rPr lang="cs-CZ" sz="2000" dirty="0" smtClean="0"/>
              <a:t>Tomeš, Z. (2013) </a:t>
            </a:r>
            <a:r>
              <a:rPr lang="cs-CZ" sz="2000" i="1" dirty="0" smtClean="0"/>
              <a:t>Ekonomická analýza železnice</a:t>
            </a:r>
            <a:r>
              <a:rPr lang="cs-CZ" sz="2000" dirty="0" smtClean="0"/>
              <a:t>. Brno: Masarykova univerzita </a:t>
            </a:r>
            <a:r>
              <a:rPr lang="cs-CZ" sz="2000" dirty="0" err="1" smtClean="0"/>
              <a:t>MuniPress</a:t>
            </a:r>
            <a:endParaRPr lang="cs-CZ" sz="2000" dirty="0" smtClean="0"/>
          </a:p>
          <a:p>
            <a:pPr marL="0" indent="0">
              <a:buNone/>
            </a:pPr>
            <a:endParaRPr lang="cs-CZ" sz="8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přímá </a:t>
            </a:r>
            <a:r>
              <a:rPr lang="cs-CZ" dirty="0"/>
              <a:t>citace v textu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sz="2000" dirty="0" smtClean="0"/>
              <a:t>… například Tomeš (2013, s. 56) definuje fixní náklady v dopravě jako „</a:t>
            </a:r>
            <a:r>
              <a:rPr lang="cs-CZ" sz="2000" i="1" dirty="0" smtClean="0"/>
              <a:t>nutně vynaložené zdroje bez ohledu na rozsah provozu</a:t>
            </a:r>
            <a:r>
              <a:rPr lang="cs-CZ" sz="2000" dirty="0" smtClean="0"/>
              <a:t>“.</a:t>
            </a:r>
          </a:p>
          <a:p>
            <a:pPr marL="0" indent="0">
              <a:buNone/>
            </a:pPr>
            <a:endParaRPr lang="cs-CZ" sz="8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odkaz </a:t>
            </a:r>
            <a:r>
              <a:rPr lang="cs-CZ" dirty="0"/>
              <a:t>na zdroj v textu:</a:t>
            </a:r>
          </a:p>
          <a:p>
            <a:pPr marL="0" indent="0">
              <a:buNone/>
            </a:pPr>
            <a:r>
              <a:rPr lang="cs-CZ" sz="2000" dirty="0" smtClean="0"/>
              <a:t>… velký význam mají v dopravě fixní náklady (Tomeš 2013), které se promítají do výsledků…</a:t>
            </a:r>
            <a:endParaRPr lang="en-GB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4"/>
            <a:ext cx="7772400" cy="4357687"/>
          </a:xfrm>
        </p:spPr>
        <p:txBody>
          <a:bodyPr/>
          <a:lstStyle/>
          <a:p>
            <a:r>
              <a:rPr lang="cs-CZ" dirty="0" smtClean="0"/>
              <a:t>tabulky, grafy, obrázky: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vždy uvádět původní pramen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„vlastní zpracování“ nebo obojí.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dirty="0"/>
          </a:p>
          <a:p>
            <a:pPr lvl="1">
              <a:buFont typeface="Wingdings" panose="05000000000000000000" pitchFamily="2" charset="2"/>
              <a:buChar char="q"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cs-CZ" dirty="0"/>
          </a:p>
          <a:p>
            <a:pPr lvl="1">
              <a:buFont typeface="Wingdings" panose="05000000000000000000" pitchFamily="2" charset="2"/>
              <a:buChar char="q"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cs-CZ" dirty="0"/>
          </a:p>
          <a:p>
            <a:pPr lvl="1">
              <a:buFont typeface="Wingdings" panose="05000000000000000000" pitchFamily="2" charset="2"/>
              <a:buChar char="q"/>
            </a:pPr>
            <a:endParaRPr lang="cs-CZ" dirty="0" smtClean="0"/>
          </a:p>
          <a:p>
            <a:pPr lvl="0"/>
            <a:r>
              <a:rPr lang="cs-CZ" dirty="0" smtClean="0">
                <a:solidFill>
                  <a:srgbClr val="000000"/>
                </a:solidFill>
              </a:rPr>
              <a:t>odkazy na el. zdroje dostupné na webu:</a:t>
            </a:r>
            <a:endParaRPr lang="cs-CZ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rgbClr val="000000"/>
                </a:solidFill>
              </a:rPr>
              <a:t>úplný odkaz v poznámce pod čarou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52936"/>
            <a:ext cx="7412918" cy="177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98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Poznámky pod </a:t>
            </a:r>
            <a:r>
              <a:rPr lang="cs-CZ" b="1" dirty="0" smtClean="0"/>
              <a:t>čarou nepoužívat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jsou-li zbytné, vůbec nepsat,</a:t>
            </a:r>
          </a:p>
          <a:p>
            <a:r>
              <a:rPr lang="cs-CZ" dirty="0" smtClean="0"/>
              <a:t>jsou-li podstatné, včlenit do hlavního textu, </a:t>
            </a:r>
          </a:p>
          <a:p>
            <a:r>
              <a:rPr lang="cs-CZ" dirty="0" smtClean="0"/>
              <a:t>používat jen pro komplikované citační odkazy (právní normy, zdroje z webu, apod.),</a:t>
            </a:r>
          </a:p>
          <a:p>
            <a:r>
              <a:rPr lang="cs-CZ" dirty="0" smtClean="0"/>
              <a:t>výjimečně pro vysvětlení pojmu nebo doplnění citace.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85822"/>
            <a:ext cx="6336704" cy="221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27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Pravopisné poznámky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9"/>
            <a:ext cx="7772400" cy="3023914"/>
          </a:xfrm>
        </p:spPr>
        <p:txBody>
          <a:bodyPr/>
          <a:lstStyle/>
          <a:p>
            <a:r>
              <a:rPr lang="cs-CZ" dirty="0" smtClean="0"/>
              <a:t>Česká </a:t>
            </a:r>
            <a:r>
              <a:rPr lang="cs-CZ" b="1" dirty="0" smtClean="0"/>
              <a:t>r</a:t>
            </a:r>
            <a:r>
              <a:rPr lang="cs-CZ" dirty="0" smtClean="0"/>
              <a:t>epublika, Masarykova </a:t>
            </a:r>
            <a:r>
              <a:rPr lang="cs-CZ" b="1" dirty="0" smtClean="0"/>
              <a:t>u</a:t>
            </a:r>
            <a:r>
              <a:rPr lang="cs-CZ" dirty="0" smtClean="0"/>
              <a:t>niverzita, Evropská </a:t>
            </a:r>
            <a:r>
              <a:rPr lang="cs-CZ" b="1" dirty="0" smtClean="0"/>
              <a:t>u</a:t>
            </a:r>
            <a:r>
              <a:rPr lang="cs-CZ" dirty="0" smtClean="0"/>
              <a:t>nie, České </a:t>
            </a:r>
            <a:r>
              <a:rPr lang="cs-CZ" b="1" dirty="0" smtClean="0"/>
              <a:t>d</a:t>
            </a:r>
            <a:r>
              <a:rPr lang="cs-CZ" dirty="0" smtClean="0"/>
              <a:t>ráhy vs.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cs-CZ" dirty="0" smtClean="0"/>
              <a:t>, Masaryk University …</a:t>
            </a:r>
          </a:p>
          <a:p>
            <a:r>
              <a:rPr lang="cs-CZ" i="1" dirty="0" smtClean="0"/>
              <a:t>„… </a:t>
            </a:r>
            <a:r>
              <a:rPr lang="cs-CZ" b="1" i="1" dirty="0" smtClean="0"/>
              <a:t>svoji</a:t>
            </a:r>
            <a:r>
              <a:rPr lang="cs-CZ" i="1" dirty="0" smtClean="0"/>
              <a:t> diplomovou práci zaměřuji na …“ </a:t>
            </a:r>
            <a:r>
              <a:rPr lang="cs-CZ" dirty="0" smtClean="0"/>
              <a:t>vs. „moji“</a:t>
            </a:r>
          </a:p>
          <a:p>
            <a:r>
              <a:rPr lang="cs-CZ" dirty="0" smtClean="0"/>
              <a:t>cíl = stroj </a:t>
            </a:r>
            <a:r>
              <a:rPr lang="cs-CZ" dirty="0" smtClean="0">
                <a:latin typeface="Arial"/>
                <a:cs typeface="Arial"/>
              </a:rPr>
              <a:t>→</a:t>
            </a:r>
            <a:r>
              <a:rPr lang="cs-CZ" dirty="0" smtClean="0"/>
              <a:t> stroji = cíl</a:t>
            </a:r>
            <a:r>
              <a:rPr lang="cs-CZ" b="1" dirty="0" smtClean="0"/>
              <a:t>i   </a:t>
            </a:r>
            <a:r>
              <a:rPr lang="cs-CZ" dirty="0" smtClean="0"/>
              <a:t>vs. </a:t>
            </a:r>
            <a:r>
              <a:rPr lang="cs-CZ" dirty="0" err="1" smtClean="0"/>
              <a:t>cíly</a:t>
            </a:r>
            <a:endParaRPr lang="cs-CZ" dirty="0" smtClean="0"/>
          </a:p>
          <a:p>
            <a:r>
              <a:rPr lang="cs-CZ" i="1" dirty="0" smtClean="0"/>
              <a:t>„… rozlišujeme </a:t>
            </a:r>
            <a:r>
              <a:rPr lang="cs-CZ" b="1" i="1" dirty="0" smtClean="0"/>
              <a:t>tři</a:t>
            </a:r>
            <a:r>
              <a:rPr lang="cs-CZ" i="1" dirty="0" smtClean="0"/>
              <a:t> faktory…“   </a:t>
            </a:r>
            <a:r>
              <a:rPr lang="cs-CZ" dirty="0" smtClean="0"/>
              <a:t>vs. „56 faktorů…“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Revize </a:t>
            </a:r>
            <a:r>
              <a:rPr lang="cs-CZ" b="1" dirty="0"/>
              <a:t>Vašich </a:t>
            </a:r>
            <a:r>
              <a:rPr lang="cs-CZ" b="1" dirty="0" smtClean="0"/>
              <a:t>textů </a:t>
            </a:r>
            <a:r>
              <a:rPr lang="cs-CZ" dirty="0" smtClean="0"/>
              <a:t>- co </a:t>
            </a:r>
            <a:r>
              <a:rPr lang="cs-CZ" dirty="0"/>
              <a:t>můžete ode mne čekat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1. čtení podrobné </a:t>
            </a:r>
            <a:r>
              <a:rPr lang="cs-CZ" dirty="0" smtClean="0"/>
              <a:t>– opravuji formu, strukturu, styl i gramatiku + omezeně věcné návrhy</a:t>
            </a:r>
          </a:p>
          <a:p>
            <a:r>
              <a:rPr lang="cs-CZ" b="1" dirty="0" smtClean="0"/>
              <a:t>2. čtení stejného dokumentu </a:t>
            </a:r>
            <a:r>
              <a:rPr lang="cs-CZ" dirty="0" smtClean="0"/>
              <a:t>– sleduji jen úpravy formy a struktury + věcné korektury</a:t>
            </a:r>
          </a:p>
          <a:p>
            <a:r>
              <a:rPr lang="cs-CZ" b="1" dirty="0"/>
              <a:t>d</a:t>
            </a:r>
            <a:r>
              <a:rPr lang="cs-CZ" b="1" dirty="0" smtClean="0"/>
              <a:t>alší čtení nových textů </a:t>
            </a:r>
            <a:r>
              <a:rPr lang="cs-CZ" dirty="0" smtClean="0"/>
              <a:t>– opravuji strukturu + věcné návrhy a korekce</a:t>
            </a:r>
          </a:p>
          <a:p>
            <a:r>
              <a:rPr lang="cs-CZ" dirty="0" smtClean="0"/>
              <a:t>práce je vaše – moje připomínky nemusíte bezezbytku akceptovat – cílem je rozumný kompromis mezi vaší a mojí představou o práci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4" y="980728"/>
            <a:ext cx="8991600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49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8050088" cy="503237"/>
          </a:xfrm>
        </p:spPr>
        <p:txBody>
          <a:bodyPr/>
          <a:lstStyle/>
          <a:p>
            <a:r>
              <a:rPr lang="cs-CZ" b="1" dirty="0" smtClean="0"/>
              <a:t>Prezentace prvních textů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představí </a:t>
            </a:r>
            <a:r>
              <a:rPr lang="cs-CZ" b="1" dirty="0" smtClean="0"/>
              <a:t>10 min. prezentaci </a:t>
            </a:r>
            <a:r>
              <a:rPr lang="cs-CZ" dirty="0" smtClean="0"/>
              <a:t>(</a:t>
            </a:r>
            <a:r>
              <a:rPr lang="cs-CZ" dirty="0" err="1" smtClean="0"/>
              <a:t>ppt</a:t>
            </a:r>
            <a:r>
              <a:rPr lang="cs-CZ" dirty="0" smtClean="0"/>
              <a:t>), ve které shrne: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co zatím dělal, jak postupoval v práci, na jaké problémy narazil;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jaké našel zdroje, co z nich použil a proč, na co se ještě chystá, jaké s tím byly problémy;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k čemu dospěl (ukázka zpracovaného textu), předběžné závěry nebo potvrzení předpokladů, literární rešerše, apod.;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co bude dělat v jarním semestru a proč, jaké problémy hrozí a jak se jim vyhne, jaký bude předpokládaný závěr, naplnění cíle práce a osobní přínos.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97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Harmonogram BPE_BAS2/MPE_DIS2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individuální konzultace </a:t>
            </a:r>
            <a:r>
              <a:rPr lang="cs-CZ" dirty="0"/>
              <a:t>(text předem poslat mailem</a:t>
            </a:r>
            <a:r>
              <a:rPr lang="cs-CZ" dirty="0" smtClean="0"/>
              <a:t>)</a:t>
            </a:r>
            <a:endParaRPr lang="cs-CZ" i="1" dirty="0" smtClean="0"/>
          </a:p>
          <a:p>
            <a:r>
              <a:rPr lang="cs-CZ" b="1" dirty="0" smtClean="0"/>
              <a:t>hotová pracovní verze celé práce -</a:t>
            </a:r>
            <a:r>
              <a:rPr lang="cs-CZ" dirty="0" err="1" smtClean="0"/>
              <a:t>odevzdávárna</a:t>
            </a:r>
            <a:r>
              <a:rPr lang="cs-CZ" dirty="0" smtClean="0"/>
              <a:t> v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b="1" dirty="0" err="1" smtClean="0"/>
              <a:t>semidefinitivní</a:t>
            </a:r>
            <a:r>
              <a:rPr lang="cs-CZ" b="1" dirty="0" smtClean="0"/>
              <a:t> verze - </a:t>
            </a:r>
            <a:r>
              <a:rPr lang="cs-CZ" dirty="0" err="1" smtClean="0"/>
              <a:t>odevzdávárna</a:t>
            </a:r>
            <a:r>
              <a:rPr lang="cs-CZ" dirty="0" smtClean="0"/>
              <a:t> v </a:t>
            </a:r>
            <a:r>
              <a:rPr lang="cs-CZ" dirty="0" err="1" smtClean="0"/>
              <a:t>ISu</a:t>
            </a:r>
            <a:r>
              <a:rPr lang="cs-CZ" dirty="0" smtClean="0"/>
              <a:t> </a:t>
            </a:r>
            <a:r>
              <a:rPr lang="cs-CZ" b="1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b="1" dirty="0" smtClean="0"/>
              <a:t>zápočet</a:t>
            </a:r>
          </a:p>
          <a:p>
            <a:r>
              <a:rPr lang="cs-CZ" dirty="0" smtClean="0"/>
              <a:t>odevzdání tištěné verze a vložení do archivu v </a:t>
            </a:r>
            <a:r>
              <a:rPr lang="cs-CZ" dirty="0" err="1" smtClean="0"/>
              <a:t>ISu</a:t>
            </a:r>
            <a:r>
              <a:rPr lang="cs-CZ" dirty="0" smtClean="0"/>
              <a:t> podle Harmonogramu </a:t>
            </a:r>
            <a:r>
              <a:rPr lang="cs-CZ" dirty="0" err="1" smtClean="0"/>
              <a:t>ak</a:t>
            </a:r>
            <a:r>
              <a:rPr lang="cs-CZ" dirty="0" smtClean="0"/>
              <a:t>. roku</a:t>
            </a:r>
          </a:p>
          <a:p>
            <a:r>
              <a:rPr lang="cs-CZ" dirty="0" smtClean="0"/>
              <a:t>cca 1-2 týdny před SZZ – individuální </a:t>
            </a:r>
            <a:r>
              <a:rPr lang="cs-CZ" b="1" dirty="0" smtClean="0"/>
              <a:t>konzultace prezentace a obhajoby </a:t>
            </a:r>
            <a:r>
              <a:rPr lang="cs-CZ" dirty="0" smtClean="0"/>
              <a:t>(</a:t>
            </a:r>
            <a:r>
              <a:rPr lang="cs-CZ" dirty="0" err="1" smtClean="0"/>
              <a:t>ppt</a:t>
            </a:r>
            <a:r>
              <a:rPr lang="cs-CZ" dirty="0" smtClean="0"/>
              <a:t> prezentaci poslat mailem)</a:t>
            </a:r>
            <a:endParaRPr lang="en-GB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97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Prezentace při obhajobě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prvního a posledního </a:t>
            </a:r>
            <a:r>
              <a:rPr lang="cs-CZ" b="1" dirty="0"/>
              <a:t>max. </a:t>
            </a:r>
            <a:r>
              <a:rPr lang="cs-CZ" b="1" dirty="0" smtClean="0"/>
              <a:t>6 </a:t>
            </a:r>
            <a:r>
              <a:rPr lang="cs-CZ" b="1" dirty="0" err="1" smtClean="0"/>
              <a:t>slidů</a:t>
            </a:r>
            <a:endParaRPr lang="cs-CZ" b="1" dirty="0" smtClean="0"/>
          </a:p>
          <a:p>
            <a:r>
              <a:rPr lang="cs-CZ" dirty="0" smtClean="0"/>
              <a:t>není </a:t>
            </a:r>
            <a:r>
              <a:rPr lang="cs-CZ" dirty="0"/>
              <a:t>o obsahu práce, ale o </a:t>
            </a:r>
            <a:r>
              <a:rPr lang="cs-CZ" dirty="0" smtClean="0"/>
              <a:t>tom: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z </a:t>
            </a:r>
            <a:r>
              <a:rPr lang="cs-CZ" dirty="0"/>
              <a:t>jakých pramenů a proč jste </a:t>
            </a:r>
            <a:r>
              <a:rPr lang="cs-CZ" dirty="0" smtClean="0"/>
              <a:t>čerpal(a),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jak </a:t>
            </a:r>
            <a:r>
              <a:rPr lang="cs-CZ" dirty="0"/>
              <a:t>jste </a:t>
            </a:r>
            <a:r>
              <a:rPr lang="cs-CZ" dirty="0" smtClean="0"/>
              <a:t>postupoval(a) </a:t>
            </a:r>
            <a:r>
              <a:rPr lang="cs-CZ" dirty="0"/>
              <a:t>při jejich zpracování</a:t>
            </a:r>
            <a:r>
              <a:rPr lang="cs-CZ" dirty="0" smtClean="0"/>
              <a:t>,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jaké </a:t>
            </a:r>
            <a:r>
              <a:rPr lang="cs-CZ" dirty="0"/>
              <a:t>s tím byly problémy,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k </a:t>
            </a:r>
            <a:r>
              <a:rPr lang="cs-CZ" dirty="0"/>
              <a:t>čemu jste </a:t>
            </a:r>
            <a:r>
              <a:rPr lang="cs-CZ" dirty="0" smtClean="0"/>
              <a:t>dospěl(a) </a:t>
            </a:r>
            <a:r>
              <a:rPr lang="cs-CZ" dirty="0"/>
              <a:t>a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jaké </a:t>
            </a:r>
            <a:r>
              <a:rPr lang="cs-CZ" dirty="0"/>
              <a:t>jste z toho </a:t>
            </a:r>
            <a:r>
              <a:rPr lang="cs-CZ" dirty="0" smtClean="0"/>
              <a:t>vyvodil(a) </a:t>
            </a:r>
            <a:r>
              <a:rPr lang="cs-CZ" dirty="0"/>
              <a:t>závěry. </a:t>
            </a:r>
            <a:endParaRPr lang="cs-CZ" dirty="0" smtClean="0"/>
          </a:p>
          <a:p>
            <a:r>
              <a:rPr lang="cs-CZ" dirty="0" smtClean="0"/>
              <a:t>pochvalte se, </a:t>
            </a:r>
            <a:r>
              <a:rPr lang="cs-CZ" dirty="0"/>
              <a:t>jakou má práce </a:t>
            </a:r>
            <a:r>
              <a:rPr lang="cs-CZ" b="1" dirty="0"/>
              <a:t>přidanou hodnotu </a:t>
            </a:r>
            <a:r>
              <a:rPr lang="cs-CZ" dirty="0"/>
              <a:t>a co je v ní Váš </a:t>
            </a:r>
            <a:r>
              <a:rPr lang="cs-CZ" b="1" dirty="0"/>
              <a:t>vlastní přínos </a:t>
            </a:r>
            <a:r>
              <a:rPr lang="cs-CZ" dirty="0"/>
              <a:t>(</a:t>
            </a:r>
            <a:r>
              <a:rPr lang="cs-CZ" dirty="0" smtClean="0"/>
              <a:t>vezměte </a:t>
            </a:r>
            <a:r>
              <a:rPr lang="cs-CZ" dirty="0"/>
              <a:t>si to pozitivní z posudků).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19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Ekonomie dopravy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integrace + růst + technologie + ekologie = rozvoj dopravních služeb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ekonomicky specifické odvětví (úspory, náklady)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síťové odvětví, regulace, vertikální struktura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veřejné investice, provozní dotace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0"/>
            <a:r>
              <a:rPr lang="cs-CZ" dirty="0" smtClean="0">
                <a:solidFill>
                  <a:srgbClr val="000000"/>
                </a:solidFill>
              </a:rPr>
              <a:t>dopravní politika EU/národní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mikroekonomická teorie a její aplikace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metody </a:t>
            </a:r>
            <a:r>
              <a:rPr lang="cs-CZ" dirty="0" smtClean="0"/>
              <a:t>regulace dopravních trhů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zkušenosti, case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practice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legislativní rámec, instituce, efektivnost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87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Harmonogram BPE_TEBP/MPE_TEDP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1. společná schůzka -</a:t>
            </a:r>
            <a:r>
              <a:rPr lang="cs-CZ" dirty="0" smtClean="0"/>
              <a:t> základní představy o tématu</a:t>
            </a:r>
          </a:p>
          <a:p>
            <a:r>
              <a:rPr lang="cs-CZ" b="1" dirty="0"/>
              <a:t>ideový návrh </a:t>
            </a:r>
            <a:r>
              <a:rPr lang="cs-CZ" i="1" dirty="0" smtClean="0"/>
              <a:t>- </a:t>
            </a:r>
            <a:r>
              <a:rPr lang="cs-CZ" dirty="0" smtClean="0"/>
              <a:t>poslat e-mailem strukturovaný text – 1 strana A4</a:t>
            </a:r>
          </a:p>
          <a:p>
            <a:r>
              <a:rPr lang="cs-CZ" b="1" dirty="0" smtClean="0"/>
              <a:t>2. společná schůzka </a:t>
            </a:r>
            <a:r>
              <a:rPr lang="cs-CZ" dirty="0" smtClean="0"/>
              <a:t>- prezentace cíle práce a postupu řešení</a:t>
            </a:r>
          </a:p>
          <a:p>
            <a:r>
              <a:rPr lang="cs-CZ" b="1" dirty="0" smtClean="0"/>
              <a:t>Zadání práce </a:t>
            </a:r>
            <a:r>
              <a:rPr lang="cs-CZ" dirty="0" smtClean="0"/>
              <a:t>- poslat e-mailem pracovní verzi</a:t>
            </a:r>
          </a:p>
          <a:p>
            <a:r>
              <a:rPr lang="cs-CZ" b="1" dirty="0" smtClean="0"/>
              <a:t>3. společná schůzka </a:t>
            </a:r>
            <a:r>
              <a:rPr lang="cs-CZ" dirty="0" smtClean="0"/>
              <a:t>- prezentace Zadání práce, finalizace návrhu </a:t>
            </a:r>
            <a:r>
              <a:rPr lang="cs-CZ" b="1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b="1" dirty="0" smtClean="0"/>
              <a:t>zápočet</a:t>
            </a:r>
            <a:endParaRPr lang="en-GB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00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Smysl závěrečné práce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dokázat u SZZ, že jste schopni: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zpracovat zadané téma na úrovni očekávané od </a:t>
            </a:r>
            <a:r>
              <a:rPr lang="cs-CZ" dirty="0" err="1" smtClean="0"/>
              <a:t>Bc</a:t>
            </a:r>
            <a:r>
              <a:rPr lang="cs-CZ" dirty="0" smtClean="0"/>
              <a:t>./Ing. ekonomie;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vyhledat, zhodnotit a použít adekvátní informace;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kultivovaným způsobem popsat stav věcí, pracovní postup a dosažené závěry;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vytvořit přidanou hodnotu a vlastní přínos dokázat;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 smtClean="0"/>
              <a:t>výše uvedené stručně a výstižně prezentovat a obhájit před námitkami.</a:t>
            </a:r>
          </a:p>
          <a:p>
            <a:r>
              <a:rPr lang="cs-CZ" dirty="0" smtClean="0"/>
              <a:t>není </a:t>
            </a:r>
            <a:r>
              <a:rPr lang="cs-CZ" i="1" dirty="0" smtClean="0"/>
              <a:t>„…seznámit čtenáře se základy problematiky…“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Zadání Bakalářské/Diplomové práce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oficiální a neměnné;</a:t>
            </a:r>
          </a:p>
          <a:p>
            <a:r>
              <a:rPr lang="cs-CZ" dirty="0" smtClean="0"/>
              <a:t>přesně podle něj </a:t>
            </a:r>
            <a:r>
              <a:rPr lang="cs-CZ" dirty="0"/>
              <a:t>budete </a:t>
            </a:r>
            <a:r>
              <a:rPr lang="cs-CZ" dirty="0" smtClean="0"/>
              <a:t>práci psát</a:t>
            </a:r>
            <a:r>
              <a:rPr lang="cs-CZ" dirty="0"/>
              <a:t>; </a:t>
            </a:r>
            <a:endParaRPr lang="cs-CZ" dirty="0" smtClean="0"/>
          </a:p>
          <a:p>
            <a:r>
              <a:rPr lang="cs-CZ" dirty="0" smtClean="0"/>
              <a:t>je měřítkem relevance všech pasáží textu vaší práce.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84" y="1268760"/>
            <a:ext cx="7402832" cy="5044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761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26815"/>
            <a:ext cx="7375648" cy="4774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99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 tvorby zadání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cs-CZ" b="1" dirty="0" smtClean="0"/>
              <a:t>rohlédněte</a:t>
            </a:r>
            <a:r>
              <a:rPr lang="cs-CZ" dirty="0" smtClean="0"/>
              <a:t> si BP/DP zpracované </a:t>
            </a:r>
            <a:r>
              <a:rPr lang="cs-CZ" dirty="0"/>
              <a:t>vašimi předchůdci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www.ekonomiedopravy.cz/cs/zaverecne-prace</a:t>
            </a:r>
            <a:endParaRPr lang="cs-CZ" dirty="0" smtClean="0"/>
          </a:p>
          <a:p>
            <a:r>
              <a:rPr lang="cs-CZ" b="1" i="1" dirty="0" smtClean="0"/>
              <a:t>Akademické psaní BDX_AKAP </a:t>
            </a:r>
            <a:r>
              <a:rPr lang="cs-CZ" dirty="0" smtClean="0"/>
              <a:t>- povinnost (kdo neabsolvoval, zapíše si jako volitelný předmět)</a:t>
            </a:r>
          </a:p>
          <a:p>
            <a:r>
              <a:rPr lang="cs-CZ" b="1" dirty="0" smtClean="0"/>
              <a:t>návrh</a:t>
            </a:r>
            <a:r>
              <a:rPr lang="cs-CZ" dirty="0" smtClean="0"/>
              <a:t> (A4) ve struktuře: </a:t>
            </a:r>
            <a:r>
              <a:rPr lang="cs-CZ" i="1" dirty="0" smtClean="0"/>
              <a:t>předmět práce </a:t>
            </a:r>
            <a:r>
              <a:rPr lang="cs-CZ" dirty="0" smtClean="0"/>
              <a:t>(o čem to bude a proč) – </a:t>
            </a:r>
            <a:r>
              <a:rPr lang="cs-CZ" i="1" dirty="0" smtClean="0"/>
              <a:t>cíl </a:t>
            </a:r>
            <a:r>
              <a:rPr lang="cs-CZ" dirty="0" smtClean="0"/>
              <a:t>(čeho má být dosaženo, výzkumná otázka) – </a:t>
            </a:r>
            <a:r>
              <a:rPr lang="cs-CZ" i="1" dirty="0" smtClean="0"/>
              <a:t>pracovní postup </a:t>
            </a:r>
            <a:r>
              <a:rPr lang="cs-CZ" dirty="0" smtClean="0"/>
              <a:t>(co přesně a jak budete dělat) – </a:t>
            </a:r>
            <a:r>
              <a:rPr lang="cs-CZ" i="1" dirty="0" smtClean="0"/>
              <a:t>struktura</a:t>
            </a:r>
            <a:r>
              <a:rPr lang="cs-CZ" dirty="0" smtClean="0"/>
              <a:t> (z jakých částí se asi bude BP/DP skládat).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B0F6F-89CA-4713-8FBA-9635773EAB1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3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ÉŽOVÁ základní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Verdan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20152</TotalTime>
  <Words>1421</Words>
  <Application>Microsoft Office PowerPoint</Application>
  <PresentationFormat>Předvádění na obrazovce (4:3)</PresentationFormat>
  <Paragraphs>202</Paragraphs>
  <Slides>29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1" baseType="lpstr">
      <vt:lpstr>BÉŽOVÁ základní</vt:lpstr>
      <vt:lpstr>BÉŽOVÁ TITL</vt:lpstr>
      <vt:lpstr>Bakalářské/diplomové práce z oblasti  soutěžní ekonomie  a ekonomie dopravy   - průvodce třemi semestry   Martin Kvizda</vt:lpstr>
      <vt:lpstr>Soutěžní ekonomie</vt:lpstr>
      <vt:lpstr>Ekonomie dopravy</vt:lpstr>
      <vt:lpstr>Harmonogram BPE_TEBP/MPE_TEDP</vt:lpstr>
      <vt:lpstr>Smysl závěrečné práce</vt:lpstr>
      <vt:lpstr>Zadání Bakalářské/Diplomové práce</vt:lpstr>
      <vt:lpstr>Prezentace aplikace PowerPoint</vt:lpstr>
      <vt:lpstr>Prezentace aplikace PowerPoint</vt:lpstr>
      <vt:lpstr>Postup tvorby zadání</vt:lpstr>
      <vt:lpstr>Projekt závěrečné práce - stipendium</vt:lpstr>
      <vt:lpstr>Harmonogram BPE_BAS1/MPE_DIS1</vt:lpstr>
      <vt:lpstr>Struktura Bakalářské/Diplomové práce</vt:lpstr>
      <vt:lpstr>Úvod</vt:lpstr>
      <vt:lpstr>Literární rešerše</vt:lpstr>
      <vt:lpstr>Jádro práce</vt:lpstr>
      <vt:lpstr>Závěr</vt:lpstr>
      <vt:lpstr>Poznámky ke psaní</vt:lpstr>
      <vt:lpstr>Prezentace aplikace PowerPoint</vt:lpstr>
      <vt:lpstr>Zakázaná slova, klišé</vt:lpstr>
      <vt:lpstr>Literární zdroje a prameny</vt:lpstr>
      <vt:lpstr>Citace zdrojů a pramenů </vt:lpstr>
      <vt:lpstr>Prezentace aplikace PowerPoint</vt:lpstr>
      <vt:lpstr>Poznámky pod čarou nepoužívat </vt:lpstr>
      <vt:lpstr>Pravopisné poznámky</vt:lpstr>
      <vt:lpstr>Revize Vašich textů - co můžete ode mne čekat</vt:lpstr>
      <vt:lpstr>Prezentace aplikace PowerPoint</vt:lpstr>
      <vt:lpstr>Prezentace prvních textů</vt:lpstr>
      <vt:lpstr>Harmonogram BPE_BAS2/MPE_DIS2</vt:lpstr>
      <vt:lpstr>Prezentace při obhajobě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EXACTDESIGN;Pavel Jílek</dc:creator>
  <cp:lastModifiedBy>Martin Kvizda</cp:lastModifiedBy>
  <cp:revision>176</cp:revision>
  <cp:lastPrinted>2014-03-17T16:07:05Z</cp:lastPrinted>
  <dcterms:created xsi:type="dcterms:W3CDTF">2005-05-06T16:40:20Z</dcterms:created>
  <dcterms:modified xsi:type="dcterms:W3CDTF">2016-10-21T14:06:05Z</dcterms:modified>
</cp:coreProperties>
</file>