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69" r:id="rId4"/>
    <p:sldId id="258" r:id="rId5"/>
    <p:sldId id="259" r:id="rId6"/>
    <p:sldId id="280" r:id="rId7"/>
    <p:sldId id="270" r:id="rId8"/>
    <p:sldId id="271" r:id="rId9"/>
    <p:sldId id="281" r:id="rId10"/>
    <p:sldId id="272" r:id="rId11"/>
    <p:sldId id="273" r:id="rId12"/>
    <p:sldId id="274" r:id="rId13"/>
    <p:sldId id="278" r:id="rId14"/>
    <p:sldId id="275" r:id="rId15"/>
    <p:sldId id="276" r:id="rId16"/>
    <p:sldId id="279" r:id="rId17"/>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1524000"/>
            <a:ext cx="7623175" cy="2590800"/>
          </a:xfrm>
        </p:spPr>
        <p:txBody>
          <a:bodyPr/>
          <a:lstStyle/>
          <a:p>
            <a:r>
              <a:rPr lang="en-US" sz="2400" dirty="0" smtClean="0">
                <a:latin typeface="Verdana" pitchFamily="34" charset="0"/>
              </a:rPr>
              <a:t>Auditing - Lecture 1</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Part I. Fundamentals of audit: Audit market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phenomena – theories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43000"/>
            <a:ext cx="8229600" cy="4530725"/>
          </a:xfrm>
        </p:spPr>
        <p:txBody>
          <a:bodyPr/>
          <a:lstStyle/>
          <a:p>
            <a:pPr lvl="0"/>
            <a:r>
              <a:rPr lang="en-US" sz="2000" b="1" dirty="0" smtClean="0"/>
              <a:t>Policemen theory </a:t>
            </a:r>
            <a:r>
              <a:rPr lang="en-US" sz="2000" dirty="0" smtClean="0"/>
              <a:t>- An auditor’s job is to focus on arithmetical accuracy and on the prevention and detection of fraud.</a:t>
            </a:r>
          </a:p>
          <a:p>
            <a:pPr lvl="0"/>
            <a:r>
              <a:rPr lang="en-US" sz="2000" b="1" dirty="0" smtClean="0"/>
              <a:t>Lending credibility theory </a:t>
            </a:r>
            <a:r>
              <a:rPr lang="en-US" sz="2000" dirty="0" smtClean="0"/>
              <a:t>- Audited financial statements are used by management to enhance the stakeholders’ faith in management's stewardship.</a:t>
            </a:r>
          </a:p>
          <a:p>
            <a:pPr lvl="0"/>
            <a:r>
              <a:rPr lang="en-US" sz="2000" b="1" dirty="0" smtClean="0"/>
              <a:t>Theory of inspired confidence</a:t>
            </a:r>
            <a:r>
              <a:rPr lang="en-US" sz="2000" dirty="0" smtClean="0"/>
              <a:t> - The demand for audit services is the direct consequence of the participation of outside stakeholders (third parties) in the company. These stakeholders demand accountability from the management, in return for their contribution to the company. Since information provided by management might be biased, because of a possible divergence between the interests of management and outside stakeholders, an audit of this information is required.</a:t>
            </a:r>
          </a:p>
          <a:p>
            <a:pPr lvl="0"/>
            <a:r>
              <a:rPr lang="en-US" sz="2000" b="1" dirty="0" smtClean="0"/>
              <a:t>Agency theory </a:t>
            </a:r>
            <a:r>
              <a:rPr lang="en-US" sz="2000" dirty="0" smtClean="0"/>
              <a:t>- A company is viewed as the result of more or less formal contracts, in which several groups make some kind of contribution to the company, given a certain price. A reputable auditor is appointed not only in the interest of third parties, but also in the interest of management.</a:t>
            </a:r>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Types of audit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84275"/>
            <a:ext cx="8229600" cy="4530725"/>
          </a:xfrm>
        </p:spPr>
        <p:txBody>
          <a:bodyPr/>
          <a:lstStyle/>
          <a:p>
            <a:pPr lvl="0"/>
            <a:r>
              <a:rPr lang="en-US" sz="2000" b="1" dirty="0" smtClean="0"/>
              <a:t>Audit of financial statements </a:t>
            </a:r>
            <a:r>
              <a:rPr lang="en-US" sz="2000" dirty="0" smtClean="0"/>
              <a:t>– examining of financial statements to determine if they give a true and fair view or fairly present the financial statements in conformity with specified criteria. The criteria may be IFRS, US GAAP etc.</a:t>
            </a:r>
          </a:p>
          <a:p>
            <a:pPr lvl="0"/>
            <a:r>
              <a:rPr lang="en-US" sz="2000" b="1" dirty="0" smtClean="0"/>
              <a:t>Operational audit </a:t>
            </a:r>
            <a:r>
              <a:rPr lang="en-US" sz="2000" dirty="0" smtClean="0"/>
              <a:t>- a study of a specific unit of an organization for the purpose of measuring its performance. Operational audits review all or part of the organization’s operating procedures to evaluate their effectiveness and efficiency. Effectiveness is a measure of whether an organization achieves its goals and objectives. Efficiency shows how well an organization uses its resources to achieve its goals. </a:t>
            </a:r>
          </a:p>
          <a:p>
            <a:pPr lvl="0"/>
            <a:r>
              <a:rPr lang="en-US" sz="2000" b="1" dirty="0" smtClean="0"/>
              <a:t>Compliance audit </a:t>
            </a:r>
            <a:r>
              <a:rPr lang="en-US" sz="2000" dirty="0" smtClean="0"/>
              <a:t>- A compliance audit is a review of an organization’s procedures to determine whether the organization is following specific procedures, rules or regulations set out by some higher authority. Compliance audits are usually associated with government auditors – for example, a compliance audit is an audit of a bank to determine if they comply with capital reserve requirements. </a:t>
            </a:r>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Types of auditors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b="1" dirty="0" smtClean="0"/>
              <a:t>Internal auditors </a:t>
            </a:r>
            <a:r>
              <a:rPr lang="en-US" sz="2000" dirty="0" smtClean="0"/>
              <a:t>- employed by individual companies to investigate and appraise the effectiveness of company operations for management. Much of their attention is often given to the appraisal of internal controls. A large part of their work consists of operational audits; in addition, they may conduct compliance audits. Internal auditors have two primary effects on a financial statement audit:</a:t>
            </a:r>
          </a:p>
          <a:p>
            <a:pPr marL="912813">
              <a:buFont typeface="Wingdings" pitchFamily="2" charset="2"/>
              <a:buChar char="q"/>
              <a:defRPr/>
            </a:pPr>
            <a:r>
              <a:rPr lang="en-US" sz="2000" dirty="0" smtClean="0"/>
              <a:t>their existence and work may affect the nature, timing, and extent of audit procedures.</a:t>
            </a:r>
          </a:p>
          <a:p>
            <a:pPr marL="912813">
              <a:buFont typeface="Wingdings" pitchFamily="2" charset="2"/>
              <a:buChar char="q"/>
              <a:defRPr/>
            </a:pPr>
            <a:r>
              <a:rPr lang="en-US" sz="2000" dirty="0" smtClean="0"/>
              <a:t>external auditors may use internal auditors to provide direct assistance in performing the audit. If this is the case the external auditor must assess internal auditor competence (education, experience, professional certification, etc.) and objectivity (organizational status within the company).</a:t>
            </a:r>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Types of auditors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b="1" dirty="0" smtClean="0"/>
              <a:t>External auditors </a:t>
            </a:r>
            <a:r>
              <a:rPr lang="en-US" sz="2000" dirty="0" smtClean="0"/>
              <a:t>- have primary responsibility to the performance of the audit function on published financial statements of publicly traded companies and non-public companies. Independent auditors are typically certified either by a professional organization or a government agency.</a:t>
            </a:r>
          </a:p>
          <a:p>
            <a:pPr indent="1588">
              <a:buNone/>
            </a:pPr>
            <a:r>
              <a:rPr lang="en-US" sz="2000" dirty="0" smtClean="0"/>
              <a:t>The source of authority for the attest function comes from national commercial or company law in most countries, but in some cases (e.g. the USA and Canada) the individual provinces or </a:t>
            </a:r>
            <a:r>
              <a:rPr lang="en-US" sz="2000" dirty="0" smtClean="0"/>
              <a:t>countries</a:t>
            </a:r>
            <a:r>
              <a:rPr lang="en-US" sz="2000" dirty="0" smtClean="0"/>
              <a:t> </a:t>
            </a:r>
            <a:r>
              <a:rPr lang="en-US" sz="2000" dirty="0" smtClean="0"/>
              <a:t>exercise considerable control over who the auditor is and how he becomes qualified. Most countries have strong professional accountant organizations which may also influence who becomes an auditor.</a:t>
            </a:r>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Regulation of audit market - organizations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b="1" dirty="0" smtClean="0"/>
              <a:t>USA</a:t>
            </a:r>
          </a:p>
          <a:p>
            <a:pPr marL="912813">
              <a:buFont typeface="Wingdings" pitchFamily="2" charset="2"/>
              <a:buChar char="q"/>
              <a:defRPr/>
            </a:pPr>
            <a:r>
              <a:rPr lang="en-US" sz="2000" dirty="0" smtClean="0"/>
              <a:t>Government - adoption of laws (e.g. </a:t>
            </a:r>
            <a:r>
              <a:rPr lang="en-US" sz="2000" dirty="0" smtClean="0"/>
              <a:t>Sarbanes-Oxley act of </a:t>
            </a:r>
            <a:r>
              <a:rPr lang="en-US" sz="2000" dirty="0" smtClean="0"/>
              <a:t>2002)</a:t>
            </a:r>
            <a:endParaRPr lang="en-US" sz="2000" dirty="0" smtClean="0"/>
          </a:p>
          <a:p>
            <a:pPr marL="912813">
              <a:buFont typeface="Wingdings" pitchFamily="2" charset="2"/>
              <a:buChar char="q"/>
              <a:defRPr/>
            </a:pPr>
            <a:r>
              <a:rPr lang="en-US" sz="2000" dirty="0" smtClean="0"/>
              <a:t>SEC and </a:t>
            </a:r>
            <a:r>
              <a:rPr lang="en-US" sz="2000" dirty="0" smtClean="0"/>
              <a:t>PCAOB – requirement to fill in special financial reporting forms (S1, 8K, 10K, 10Q) and perform internal financial reporting in accordance with PCAOB standards</a:t>
            </a:r>
            <a:endParaRPr lang="en-US" sz="2000" dirty="0" smtClean="0"/>
          </a:p>
          <a:p>
            <a:pPr marL="912813">
              <a:buFont typeface="Wingdings" pitchFamily="2" charset="2"/>
              <a:buChar char="q"/>
              <a:defRPr/>
            </a:pPr>
            <a:r>
              <a:rPr lang="en-US" sz="2000" b="1" dirty="0" smtClean="0"/>
              <a:t>AICPA</a:t>
            </a:r>
            <a:r>
              <a:rPr lang="en-US" sz="2000" dirty="0" smtClean="0"/>
              <a:t> – development of assurance standards, including code of professional conduct and framework for quality control </a:t>
            </a:r>
            <a:endParaRPr lang="en-US" sz="2000" dirty="0" smtClean="0"/>
          </a:p>
          <a:p>
            <a:r>
              <a:rPr lang="en-US" sz="2000" b="1" dirty="0" smtClean="0"/>
              <a:t>World</a:t>
            </a:r>
          </a:p>
          <a:p>
            <a:pPr marL="912813">
              <a:buFont typeface="Wingdings" pitchFamily="2" charset="2"/>
              <a:buChar char="q"/>
              <a:defRPr/>
            </a:pPr>
            <a:r>
              <a:rPr lang="en-US" sz="2000" dirty="0" smtClean="0"/>
              <a:t>IASB </a:t>
            </a:r>
            <a:r>
              <a:rPr lang="en-US" sz="2000" dirty="0" smtClean="0"/>
              <a:t>- development of </a:t>
            </a:r>
            <a:r>
              <a:rPr lang="en-US" sz="2000" dirty="0" smtClean="0"/>
              <a:t>IAS/IFRS </a:t>
            </a:r>
            <a:r>
              <a:rPr lang="en-US" sz="2000" dirty="0" smtClean="0"/>
              <a:t>standards, including </a:t>
            </a:r>
            <a:r>
              <a:rPr lang="en-US" sz="2000" dirty="0" smtClean="0"/>
              <a:t>conceptual framework</a:t>
            </a:r>
            <a:endParaRPr lang="en-US" sz="2000" dirty="0" smtClean="0"/>
          </a:p>
          <a:p>
            <a:pPr marL="912813">
              <a:buFont typeface="Wingdings" pitchFamily="2" charset="2"/>
              <a:buChar char="q"/>
              <a:defRPr/>
            </a:pPr>
            <a:r>
              <a:rPr lang="en-US" sz="2000" b="1" dirty="0" smtClean="0"/>
              <a:t>IAASB</a:t>
            </a:r>
            <a:r>
              <a:rPr lang="en-US" sz="2000" dirty="0" smtClean="0"/>
              <a:t> </a:t>
            </a:r>
            <a:r>
              <a:rPr lang="en-US" sz="2000" dirty="0" smtClean="0"/>
              <a:t>- development of </a:t>
            </a:r>
            <a:r>
              <a:rPr lang="en-US" sz="2000" dirty="0" err="1" smtClean="0"/>
              <a:t>assuarnce</a:t>
            </a:r>
            <a:r>
              <a:rPr lang="en-US" sz="2000" dirty="0" smtClean="0"/>
              <a:t> standards</a:t>
            </a:r>
            <a:r>
              <a:rPr lang="en-US" sz="2000" dirty="0" smtClean="0"/>
              <a:t>, including code of professional conduct and framework for quality control </a:t>
            </a: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Regulation of audit market – authoritative pronouncements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47800"/>
            <a:ext cx="8229600" cy="4530725"/>
          </a:xfrm>
        </p:spPr>
        <p:txBody>
          <a:bodyPr/>
          <a:lstStyle/>
          <a:p>
            <a:r>
              <a:rPr lang="en-US" sz="2000" b="1" dirty="0" smtClean="0"/>
              <a:t>USA</a:t>
            </a:r>
          </a:p>
          <a:p>
            <a:pPr marL="912813">
              <a:buFont typeface="Wingdings" pitchFamily="2" charset="2"/>
              <a:buChar char="q"/>
              <a:defRPr/>
            </a:pPr>
            <a:r>
              <a:rPr lang="en-US" sz="2000" dirty="0" smtClean="0"/>
              <a:t>SOX (by US government)</a:t>
            </a:r>
          </a:p>
          <a:p>
            <a:pPr marL="912813">
              <a:buFont typeface="Wingdings" pitchFamily="2" charset="2"/>
              <a:buChar char="q"/>
              <a:defRPr/>
            </a:pPr>
            <a:r>
              <a:rPr lang="en-US" sz="2000" b="1" dirty="0" smtClean="0"/>
              <a:t>US GAAS and SAS (by AICPA</a:t>
            </a:r>
            <a:r>
              <a:rPr lang="en-US" sz="2000" b="1" dirty="0" smtClean="0"/>
              <a:t>)</a:t>
            </a:r>
          </a:p>
          <a:p>
            <a:pPr marL="1377950" defTabSz="1198563">
              <a:buFont typeface="Wingdings" pitchFamily="2" charset="2"/>
              <a:buChar char="Ø"/>
              <a:defRPr/>
            </a:pPr>
            <a:r>
              <a:rPr lang="en-US" sz="2000" dirty="0" smtClean="0"/>
              <a:t>General standards</a:t>
            </a:r>
          </a:p>
          <a:p>
            <a:pPr marL="1377950" defTabSz="1198563">
              <a:buFont typeface="Wingdings" pitchFamily="2" charset="2"/>
              <a:buChar char="Ø"/>
              <a:defRPr/>
            </a:pPr>
            <a:r>
              <a:rPr lang="en-US" sz="2000" dirty="0" smtClean="0"/>
              <a:t>Standards of filed work</a:t>
            </a:r>
          </a:p>
          <a:p>
            <a:pPr marL="1377950" defTabSz="1198563">
              <a:buFont typeface="Wingdings" pitchFamily="2" charset="2"/>
              <a:buChar char="Ø"/>
              <a:defRPr/>
            </a:pPr>
            <a:r>
              <a:rPr lang="en-US" sz="2000" dirty="0" smtClean="0"/>
              <a:t>Standards of reporting</a:t>
            </a:r>
            <a:endParaRPr lang="en-US" sz="2000" dirty="0" smtClean="0"/>
          </a:p>
          <a:p>
            <a:pPr marL="912813">
              <a:buFont typeface="Wingdings" pitchFamily="2" charset="2"/>
              <a:buChar char="q"/>
              <a:defRPr/>
            </a:pPr>
            <a:r>
              <a:rPr lang="en-US" sz="2000" dirty="0" smtClean="0"/>
              <a:t>PCAOB </a:t>
            </a:r>
            <a:r>
              <a:rPr lang="en-US" sz="2000" dirty="0" smtClean="0"/>
              <a:t>standards (by PCAOB)</a:t>
            </a:r>
          </a:p>
          <a:p>
            <a:r>
              <a:rPr lang="en-US" sz="2000" b="1" dirty="0" smtClean="0"/>
              <a:t>World</a:t>
            </a:r>
          </a:p>
          <a:p>
            <a:pPr marL="912813">
              <a:buFont typeface="Wingdings" pitchFamily="2" charset="2"/>
              <a:buChar char="q"/>
              <a:defRPr/>
            </a:pPr>
            <a:r>
              <a:rPr lang="en-US" sz="2000" dirty="0" smtClean="0"/>
              <a:t>IFRS (by IASB)</a:t>
            </a:r>
          </a:p>
          <a:p>
            <a:pPr marL="912813">
              <a:buFont typeface="Wingdings" pitchFamily="2" charset="2"/>
              <a:buChar char="q"/>
              <a:defRPr/>
            </a:pPr>
            <a:r>
              <a:rPr lang="en-US" sz="2000" b="1" dirty="0" smtClean="0"/>
              <a:t>ISA (IAASB</a:t>
            </a:r>
            <a:r>
              <a:rPr lang="en-US" sz="2000" b="1" dirty="0" smtClean="0"/>
              <a:t>)</a:t>
            </a:r>
          </a:p>
          <a:p>
            <a:pPr marL="1377950" defTabSz="1198563">
              <a:buFont typeface="Wingdings" pitchFamily="2" charset="2"/>
              <a:buChar char="Ø"/>
              <a:defRPr/>
            </a:pPr>
            <a:r>
              <a:rPr lang="en-US" sz="2000" dirty="0" smtClean="0"/>
              <a:t>Contents </a:t>
            </a:r>
            <a:endParaRPr lang="en-US" sz="2000" dirty="0" smtClean="0"/>
          </a:p>
          <a:p>
            <a:pPr marL="1377950" defTabSz="1198563">
              <a:buFont typeface="Wingdings" pitchFamily="2" charset="2"/>
              <a:buChar char="Ø"/>
              <a:defRPr/>
            </a:pPr>
            <a:r>
              <a:rPr lang="en-US" sz="2000" dirty="0" smtClean="0"/>
              <a:t>Audit and review of historical financial information</a:t>
            </a:r>
          </a:p>
          <a:p>
            <a:pPr marL="1377950" defTabSz="1198563">
              <a:buFont typeface="Wingdings" pitchFamily="2" charset="2"/>
              <a:buChar char="Ø"/>
              <a:defRPr/>
            </a:pPr>
            <a:r>
              <a:rPr lang="en-US" sz="2000" dirty="0" smtClean="0"/>
              <a:t>Assurance engagement other than audit and review of historical financial information</a:t>
            </a:r>
          </a:p>
          <a:p>
            <a:pPr marL="1377950" defTabSz="1198563">
              <a:buFont typeface="Wingdings" pitchFamily="2" charset="2"/>
              <a:buChar char="Ø"/>
              <a:defRPr/>
            </a:pPr>
            <a:r>
              <a:rPr lang="en-US" sz="2000" dirty="0" smtClean="0"/>
              <a:t>Related services</a:t>
            </a:r>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Recommended reading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err="1" smtClean="0"/>
              <a:t>Arens</a:t>
            </a:r>
            <a:r>
              <a:rPr lang="en-US" sz="2000" dirty="0" smtClean="0"/>
              <a:t> et al. (2015) – chosen chapters will be uploaded to IS</a:t>
            </a:r>
          </a:p>
          <a:p>
            <a:pPr marL="912813">
              <a:buFont typeface="Wingdings" pitchFamily="2" charset="2"/>
              <a:buChar char="q"/>
              <a:defRPr/>
            </a:pPr>
            <a:r>
              <a:rPr lang="en-US" sz="2000" dirty="0" smtClean="0"/>
              <a:t>Ch. 1 (1.1-1.3, 1.5-1.6), 2 (2.7.-2.8).</a:t>
            </a:r>
          </a:p>
          <a:p>
            <a:r>
              <a:rPr lang="en-US" sz="2000" dirty="0" smtClean="0"/>
              <a:t>Hayes et al. (2014) – chosen chapters will be uploaded to IS</a:t>
            </a:r>
          </a:p>
          <a:p>
            <a:pPr marL="912813">
              <a:buFont typeface="Wingdings" pitchFamily="2" charset="2"/>
              <a:buChar char="q"/>
              <a:defRPr/>
            </a:pPr>
            <a:r>
              <a:rPr lang="en-US" sz="2000" dirty="0" smtClean="0"/>
              <a:t>Ch. 1 (1.1-1.6), 2 (2.1-2.2).</a:t>
            </a:r>
          </a:p>
          <a:p>
            <a:r>
              <a:rPr lang="en-US" sz="2000" dirty="0" smtClean="0"/>
              <a:t>Sarbanes-Oxley act of 2002</a:t>
            </a:r>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About the course</a:t>
            </a:r>
            <a:endParaRPr lang="en-US" sz="4000" dirty="0"/>
          </a:p>
        </p:txBody>
      </p:sp>
      <p:sp>
        <p:nvSpPr>
          <p:cNvPr id="3" name="Содержимое 2"/>
          <p:cNvSpPr>
            <a:spLocks noGrp="1"/>
          </p:cNvSpPr>
          <p:nvPr>
            <p:ph idx="1"/>
          </p:nvPr>
        </p:nvSpPr>
        <p:spPr>
          <a:xfrm>
            <a:off x="457200" y="1447800"/>
            <a:ext cx="8229600" cy="4530725"/>
          </a:xfrm>
        </p:spPr>
        <p:txBody>
          <a:bodyPr/>
          <a:lstStyle/>
          <a:p>
            <a:r>
              <a:rPr lang="en-US" sz="2000" u="sng" dirty="0" smtClean="0"/>
              <a:t>Required</a:t>
            </a:r>
            <a:r>
              <a:rPr lang="en-US" sz="2000" dirty="0" smtClean="0"/>
              <a:t> literature:</a:t>
            </a:r>
          </a:p>
          <a:p>
            <a:pPr marL="912813" lvl="0">
              <a:buFont typeface="Wingdings" pitchFamily="2" charset="2"/>
              <a:buChar char="q"/>
            </a:pPr>
            <a:r>
              <a:rPr lang="en-US" sz="2000" i="1" dirty="0" smtClean="0"/>
              <a:t>International Standards on Auditing</a:t>
            </a:r>
            <a:r>
              <a:rPr lang="en-US" sz="2000" dirty="0" smtClean="0"/>
              <a:t>: IAASB, 2015. </a:t>
            </a:r>
          </a:p>
          <a:p>
            <a:pPr marL="912813">
              <a:buFont typeface="Wingdings" pitchFamily="2" charset="2"/>
              <a:buChar char="q"/>
            </a:pPr>
            <a:r>
              <a:rPr lang="en-US" sz="2000" dirty="0" smtClean="0"/>
              <a:t>ARENS, Alvin A., Randal J. ELDER a Mark S. BEASLEY. </a:t>
            </a:r>
            <a:r>
              <a:rPr lang="en-US" sz="2000" i="1" dirty="0" smtClean="0"/>
              <a:t>Auditing and Assurance Services</a:t>
            </a:r>
            <a:r>
              <a:rPr lang="en-US" sz="2000" dirty="0" smtClean="0"/>
              <a:t>.: Person Global Edition, 2014. 864 s. 15/E. </a:t>
            </a:r>
            <a:r>
              <a:rPr lang="en-US" sz="2000" u="sng" dirty="0" smtClean="0"/>
              <a:t>(theory)</a:t>
            </a:r>
          </a:p>
          <a:p>
            <a:r>
              <a:rPr lang="en-US" sz="2000" u="sng" dirty="0" smtClean="0"/>
              <a:t>Recommended</a:t>
            </a:r>
            <a:r>
              <a:rPr lang="en-US" sz="2000" dirty="0" smtClean="0"/>
              <a:t> literature:</a:t>
            </a:r>
          </a:p>
          <a:p>
            <a:pPr marL="912813" lvl="0">
              <a:buFont typeface="Wingdings" pitchFamily="2" charset="2"/>
              <a:buChar char="q"/>
            </a:pPr>
            <a:r>
              <a:rPr lang="en-US" sz="2000" dirty="0" smtClean="0"/>
              <a:t>HAYES, Rick, Hans GORTEMAKER and Philip WALLAGE. </a:t>
            </a:r>
            <a:r>
              <a:rPr lang="en-US" sz="2000" i="1" dirty="0" smtClean="0"/>
              <a:t>Principles of auditing :an introduction to international standards on auditing</a:t>
            </a:r>
            <a:r>
              <a:rPr lang="en-US" sz="2000" dirty="0" smtClean="0"/>
              <a:t>. 3rd ed. Harlow, England: Prentice-Hall, 2014. xxi, 714 s.(</a:t>
            </a:r>
            <a:r>
              <a:rPr lang="en-US" sz="2000" u="sng" dirty="0" smtClean="0"/>
              <a:t>theory)</a:t>
            </a:r>
            <a:r>
              <a:rPr lang="en-US" sz="2000" dirty="0" smtClean="0"/>
              <a:t> </a:t>
            </a:r>
          </a:p>
          <a:p>
            <a:pPr marL="912813" lvl="0">
              <a:buFont typeface="Wingdings" pitchFamily="2" charset="2"/>
              <a:buChar char="q"/>
            </a:pPr>
            <a:r>
              <a:rPr lang="en-US" sz="2000" dirty="0" smtClean="0"/>
              <a:t>BEASLEY, Mark S., Frank A. BUCKLESS, Steven M. GLOVER and Douglas F. PRAWITT. </a:t>
            </a:r>
            <a:r>
              <a:rPr lang="en-US" sz="2000" i="1" dirty="0" smtClean="0"/>
              <a:t>Auditing Cases: An Interactive Learning Approach. </a:t>
            </a:r>
            <a:r>
              <a:rPr lang="en-US" sz="2000" dirty="0" smtClean="0"/>
              <a:t>6/E. : Pearson, 2015. 448 pp. </a:t>
            </a:r>
            <a:r>
              <a:rPr lang="en-US" sz="2000" u="sng" dirty="0" smtClean="0"/>
              <a:t>(practice)</a:t>
            </a:r>
          </a:p>
          <a:p>
            <a:pPr marL="912813" lvl="0">
              <a:buFont typeface="Wingdings" pitchFamily="2" charset="2"/>
              <a:buChar char="q"/>
            </a:pPr>
            <a:r>
              <a:rPr lang="en-US" sz="2000" dirty="0" smtClean="0"/>
              <a:t>TRUSSEL, John M. and J. Douglas FRAZER. </a:t>
            </a:r>
            <a:r>
              <a:rPr lang="en-US" sz="2000" i="1" dirty="0" smtClean="0"/>
              <a:t>Lakeside Company: Pearson New International Edition: Case Studies in Auditing. </a:t>
            </a:r>
            <a:r>
              <a:rPr lang="en-US" sz="2000" dirty="0" smtClean="0"/>
              <a:t>12/E. : Pearson, 2014. 162 pp. (</a:t>
            </a:r>
            <a:r>
              <a:rPr lang="en-US" sz="2000" u="sng" dirty="0" smtClean="0"/>
              <a:t>practice)</a:t>
            </a:r>
          </a:p>
          <a:p>
            <a:pPr marL="912813" lvl="0">
              <a:buFont typeface="Wingdings" pitchFamily="2" charset="2"/>
              <a:buChar char="q"/>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About the course</a:t>
            </a:r>
            <a:endParaRPr lang="en-US" sz="4000" dirty="0"/>
          </a:p>
        </p:txBody>
      </p:sp>
      <p:sp>
        <p:nvSpPr>
          <p:cNvPr id="3" name="Содержимое 2"/>
          <p:cNvSpPr>
            <a:spLocks noGrp="1"/>
          </p:cNvSpPr>
          <p:nvPr>
            <p:ph idx="1"/>
          </p:nvPr>
        </p:nvSpPr>
        <p:spPr>
          <a:xfrm>
            <a:off x="457200" y="1371600"/>
            <a:ext cx="8229600" cy="4530725"/>
          </a:xfrm>
        </p:spPr>
        <p:txBody>
          <a:bodyPr/>
          <a:lstStyle/>
          <a:p>
            <a:pPr eaLnBrk="0" hangingPunct="0">
              <a:spcBef>
                <a:spcPts val="600"/>
              </a:spcBef>
            </a:pPr>
            <a:r>
              <a:rPr lang="en-US" sz="2000" dirty="0" smtClean="0"/>
              <a:t>Requirements for successful accomplishment of the course:</a:t>
            </a:r>
          </a:p>
          <a:p>
            <a:pPr marL="912813">
              <a:buFont typeface="Wingdings" pitchFamily="2" charset="2"/>
              <a:buChar char="q"/>
            </a:pPr>
            <a:r>
              <a:rPr lang="cs-CZ" sz="2000" dirty="0" smtClean="0"/>
              <a:t>90% </a:t>
            </a:r>
            <a:r>
              <a:rPr lang="cs-CZ" sz="2000" dirty="0" err="1" smtClean="0"/>
              <a:t>participation</a:t>
            </a:r>
            <a:r>
              <a:rPr lang="cs-CZ" sz="2000" dirty="0" smtClean="0"/>
              <a:t> </a:t>
            </a:r>
            <a:r>
              <a:rPr lang="cs-CZ" sz="2000" dirty="0" err="1" smtClean="0"/>
              <a:t>at</a:t>
            </a:r>
            <a:r>
              <a:rPr lang="cs-CZ" sz="2000" dirty="0" smtClean="0"/>
              <a:t> </a:t>
            </a:r>
            <a:r>
              <a:rPr lang="cs-CZ" sz="2000" dirty="0" err="1" smtClean="0"/>
              <a:t>seminars</a:t>
            </a:r>
            <a:r>
              <a:rPr lang="cs-CZ" sz="2000" dirty="0" smtClean="0"/>
              <a:t> </a:t>
            </a:r>
            <a:r>
              <a:rPr lang="cs-CZ" sz="2000" dirty="0" err="1" smtClean="0"/>
              <a:t>is</a:t>
            </a:r>
            <a:r>
              <a:rPr lang="cs-CZ" sz="2000" dirty="0" smtClean="0"/>
              <a:t> </a:t>
            </a:r>
            <a:r>
              <a:rPr lang="cs-CZ" sz="2000" dirty="0" err="1" smtClean="0"/>
              <a:t>required</a:t>
            </a:r>
            <a:r>
              <a:rPr lang="cs-CZ" sz="2000" dirty="0" smtClean="0"/>
              <a:t>.</a:t>
            </a:r>
            <a:endParaRPr lang="en-US" sz="2000" dirty="0" smtClean="0"/>
          </a:p>
          <a:p>
            <a:pPr marL="912813">
              <a:buFont typeface="Wingdings" pitchFamily="2" charset="2"/>
              <a:buChar char="q"/>
            </a:pPr>
            <a:r>
              <a:rPr lang="en-US" sz="2000" dirty="0" smtClean="0"/>
              <a:t>6</a:t>
            </a:r>
            <a:r>
              <a:rPr lang="cs-CZ" sz="2000" dirty="0" smtClean="0"/>
              <a:t>0% </a:t>
            </a:r>
            <a:r>
              <a:rPr lang="cs-CZ" sz="2000" dirty="0" err="1" smtClean="0"/>
              <a:t>of</a:t>
            </a:r>
            <a:r>
              <a:rPr lang="cs-CZ" sz="2000" dirty="0" smtClean="0"/>
              <a:t> </a:t>
            </a:r>
            <a:r>
              <a:rPr lang="cs-CZ" sz="2000" dirty="0" err="1" smtClean="0"/>
              <a:t>final</a:t>
            </a:r>
            <a:r>
              <a:rPr lang="cs-CZ" sz="2000" dirty="0" smtClean="0"/>
              <a:t> grade </a:t>
            </a:r>
            <a:r>
              <a:rPr lang="cs-CZ" sz="2000" dirty="0" err="1" smtClean="0"/>
              <a:t>can</a:t>
            </a:r>
            <a:r>
              <a:rPr lang="cs-CZ" sz="2000" dirty="0" smtClean="0"/>
              <a:t> </a:t>
            </a:r>
            <a:r>
              <a:rPr lang="cs-CZ" sz="2000" dirty="0" err="1" smtClean="0"/>
              <a:t>be</a:t>
            </a:r>
            <a:r>
              <a:rPr lang="cs-CZ" sz="2000" dirty="0" smtClean="0"/>
              <a:t> </a:t>
            </a:r>
            <a:r>
              <a:rPr lang="cs-CZ" sz="2000" dirty="0" err="1" smtClean="0"/>
              <a:t>received</a:t>
            </a:r>
            <a:r>
              <a:rPr lang="cs-CZ" sz="2000" dirty="0" smtClean="0"/>
              <a:t> </a:t>
            </a:r>
            <a:r>
              <a:rPr lang="cs-CZ" sz="2000" dirty="0" err="1" smtClean="0"/>
              <a:t>during</a:t>
            </a:r>
            <a:r>
              <a:rPr lang="cs-CZ" sz="2000" dirty="0" smtClean="0"/>
              <a:t> </a:t>
            </a:r>
            <a:r>
              <a:rPr lang="cs-CZ" sz="2000" dirty="0" err="1" smtClean="0"/>
              <a:t>final</a:t>
            </a:r>
            <a:r>
              <a:rPr lang="cs-CZ" sz="2000" dirty="0" smtClean="0"/>
              <a:t> </a:t>
            </a:r>
            <a:r>
              <a:rPr lang="cs-CZ" sz="2000" dirty="0" err="1" smtClean="0"/>
              <a:t>exam</a:t>
            </a:r>
            <a:r>
              <a:rPr lang="cs-CZ" sz="2000" dirty="0" smtClean="0"/>
              <a:t> </a:t>
            </a:r>
            <a:r>
              <a:rPr lang="cs-CZ" sz="2000" dirty="0" err="1" smtClean="0"/>
              <a:t>and</a:t>
            </a:r>
            <a:r>
              <a:rPr lang="cs-CZ" sz="2000" dirty="0" smtClean="0"/>
              <a:t> 40% </a:t>
            </a:r>
            <a:r>
              <a:rPr lang="cs-CZ" sz="2000" dirty="0" err="1" smtClean="0"/>
              <a:t>of</a:t>
            </a:r>
            <a:r>
              <a:rPr lang="cs-CZ" sz="2000" dirty="0" smtClean="0"/>
              <a:t> </a:t>
            </a:r>
            <a:r>
              <a:rPr lang="cs-CZ" sz="2000" dirty="0" err="1" smtClean="0"/>
              <a:t>final</a:t>
            </a:r>
            <a:r>
              <a:rPr lang="cs-CZ" sz="2000" dirty="0" smtClean="0"/>
              <a:t> grade </a:t>
            </a:r>
            <a:r>
              <a:rPr lang="cs-CZ" sz="2000" dirty="0" err="1" smtClean="0"/>
              <a:t>can</a:t>
            </a:r>
            <a:r>
              <a:rPr lang="cs-CZ" sz="2000" dirty="0" smtClean="0"/>
              <a:t> </a:t>
            </a:r>
            <a:r>
              <a:rPr lang="cs-CZ" sz="2000" dirty="0" err="1" smtClean="0"/>
              <a:t>be</a:t>
            </a:r>
            <a:r>
              <a:rPr lang="cs-CZ" sz="2000" dirty="0" smtClean="0"/>
              <a:t> </a:t>
            </a:r>
            <a:r>
              <a:rPr lang="cs-CZ" sz="2000" dirty="0" err="1" smtClean="0"/>
              <a:t>received</a:t>
            </a:r>
            <a:r>
              <a:rPr lang="cs-CZ" sz="2000" dirty="0" smtClean="0"/>
              <a:t> </a:t>
            </a:r>
            <a:r>
              <a:rPr lang="cs-CZ" sz="2000" dirty="0" err="1" smtClean="0"/>
              <a:t>during</a:t>
            </a:r>
            <a:r>
              <a:rPr lang="cs-CZ" sz="2000" dirty="0" smtClean="0"/>
              <a:t> </a:t>
            </a:r>
            <a:r>
              <a:rPr lang="cs-CZ" sz="2000" dirty="0" err="1" smtClean="0"/>
              <a:t>seminars</a:t>
            </a:r>
            <a:r>
              <a:rPr lang="cs-CZ" sz="2000" dirty="0" smtClean="0"/>
              <a:t>. 40% </a:t>
            </a:r>
            <a:r>
              <a:rPr lang="cs-CZ" sz="2000" dirty="0" err="1" smtClean="0"/>
              <a:t>is</a:t>
            </a:r>
            <a:r>
              <a:rPr lang="cs-CZ" sz="2000" dirty="0" smtClean="0"/>
              <a:t> splitted </a:t>
            </a:r>
            <a:r>
              <a:rPr lang="cs-CZ" sz="2000" dirty="0" err="1" smtClean="0"/>
              <a:t>into</a:t>
            </a:r>
            <a:r>
              <a:rPr lang="cs-CZ" sz="2000" dirty="0" smtClean="0"/>
              <a:t> 1 </a:t>
            </a:r>
            <a:r>
              <a:rPr lang="cs-CZ" sz="2000" dirty="0" err="1" smtClean="0"/>
              <a:t>midterm</a:t>
            </a:r>
            <a:r>
              <a:rPr lang="cs-CZ" sz="2000" dirty="0" smtClean="0"/>
              <a:t> test (20%) </a:t>
            </a:r>
            <a:r>
              <a:rPr lang="cs-CZ" sz="2000" dirty="0" err="1" smtClean="0"/>
              <a:t>and</a:t>
            </a:r>
            <a:r>
              <a:rPr lang="cs-CZ" sz="2000" dirty="0" smtClean="0"/>
              <a:t> 1 </a:t>
            </a:r>
            <a:r>
              <a:rPr lang="cs-CZ" sz="2000" dirty="0" err="1" smtClean="0"/>
              <a:t>presentation</a:t>
            </a:r>
            <a:r>
              <a:rPr lang="cs-CZ" sz="2000" dirty="0" smtClean="0"/>
              <a:t> (20%) </a:t>
            </a:r>
            <a:r>
              <a:rPr lang="cs-CZ" sz="2000" dirty="0" err="1" smtClean="0"/>
              <a:t>or</a:t>
            </a:r>
            <a:r>
              <a:rPr lang="cs-CZ" sz="2000" dirty="0" smtClean="0"/>
              <a:t> </a:t>
            </a:r>
            <a:r>
              <a:rPr lang="cs-CZ" sz="2000" dirty="0" err="1" smtClean="0"/>
              <a:t>activity</a:t>
            </a:r>
            <a:r>
              <a:rPr lang="cs-CZ" sz="2000" dirty="0" smtClean="0"/>
              <a:t> </a:t>
            </a:r>
            <a:r>
              <a:rPr lang="cs-CZ" sz="2000" dirty="0" err="1" smtClean="0"/>
              <a:t>at</a:t>
            </a:r>
            <a:r>
              <a:rPr lang="cs-CZ" sz="2000" dirty="0" smtClean="0"/>
              <a:t> </a:t>
            </a:r>
            <a:r>
              <a:rPr lang="cs-CZ" sz="2000" dirty="0" err="1" smtClean="0"/>
              <a:t>the</a:t>
            </a:r>
            <a:r>
              <a:rPr lang="cs-CZ" sz="2000" dirty="0" smtClean="0"/>
              <a:t> </a:t>
            </a:r>
            <a:r>
              <a:rPr lang="cs-CZ" sz="2000" dirty="0" err="1" smtClean="0"/>
              <a:t>seminars</a:t>
            </a:r>
            <a:r>
              <a:rPr lang="cs-CZ" sz="2000" dirty="0" smtClean="0"/>
              <a:t> (20%).</a:t>
            </a:r>
            <a:endParaRPr lang="en-US" sz="2000" dirty="0" smtClean="0"/>
          </a:p>
          <a:p>
            <a:pPr marL="912813">
              <a:buFont typeface="Wingdings" pitchFamily="2" charset="2"/>
              <a:buChar char="q"/>
            </a:pPr>
            <a:r>
              <a:rPr lang="cs-CZ" sz="2000" dirty="0" err="1" smtClean="0"/>
              <a:t>Topics</a:t>
            </a:r>
            <a:r>
              <a:rPr lang="cs-CZ" sz="2000" dirty="0" smtClean="0"/>
              <a:t> </a:t>
            </a:r>
            <a:r>
              <a:rPr lang="cs-CZ" sz="2000" dirty="0" err="1" smtClean="0"/>
              <a:t>for</a:t>
            </a:r>
            <a:r>
              <a:rPr lang="cs-CZ" sz="2000" dirty="0" smtClean="0"/>
              <a:t> </a:t>
            </a:r>
            <a:r>
              <a:rPr lang="cs-CZ" sz="2000" dirty="0" err="1" smtClean="0"/>
              <a:t>presentations</a:t>
            </a:r>
            <a:r>
              <a:rPr lang="cs-CZ" sz="2000" dirty="0" smtClean="0"/>
              <a:t> </a:t>
            </a:r>
            <a:r>
              <a:rPr lang="cs-CZ" sz="2000" dirty="0" err="1" smtClean="0"/>
              <a:t>should</a:t>
            </a:r>
            <a:r>
              <a:rPr lang="cs-CZ" sz="2000" dirty="0" smtClean="0"/>
              <a:t> </a:t>
            </a:r>
            <a:r>
              <a:rPr lang="cs-CZ" sz="2000" dirty="0" err="1" smtClean="0"/>
              <a:t>be</a:t>
            </a:r>
            <a:r>
              <a:rPr lang="cs-CZ" sz="2000" dirty="0" smtClean="0"/>
              <a:t> </a:t>
            </a:r>
            <a:r>
              <a:rPr lang="cs-CZ" sz="2000" dirty="0" err="1" smtClean="0"/>
              <a:t>agreed</a:t>
            </a:r>
            <a:r>
              <a:rPr lang="cs-CZ" sz="2000" dirty="0" smtClean="0"/>
              <a:t> </a:t>
            </a:r>
            <a:r>
              <a:rPr lang="cs-CZ" sz="2000" dirty="0" err="1" smtClean="0"/>
              <a:t>with</a:t>
            </a:r>
            <a:r>
              <a:rPr lang="cs-CZ" sz="2000" dirty="0" smtClean="0"/>
              <a:t> a </a:t>
            </a:r>
            <a:r>
              <a:rPr lang="cs-CZ" sz="2000" dirty="0" err="1" smtClean="0"/>
              <a:t>lecturer</a:t>
            </a:r>
            <a:r>
              <a:rPr lang="cs-CZ" sz="2000" dirty="0" smtClean="0"/>
              <a:t> </a:t>
            </a:r>
            <a:r>
              <a:rPr lang="cs-CZ" sz="2000" dirty="0" err="1" smtClean="0"/>
              <a:t>at</a:t>
            </a:r>
            <a:r>
              <a:rPr lang="cs-CZ" sz="2000" dirty="0" smtClean="0"/>
              <a:t> </a:t>
            </a:r>
            <a:r>
              <a:rPr lang="cs-CZ" sz="2000" dirty="0" err="1" smtClean="0"/>
              <a:t>the</a:t>
            </a:r>
            <a:r>
              <a:rPr lang="cs-CZ" sz="2000" dirty="0" smtClean="0"/>
              <a:t> </a:t>
            </a:r>
            <a:r>
              <a:rPr lang="cs-CZ" sz="2000" dirty="0" err="1" smtClean="0"/>
              <a:t>beginning</a:t>
            </a:r>
            <a:r>
              <a:rPr lang="cs-CZ" sz="2000" dirty="0" smtClean="0"/>
              <a:t> </a:t>
            </a:r>
            <a:r>
              <a:rPr lang="cs-CZ" sz="2000" dirty="0" err="1" smtClean="0"/>
              <a:t>of</a:t>
            </a:r>
            <a:r>
              <a:rPr lang="cs-CZ" sz="2000" dirty="0" smtClean="0"/>
              <a:t> </a:t>
            </a:r>
            <a:r>
              <a:rPr lang="cs-CZ" sz="2000" dirty="0" err="1" smtClean="0"/>
              <a:t>the</a:t>
            </a:r>
            <a:r>
              <a:rPr lang="cs-CZ" sz="2000" dirty="0" smtClean="0"/>
              <a:t> </a:t>
            </a:r>
            <a:r>
              <a:rPr lang="cs-CZ" sz="2000" dirty="0" err="1" smtClean="0"/>
              <a:t>semester</a:t>
            </a:r>
            <a:r>
              <a:rPr lang="cs-CZ" sz="2000" dirty="0" smtClean="0"/>
              <a:t>.</a:t>
            </a:r>
            <a:endParaRPr lang="en-US" sz="2000" dirty="0" smtClean="0"/>
          </a:p>
          <a:p>
            <a:pPr marL="912813">
              <a:buFont typeface="Wingdings" pitchFamily="2" charset="2"/>
              <a:buChar char="q"/>
            </a:pPr>
            <a:r>
              <a:rPr lang="cs-CZ" sz="2000" dirty="0" smtClean="0"/>
              <a:t>Minimum </a:t>
            </a:r>
            <a:r>
              <a:rPr lang="cs-CZ" sz="2000" dirty="0" err="1" smtClean="0"/>
              <a:t>required</a:t>
            </a:r>
            <a:r>
              <a:rPr lang="cs-CZ" sz="2000" dirty="0" smtClean="0"/>
              <a:t> </a:t>
            </a:r>
            <a:r>
              <a:rPr lang="cs-CZ" sz="2000" dirty="0" err="1" smtClean="0"/>
              <a:t>amount</a:t>
            </a:r>
            <a:r>
              <a:rPr lang="cs-CZ" sz="2000" dirty="0" smtClean="0"/>
              <a:t> </a:t>
            </a:r>
            <a:r>
              <a:rPr lang="cs-CZ" sz="2000" dirty="0" err="1" smtClean="0"/>
              <a:t>of</a:t>
            </a:r>
            <a:r>
              <a:rPr lang="cs-CZ" sz="2000" dirty="0" smtClean="0"/>
              <a:t> </a:t>
            </a:r>
            <a:r>
              <a:rPr lang="cs-CZ" sz="2000" dirty="0" err="1" smtClean="0"/>
              <a:t>for</a:t>
            </a:r>
            <a:r>
              <a:rPr lang="cs-CZ" sz="2000" dirty="0" smtClean="0"/>
              <a:t> </a:t>
            </a:r>
            <a:r>
              <a:rPr lang="cs-CZ" sz="2000" dirty="0" err="1" smtClean="0"/>
              <a:t>the</a:t>
            </a:r>
            <a:r>
              <a:rPr lang="cs-CZ" sz="2000" dirty="0" smtClean="0"/>
              <a:t> </a:t>
            </a:r>
            <a:r>
              <a:rPr lang="cs-CZ" sz="2000" dirty="0" err="1" smtClean="0"/>
              <a:t>midterm</a:t>
            </a:r>
            <a:r>
              <a:rPr lang="cs-CZ" sz="2000" dirty="0" smtClean="0"/>
              <a:t> test </a:t>
            </a:r>
            <a:r>
              <a:rPr lang="cs-CZ" sz="2000" dirty="0" err="1" smtClean="0"/>
              <a:t>is</a:t>
            </a:r>
            <a:r>
              <a:rPr lang="cs-CZ" sz="2000" dirty="0" smtClean="0"/>
              <a:t> 60% </a:t>
            </a:r>
            <a:r>
              <a:rPr lang="cs-CZ" sz="2000" dirty="0" err="1" smtClean="0"/>
              <a:t>of</a:t>
            </a:r>
            <a:r>
              <a:rPr lang="cs-CZ" sz="2000" dirty="0" smtClean="0"/>
              <a:t> </a:t>
            </a:r>
            <a:r>
              <a:rPr lang="cs-CZ" sz="2000" dirty="0" err="1" smtClean="0"/>
              <a:t>correct</a:t>
            </a:r>
            <a:r>
              <a:rPr lang="cs-CZ" sz="2000" dirty="0" smtClean="0"/>
              <a:t> </a:t>
            </a:r>
            <a:r>
              <a:rPr lang="cs-CZ" sz="2000" dirty="0" err="1" smtClean="0"/>
              <a:t>answers</a:t>
            </a:r>
            <a:r>
              <a:rPr lang="cs-CZ" sz="2000" dirty="0" smtClean="0"/>
              <a:t>.</a:t>
            </a:r>
            <a:endParaRPr lang="en-US" sz="2000" dirty="0" smtClean="0"/>
          </a:p>
          <a:p>
            <a:pPr marL="912813">
              <a:buFont typeface="Wingdings" pitchFamily="2" charset="2"/>
              <a:buChar char="q"/>
            </a:pPr>
            <a:r>
              <a:rPr lang="cs-CZ" sz="2000" dirty="0" err="1" smtClean="0"/>
              <a:t>Final</a:t>
            </a:r>
            <a:r>
              <a:rPr lang="cs-CZ" sz="2000" dirty="0" smtClean="0"/>
              <a:t> test </a:t>
            </a:r>
            <a:r>
              <a:rPr lang="cs-CZ" sz="2000" dirty="0" err="1" smtClean="0"/>
              <a:t>is</a:t>
            </a:r>
            <a:r>
              <a:rPr lang="cs-CZ" sz="2000" dirty="0" smtClean="0"/>
              <a:t> a </a:t>
            </a:r>
            <a:r>
              <a:rPr lang="cs-CZ" sz="2000" dirty="0" err="1" smtClean="0"/>
              <a:t>written</a:t>
            </a:r>
            <a:r>
              <a:rPr lang="cs-CZ" sz="2000" dirty="0" smtClean="0"/>
              <a:t> </a:t>
            </a:r>
            <a:r>
              <a:rPr lang="cs-CZ" sz="2000" dirty="0" err="1" smtClean="0"/>
              <a:t>exam</a:t>
            </a:r>
            <a:r>
              <a:rPr lang="cs-CZ" sz="2000" dirty="0" smtClean="0"/>
              <a:t>.</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r>
              <a:rPr lang="en-US" sz="2000" dirty="0" smtClean="0"/>
              <a:t>Auditing phenomena</a:t>
            </a:r>
          </a:p>
          <a:p>
            <a:r>
              <a:rPr lang="en-US" sz="2000" dirty="0" smtClean="0"/>
              <a:t>Types of audit and auditors</a:t>
            </a:r>
          </a:p>
          <a:p>
            <a:r>
              <a:rPr lang="en-US" sz="2000" dirty="0" smtClean="0"/>
              <a:t>Regulation of audit market and services</a:t>
            </a:r>
          </a:p>
          <a:p>
            <a:r>
              <a:rPr lang="en-US" sz="2000" dirty="0" smtClean="0"/>
              <a:t>Recommended reading</a:t>
            </a:r>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phenomena </a:t>
            </a:r>
            <a:r>
              <a:rPr lang="en-US" sz="4000" dirty="0" smtClean="0">
                <a:latin typeface="Verdana" pitchFamily="34" charset="0"/>
                <a:ea typeface="Verdana" pitchFamily="34" charset="0"/>
                <a:cs typeface="Verdana" pitchFamily="34" charset="0"/>
              </a:rPr>
              <a:t>– history of audit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b="1" dirty="0" smtClean="0"/>
              <a:t>Scribes </a:t>
            </a:r>
            <a:r>
              <a:rPr lang="en-US" sz="2000" b="1" dirty="0" smtClean="0"/>
              <a:t>of ancient times </a:t>
            </a:r>
            <a:r>
              <a:rPr lang="en-US" sz="2000" dirty="0" smtClean="0"/>
              <a:t>- </a:t>
            </a:r>
            <a:r>
              <a:rPr lang="en-US" sz="2000" dirty="0" smtClean="0"/>
              <a:t>Auditors existed in ancient China and Egypt. They were supervisors of the accounts of the Chinese Emperor and the Egyptian Pharaoh.</a:t>
            </a:r>
            <a:endParaRPr lang="en-US" sz="2000" dirty="0" smtClean="0"/>
          </a:p>
          <a:p>
            <a:r>
              <a:rPr lang="en-US" sz="2000" b="1" dirty="0" smtClean="0"/>
              <a:t>Profit maximization and double </a:t>
            </a:r>
            <a:r>
              <a:rPr lang="en-US" sz="2000" b="1" dirty="0" smtClean="0"/>
              <a:t>entry </a:t>
            </a:r>
            <a:r>
              <a:rPr lang="en-US" sz="2000" dirty="0" smtClean="0"/>
              <a:t>- </a:t>
            </a:r>
            <a:r>
              <a:rPr lang="en-US" sz="2000" dirty="0" smtClean="0"/>
              <a:t>The attitude of profit maximization emerged at the end of the Middle Ages, with the emergence of large merchant houses in </a:t>
            </a:r>
            <a:r>
              <a:rPr lang="en-US" sz="2000" dirty="0" smtClean="0"/>
              <a:t>Italy. </a:t>
            </a:r>
            <a:r>
              <a:rPr lang="en-US" sz="2000" dirty="0" smtClean="0"/>
              <a:t>Trading was no longer the domain of the individual commercial traveler; it was now coordinated centrally at the luxurious desks of the large merchant houses in Venice, Florence or </a:t>
            </a:r>
            <a:r>
              <a:rPr lang="en-US" sz="2000" dirty="0" smtClean="0"/>
              <a:t>Pisa. Double-entry was introduced.</a:t>
            </a:r>
          </a:p>
          <a:p>
            <a:r>
              <a:rPr lang="en-US" sz="2000" b="1" dirty="0" smtClean="0"/>
              <a:t>Economic conditions for audit </a:t>
            </a:r>
            <a:r>
              <a:rPr lang="en-US" sz="2000" b="1" dirty="0" smtClean="0"/>
              <a:t>reports </a:t>
            </a:r>
            <a:r>
              <a:rPr lang="en-US" sz="2000" dirty="0" smtClean="0"/>
              <a:t>- The </a:t>
            </a:r>
            <a:r>
              <a:rPr lang="en-US" sz="2000" dirty="0" smtClean="0"/>
              <a:t>practice of modern auditing dates back to the beginning of the modern corporation at the dawn of the Industrial Revolution</a:t>
            </a:r>
            <a:r>
              <a:rPr lang="en-US" sz="2000" dirty="0" smtClean="0"/>
              <a:t>. In </a:t>
            </a:r>
            <a:r>
              <a:rPr lang="en-US" sz="2000" dirty="0" smtClean="0"/>
              <a:t>1853, the Society of Accountants was founded in </a:t>
            </a:r>
            <a:r>
              <a:rPr lang="en-US" sz="2000" dirty="0" smtClean="0"/>
              <a:t>Edinburgh. </a:t>
            </a:r>
            <a:r>
              <a:rPr lang="en-US" sz="2000" dirty="0" smtClean="0"/>
              <a:t>Further developments of the separation between provision of capital and management </a:t>
            </a:r>
            <a:r>
              <a:rPr lang="en-US" sz="2000" dirty="0" smtClean="0"/>
              <a:t>led </a:t>
            </a:r>
            <a:r>
              <a:rPr lang="en-US" sz="2000" dirty="0" smtClean="0"/>
              <a:t>to a steady growth of the audit profession and regulation</a:t>
            </a:r>
            <a:r>
              <a:rPr lang="en-US" sz="2000" dirty="0" smtClean="0"/>
              <a:t> </a:t>
            </a:r>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phenomena </a:t>
            </a:r>
            <a:r>
              <a:rPr lang="en-US" sz="4000" dirty="0" smtClean="0">
                <a:latin typeface="Verdana" pitchFamily="34" charset="0"/>
                <a:ea typeface="Verdana" pitchFamily="34" charset="0"/>
                <a:cs typeface="Verdana" pitchFamily="34" charset="0"/>
              </a:rPr>
              <a:t>– history of audit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indent="1588">
              <a:buNone/>
            </a:pPr>
            <a:r>
              <a:rPr lang="en-US" sz="2000" dirty="0" smtClean="0"/>
              <a:t>C</a:t>
            </a:r>
            <a:r>
              <a:rPr lang="en-US" sz="2000" dirty="0" smtClean="0"/>
              <a:t>ompanies </a:t>
            </a:r>
            <a:r>
              <a:rPr lang="en-US" sz="2000" dirty="0" smtClean="0"/>
              <a:t>across the world experienced growth in technology, improvement in communications and transportation, and the exploitation of expanding worldwide markets. As a result, the demands of owner-managed enterprises for capital rapidly exceeded the combined resources of the owners’ savings and the wealth-creating potential of the enterprises </a:t>
            </a:r>
            <a:r>
              <a:rPr lang="en-US" sz="2000" dirty="0" smtClean="0"/>
              <a:t>themselves. Capital markets were introduced. </a:t>
            </a:r>
          </a:p>
          <a:p>
            <a:pPr indent="1588">
              <a:buNone/>
            </a:pPr>
            <a:r>
              <a:rPr lang="en-US" sz="2000" dirty="0" smtClean="0"/>
              <a:t>Investors and creditors may have different objectives than management. Investors and creditors must depend on fair reporting of the financial statements. To give them confidence in the financial statements, an auditor provides an independent and expert opinion on the fairness of the reports, called an audit opinion.</a:t>
            </a:r>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phenomena – </a:t>
            </a:r>
            <a:r>
              <a:rPr lang="en-US" sz="4000" dirty="0" smtClean="0">
                <a:latin typeface="Verdana" pitchFamily="34" charset="0"/>
                <a:ea typeface="Verdana" pitchFamily="34" charset="0"/>
                <a:cs typeface="Verdana" pitchFamily="34" charset="0"/>
              </a:rPr>
              <a:t>nature of audit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b="1" dirty="0" smtClean="0"/>
              <a:t>Def.</a:t>
            </a:r>
            <a:r>
              <a:rPr lang="en-US" sz="2000" dirty="0" smtClean="0"/>
              <a:t>: Auditing </a:t>
            </a:r>
            <a:r>
              <a:rPr lang="en-US" sz="2000" dirty="0" smtClean="0"/>
              <a:t>is the accumulation and evaluation of evidence about information to determine and report on the degree of correspondence between the information and established criteria. Auditing should be done by a competent, independent person.</a:t>
            </a:r>
          </a:p>
          <a:p>
            <a:r>
              <a:rPr lang="en-US" sz="2000" b="1" dirty="0" smtClean="0"/>
              <a:t>Accounting vs. auditing </a:t>
            </a:r>
            <a:r>
              <a:rPr lang="en-US" sz="2000" dirty="0" smtClean="0"/>
              <a:t>- Accounting </a:t>
            </a:r>
            <a:r>
              <a:rPr lang="en-US" sz="2000" dirty="0" smtClean="0"/>
              <a:t>is the recording, classifying, and summarizing of economic events in a logical manner for the purpose of providing financial information for decision making. To provide relevant information, accountants must have a thorough understanding of the principles and rules that provide the basis for preparing the accounting information. In addition, accountants must develop a system to make sure that the entity’s economic events are properly recorded on a timely basis and at a reasonable cost.</a:t>
            </a:r>
          </a:p>
          <a:p>
            <a:pPr indent="1588">
              <a:buNone/>
            </a:pPr>
            <a:r>
              <a:rPr lang="en-US" sz="2000" dirty="0" smtClean="0"/>
              <a:t>When auditing accounting data, auditors focus on determining whether recorded information properly reflects the economic events that occurred during the accounting period. </a:t>
            </a:r>
          </a:p>
          <a:p>
            <a:endParaRPr lang="en-US" sz="2000" dirty="0" smtClean="0"/>
          </a:p>
          <a:p>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phenomena – </a:t>
            </a:r>
            <a:r>
              <a:rPr lang="en-US" sz="4000" dirty="0" smtClean="0">
                <a:latin typeface="Verdana" pitchFamily="34" charset="0"/>
                <a:ea typeface="Verdana" pitchFamily="34" charset="0"/>
                <a:cs typeface="Verdana" pitchFamily="34" charset="0"/>
              </a:rPr>
              <a:t>role of audit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
        <p:nvSpPr>
          <p:cNvPr id="8" name="Содержимое 2"/>
          <p:cNvSpPr txBox="1">
            <a:spLocks/>
          </p:cNvSpPr>
          <p:nvPr/>
        </p:nvSpPr>
        <p:spPr bwMode="auto">
          <a:xfrm>
            <a:off x="609600" y="17526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pPr>
            <a:r>
              <a:rPr lang="en-US" sz="2000" b="1" kern="0" dirty="0" smtClean="0">
                <a:latin typeface="+mn-lt"/>
                <a:cs typeface="+mn-cs"/>
              </a:rPr>
              <a:t>Information risk </a:t>
            </a:r>
            <a:r>
              <a:rPr lang="en-US" sz="2000" b="1" kern="0" dirty="0" smtClean="0">
                <a:latin typeface="+mn-lt"/>
                <a:cs typeface="+mn-cs"/>
              </a:rPr>
              <a:t>theory </a:t>
            </a:r>
            <a:r>
              <a:rPr lang="en-US" sz="2000" kern="0" dirty="0" smtClean="0">
                <a:latin typeface="+mn-lt"/>
                <a:cs typeface="+mn-cs"/>
              </a:rPr>
              <a:t>- </a:t>
            </a:r>
            <a:r>
              <a:rPr lang="en-US" sz="2000" dirty="0" smtClean="0"/>
              <a:t>t</a:t>
            </a:r>
            <a:r>
              <a:rPr lang="en-US" sz="2000" dirty="0" smtClean="0"/>
              <a:t>o </a:t>
            </a:r>
            <a:r>
              <a:rPr lang="en-US" sz="2000" dirty="0" smtClean="0"/>
              <a:t>illustrate the need for auditing, consider the decision of a bank officer in making a loan to a business.</a:t>
            </a:r>
            <a:r>
              <a:rPr lang="en-US" sz="2000" kern="0" dirty="0" smtClean="0">
                <a:latin typeface="+mn-lt"/>
                <a:cs typeface="+mn-cs"/>
              </a:rPr>
              <a:t> </a:t>
            </a:r>
            <a:r>
              <a:rPr lang="en-US" sz="2000" dirty="0" smtClean="0"/>
              <a:t>If the bank makes the loan, it will charge a rate of interest determined primarily by three factors</a:t>
            </a:r>
            <a:r>
              <a:rPr lang="en-US" sz="2000" dirty="0" smtClean="0"/>
              <a:t>: (1) </a:t>
            </a:r>
            <a:r>
              <a:rPr lang="en-US" sz="2000" dirty="0" smtClean="0"/>
              <a:t>Risk-free interest </a:t>
            </a:r>
            <a:r>
              <a:rPr lang="en-US" sz="2000" dirty="0" smtClean="0"/>
              <a:t>rate; (2) </a:t>
            </a:r>
            <a:r>
              <a:rPr lang="en-US" sz="2000" dirty="0" smtClean="0"/>
              <a:t>Business risk for the </a:t>
            </a:r>
            <a:r>
              <a:rPr lang="en-US" sz="2000" dirty="0" smtClean="0"/>
              <a:t>customer; (3) </a:t>
            </a:r>
            <a:r>
              <a:rPr lang="en-US" sz="2000" dirty="0" smtClean="0"/>
              <a:t>Information </a:t>
            </a:r>
            <a:r>
              <a:rPr lang="en-US" sz="2000" dirty="0" smtClean="0"/>
              <a:t>risk. The latter – information risk - </a:t>
            </a:r>
            <a:r>
              <a:rPr lang="en-US" sz="2000" dirty="0" smtClean="0"/>
              <a:t>reflects the possibility that the information upon which the business risk decision was made was inaccurate. A likely cause of the information risk is the possibility of inaccurate financial </a:t>
            </a:r>
            <a:r>
              <a:rPr lang="en-US" sz="2000" dirty="0" smtClean="0"/>
              <a:t>statements. </a:t>
            </a:r>
            <a:r>
              <a:rPr lang="en-US" sz="2000" dirty="0" smtClean="0"/>
              <a:t>Auditing has no effect on either the risk-free interest rate or business risk, but it can have a significant effect on information risk. If the bank officer is satisfied that there is minimal information risk because a borrower’s financial statements are audited, the bank’s risk is substantially reduced and the overall interest rate to the borrower can be reduced. The reduction of information risk can have a significant effect on the borrower’s ability to obtain capital at a reasonable cost.</a:t>
            </a:r>
          </a:p>
          <a:p>
            <a:pPr marL="342900" indent="-342900">
              <a:spcBef>
                <a:spcPct val="20000"/>
              </a:spcBef>
              <a:buClr>
                <a:schemeClr val="accent1"/>
              </a:buClr>
              <a:buSzPct val="65000"/>
              <a:buFont typeface="Wingdings" pitchFamily="2" charset="2"/>
              <a:buChar char="n"/>
            </a:pPr>
            <a:endParaRPr lang="en-US" sz="2000" dirty="0" smtClean="0"/>
          </a:p>
          <a:p>
            <a:pPr marL="342900" indent="-342900">
              <a:spcBef>
                <a:spcPct val="20000"/>
              </a:spcBef>
              <a:buClr>
                <a:schemeClr val="accent1"/>
              </a:buClr>
              <a:buSzPct val="65000"/>
              <a:buFont typeface="Wingdings" pitchFamily="2" charset="2"/>
              <a:buChar char="n"/>
            </a:pPr>
            <a:endParaRPr lang="en-US" sz="2000" kern="0" dirty="0" smtClean="0">
              <a:latin typeface="+mn-lt"/>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phenomena – </a:t>
            </a:r>
            <a:r>
              <a:rPr lang="en-US" sz="4000" dirty="0" smtClean="0">
                <a:latin typeface="Verdana" pitchFamily="34" charset="0"/>
                <a:ea typeface="Verdana" pitchFamily="34" charset="0"/>
                <a:cs typeface="Verdana" pitchFamily="34" charset="0"/>
              </a:rPr>
              <a:t>role of audit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
        <p:nvSpPr>
          <p:cNvPr id="8" name="Содержимое 2"/>
          <p:cNvSpPr txBox="1">
            <a:spLocks/>
          </p:cNvSpPr>
          <p:nvPr/>
        </p:nvSpPr>
        <p:spPr bwMode="auto">
          <a:xfrm>
            <a:off x="609600" y="17526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pPr>
            <a:r>
              <a:rPr lang="en-US" sz="2000" kern="0" dirty="0" smtClean="0">
                <a:latin typeface="+mn-lt"/>
                <a:cs typeface="+mn-cs"/>
              </a:rPr>
              <a:t>Causes </a:t>
            </a:r>
            <a:r>
              <a:rPr lang="en-US" sz="2000" kern="0" dirty="0" smtClean="0">
                <a:latin typeface="+mn-lt"/>
                <a:cs typeface="+mn-cs"/>
              </a:rPr>
              <a:t>of </a:t>
            </a:r>
            <a:r>
              <a:rPr lang="en-US" sz="2000" kern="0" dirty="0" smtClean="0">
                <a:latin typeface="+mn-lt"/>
                <a:cs typeface="+mn-cs"/>
              </a:rPr>
              <a:t>information risk:</a:t>
            </a:r>
          </a:p>
          <a:p>
            <a:pPr marL="912813" indent="-342900">
              <a:spcBef>
                <a:spcPct val="20000"/>
              </a:spcBef>
              <a:buClr>
                <a:schemeClr val="accent1"/>
              </a:buClr>
              <a:buSzPct val="65000"/>
              <a:buFont typeface="Wingdings" pitchFamily="2" charset="2"/>
              <a:buChar char="q"/>
              <a:defRPr/>
            </a:pPr>
            <a:r>
              <a:rPr lang="en-US" sz="2000" dirty="0" smtClean="0">
                <a:latin typeface="+mn-lt"/>
                <a:cs typeface="+mn-cs"/>
              </a:rPr>
              <a:t>remoteness </a:t>
            </a:r>
            <a:r>
              <a:rPr lang="en-US" sz="2000" dirty="0" smtClean="0">
                <a:latin typeface="+mn-lt"/>
                <a:cs typeface="+mn-cs"/>
              </a:rPr>
              <a:t>of </a:t>
            </a:r>
            <a:r>
              <a:rPr lang="en-US" sz="2000" dirty="0" smtClean="0">
                <a:latin typeface="+mn-lt"/>
                <a:cs typeface="+mn-cs"/>
              </a:rPr>
              <a:t>information </a:t>
            </a:r>
            <a:endParaRPr lang="en-US" sz="2000" dirty="0" smtClean="0">
              <a:latin typeface="+mn-lt"/>
              <a:cs typeface="+mn-cs"/>
            </a:endParaRPr>
          </a:p>
          <a:p>
            <a:pPr marL="912813" indent="-342900">
              <a:spcBef>
                <a:spcPct val="20000"/>
              </a:spcBef>
              <a:buClr>
                <a:schemeClr val="accent1"/>
              </a:buClr>
              <a:buSzPct val="65000"/>
              <a:buFont typeface="Wingdings" pitchFamily="2" charset="2"/>
              <a:buChar char="q"/>
              <a:defRPr/>
            </a:pPr>
            <a:r>
              <a:rPr lang="en-US" sz="2000" dirty="0" smtClean="0">
                <a:latin typeface="+mn-lt"/>
                <a:cs typeface="+mn-cs"/>
              </a:rPr>
              <a:t>biases </a:t>
            </a:r>
            <a:r>
              <a:rPr lang="en-US" sz="2000" dirty="0" smtClean="0">
                <a:latin typeface="+mn-lt"/>
                <a:cs typeface="+mn-cs"/>
              </a:rPr>
              <a:t>and </a:t>
            </a:r>
            <a:r>
              <a:rPr lang="en-US" sz="2000" dirty="0" smtClean="0">
                <a:latin typeface="+mn-lt"/>
                <a:cs typeface="+mn-cs"/>
              </a:rPr>
              <a:t>motives </a:t>
            </a:r>
            <a:r>
              <a:rPr lang="en-US" sz="2000" dirty="0" smtClean="0">
                <a:latin typeface="+mn-lt"/>
                <a:cs typeface="+mn-cs"/>
              </a:rPr>
              <a:t>of the </a:t>
            </a:r>
            <a:r>
              <a:rPr lang="en-US" sz="2000" dirty="0" smtClean="0">
                <a:latin typeface="+mn-lt"/>
                <a:cs typeface="+mn-cs"/>
              </a:rPr>
              <a:t>provider</a:t>
            </a:r>
            <a:endParaRPr lang="en-US" sz="2000" dirty="0" smtClean="0">
              <a:latin typeface="+mn-lt"/>
              <a:cs typeface="+mn-cs"/>
            </a:endParaRPr>
          </a:p>
          <a:p>
            <a:pPr marL="912813" indent="-342900">
              <a:spcBef>
                <a:spcPct val="20000"/>
              </a:spcBef>
              <a:buClr>
                <a:schemeClr val="accent1"/>
              </a:buClr>
              <a:buSzPct val="65000"/>
              <a:buFont typeface="Wingdings" pitchFamily="2" charset="2"/>
              <a:buChar char="q"/>
              <a:defRPr/>
            </a:pPr>
            <a:r>
              <a:rPr lang="en-US" sz="2000" dirty="0" smtClean="0">
                <a:latin typeface="+mn-lt"/>
                <a:cs typeface="+mn-cs"/>
              </a:rPr>
              <a:t>voluminous data </a:t>
            </a:r>
            <a:endParaRPr lang="en-US" sz="2000" dirty="0" smtClean="0">
              <a:latin typeface="+mn-lt"/>
              <a:cs typeface="+mn-cs"/>
            </a:endParaRPr>
          </a:p>
          <a:p>
            <a:pPr marL="912813" indent="-342900">
              <a:spcBef>
                <a:spcPct val="20000"/>
              </a:spcBef>
              <a:buClr>
                <a:schemeClr val="accent1"/>
              </a:buClr>
              <a:buSzPct val="65000"/>
              <a:buFont typeface="Wingdings" pitchFamily="2" charset="2"/>
              <a:buChar char="q"/>
              <a:defRPr/>
            </a:pPr>
            <a:r>
              <a:rPr lang="en-US" sz="2000" dirty="0" smtClean="0">
                <a:latin typeface="+mn-lt"/>
                <a:cs typeface="+mn-cs"/>
              </a:rPr>
              <a:t>c</a:t>
            </a:r>
            <a:r>
              <a:rPr lang="en-US" sz="2000" dirty="0" smtClean="0">
                <a:latin typeface="+mn-lt"/>
                <a:cs typeface="+mn-cs"/>
              </a:rPr>
              <a:t>omplex exchange transactions </a:t>
            </a:r>
            <a:endParaRPr lang="en-US" sz="2000" dirty="0" smtClean="0">
              <a:latin typeface="+mn-lt"/>
              <a:cs typeface="+mn-cs"/>
            </a:endParaRPr>
          </a:p>
          <a:p>
            <a:pPr marL="342900" indent="-342900">
              <a:spcBef>
                <a:spcPct val="20000"/>
              </a:spcBef>
              <a:buClr>
                <a:schemeClr val="accent1"/>
              </a:buClr>
              <a:buSzPct val="65000"/>
              <a:buFont typeface="Wingdings" pitchFamily="2" charset="2"/>
              <a:buChar char="n"/>
            </a:pPr>
            <a:r>
              <a:rPr lang="en-US" sz="2000" kern="0" dirty="0" smtClean="0">
                <a:latin typeface="+mn-lt"/>
                <a:cs typeface="+mn-cs"/>
              </a:rPr>
              <a:t>Ways to reduce </a:t>
            </a:r>
            <a:r>
              <a:rPr lang="en-US" sz="2000" kern="0" dirty="0" smtClean="0">
                <a:latin typeface="+mn-lt"/>
                <a:cs typeface="+mn-cs"/>
              </a:rPr>
              <a:t>information risk:</a:t>
            </a:r>
          </a:p>
          <a:p>
            <a:pPr marL="912813" indent="-342900">
              <a:spcBef>
                <a:spcPct val="20000"/>
              </a:spcBef>
              <a:buClr>
                <a:schemeClr val="accent1"/>
              </a:buClr>
              <a:buSzPct val="65000"/>
              <a:buFont typeface="Wingdings" pitchFamily="2" charset="2"/>
              <a:buChar char="q"/>
              <a:defRPr/>
            </a:pPr>
            <a:r>
              <a:rPr lang="en-US" sz="2000" dirty="0" smtClean="0">
                <a:latin typeface="+mn-lt"/>
                <a:cs typeface="+mn-cs"/>
              </a:rPr>
              <a:t>u</a:t>
            </a:r>
            <a:r>
              <a:rPr lang="en-US" sz="2000" dirty="0" smtClean="0">
                <a:latin typeface="+mn-lt"/>
                <a:cs typeface="+mn-cs"/>
              </a:rPr>
              <a:t>ser verifies information </a:t>
            </a:r>
            <a:endParaRPr lang="en-US" sz="2000" dirty="0" smtClean="0">
              <a:latin typeface="+mn-lt"/>
              <a:cs typeface="+mn-cs"/>
            </a:endParaRPr>
          </a:p>
          <a:p>
            <a:pPr marL="912813" indent="-342900">
              <a:spcBef>
                <a:spcPct val="20000"/>
              </a:spcBef>
              <a:buClr>
                <a:schemeClr val="accent1"/>
              </a:buClr>
              <a:buSzPct val="65000"/>
              <a:buFont typeface="Wingdings" pitchFamily="2" charset="2"/>
              <a:buChar char="q"/>
              <a:defRPr/>
            </a:pPr>
            <a:r>
              <a:rPr lang="en-US" sz="2000" dirty="0" smtClean="0">
                <a:latin typeface="+mn-lt"/>
                <a:cs typeface="+mn-cs"/>
              </a:rPr>
              <a:t>user shares information risk </a:t>
            </a:r>
            <a:r>
              <a:rPr lang="en-US" sz="2000" dirty="0" smtClean="0">
                <a:latin typeface="+mn-lt"/>
                <a:cs typeface="+mn-cs"/>
              </a:rPr>
              <a:t>with </a:t>
            </a:r>
            <a:r>
              <a:rPr lang="en-US" sz="2000" dirty="0" smtClean="0">
                <a:latin typeface="+mn-lt"/>
                <a:cs typeface="+mn-cs"/>
              </a:rPr>
              <a:t>management </a:t>
            </a:r>
            <a:endParaRPr lang="en-US" sz="2000" dirty="0" smtClean="0">
              <a:latin typeface="+mn-lt"/>
              <a:cs typeface="+mn-cs"/>
            </a:endParaRPr>
          </a:p>
          <a:p>
            <a:pPr marL="912813" indent="-342900">
              <a:spcBef>
                <a:spcPct val="20000"/>
              </a:spcBef>
              <a:buClr>
                <a:schemeClr val="accent1"/>
              </a:buClr>
              <a:buSzPct val="65000"/>
              <a:buFont typeface="Wingdings" pitchFamily="2" charset="2"/>
              <a:buChar char="q"/>
              <a:defRPr/>
            </a:pPr>
            <a:r>
              <a:rPr lang="en-US" sz="2000" dirty="0" smtClean="0">
                <a:latin typeface="+mn-lt"/>
                <a:cs typeface="+mn-cs"/>
              </a:rPr>
              <a:t>a</a:t>
            </a:r>
            <a:r>
              <a:rPr lang="en-US" sz="2000" dirty="0" smtClean="0">
                <a:latin typeface="+mn-lt"/>
                <a:cs typeface="+mn-cs"/>
              </a:rPr>
              <a:t>udited financial statements are provided </a:t>
            </a:r>
            <a:endParaRPr lang="en-US" sz="2000" dirty="0" smtClean="0">
              <a:latin typeface="+mn-lt"/>
              <a:cs typeface="+mn-cs"/>
            </a:endParaRPr>
          </a:p>
          <a:p>
            <a:pPr marL="342900" indent="-342900">
              <a:spcBef>
                <a:spcPct val="20000"/>
              </a:spcBef>
              <a:buClr>
                <a:schemeClr val="accent1"/>
              </a:buClr>
              <a:buSzPct val="65000"/>
              <a:buFont typeface="Wingdings" pitchFamily="2" charset="2"/>
              <a:buChar char="n"/>
            </a:pPr>
            <a:endParaRPr lang="en-US" sz="2000" kern="0" dirty="0" smtClean="0">
              <a:latin typeface="+mn-lt"/>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247</TotalTime>
  <Words>1725</Words>
  <Application>Microsoft Office PowerPoint</Application>
  <PresentationFormat>Экран (4:3)</PresentationFormat>
  <Paragraphs>138</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Тема1</vt:lpstr>
      <vt:lpstr>Auditing - Lecture 1  Part I. Fundamentals of audit: Audit market</vt:lpstr>
      <vt:lpstr>About the course</vt:lpstr>
      <vt:lpstr>About the course</vt:lpstr>
      <vt:lpstr>Content</vt:lpstr>
      <vt:lpstr>Audit phenomena – history of audit</vt:lpstr>
      <vt:lpstr>Audit phenomena – history of audit</vt:lpstr>
      <vt:lpstr>Audit phenomena – nature of audit</vt:lpstr>
      <vt:lpstr>Audit phenomena – role of audit</vt:lpstr>
      <vt:lpstr>Audit phenomena – role of audit</vt:lpstr>
      <vt:lpstr>Audit phenomena – theories</vt:lpstr>
      <vt:lpstr>Types of audit </vt:lpstr>
      <vt:lpstr>Types of auditors</vt:lpstr>
      <vt:lpstr>Types of auditors</vt:lpstr>
      <vt:lpstr>Regulation of audit market - organizations</vt:lpstr>
      <vt:lpstr>Regulation of audit market – authoritative pronouncements</vt:lpstr>
      <vt:lpstr>Recommended reading</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35</cp:revision>
  <dcterms:created xsi:type="dcterms:W3CDTF">2014-08-29T06:21:19Z</dcterms:created>
  <dcterms:modified xsi:type="dcterms:W3CDTF">2015-09-20T22:05:06Z</dcterms:modified>
</cp:coreProperties>
</file>