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0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2837" autoAdjust="0"/>
  </p:normalViewPr>
  <p:slideViewPr>
    <p:cSldViewPr snapToGrid="0">
      <p:cViewPr varScale="1">
        <p:scale>
          <a:sx n="47" d="100"/>
          <a:sy n="47" d="100"/>
        </p:scale>
        <p:origin x="1620" y="3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D3902-6297-4F21-902F-105827664928}" type="datetimeFigureOut">
              <a:rPr lang="de-DE" smtClean="0"/>
              <a:t>24.10.2016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03416-097B-4D29-9A4E-7C760C4F7F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86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182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9037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326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596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459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8911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6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712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642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950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51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0225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9559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0379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66407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454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614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416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468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712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368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265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3416-097B-4D29-9A4E-7C760C4F7F4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196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DE401-ABF4-4416-8F43-94C7E0729173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2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3C4D-6C69-45BA-BB5B-F972AE42431F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280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D96C-28D4-4E50-ABD9-F87EBAF12F33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372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DAE8-35FD-466C-8649-D7C79B09E719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424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6DF76-E824-418C-BCE5-A9E075AB6E92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19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1622-12A1-4900-A580-E4ED33B69046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474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B306-0189-4505-AC1A-7CBA4A33C830}" type="datetime1">
              <a:rPr lang="de-DE" smtClean="0"/>
              <a:t>24.10.2016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97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3E1F-12B5-494F-9BA8-364436E37E0F}" type="datetime1">
              <a:rPr lang="de-DE" smtClean="0"/>
              <a:t>24.10.2016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420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AB50-BCF8-42A2-8BA2-4DB6F0A8FA27}" type="datetime1">
              <a:rPr lang="de-DE" smtClean="0"/>
              <a:t>24.10.2016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681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55C4-B363-41EB-B2BE-622084151163}" type="datetime1">
              <a:rPr lang="de-DE" smtClean="0"/>
              <a:t>24.10.2016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2452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FAC49F6-4255-4157-A46B-45E9202A1B1E}" type="datetime1">
              <a:rPr lang="de-DE" smtClean="0"/>
              <a:t>24.10.2016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38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A679-CB27-4F85-B97A-3252AD4F036F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276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A71D-3208-4C67-A84C-963C44A794BE}" type="datetime1">
              <a:rPr lang="de-DE" smtClean="0"/>
              <a:t>24.10.2016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688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EB6E-938B-48D8-B77D-488E94A71F11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893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0D5B-DB52-4956-803F-6ACB6B32A7E9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78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32DB-4CC3-45FE-9592-F02F35568965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25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550D-5190-46D3-B61C-319BBA7D58C3}" type="datetime1">
              <a:rPr lang="de-DE" smtClean="0"/>
              <a:t>24.10.2016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3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5A09-7250-42EE-9A4F-D353D1D17128}" type="datetime1">
              <a:rPr lang="de-DE" smtClean="0"/>
              <a:t>24.10.2016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49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E661-33B7-4E79-B1D3-933F114DAC69}" type="datetime1">
              <a:rPr lang="de-DE" smtClean="0"/>
              <a:t>24.10.2016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01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F80F-6946-4422-86D9-B77E2E17A89E}" type="datetime1">
              <a:rPr lang="de-DE" smtClean="0"/>
              <a:t>24.10.2016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13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08F-BE7A-48FA-A984-37A6C8739904}" type="datetime1">
              <a:rPr lang="de-DE" smtClean="0"/>
              <a:t>24.10.2016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5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9FF9-D120-431F-98D5-436FAE504FFF}" type="datetime1">
              <a:rPr lang="de-DE" smtClean="0"/>
              <a:t>24.10.2016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72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8257F11-5BF2-4716-A06C-12FDEFA5892D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64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2B2C57-2234-424A-9886-D2426DED182A}" type="datetime1">
              <a:rPr lang="de-DE" smtClean="0"/>
              <a:t>24.10.2016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2A8EA9B-7C30-4719-B7C4-F84CF76836D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34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c.gov/Archives/edgar/data/47217/000091205701002796/a2032630z10-k.tx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Auditing | Ing. </a:t>
            </a:r>
            <a:r>
              <a:rPr lang="de-DE" dirty="0" err="1"/>
              <a:t>Oleksandra</a:t>
            </a:r>
            <a:r>
              <a:rPr lang="de-DE" dirty="0"/>
              <a:t> </a:t>
            </a:r>
            <a:r>
              <a:rPr lang="de-DE" dirty="0" err="1" smtClean="0"/>
              <a:t>Lemeshko</a:t>
            </a:r>
            <a:endParaRPr lang="de-DE" dirty="0" smtClean="0"/>
          </a:p>
          <a:p>
            <a:r>
              <a:rPr lang="de-DE" dirty="0" err="1" smtClean="0"/>
              <a:t>By</a:t>
            </a:r>
            <a:r>
              <a:rPr lang="de-DE" dirty="0" smtClean="0"/>
              <a:t> Fabian Paschen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423" y="401755"/>
            <a:ext cx="8916114" cy="3923357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02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Accounting </a:t>
            </a:r>
            <a:r>
              <a:rPr lang="de-DE" dirty="0" err="1" smtClean="0"/>
              <a:t>Manipulations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 smtClean="0"/>
              <a:t>Manipulation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Reserves</a:t>
            </a:r>
            <a:endParaRPr lang="de-DE" sz="3200" b="1" dirty="0" smtClean="0"/>
          </a:p>
          <a:p>
            <a:pPr marL="0" indent="0">
              <a:buNone/>
            </a:pPr>
            <a:r>
              <a:rPr lang="de-DE" sz="2400" u="sng" dirty="0" smtClean="0"/>
              <a:t>GAAP:</a:t>
            </a:r>
            <a:r>
              <a:rPr lang="de-DE" sz="2400" dirty="0" smtClean="0"/>
              <a:t> </a:t>
            </a:r>
            <a:r>
              <a:rPr lang="de-DE" sz="2400" dirty="0" err="1" smtClean="0"/>
              <a:t>reserves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identifiable</a:t>
            </a:r>
            <a:r>
              <a:rPr lang="de-DE" sz="2400" dirty="0" smtClean="0"/>
              <a:t>, probable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estimable</a:t>
            </a:r>
            <a:r>
              <a:rPr lang="de-DE" sz="2400" dirty="0" smtClean="0"/>
              <a:t> </a:t>
            </a:r>
            <a:r>
              <a:rPr lang="de-DE" sz="2400" dirty="0" err="1" smtClean="0"/>
              <a:t>loss</a:t>
            </a:r>
            <a:r>
              <a:rPr lang="de-DE" sz="2400" dirty="0" smtClean="0"/>
              <a:t> </a:t>
            </a:r>
            <a:r>
              <a:rPr lang="de-DE" sz="2400" dirty="0" err="1" smtClean="0"/>
              <a:t>contigencies</a:t>
            </a:r>
            <a:endParaRPr lang="de-DE" sz="2400" dirty="0" smtClean="0"/>
          </a:p>
          <a:p>
            <a:pPr marL="0" indent="0">
              <a:buNone/>
            </a:pPr>
            <a:endParaRPr lang="de-DE" sz="2400" u="sng" dirty="0"/>
          </a:p>
          <a:p>
            <a:pPr marL="0" indent="0">
              <a:buNone/>
            </a:pPr>
            <a:r>
              <a:rPr lang="de-DE" sz="2400" u="sng" dirty="0" smtClean="0"/>
              <a:t>Xerox</a:t>
            </a:r>
            <a:r>
              <a:rPr lang="de-DE" sz="2400" dirty="0" smtClean="0"/>
              <a:t>: 	1. Reserve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unknown</a:t>
            </a:r>
            <a:r>
              <a:rPr lang="de-DE" sz="2400" dirty="0" smtClean="0"/>
              <a:t> </a:t>
            </a:r>
            <a:r>
              <a:rPr lang="de-DE" sz="2400" dirty="0" err="1" smtClean="0"/>
              <a:t>business</a:t>
            </a:r>
            <a:r>
              <a:rPr lang="de-DE" sz="2400" dirty="0" smtClean="0"/>
              <a:t> </a:t>
            </a:r>
            <a:r>
              <a:rPr lang="de-DE" sz="2400" dirty="0" err="1" smtClean="0"/>
              <a:t>risks</a:t>
            </a:r>
            <a:r>
              <a:rPr lang="de-DE" sz="2400" dirty="0" smtClean="0"/>
              <a:t> </a:t>
            </a:r>
            <a:r>
              <a:rPr lang="de-DE" sz="2400" dirty="0" err="1" smtClean="0"/>
              <a:t>established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2. </a:t>
            </a:r>
            <a:r>
              <a:rPr lang="de-DE" sz="2400" dirty="0" err="1" smtClean="0"/>
              <a:t>unrelated</a:t>
            </a:r>
            <a:r>
              <a:rPr lang="de-DE" sz="2400" dirty="0" smtClean="0"/>
              <a:t> </a:t>
            </a:r>
            <a:r>
              <a:rPr lang="de-DE" sz="2400" dirty="0" err="1" smtClean="0"/>
              <a:t>business</a:t>
            </a:r>
            <a:r>
              <a:rPr lang="de-DE" sz="2400" dirty="0" smtClean="0"/>
              <a:t> </a:t>
            </a:r>
            <a:r>
              <a:rPr lang="de-DE" sz="2400" dirty="0" err="1" smtClean="0"/>
              <a:t>expenses</a:t>
            </a:r>
            <a:r>
              <a:rPr lang="de-DE" sz="2400" dirty="0" smtClean="0"/>
              <a:t> </a:t>
            </a:r>
            <a:r>
              <a:rPr lang="de-DE" sz="2400" dirty="0" err="1" smtClean="0"/>
              <a:t>recorded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claimed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reserve</a:t>
            </a:r>
            <a:r>
              <a:rPr lang="de-DE" sz="2400" dirty="0" smtClean="0"/>
              <a:t> </a:t>
            </a:r>
            <a:r>
              <a:rPr lang="de-DE" sz="2400" dirty="0" err="1" smtClean="0"/>
              <a:t>account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reducing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operating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expenses</a:t>
            </a:r>
            <a:r>
              <a:rPr lang="de-DE" sz="2400" dirty="0" smtClean="0">
                <a:sym typeface="Wingdings" panose="05000000000000000000" pitchFamily="2" charset="2"/>
              </a:rPr>
              <a:t>  </a:t>
            </a:r>
            <a:r>
              <a:rPr lang="de-DE" sz="2400" dirty="0" err="1" smtClean="0">
                <a:sym typeface="Wingdings" panose="05000000000000000000" pitchFamily="2" charset="2"/>
              </a:rPr>
              <a:t>increasing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net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income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9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Accounting </a:t>
            </a:r>
            <a:r>
              <a:rPr lang="de-DE" dirty="0" err="1" smtClean="0"/>
              <a:t>Manipulations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3200" b="1" dirty="0" smtClean="0"/>
              <a:t>Manipulation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Other Income</a:t>
            </a:r>
          </a:p>
          <a:p>
            <a:pPr marL="0" indent="0">
              <a:buNone/>
            </a:pPr>
            <a:r>
              <a:rPr lang="de-DE" sz="2400" u="sng" dirty="0" err="1" smtClean="0"/>
              <a:t>Tax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dispute</a:t>
            </a:r>
            <a:r>
              <a:rPr lang="de-DE" sz="2400" u="sng" dirty="0" smtClean="0"/>
              <a:t>:</a:t>
            </a:r>
            <a:r>
              <a:rPr lang="de-DE" sz="2400" dirty="0" smtClean="0"/>
              <a:t> Xerox </a:t>
            </a:r>
            <a:r>
              <a:rPr lang="de-DE" sz="2400" dirty="0" err="1" smtClean="0"/>
              <a:t>won</a:t>
            </a:r>
            <a:r>
              <a:rPr lang="de-DE" sz="2400" dirty="0" smtClean="0"/>
              <a:t> a </a:t>
            </a:r>
            <a:r>
              <a:rPr lang="de-DE" sz="2400" dirty="0" err="1" smtClean="0"/>
              <a:t>tax</a:t>
            </a:r>
            <a:r>
              <a:rPr lang="de-DE" sz="2400" dirty="0" smtClean="0"/>
              <a:t> </a:t>
            </a:r>
            <a:r>
              <a:rPr lang="de-DE" sz="2400" dirty="0" err="1" smtClean="0"/>
              <a:t>dispute</a:t>
            </a:r>
            <a:r>
              <a:rPr lang="de-DE" sz="2400" dirty="0" smtClean="0"/>
              <a:t> in 1996 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taxes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and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interest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payments</a:t>
            </a:r>
            <a:r>
              <a:rPr lang="de-DE" sz="2400" dirty="0" smtClean="0">
                <a:sym typeface="Wingdings" panose="05000000000000000000" pitchFamily="2" charset="2"/>
              </a:rPr>
              <a:t> on 							</a:t>
            </a:r>
            <a:r>
              <a:rPr lang="de-DE" sz="2400" dirty="0" err="1" smtClean="0">
                <a:sym typeface="Wingdings" panose="05000000000000000000" pitchFamily="2" charset="2"/>
              </a:rPr>
              <a:t>disputed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amount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were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refunded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400" u="sng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u="sng" dirty="0" smtClean="0">
                <a:sym typeface="Wingdings" panose="05000000000000000000" pitchFamily="2" charset="2"/>
              </a:rPr>
              <a:t>GAAP:</a:t>
            </a:r>
            <a:r>
              <a:rPr lang="de-DE" sz="2400" dirty="0" smtClean="0">
                <a:sym typeface="Wingdings" panose="05000000000000000000" pitchFamily="2" charset="2"/>
              </a:rPr>
              <a:t> 	</a:t>
            </a:r>
            <a:r>
              <a:rPr lang="de-DE" sz="2400" dirty="0" err="1" smtClean="0">
                <a:sym typeface="Wingdings" panose="05000000000000000000" pitchFamily="2" charset="2"/>
              </a:rPr>
              <a:t>Recognize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interest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income</a:t>
            </a:r>
            <a:r>
              <a:rPr lang="de-DE" sz="2400" dirty="0" smtClean="0">
                <a:sym typeface="Wingdings" panose="05000000000000000000" pitchFamily="2" charset="2"/>
              </a:rPr>
              <a:t> in </a:t>
            </a:r>
            <a:r>
              <a:rPr lang="de-DE" sz="2400" dirty="0" err="1" smtClean="0">
                <a:sym typeface="Wingdings" panose="05000000000000000000" pitchFamily="2" charset="2"/>
              </a:rPr>
              <a:t>period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dispute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finalized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and</a:t>
            </a:r>
            <a:r>
              <a:rPr lang="de-DE" sz="2400" dirty="0" smtClean="0">
                <a:sym typeface="Wingdings" panose="05000000000000000000" pitchFamily="2" charset="2"/>
              </a:rPr>
              <a:t> 	</a:t>
            </a:r>
            <a:r>
              <a:rPr lang="de-DE" sz="2400" dirty="0" err="1" smtClean="0">
                <a:sym typeface="Wingdings" panose="05000000000000000000" pitchFamily="2" charset="2"/>
              </a:rPr>
              <a:t>interest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is</a:t>
            </a:r>
            <a:r>
              <a:rPr lang="de-DE" sz="2400" dirty="0" smtClean="0">
                <a:sym typeface="Wingdings" panose="05000000000000000000" pitchFamily="2" charset="2"/>
              </a:rPr>
              <a:t> due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	 in Xerox </a:t>
            </a:r>
            <a:r>
              <a:rPr lang="de-DE" sz="2400" dirty="0" err="1" smtClean="0">
                <a:sym typeface="Wingdings" panose="05000000000000000000" pitchFamily="2" charset="2"/>
              </a:rPr>
              <a:t>case</a:t>
            </a:r>
            <a:r>
              <a:rPr lang="de-DE" sz="2400" dirty="0" smtClean="0">
                <a:sym typeface="Wingdings" panose="05000000000000000000" pitchFamily="2" charset="2"/>
              </a:rPr>
              <a:t>: 1995 &amp; 1996</a:t>
            </a:r>
          </a:p>
          <a:p>
            <a:pPr marL="0" indent="0">
              <a:buNone/>
            </a:pP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Xerox </a:t>
            </a:r>
            <a:r>
              <a:rPr lang="de-DE" sz="2400" dirty="0" err="1" smtClean="0">
                <a:sym typeface="Wingdings" panose="05000000000000000000" pitchFamily="2" charset="2"/>
              </a:rPr>
              <a:t>recognized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them</a:t>
            </a:r>
            <a:r>
              <a:rPr lang="de-DE" sz="2400" dirty="0" smtClean="0">
                <a:sym typeface="Wingdings" panose="05000000000000000000" pitchFamily="2" charset="2"/>
              </a:rPr>
              <a:t> in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periods</a:t>
            </a:r>
            <a:r>
              <a:rPr lang="de-DE" sz="2400" dirty="0" smtClean="0">
                <a:sym typeface="Wingdings" panose="05000000000000000000" pitchFamily="2" charset="2"/>
              </a:rPr>
              <a:t> 1997-2000.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5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Accounting </a:t>
            </a:r>
            <a:r>
              <a:rPr lang="de-DE" dirty="0" err="1" smtClean="0"/>
              <a:t>Manipulations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 err="1" smtClean="0"/>
              <a:t>Failure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to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Disclose</a:t>
            </a:r>
            <a:r>
              <a:rPr lang="de-DE" sz="3200" b="1" dirty="0" smtClean="0"/>
              <a:t> Factoring Transactions</a:t>
            </a:r>
          </a:p>
          <a:p>
            <a:pPr marL="0" indent="0">
              <a:buNone/>
            </a:pPr>
            <a:r>
              <a:rPr lang="de-DE" sz="2400" u="sng" dirty="0" smtClean="0"/>
              <a:t>Cash </a:t>
            </a:r>
            <a:r>
              <a:rPr lang="de-DE" sz="2400" u="sng" dirty="0" err="1" smtClean="0"/>
              <a:t>position</a:t>
            </a:r>
            <a:r>
              <a:rPr lang="de-DE" sz="2400" u="sng" dirty="0" smtClean="0"/>
              <a:t>:</a:t>
            </a:r>
            <a:r>
              <a:rPr lang="de-DE" sz="2400" dirty="0" smtClean="0"/>
              <a:t> </a:t>
            </a:r>
            <a:r>
              <a:rPr lang="de-DE" sz="2400" dirty="0" err="1" smtClean="0"/>
              <a:t>Concerns</a:t>
            </a:r>
            <a:r>
              <a:rPr lang="de-DE" sz="2400" dirty="0" smtClean="0"/>
              <a:t> </a:t>
            </a:r>
            <a:r>
              <a:rPr lang="de-DE" sz="2400" dirty="0" err="1" smtClean="0"/>
              <a:t>about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very</a:t>
            </a:r>
            <a:r>
              <a:rPr lang="de-DE" sz="2400" dirty="0" smtClean="0"/>
              <a:t> </a:t>
            </a:r>
            <a:r>
              <a:rPr lang="de-DE" sz="2400" dirty="0" err="1" smtClean="0"/>
              <a:t>low</a:t>
            </a:r>
            <a:r>
              <a:rPr lang="de-DE" sz="2400" dirty="0" smtClean="0"/>
              <a:t> cash </a:t>
            </a:r>
            <a:r>
              <a:rPr lang="de-DE" sz="2400" dirty="0" err="1" smtClean="0"/>
              <a:t>position</a:t>
            </a:r>
            <a:r>
              <a:rPr lang="de-DE" sz="2400" dirty="0" smtClean="0"/>
              <a:t> 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(1999: </a:t>
            </a:r>
            <a:r>
              <a:rPr lang="de-DE" sz="2400" b="1" dirty="0" smtClean="0"/>
              <a:t>$126 </a:t>
            </a:r>
            <a:r>
              <a:rPr lang="de-DE" sz="2400" b="1" dirty="0" err="1" smtClean="0"/>
              <a:t>millions</a:t>
            </a:r>
            <a:r>
              <a:rPr lang="de-DE" sz="2400" b="1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cash </a:t>
            </a:r>
            <a:r>
              <a:rPr lang="de-DE" sz="2400" dirty="0" err="1" smtClean="0"/>
              <a:t>compared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b="1" dirty="0" smtClean="0"/>
              <a:t>28.814 </a:t>
            </a:r>
            <a:r>
              <a:rPr lang="de-DE" sz="2400" b="1" dirty="0" err="1" smtClean="0"/>
              <a:t>billions</a:t>
            </a:r>
            <a:r>
              <a:rPr lang="de-DE" sz="2400" b="1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assets</a:t>
            </a:r>
            <a:r>
              <a:rPr lang="de-DE" sz="2400" dirty="0" smtClean="0"/>
              <a:t>)</a:t>
            </a:r>
          </a:p>
          <a:p>
            <a:pPr marL="0" indent="0">
              <a:buNone/>
            </a:pPr>
            <a:endParaRPr lang="de-DE" sz="2400" u="sng" dirty="0" smtClean="0"/>
          </a:p>
          <a:p>
            <a:pPr marL="0" indent="0">
              <a:buNone/>
            </a:pPr>
            <a:r>
              <a:rPr lang="de-DE" sz="2400" u="sng" dirty="0" smtClean="0"/>
              <a:t>Factoring </a:t>
            </a:r>
            <a:r>
              <a:rPr lang="de-DE" sz="2400" u="sng" dirty="0" err="1" smtClean="0"/>
              <a:t>transactions</a:t>
            </a:r>
            <a:r>
              <a:rPr lang="de-DE" sz="2400" u="sng" dirty="0" smtClean="0"/>
              <a:t>:</a:t>
            </a:r>
            <a:r>
              <a:rPr lang="de-DE" sz="2400" dirty="0" smtClean="0"/>
              <a:t> Xerox </a:t>
            </a:r>
            <a:r>
              <a:rPr lang="de-DE" sz="2400" dirty="0" err="1" smtClean="0"/>
              <a:t>sold</a:t>
            </a:r>
            <a:r>
              <a:rPr lang="de-DE" sz="2400" dirty="0" smtClean="0"/>
              <a:t> </a:t>
            </a:r>
            <a:r>
              <a:rPr lang="de-DE" sz="2400" dirty="0" err="1" smtClean="0"/>
              <a:t>future</a:t>
            </a:r>
            <a:r>
              <a:rPr lang="de-DE" sz="2400" dirty="0" smtClean="0"/>
              <a:t> cash </a:t>
            </a:r>
            <a:r>
              <a:rPr lang="de-DE" sz="2400" dirty="0" err="1" smtClean="0"/>
              <a:t>flows</a:t>
            </a:r>
            <a:r>
              <a:rPr lang="de-DE" sz="2400" dirty="0" smtClean="0"/>
              <a:t>(</a:t>
            </a:r>
            <a:r>
              <a:rPr lang="de-DE" sz="2400" dirty="0" err="1" smtClean="0"/>
              <a:t>receivables</a:t>
            </a:r>
            <a:r>
              <a:rPr lang="de-DE" sz="2400" dirty="0" smtClean="0"/>
              <a:t>)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banks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			</a:t>
            </a:r>
            <a:r>
              <a:rPr lang="de-DE" sz="2400" dirty="0" smtClean="0">
                <a:sym typeface="Wingdings" panose="05000000000000000000" pitchFamily="2" charset="2"/>
              </a:rPr>
              <a:t> immediate cash</a:t>
            </a:r>
          </a:p>
          <a:p>
            <a:pPr marL="0" indent="0">
              <a:buNone/>
            </a:pPr>
            <a:r>
              <a:rPr lang="de-DE" sz="2400" u="sng" dirty="0" smtClean="0">
                <a:sym typeface="Wingdings" panose="05000000000000000000" pitchFamily="2" charset="2"/>
              </a:rPr>
              <a:t>Problem: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Again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no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disclosure</a:t>
            </a:r>
            <a:r>
              <a:rPr lang="de-DE" sz="2400" dirty="0" smtClean="0">
                <a:sym typeface="Wingdings" panose="05000000000000000000" pitchFamily="2" charset="2"/>
              </a:rPr>
              <a:t> in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reports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filed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with</a:t>
            </a:r>
            <a:r>
              <a:rPr lang="de-DE" sz="2400" dirty="0" smtClean="0">
                <a:sym typeface="Wingdings" panose="05000000000000000000" pitchFamily="2" charset="2"/>
              </a:rPr>
              <a:t> SEC</a:t>
            </a:r>
            <a:endParaRPr lang="de-DE" sz="2400" u="sng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4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 smtClean="0"/>
              <a:t>1. </a:t>
            </a:r>
            <a:r>
              <a:rPr lang="de-DE" sz="3200" b="1" dirty="0" err="1" smtClean="0"/>
              <a:t>Comparison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Hewlett Packard </a:t>
            </a:r>
            <a:r>
              <a:rPr lang="de-DE" sz="3200" b="1" dirty="0" err="1" smtClean="0"/>
              <a:t>and</a:t>
            </a:r>
            <a:r>
              <a:rPr lang="de-DE" sz="3200" b="1" dirty="0" smtClean="0"/>
              <a:t> Xerox in </a:t>
            </a:r>
            <a:r>
              <a:rPr lang="de-DE" sz="3200" b="1" dirty="0" err="1" smtClean="0"/>
              <a:t>the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period</a:t>
            </a:r>
            <a:r>
              <a:rPr lang="de-DE" sz="3200" b="1" dirty="0" smtClean="0"/>
              <a:t> 1997-2000.</a:t>
            </a:r>
          </a:p>
          <a:p>
            <a:pPr marL="0" indent="0">
              <a:buNone/>
            </a:pPr>
            <a:r>
              <a:rPr lang="de-DE" sz="2400" u="sng" dirty="0" err="1" smtClean="0"/>
              <a:t>How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were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Xerox´s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and</a:t>
            </a:r>
            <a:r>
              <a:rPr lang="de-DE" sz="2400" u="sng" dirty="0" smtClean="0"/>
              <a:t> Hewlett Packards </a:t>
            </a:r>
            <a:r>
              <a:rPr lang="de-DE" sz="2400" u="sng" dirty="0" err="1" smtClean="0"/>
              <a:t>businesses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similar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and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disssimilar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during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the</a:t>
            </a:r>
            <a:r>
              <a:rPr lang="de-DE" sz="2400" u="sng" dirty="0" smtClean="0"/>
              <a:t> relevant time </a:t>
            </a:r>
            <a:r>
              <a:rPr lang="de-DE" sz="2400" u="sng" dirty="0" err="1" smtClean="0"/>
              <a:t>periods</a:t>
            </a:r>
            <a:r>
              <a:rPr lang="de-DE" sz="2400" u="sng" dirty="0" smtClean="0"/>
              <a:t>?</a:t>
            </a:r>
          </a:p>
          <a:p>
            <a:pPr marL="0" indent="0">
              <a:buNone/>
            </a:pPr>
            <a:r>
              <a:rPr lang="de-DE" sz="2400" u="sng" dirty="0" err="1" smtClean="0"/>
              <a:t>How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did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the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two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companies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financial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performance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compare</a:t>
            </a:r>
            <a:r>
              <a:rPr lang="de-DE" sz="2400" u="sng" dirty="0" smtClean="0"/>
              <a:t>?</a:t>
            </a:r>
          </a:p>
          <a:p>
            <a:pPr marL="0" indent="0">
              <a:buNone/>
            </a:pPr>
            <a:r>
              <a:rPr lang="de-DE" sz="2400" dirty="0" err="1" smtClean="0"/>
              <a:t>Both</a:t>
            </a:r>
            <a:r>
              <a:rPr lang="de-DE" sz="2400" dirty="0" smtClean="0"/>
              <a:t> </a:t>
            </a:r>
            <a:r>
              <a:rPr lang="de-DE" sz="2400" dirty="0" err="1" smtClean="0"/>
              <a:t>companies</a:t>
            </a:r>
            <a:r>
              <a:rPr lang="de-DE" sz="2400" dirty="0" smtClean="0"/>
              <a:t> </a:t>
            </a:r>
            <a:r>
              <a:rPr lang="de-DE" sz="2400" dirty="0" err="1" smtClean="0"/>
              <a:t>had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challenge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competition</a:t>
            </a:r>
            <a:r>
              <a:rPr lang="de-DE" sz="2400" dirty="0" smtClean="0"/>
              <a:t>, </a:t>
            </a:r>
            <a:r>
              <a:rPr lang="de-DE" sz="2400" dirty="0" err="1" smtClean="0"/>
              <a:t>technology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especially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changes</a:t>
            </a:r>
            <a:r>
              <a:rPr lang="de-DE" sz="2400" dirty="0" smtClean="0"/>
              <a:t> in </a:t>
            </a:r>
            <a:r>
              <a:rPr lang="de-DE" sz="2400" dirty="0" err="1" smtClean="0"/>
              <a:t>that</a:t>
            </a:r>
            <a:r>
              <a:rPr lang="de-DE" sz="2400" dirty="0" smtClean="0"/>
              <a:t> time.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80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3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err="1" smtClean="0"/>
              <a:t>Revenues</a:t>
            </a:r>
            <a:r>
              <a:rPr lang="de-DE" sz="2400" b="1" dirty="0" smtClean="0"/>
              <a:t> (in $):</a:t>
            </a:r>
          </a:p>
          <a:p>
            <a:pPr marL="0" indent="0">
              <a:buNone/>
            </a:pPr>
            <a:r>
              <a:rPr lang="de-DE" sz="2400" b="1" dirty="0" smtClean="0"/>
              <a:t>Xerox: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400" b="1" dirty="0" smtClean="0"/>
              <a:t>Hewlett</a:t>
            </a:r>
          </a:p>
          <a:p>
            <a:pPr marL="0" indent="0">
              <a:buNone/>
            </a:pPr>
            <a:r>
              <a:rPr lang="de-DE" sz="2400" b="1" dirty="0" smtClean="0"/>
              <a:t>Packard: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73685"/>
              </p:ext>
            </p:extLst>
          </p:nvPr>
        </p:nvGraphicFramePr>
        <p:xfrm>
          <a:off x="2336800" y="2523874"/>
          <a:ext cx="8128000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36800"/>
                <a:gridCol w="1544320"/>
                <a:gridCol w="1422400"/>
                <a:gridCol w="1524000"/>
                <a:gridCol w="130048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1997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1998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1999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2000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Revenues</a:t>
                      </a:r>
                      <a:r>
                        <a:rPr lang="de-DE" sz="2400" dirty="0" smtClean="0"/>
                        <a:t>(in </a:t>
                      </a:r>
                      <a:r>
                        <a:rPr lang="de-DE" sz="2400" dirty="0" err="1" smtClean="0"/>
                        <a:t>mio</a:t>
                      </a:r>
                      <a:r>
                        <a:rPr lang="de-DE" sz="2400" dirty="0" smtClean="0"/>
                        <a:t>)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18,144</a:t>
                      </a:r>
                      <a:endParaRPr lang="de-DE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19,447</a:t>
                      </a:r>
                      <a:endParaRPr lang="de-DE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19,228</a:t>
                      </a:r>
                      <a:endParaRPr lang="de-DE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18,632</a:t>
                      </a:r>
                      <a:endParaRPr lang="de-DE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Annual </a:t>
                      </a:r>
                      <a:r>
                        <a:rPr lang="de-DE" sz="2400" dirty="0" err="1" smtClean="0"/>
                        <a:t>growth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7.2%</a:t>
                      </a:r>
                      <a:endParaRPr lang="de-DE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-1.1%</a:t>
                      </a:r>
                      <a:endParaRPr lang="de-DE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-3.1%</a:t>
                      </a:r>
                      <a:endParaRPr lang="de-DE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177343"/>
              </p:ext>
            </p:extLst>
          </p:nvPr>
        </p:nvGraphicFramePr>
        <p:xfrm>
          <a:off x="2336800" y="4306994"/>
          <a:ext cx="8128000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6960"/>
                <a:gridCol w="1584960"/>
                <a:gridCol w="1402080"/>
                <a:gridCol w="1524000"/>
                <a:gridCol w="1270000"/>
              </a:tblGrid>
              <a:tr h="370840"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1997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1998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1999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2000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Revenues</a:t>
                      </a:r>
                      <a:r>
                        <a:rPr lang="de-DE" sz="2400" dirty="0" smtClean="0"/>
                        <a:t>(in</a:t>
                      </a:r>
                      <a:r>
                        <a:rPr lang="de-DE" sz="2400" baseline="0" dirty="0" smtClean="0"/>
                        <a:t> </a:t>
                      </a:r>
                      <a:r>
                        <a:rPr lang="de-DE" sz="2400" baseline="0" dirty="0" err="1" smtClean="0"/>
                        <a:t>mio</a:t>
                      </a:r>
                      <a:r>
                        <a:rPr lang="de-DE" sz="2400" baseline="0" dirty="0" smtClean="0"/>
                        <a:t>)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35,465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39,419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42,370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48,782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Annual </a:t>
                      </a:r>
                      <a:r>
                        <a:rPr lang="de-DE" sz="2400" dirty="0" err="1" smtClean="0"/>
                        <a:t>growth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11.1%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7.5%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15.1%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2336800" y="5678594"/>
            <a:ext cx="785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www.sec.gov/Archives/edgar/data/47217/000091205701002796/a2032630z10-k.txt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0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smtClean="0"/>
              <a:t>Net </a:t>
            </a:r>
            <a:r>
              <a:rPr lang="de-DE" sz="2400" b="1" dirty="0" err="1" smtClean="0"/>
              <a:t>Earnings</a:t>
            </a:r>
            <a:r>
              <a:rPr lang="de-DE" sz="2400" b="1" dirty="0" smtClean="0"/>
              <a:t> (in </a:t>
            </a:r>
            <a:r>
              <a:rPr lang="de-DE" sz="2400" b="1" dirty="0" err="1" smtClean="0"/>
              <a:t>million</a:t>
            </a:r>
            <a:r>
              <a:rPr lang="de-DE" sz="2400" b="1" dirty="0" smtClean="0"/>
              <a:t> $):</a:t>
            </a:r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r>
              <a:rPr lang="de-DE" sz="2400" b="1" dirty="0" smtClean="0"/>
              <a:t>In </a:t>
            </a:r>
            <a:r>
              <a:rPr lang="de-DE" sz="2400" b="1" dirty="0" err="1" smtClean="0"/>
              <a:t>the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year</a:t>
            </a:r>
            <a:r>
              <a:rPr lang="de-DE" sz="2400" b="1" dirty="0" smtClean="0"/>
              <a:t> 2000:</a:t>
            </a:r>
          </a:p>
          <a:p>
            <a:pPr marL="0" indent="0">
              <a:buNone/>
            </a:pPr>
            <a:r>
              <a:rPr lang="de-DE" sz="2400" b="1" dirty="0"/>
              <a:t>	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121040"/>
              </p:ext>
            </p:extLst>
          </p:nvPr>
        </p:nvGraphicFramePr>
        <p:xfrm>
          <a:off x="2062480" y="2345266"/>
          <a:ext cx="8128000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45360"/>
                <a:gridCol w="181864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1998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1999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2000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Xerox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395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1,424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-384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Hewlett Packard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2,945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3,491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3,697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736892"/>
              </p:ext>
            </p:extLst>
          </p:nvPr>
        </p:nvGraphicFramePr>
        <p:xfrm>
          <a:off x="2062480" y="4478866"/>
          <a:ext cx="8128000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04720"/>
                <a:gridCol w="2255520"/>
                <a:gridCol w="1788160"/>
                <a:gridCol w="1879600"/>
              </a:tblGrid>
              <a:tr h="370840"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Assets/</a:t>
                      </a:r>
                      <a:r>
                        <a:rPr lang="de-DE" sz="2400" dirty="0" err="1" smtClean="0"/>
                        <a:t>Liabilites</a:t>
                      </a:r>
                      <a:r>
                        <a:rPr lang="de-DE" sz="2400" dirty="0" smtClean="0"/>
                        <a:t> </a:t>
                      </a:r>
                      <a:r>
                        <a:rPr lang="de-DE" sz="2400" dirty="0" err="1" smtClean="0"/>
                        <a:t>and</a:t>
                      </a:r>
                      <a:r>
                        <a:rPr lang="de-DE" sz="2400" dirty="0" smtClean="0"/>
                        <a:t> Equity 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aseline="0" dirty="0" smtClean="0"/>
                        <a:t>Equity-Ratio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Cash-ratio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Xerox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$29,687 (</a:t>
                      </a:r>
                      <a:r>
                        <a:rPr lang="de-DE" sz="2400" dirty="0" err="1" smtClean="0"/>
                        <a:t>mio</a:t>
                      </a:r>
                      <a:r>
                        <a:rPr lang="de-DE" sz="2400" dirty="0" smtClean="0"/>
                        <a:t>)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0.12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0.06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Hewlett</a:t>
                      </a:r>
                      <a:r>
                        <a:rPr lang="de-DE" sz="2400" baseline="0" dirty="0" smtClean="0"/>
                        <a:t> Packard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$34,009 (</a:t>
                      </a:r>
                      <a:r>
                        <a:rPr lang="de-DE" sz="2400" dirty="0" err="1" smtClean="0"/>
                        <a:t>mio</a:t>
                      </a:r>
                      <a:r>
                        <a:rPr lang="de-DE" sz="2400" dirty="0" smtClean="0"/>
                        <a:t>)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0.41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0.22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81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/>
              <a:t>2</a:t>
            </a:r>
            <a:r>
              <a:rPr lang="de-DE" sz="3200" b="1" dirty="0" smtClean="0"/>
              <a:t>. a) </a:t>
            </a:r>
            <a:r>
              <a:rPr lang="de-DE" sz="3200" b="1" dirty="0" err="1" smtClean="0"/>
              <a:t>What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responsibility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does</a:t>
            </a:r>
            <a:r>
              <a:rPr lang="de-DE" sz="3200" b="1" dirty="0" smtClean="0"/>
              <a:t> an </a:t>
            </a:r>
            <a:r>
              <a:rPr lang="de-DE" sz="3200" b="1" dirty="0" err="1" smtClean="0"/>
              <a:t>auditor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have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to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detect</a:t>
            </a:r>
            <a:r>
              <a:rPr lang="de-DE" sz="3200" b="1" dirty="0" smtClean="0"/>
              <a:t> material </a:t>
            </a:r>
            <a:r>
              <a:rPr lang="de-DE" sz="3200" b="1" dirty="0" err="1" smtClean="0"/>
              <a:t>misstatements</a:t>
            </a:r>
            <a:r>
              <a:rPr lang="de-DE" sz="3200" b="1" dirty="0" smtClean="0"/>
              <a:t> due </a:t>
            </a:r>
            <a:r>
              <a:rPr lang="de-DE" sz="3200" b="1" dirty="0" err="1" smtClean="0"/>
              <a:t>to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error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and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fraud</a:t>
            </a:r>
            <a:r>
              <a:rPr lang="de-DE" sz="3200" b="1" dirty="0" smtClean="0"/>
              <a:t>?</a:t>
            </a:r>
          </a:p>
          <a:p>
            <a:pPr>
              <a:buFontTx/>
              <a:buChar char="-"/>
            </a:pPr>
            <a:r>
              <a:rPr lang="de-DE" sz="2400" dirty="0" smtClean="0"/>
              <a:t>Auditor </a:t>
            </a:r>
            <a:r>
              <a:rPr lang="de-DE" sz="2400" dirty="0" err="1" smtClean="0"/>
              <a:t>has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find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disclose</a:t>
            </a:r>
            <a:r>
              <a:rPr lang="de-DE" sz="2400" dirty="0" smtClean="0"/>
              <a:t> all </a:t>
            </a:r>
            <a:r>
              <a:rPr lang="de-DE" sz="2400" dirty="0" err="1" smtClean="0"/>
              <a:t>misstatments</a:t>
            </a:r>
            <a:endParaRPr lang="de-DE" sz="2400" dirty="0" smtClean="0"/>
          </a:p>
          <a:p>
            <a:pPr>
              <a:buFontTx/>
              <a:buChar char="-"/>
            </a:pPr>
            <a:r>
              <a:rPr lang="de-DE" sz="2400" dirty="0" err="1" smtClean="0"/>
              <a:t>Ensure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reports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balance</a:t>
            </a:r>
            <a:r>
              <a:rPr lang="de-DE" sz="2400" dirty="0" smtClean="0"/>
              <a:t> </a:t>
            </a:r>
            <a:r>
              <a:rPr lang="de-DE" sz="2400" dirty="0" err="1" smtClean="0"/>
              <a:t>sheets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completly</a:t>
            </a:r>
            <a:r>
              <a:rPr lang="de-DE" sz="2400" dirty="0" smtClean="0"/>
              <a:t> </a:t>
            </a:r>
            <a:r>
              <a:rPr lang="de-DE" sz="2400" dirty="0" err="1" smtClean="0"/>
              <a:t>correct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legal </a:t>
            </a:r>
            <a:r>
              <a:rPr lang="de-DE" sz="2400" dirty="0" err="1" smtClean="0"/>
              <a:t>represented</a:t>
            </a:r>
            <a:endParaRPr lang="de-DE" sz="2400" dirty="0" smtClean="0"/>
          </a:p>
          <a:p>
            <a:pPr>
              <a:buFontTx/>
              <a:buChar char="-"/>
            </a:pPr>
            <a:r>
              <a:rPr lang="de-DE" sz="2400" dirty="0"/>
              <a:t>A</a:t>
            </a:r>
            <a:r>
              <a:rPr lang="de-DE" sz="2400" dirty="0" smtClean="0"/>
              <a:t>uditors </a:t>
            </a:r>
            <a:r>
              <a:rPr lang="de-DE" sz="2400" dirty="0" err="1" smtClean="0"/>
              <a:t>of</a:t>
            </a:r>
            <a:r>
              <a:rPr lang="de-DE" sz="2400" dirty="0" smtClean="0"/>
              <a:t> KPMG </a:t>
            </a:r>
            <a:r>
              <a:rPr lang="de-DE" sz="2400" dirty="0" err="1" smtClean="0"/>
              <a:t>haven‘t</a:t>
            </a:r>
            <a:r>
              <a:rPr lang="de-DE" sz="2400" dirty="0" smtClean="0"/>
              <a:t> </a:t>
            </a:r>
            <a:r>
              <a:rPr lang="de-DE" sz="2400" dirty="0" err="1" smtClean="0"/>
              <a:t>acted</a:t>
            </a:r>
            <a:r>
              <a:rPr lang="de-DE" sz="2400" dirty="0" smtClean="0"/>
              <a:t> </a:t>
            </a:r>
            <a:r>
              <a:rPr lang="de-DE" sz="2400" dirty="0" err="1" smtClean="0"/>
              <a:t>resposibly</a:t>
            </a:r>
            <a:r>
              <a:rPr lang="de-DE" sz="2400" dirty="0" smtClean="0"/>
              <a:t> in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case</a:t>
            </a:r>
            <a:endParaRPr lang="de-DE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1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 smtClean="0"/>
              <a:t>b) </a:t>
            </a:r>
            <a:r>
              <a:rPr lang="de-DE" sz="3200" b="1" dirty="0" err="1" smtClean="0"/>
              <a:t>What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two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main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categories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fraud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affect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financial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reporting</a:t>
            </a:r>
            <a:r>
              <a:rPr lang="de-DE" sz="3200" b="1" dirty="0" smtClean="0"/>
              <a:t>?</a:t>
            </a:r>
          </a:p>
          <a:p>
            <a:pPr marL="0" indent="0">
              <a:buNone/>
            </a:pPr>
            <a:r>
              <a:rPr lang="en-US" sz="2400" dirty="0" smtClean="0"/>
              <a:t>1. “Misstatements </a:t>
            </a:r>
            <a:r>
              <a:rPr lang="en-US" sz="2400" dirty="0"/>
              <a:t>arising from fraudulent financial </a:t>
            </a:r>
            <a:r>
              <a:rPr lang="en-US" sz="2400" dirty="0" smtClean="0"/>
              <a:t>reporting” (SAS No. 99.06)</a:t>
            </a:r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 Manipulation, falsification, misrepresentation or omission of records or financial information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2. “Misstatements </a:t>
            </a:r>
            <a:r>
              <a:rPr lang="en-US" sz="2400" dirty="0"/>
              <a:t>arising from </a:t>
            </a:r>
            <a:r>
              <a:rPr lang="en-US" sz="2400" dirty="0" smtClean="0"/>
              <a:t>misappropriation </a:t>
            </a:r>
            <a:r>
              <a:rPr lang="en-US" sz="2400" dirty="0"/>
              <a:t>of </a:t>
            </a:r>
            <a:r>
              <a:rPr lang="en-US" sz="2400" dirty="0" smtClean="0"/>
              <a:t>assets” (SAS No. 99.06)</a:t>
            </a:r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Misappropriation of assets, for example: stealing assets, company pays for goods or other benefits which are destined for you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49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/>
              <a:t>3</a:t>
            </a:r>
            <a:r>
              <a:rPr lang="de-DE" sz="3200" b="1" dirty="0" smtClean="0"/>
              <a:t>. </a:t>
            </a:r>
            <a:r>
              <a:rPr lang="de-DE" sz="3200" b="1" dirty="0" err="1" smtClean="0"/>
              <a:t>Using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hindsight</a:t>
            </a:r>
            <a:r>
              <a:rPr lang="de-DE" sz="3200" b="1" dirty="0" smtClean="0"/>
              <a:t>, </a:t>
            </a:r>
            <a:r>
              <a:rPr lang="de-DE" sz="3200" b="1" dirty="0" err="1" smtClean="0"/>
              <a:t>indentify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factors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present</a:t>
            </a:r>
            <a:r>
              <a:rPr lang="de-DE" sz="3200" b="1" dirty="0" smtClean="0"/>
              <a:t> at Xerox </a:t>
            </a:r>
            <a:r>
              <a:rPr lang="de-DE" sz="3200" b="1" dirty="0" err="1" smtClean="0"/>
              <a:t>that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are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indicative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each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the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three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fraud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conditions</a:t>
            </a:r>
            <a:r>
              <a:rPr lang="de-DE" sz="3200" b="1" dirty="0"/>
              <a:t>.</a:t>
            </a:r>
            <a:endParaRPr lang="de-DE" sz="3200" b="1" dirty="0" smtClean="0"/>
          </a:p>
          <a:p>
            <a:pPr marL="457200" indent="-457200">
              <a:buAutoNum type="arabicPeriod"/>
            </a:pPr>
            <a:r>
              <a:rPr lang="de-DE" sz="2400" dirty="0" smtClean="0"/>
              <a:t>Incentive </a:t>
            </a:r>
            <a:r>
              <a:rPr lang="de-DE" sz="2400" dirty="0" err="1" smtClean="0"/>
              <a:t>or</a:t>
            </a:r>
            <a:r>
              <a:rPr lang="de-DE" sz="2400" dirty="0" smtClean="0"/>
              <a:t> „</a:t>
            </a:r>
            <a:r>
              <a:rPr lang="de-DE" sz="2400" dirty="0" err="1" smtClean="0"/>
              <a:t>under</a:t>
            </a:r>
            <a:r>
              <a:rPr lang="de-DE" sz="2400" dirty="0" smtClean="0"/>
              <a:t> </a:t>
            </a:r>
            <a:r>
              <a:rPr lang="de-DE" sz="2400" dirty="0" err="1" smtClean="0"/>
              <a:t>pressure</a:t>
            </a:r>
            <a:r>
              <a:rPr lang="de-DE" sz="2400" dirty="0" smtClean="0"/>
              <a:t>“ 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reason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to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commit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fraud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r>
              <a:rPr lang="de-DE" sz="2400" dirty="0" err="1" smtClean="0"/>
              <a:t>Opportunity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a </a:t>
            </a:r>
            <a:r>
              <a:rPr lang="de-DE" sz="2400" dirty="0" err="1" smtClean="0"/>
              <a:t>fraud</a:t>
            </a:r>
            <a:r>
              <a:rPr lang="de-DE" sz="2400" dirty="0" smtClean="0"/>
              <a:t> </a:t>
            </a:r>
            <a:r>
              <a:rPr lang="de-DE" sz="2400" dirty="0" smtClean="0">
                <a:sym typeface="Wingdings" panose="05000000000000000000" pitchFamily="2" charset="2"/>
              </a:rPr>
              <a:t> lack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controls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or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ineffective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controls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r>
              <a:rPr lang="de-DE" sz="2400" dirty="0" err="1" smtClean="0"/>
              <a:t>Ability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rationalize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fraud</a:t>
            </a:r>
            <a:r>
              <a:rPr lang="de-DE" sz="2400" dirty="0" smtClean="0"/>
              <a:t> 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depends</a:t>
            </a:r>
            <a:r>
              <a:rPr lang="de-DE" sz="2400" dirty="0" smtClean="0">
                <a:sym typeface="Wingdings" panose="05000000000000000000" pitchFamily="2" charset="2"/>
              </a:rPr>
              <a:t> on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attitude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and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ethical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values</a:t>
            </a:r>
            <a:r>
              <a:rPr lang="de-DE" sz="2400" dirty="0" smtClean="0">
                <a:sym typeface="Wingdings" panose="05000000000000000000" pitchFamily="2" charset="2"/>
              </a:rPr>
              <a:t> 						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a </a:t>
            </a:r>
            <a:r>
              <a:rPr lang="de-DE" sz="2400" dirty="0" err="1" smtClean="0">
                <a:sym typeface="Wingdings" panose="05000000000000000000" pitchFamily="2" charset="2"/>
              </a:rPr>
              <a:t>person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(SAS </a:t>
            </a:r>
            <a:r>
              <a:rPr lang="de-DE" sz="2400" dirty="0" err="1" smtClean="0">
                <a:sym typeface="Wingdings" panose="05000000000000000000" pitchFamily="2" charset="2"/>
              </a:rPr>
              <a:t>No</a:t>
            </a:r>
            <a:r>
              <a:rPr lang="de-DE" sz="2400" dirty="0" smtClean="0">
                <a:sym typeface="Wingdings" panose="05000000000000000000" pitchFamily="2" charset="2"/>
              </a:rPr>
              <a:t>. 99.07)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4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81024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1. </a:t>
            </a:r>
            <a:r>
              <a:rPr lang="de-DE" sz="2400" u="sng" dirty="0" smtClean="0"/>
              <a:t>Incentives</a:t>
            </a:r>
            <a:r>
              <a:rPr lang="de-DE" sz="2400" dirty="0" smtClean="0"/>
              <a:t>: </a:t>
            </a:r>
            <a:r>
              <a:rPr lang="de-DE" sz="2400" dirty="0" err="1" smtClean="0"/>
              <a:t>Compensation</a:t>
            </a:r>
            <a:r>
              <a:rPr lang="de-DE" sz="2400" dirty="0" smtClean="0"/>
              <a:t> </a:t>
            </a:r>
            <a:r>
              <a:rPr lang="de-DE" sz="2400" dirty="0" err="1" smtClean="0"/>
              <a:t>system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senior</a:t>
            </a:r>
            <a:r>
              <a:rPr lang="de-DE" sz="2400" dirty="0" smtClean="0"/>
              <a:t> </a:t>
            </a:r>
            <a:r>
              <a:rPr lang="de-DE" sz="2400" dirty="0" err="1" smtClean="0"/>
              <a:t>management</a:t>
            </a:r>
            <a:r>
              <a:rPr lang="de-DE" sz="2400" dirty="0" smtClean="0"/>
              <a:t> </a:t>
            </a:r>
            <a:r>
              <a:rPr lang="de-DE" sz="2400" dirty="0" err="1" smtClean="0"/>
              <a:t>linked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presented</a:t>
            </a:r>
            <a:r>
              <a:rPr lang="de-DE" sz="2400" dirty="0"/>
              <a:t> </a:t>
            </a:r>
            <a:r>
              <a:rPr lang="de-DE" sz="2400" dirty="0" err="1" smtClean="0"/>
              <a:t>results</a:t>
            </a:r>
            <a:endParaRPr lang="de-DE" sz="2400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</a:t>
            </a:r>
            <a:r>
              <a:rPr lang="de-DE" sz="2400" u="sng" dirty="0" err="1" smtClean="0"/>
              <a:t>Under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pressure</a:t>
            </a:r>
            <a:r>
              <a:rPr lang="de-DE" sz="2400" dirty="0" smtClean="0"/>
              <a:t>: Wall Street </a:t>
            </a:r>
            <a:r>
              <a:rPr lang="de-DE" sz="2400" dirty="0" err="1" smtClean="0"/>
              <a:t>expectations</a:t>
            </a:r>
            <a:r>
              <a:rPr lang="de-DE" sz="2400" dirty="0" smtClean="0"/>
              <a:t>, strong </a:t>
            </a:r>
            <a:r>
              <a:rPr lang="de-DE" sz="2400" dirty="0" err="1" smtClean="0"/>
              <a:t>competition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2. </a:t>
            </a:r>
            <a:r>
              <a:rPr lang="de-DE" sz="2400" u="sng" dirty="0" err="1" smtClean="0"/>
              <a:t>Opportunity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for</a:t>
            </a:r>
            <a:r>
              <a:rPr lang="de-DE" sz="2400" u="sng" dirty="0" smtClean="0"/>
              <a:t> a </a:t>
            </a:r>
            <a:r>
              <a:rPr lang="de-DE" sz="2400" u="sng" dirty="0" err="1" smtClean="0"/>
              <a:t>fraud</a:t>
            </a:r>
            <a:r>
              <a:rPr lang="de-DE" sz="2400" u="sng" dirty="0" smtClean="0"/>
              <a:t>:</a:t>
            </a:r>
            <a:r>
              <a:rPr lang="de-DE" sz="2400" dirty="0" smtClean="0"/>
              <a:t> lack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controls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KPMG, </a:t>
            </a: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were</a:t>
            </a:r>
            <a:r>
              <a:rPr lang="de-DE" sz="2400" dirty="0" smtClean="0"/>
              <a:t> not firm but </a:t>
            </a:r>
            <a:r>
              <a:rPr lang="de-DE" sz="2400" dirty="0" err="1" smtClean="0"/>
              <a:t>approving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3. </a:t>
            </a:r>
            <a:r>
              <a:rPr lang="de-DE" sz="2400" u="sng" dirty="0" err="1" smtClean="0"/>
              <a:t>Ability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to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rationalize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the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fraud</a:t>
            </a:r>
            <a:r>
              <a:rPr lang="de-DE" sz="2400" u="sng" dirty="0" smtClean="0"/>
              <a:t>:</a:t>
            </a:r>
            <a:r>
              <a:rPr lang="de-DE" sz="2400" dirty="0" smtClean="0"/>
              <a:t> Senior </a:t>
            </a:r>
            <a:r>
              <a:rPr lang="de-DE" sz="2400" dirty="0" err="1" smtClean="0"/>
              <a:t>managers</a:t>
            </a:r>
            <a:r>
              <a:rPr lang="de-DE" sz="2400" dirty="0" smtClean="0"/>
              <a:t> </a:t>
            </a:r>
            <a:r>
              <a:rPr lang="de-DE" sz="2400" dirty="0" err="1" smtClean="0"/>
              <a:t>were</a:t>
            </a:r>
            <a:r>
              <a:rPr lang="de-DE" sz="2400" dirty="0" smtClean="0"/>
              <a:t> resolute, </a:t>
            </a:r>
            <a:r>
              <a:rPr lang="de-DE" sz="2400" dirty="0" err="1" smtClean="0"/>
              <a:t>called</a:t>
            </a:r>
            <a:r>
              <a:rPr lang="de-DE" sz="2400" dirty="0" smtClean="0"/>
              <a:t> </a:t>
            </a:r>
            <a:r>
              <a:rPr lang="de-DE" sz="2400" dirty="0" err="1" smtClean="0"/>
              <a:t>them</a:t>
            </a:r>
            <a:r>
              <a:rPr lang="de-DE" sz="2400" dirty="0" smtClean="0"/>
              <a:t> „Accounting </a:t>
            </a:r>
            <a:r>
              <a:rPr lang="de-DE" sz="2400" dirty="0" err="1" smtClean="0"/>
              <a:t>Opportunities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32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1. </a:t>
            </a:r>
            <a:r>
              <a:rPr lang="en-GB" sz="3200" dirty="0" smtClean="0"/>
              <a:t>Introduction</a:t>
            </a:r>
          </a:p>
          <a:p>
            <a:r>
              <a:rPr lang="de-DE" sz="3200" dirty="0" smtClean="0"/>
              <a:t>2. Background</a:t>
            </a:r>
          </a:p>
          <a:p>
            <a:r>
              <a:rPr lang="de-DE" sz="3200" dirty="0" smtClean="0"/>
              <a:t>3. </a:t>
            </a:r>
            <a:r>
              <a:rPr lang="en-GB" sz="3200" dirty="0" smtClean="0"/>
              <a:t>Accounting</a:t>
            </a:r>
            <a:r>
              <a:rPr lang="de-DE" sz="3200" dirty="0" smtClean="0"/>
              <a:t> </a:t>
            </a:r>
            <a:r>
              <a:rPr lang="de-DE" sz="3200" dirty="0" err="1" smtClean="0"/>
              <a:t>Manipulations</a:t>
            </a:r>
            <a:endParaRPr lang="de-DE" sz="3200" dirty="0" smtClean="0"/>
          </a:p>
          <a:p>
            <a:r>
              <a:rPr lang="de-DE" sz="3200" dirty="0" smtClean="0"/>
              <a:t>4. </a:t>
            </a:r>
            <a:r>
              <a:rPr lang="de-DE" sz="3200" dirty="0" err="1" smtClean="0"/>
              <a:t>Question</a:t>
            </a:r>
            <a:r>
              <a:rPr lang="de-DE" sz="3200" dirty="0" smtClean="0"/>
              <a:t> </a:t>
            </a:r>
            <a:r>
              <a:rPr lang="de-DE" sz="3200" dirty="0" err="1" smtClean="0"/>
              <a:t>and</a:t>
            </a:r>
            <a:r>
              <a:rPr lang="de-DE" sz="3200" dirty="0" smtClean="0"/>
              <a:t> </a:t>
            </a:r>
            <a:r>
              <a:rPr lang="de-DE" sz="3200" dirty="0" err="1" smtClean="0"/>
              <a:t>Answers</a:t>
            </a:r>
            <a:endParaRPr 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29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 smtClean="0"/>
              <a:t>a) </a:t>
            </a:r>
            <a:r>
              <a:rPr lang="de-DE" sz="3200" b="1" dirty="0" err="1" smtClean="0"/>
              <a:t>For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each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accounting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manipulation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identified</a:t>
            </a:r>
            <a:r>
              <a:rPr lang="de-DE" sz="3200" b="1" dirty="0" smtClean="0"/>
              <a:t>, </a:t>
            </a:r>
            <a:r>
              <a:rPr lang="de-DE" sz="3200" b="1" dirty="0" err="1" smtClean="0"/>
              <a:t>indicate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the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financial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statement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accounts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affected</a:t>
            </a:r>
            <a:r>
              <a:rPr lang="de-DE" sz="3200" b="1" dirty="0" smtClean="0"/>
              <a:t>.</a:t>
            </a:r>
          </a:p>
          <a:p>
            <a:pPr marL="0" indent="0">
              <a:buNone/>
            </a:pPr>
            <a:r>
              <a:rPr lang="de-DE" sz="2400" u="sng" dirty="0" err="1" smtClean="0"/>
              <a:t>Bundled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Leases</a:t>
            </a:r>
            <a:r>
              <a:rPr lang="de-DE" sz="2400" u="sng" dirty="0" smtClean="0"/>
              <a:t> Recognition:</a:t>
            </a:r>
            <a:r>
              <a:rPr lang="de-DE" sz="2400" dirty="0" smtClean="0"/>
              <a:t> 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</a:t>
            </a:r>
            <a:r>
              <a:rPr lang="de-DE" sz="2400" dirty="0" err="1" smtClean="0">
                <a:sym typeface="Wingdings" panose="05000000000000000000" pitchFamily="2" charset="2"/>
              </a:rPr>
              <a:t>greater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revenues</a:t>
            </a:r>
            <a:r>
              <a:rPr lang="de-DE" sz="2400" dirty="0" smtClean="0">
                <a:sym typeface="Wingdings" panose="05000000000000000000" pitchFamily="2" charset="2"/>
              </a:rPr>
              <a:t> in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profit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and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loss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statement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greater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profit</a:t>
            </a:r>
            <a:r>
              <a:rPr lang="de-DE" sz="2400" dirty="0" smtClean="0">
                <a:sym typeface="Wingdings" panose="05000000000000000000" pitchFamily="2" charset="2"/>
              </a:rPr>
              <a:t>/</a:t>
            </a:r>
            <a:r>
              <a:rPr lang="de-DE" sz="2400" dirty="0" err="1" smtClean="0">
                <a:sym typeface="Wingdings" panose="05000000000000000000" pitchFamily="2" charset="2"/>
              </a:rPr>
              <a:t>earnings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Bigger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position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Equity </a:t>
            </a:r>
            <a:r>
              <a:rPr lang="de-DE" sz="2400" dirty="0" err="1" smtClean="0">
                <a:sym typeface="Wingdings" panose="05000000000000000000" pitchFamily="2" charset="2"/>
              </a:rPr>
              <a:t>or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profit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for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shareholders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through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dividends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u="sng" dirty="0" smtClean="0"/>
              <a:t>Price </a:t>
            </a:r>
            <a:r>
              <a:rPr lang="de-DE" sz="2400" u="sng" dirty="0" err="1" smtClean="0"/>
              <a:t>Increases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and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Extensions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through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renegotiations</a:t>
            </a:r>
            <a:r>
              <a:rPr lang="de-DE" sz="2400" u="sng" dirty="0" smtClean="0"/>
              <a:t>: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err="1" smtClean="0"/>
              <a:t>Basically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964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u="sng" dirty="0" err="1" smtClean="0"/>
              <a:t>Increase</a:t>
            </a:r>
            <a:r>
              <a:rPr lang="de-DE" sz="2400" u="sng" dirty="0" smtClean="0"/>
              <a:t> in Residual Values: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 Higher </a:t>
            </a:r>
            <a:r>
              <a:rPr lang="de-DE" sz="2400" dirty="0" err="1" smtClean="0">
                <a:sym typeface="Wingdings" panose="05000000000000000000" pitchFamily="2" charset="2"/>
              </a:rPr>
              <a:t>valuation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assets</a:t>
            </a:r>
            <a:r>
              <a:rPr lang="de-DE" sz="2400" dirty="0" smtClean="0">
                <a:sym typeface="Wingdings" panose="05000000000000000000" pitchFamily="2" charset="2"/>
              </a:rPr>
              <a:t> (</a:t>
            </a:r>
            <a:r>
              <a:rPr lang="de-DE" sz="2400" dirty="0" err="1" smtClean="0">
                <a:sym typeface="Wingdings" panose="05000000000000000000" pitchFamily="2" charset="2"/>
              </a:rPr>
              <a:t>equipment</a:t>
            </a:r>
            <a:r>
              <a:rPr lang="de-DE" sz="2400" dirty="0" smtClean="0">
                <a:sym typeface="Wingdings" panose="05000000000000000000" pitchFamily="2" charset="2"/>
              </a:rPr>
              <a:t>)  </a:t>
            </a:r>
            <a:r>
              <a:rPr lang="de-DE" sz="2400" dirty="0" err="1">
                <a:sym typeface="Wingdings" panose="05000000000000000000" pitchFamily="2" charset="2"/>
              </a:rPr>
              <a:t>i</a:t>
            </a:r>
            <a:r>
              <a:rPr lang="de-DE" sz="2400" dirty="0" err="1" smtClean="0">
                <a:sym typeface="Wingdings" panose="05000000000000000000" pitchFamily="2" charset="2"/>
              </a:rPr>
              <a:t>ncrease</a:t>
            </a:r>
            <a:r>
              <a:rPr lang="de-DE" sz="2400" dirty="0" smtClean="0">
                <a:sym typeface="Wingdings" panose="05000000000000000000" pitchFamily="2" charset="2"/>
              </a:rPr>
              <a:t> in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asset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position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land</a:t>
            </a:r>
            <a:r>
              <a:rPr lang="de-DE" sz="2400" dirty="0" smtClean="0">
                <a:sym typeface="Wingdings" panose="05000000000000000000" pitchFamily="2" charset="2"/>
              </a:rPr>
              <a:t>, </a:t>
            </a:r>
            <a:r>
              <a:rPr lang="de-DE" sz="2400" dirty="0" err="1" smtClean="0">
                <a:sym typeface="Wingdings" panose="05000000000000000000" pitchFamily="2" charset="2"/>
              </a:rPr>
              <a:t>building</a:t>
            </a:r>
            <a:r>
              <a:rPr lang="de-DE" sz="2400" dirty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and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equipment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</a:t>
            </a:r>
            <a:r>
              <a:rPr lang="de-DE" sz="2400" dirty="0" err="1" smtClean="0">
                <a:sym typeface="Wingdings" panose="05000000000000000000" pitchFamily="2" charset="2"/>
              </a:rPr>
              <a:t>reduction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cost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sales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increase</a:t>
            </a:r>
            <a:r>
              <a:rPr lang="de-DE" sz="2400" dirty="0" smtClean="0">
                <a:sym typeface="Wingdings" panose="05000000000000000000" pitchFamily="2" charset="2"/>
              </a:rPr>
              <a:t> in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profit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increase</a:t>
            </a:r>
            <a:r>
              <a:rPr lang="de-DE" sz="2400" dirty="0" smtClean="0">
                <a:sym typeface="Wingdings" panose="05000000000000000000" pitchFamily="2" charset="2"/>
              </a:rPr>
              <a:t> in </a:t>
            </a:r>
            <a:r>
              <a:rPr lang="de-DE" sz="2400" dirty="0" err="1" smtClean="0">
                <a:sym typeface="Wingdings" panose="05000000000000000000" pitchFamily="2" charset="2"/>
              </a:rPr>
              <a:t>equity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or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shareholders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wealth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400" u="sng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u="sng" dirty="0" smtClean="0">
                <a:sym typeface="Wingdings" panose="05000000000000000000" pitchFamily="2" charset="2"/>
              </a:rPr>
              <a:t>Portfolio Asset </a:t>
            </a:r>
            <a:r>
              <a:rPr lang="de-DE" sz="2400" u="sng" dirty="0" err="1" smtClean="0">
                <a:sym typeface="Wingdings" panose="05000000000000000000" pitchFamily="2" charset="2"/>
              </a:rPr>
              <a:t>Strategy</a:t>
            </a:r>
            <a:r>
              <a:rPr lang="de-DE" sz="2400" u="sng" dirty="0" smtClean="0">
                <a:sym typeface="Wingdings" panose="05000000000000000000" pitchFamily="2" charset="2"/>
              </a:rPr>
              <a:t> Transactions: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dirty="0" err="1" smtClean="0">
                <a:sym typeface="Wingdings" panose="05000000000000000000" pitchFamily="2" charset="2"/>
              </a:rPr>
              <a:t>Effect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immediate </a:t>
            </a:r>
            <a:r>
              <a:rPr lang="de-DE" sz="2400" dirty="0" err="1" smtClean="0">
                <a:sym typeface="Wingdings" panose="05000000000000000000" pitchFamily="2" charset="2"/>
              </a:rPr>
              <a:t>revenues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same (like </a:t>
            </a:r>
            <a:r>
              <a:rPr lang="de-DE" sz="2400" dirty="0" err="1" smtClean="0">
                <a:sym typeface="Wingdings" panose="05000000000000000000" pitchFamily="2" charset="2"/>
              </a:rPr>
              <a:t>first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two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examples</a:t>
            </a:r>
            <a:r>
              <a:rPr lang="de-DE" sz="2400" dirty="0" smtClean="0"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5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u="sng" dirty="0" smtClean="0"/>
              <a:t>Manipulation </a:t>
            </a:r>
            <a:r>
              <a:rPr lang="de-DE" sz="2400" u="sng" dirty="0" err="1" smtClean="0"/>
              <a:t>of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Reserves</a:t>
            </a:r>
            <a:r>
              <a:rPr lang="de-DE" sz="2400" u="sng" dirty="0" smtClean="0"/>
              <a:t>: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 First </a:t>
            </a:r>
            <a:r>
              <a:rPr lang="de-DE" sz="2400" dirty="0" err="1" smtClean="0">
                <a:sym typeface="Wingdings" panose="05000000000000000000" pitchFamily="2" charset="2"/>
              </a:rPr>
              <a:t>increase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Reserves</a:t>
            </a:r>
            <a:r>
              <a:rPr lang="de-DE" sz="2400" dirty="0" smtClean="0">
                <a:sym typeface="Wingdings" panose="05000000000000000000" pitchFamily="2" charset="2"/>
              </a:rPr>
              <a:t> (</a:t>
            </a:r>
            <a:r>
              <a:rPr lang="de-DE" sz="2400" dirty="0" err="1" smtClean="0">
                <a:sym typeface="Wingdings" panose="05000000000000000000" pitchFamily="2" charset="2"/>
              </a:rPr>
              <a:t>reserve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for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unknown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business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risk</a:t>
            </a:r>
            <a:r>
              <a:rPr lang="de-DE" sz="2400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Periodically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reduction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that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account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by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unrelated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business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expenses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</a:t>
            </a:r>
            <a:r>
              <a:rPr lang="de-DE" sz="2400" dirty="0" err="1" smtClean="0">
                <a:sym typeface="Wingdings" panose="05000000000000000000" pitchFamily="2" charset="2"/>
              </a:rPr>
              <a:t>reduction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operation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expenses</a:t>
            </a:r>
            <a:r>
              <a:rPr lang="de-DE" sz="2400" dirty="0" smtClean="0">
                <a:sym typeface="Wingdings" panose="05000000000000000000" pitchFamily="2" charset="2"/>
              </a:rPr>
              <a:t>  </a:t>
            </a:r>
            <a:r>
              <a:rPr lang="de-DE" sz="2400" dirty="0" err="1" smtClean="0">
                <a:sym typeface="Wingdings" panose="05000000000000000000" pitchFamily="2" charset="2"/>
              </a:rPr>
              <a:t>increase</a:t>
            </a:r>
            <a:r>
              <a:rPr lang="de-DE" sz="2400" dirty="0" smtClean="0">
                <a:sym typeface="Wingdings" panose="05000000000000000000" pitchFamily="2" charset="2"/>
              </a:rPr>
              <a:t> in </a:t>
            </a:r>
            <a:r>
              <a:rPr lang="de-DE" sz="2400" dirty="0" err="1" smtClean="0">
                <a:sym typeface="Wingdings" panose="05000000000000000000" pitchFamily="2" charset="2"/>
              </a:rPr>
              <a:t>net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income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u="sng" dirty="0" smtClean="0">
                <a:sym typeface="Wingdings" panose="05000000000000000000" pitchFamily="2" charset="2"/>
              </a:rPr>
              <a:t>Manipulation </a:t>
            </a:r>
            <a:r>
              <a:rPr lang="de-DE" sz="2400" u="sng" dirty="0" err="1" smtClean="0">
                <a:sym typeface="Wingdings" panose="05000000000000000000" pitchFamily="2" charset="2"/>
              </a:rPr>
              <a:t>of</a:t>
            </a:r>
            <a:r>
              <a:rPr lang="de-DE" sz="2400" u="sng" dirty="0" smtClean="0">
                <a:sym typeface="Wingdings" panose="05000000000000000000" pitchFamily="2" charset="2"/>
              </a:rPr>
              <a:t> </a:t>
            </a:r>
            <a:r>
              <a:rPr lang="de-DE" sz="2400" u="sng" dirty="0" err="1" smtClean="0">
                <a:sym typeface="Wingdings" panose="05000000000000000000" pitchFamily="2" charset="2"/>
              </a:rPr>
              <a:t>other</a:t>
            </a:r>
            <a:r>
              <a:rPr lang="de-DE" sz="2400" u="sng" dirty="0" smtClean="0">
                <a:sym typeface="Wingdings" panose="05000000000000000000" pitchFamily="2" charset="2"/>
              </a:rPr>
              <a:t> Income/</a:t>
            </a:r>
            <a:r>
              <a:rPr lang="de-DE" sz="2400" u="sng" dirty="0" err="1" smtClean="0">
                <a:sym typeface="Wingdings" panose="05000000000000000000" pitchFamily="2" charset="2"/>
              </a:rPr>
              <a:t>tax</a:t>
            </a:r>
            <a:r>
              <a:rPr lang="de-DE" sz="2400" u="sng" dirty="0" smtClean="0">
                <a:sym typeface="Wingdings" panose="05000000000000000000" pitchFamily="2" charset="2"/>
              </a:rPr>
              <a:t> </a:t>
            </a:r>
            <a:r>
              <a:rPr lang="de-DE" sz="2400" u="sng" dirty="0" err="1" smtClean="0">
                <a:sym typeface="Wingdings" panose="05000000000000000000" pitchFamily="2" charset="2"/>
              </a:rPr>
              <a:t>dispute</a:t>
            </a:r>
            <a:r>
              <a:rPr lang="de-DE" sz="2400" u="sng" dirty="0" smtClean="0"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</a:t>
            </a:r>
            <a:r>
              <a:rPr lang="de-DE" sz="2400" dirty="0" err="1" smtClean="0">
                <a:sym typeface="Wingdings" panose="05000000000000000000" pitchFamily="2" charset="2"/>
              </a:rPr>
              <a:t>Effect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interes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payments</a:t>
            </a:r>
            <a:r>
              <a:rPr lang="de-DE" sz="2400" dirty="0" smtClean="0">
                <a:sym typeface="Wingdings" panose="05000000000000000000" pitchFamily="2" charset="2"/>
              </a:rPr>
              <a:t> on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other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income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were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delayed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Again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effect</a:t>
            </a:r>
            <a:r>
              <a:rPr lang="de-DE" sz="2400" dirty="0" smtClean="0">
                <a:sym typeface="Wingdings" panose="05000000000000000000" pitchFamily="2" charset="2"/>
              </a:rPr>
              <a:t> on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equity</a:t>
            </a:r>
            <a:r>
              <a:rPr lang="de-DE" sz="2400" dirty="0" smtClean="0">
                <a:sym typeface="Wingdings" panose="05000000000000000000" pitchFamily="2" charset="2"/>
              </a:rPr>
              <a:t> (</a:t>
            </a:r>
            <a:r>
              <a:rPr lang="de-DE" sz="2400" dirty="0" err="1" smtClean="0">
                <a:sym typeface="Wingdings" panose="05000000000000000000" pitchFamily="2" charset="2"/>
              </a:rPr>
              <a:t>increase</a:t>
            </a:r>
            <a:r>
              <a:rPr lang="de-DE" sz="2400" dirty="0" smtClean="0">
                <a:sym typeface="Wingdings" panose="05000000000000000000" pitchFamily="2" charset="2"/>
              </a:rPr>
              <a:t> was </a:t>
            </a:r>
            <a:r>
              <a:rPr lang="de-DE" sz="2400" dirty="0" err="1" smtClean="0">
                <a:sym typeface="Wingdings" panose="05000000000000000000" pitchFamily="2" charset="2"/>
              </a:rPr>
              <a:t>delayed</a:t>
            </a:r>
            <a:r>
              <a:rPr lang="de-DE" sz="2400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 Income in </a:t>
            </a:r>
            <a:r>
              <a:rPr lang="de-DE" sz="2400" dirty="0" err="1" smtClean="0">
                <a:sym typeface="Wingdings" panose="05000000000000000000" pitchFamily="2" charset="2"/>
              </a:rPr>
              <a:t>the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years</a:t>
            </a:r>
            <a:r>
              <a:rPr lang="de-DE" sz="2400" dirty="0" smtClean="0">
                <a:sym typeface="Wingdings" panose="05000000000000000000" pitchFamily="2" charset="2"/>
              </a:rPr>
              <a:t> 1997-2000 </a:t>
            </a:r>
            <a:r>
              <a:rPr lang="de-DE" sz="2400" dirty="0" err="1" smtClean="0">
                <a:sym typeface="Wingdings" panose="05000000000000000000" pitchFamily="2" charset="2"/>
              </a:rPr>
              <a:t>again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inflated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3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u="sng" dirty="0" smtClean="0"/>
              <a:t>Factoring Transactions:</a:t>
            </a:r>
          </a:p>
          <a:p>
            <a:pPr marL="0" indent="0">
              <a:buNone/>
            </a:pPr>
            <a:r>
              <a:rPr lang="de-DE" sz="2400" dirty="0">
                <a:sym typeface="Wingdings" panose="05000000000000000000" pitchFamily="2" charset="2"/>
              </a:rPr>
              <a:t>-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No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effect</a:t>
            </a:r>
            <a:r>
              <a:rPr lang="de-DE" sz="2400" dirty="0" smtClean="0">
                <a:sym typeface="Wingdings" panose="05000000000000000000" pitchFamily="2" charset="2"/>
              </a:rPr>
              <a:t> on </a:t>
            </a:r>
            <a:r>
              <a:rPr lang="de-DE" sz="2400" dirty="0" err="1" smtClean="0">
                <a:sym typeface="Wingdings" panose="05000000000000000000" pitchFamily="2" charset="2"/>
              </a:rPr>
              <a:t>revenues</a:t>
            </a:r>
            <a:r>
              <a:rPr lang="de-DE" sz="2400" dirty="0" smtClean="0">
                <a:sym typeface="Wingdings" panose="05000000000000000000" pitchFamily="2" charset="2"/>
              </a:rPr>
              <a:t> (</a:t>
            </a:r>
            <a:r>
              <a:rPr lang="de-DE" sz="2400" dirty="0" err="1" smtClean="0">
                <a:sym typeface="Wingdings" panose="05000000000000000000" pitchFamily="2" charset="2"/>
              </a:rPr>
              <a:t>asset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exchange</a:t>
            </a:r>
            <a:r>
              <a:rPr lang="de-DE" sz="2400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 Cash </a:t>
            </a:r>
            <a:r>
              <a:rPr lang="de-DE" sz="2400" dirty="0" err="1" smtClean="0">
                <a:sym typeface="Wingdings" panose="05000000000000000000" pitchFamily="2" charset="2"/>
              </a:rPr>
              <a:t>position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increased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financial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receivables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decreased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017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Sources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Case 4.5: „Xerox Corporation: </a:t>
            </a:r>
            <a:r>
              <a:rPr lang="de-DE" dirty="0" err="1" smtClean="0"/>
              <a:t>Evaluating</a:t>
            </a:r>
            <a:r>
              <a:rPr lang="de-DE" dirty="0" smtClean="0"/>
              <a:t> </a:t>
            </a:r>
            <a:r>
              <a:rPr lang="de-DE" dirty="0" err="1" smtClean="0"/>
              <a:t>Risk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Financial Statement </a:t>
            </a:r>
            <a:r>
              <a:rPr lang="de-DE" dirty="0" err="1" smtClean="0"/>
              <a:t>Fraud</a:t>
            </a:r>
            <a:r>
              <a:rPr lang="de-DE" dirty="0" smtClean="0"/>
              <a:t>“ </a:t>
            </a:r>
            <a:r>
              <a:rPr lang="de-DE" dirty="0" err="1" smtClean="0"/>
              <a:t>by</a:t>
            </a:r>
            <a:r>
              <a:rPr lang="de-DE" dirty="0" smtClean="0"/>
              <a:t> Mark S. </a:t>
            </a:r>
            <a:r>
              <a:rPr lang="de-DE" dirty="0" err="1" smtClean="0"/>
              <a:t>Beasley</a:t>
            </a:r>
            <a:r>
              <a:rPr lang="de-DE" dirty="0" smtClean="0"/>
              <a:t>, Frank A. </a:t>
            </a:r>
            <a:r>
              <a:rPr lang="de-DE" dirty="0" err="1" smtClean="0"/>
              <a:t>Buckless</a:t>
            </a:r>
            <a:r>
              <a:rPr lang="de-DE" dirty="0" smtClean="0"/>
              <a:t>, Steven M. Glover, Douglas F. </a:t>
            </a:r>
            <a:r>
              <a:rPr lang="de-DE" dirty="0" err="1" smtClean="0"/>
              <a:t>Prawitt</a:t>
            </a:r>
            <a:r>
              <a:rPr lang="de-DE" dirty="0" smtClean="0"/>
              <a:t> (2015 Pearson Education)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„Annual </a:t>
            </a:r>
            <a:r>
              <a:rPr lang="de-DE" dirty="0" err="1" smtClean="0"/>
              <a:t>report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Hewlett Packard“, </a:t>
            </a:r>
            <a:r>
              <a:rPr lang="de-DE" dirty="0" err="1" smtClean="0"/>
              <a:t>published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Securities </a:t>
            </a:r>
            <a:r>
              <a:rPr lang="de-DE" dirty="0" err="1" smtClean="0"/>
              <a:t>and</a:t>
            </a:r>
            <a:r>
              <a:rPr lang="de-DE" dirty="0" smtClean="0"/>
              <a:t> Exchange </a:t>
            </a:r>
            <a:r>
              <a:rPr lang="de-DE" dirty="0" err="1" smtClean="0"/>
              <a:t>Comission</a:t>
            </a:r>
            <a:r>
              <a:rPr lang="de-DE" dirty="0" smtClean="0"/>
              <a:t>: </a:t>
            </a:r>
          </a:p>
          <a:p>
            <a:pPr marL="0" indent="0">
              <a:buNone/>
            </a:pPr>
            <a:r>
              <a:rPr lang="de-DE" dirty="0" smtClean="0"/>
              <a:t>https</a:t>
            </a:r>
            <a:r>
              <a:rPr lang="de-DE" dirty="0"/>
              <a:t>://www.sec.gov/Archives/edgar/data/47217/000091205701002796/a2032630z10-k.txt</a:t>
            </a:r>
          </a:p>
          <a:p>
            <a:pPr marL="0" indent="0">
              <a:buNone/>
            </a:pPr>
            <a:r>
              <a:rPr lang="de-DE" dirty="0" smtClean="0"/>
              <a:t>(</a:t>
            </a:r>
            <a:r>
              <a:rPr lang="de-DE" dirty="0" err="1" smtClean="0"/>
              <a:t>Filing</a:t>
            </a:r>
            <a:r>
              <a:rPr lang="de-DE" dirty="0" smtClean="0"/>
              <a:t> </a:t>
            </a:r>
            <a:r>
              <a:rPr lang="de-DE" dirty="0" err="1" smtClean="0"/>
              <a:t>date</a:t>
            </a:r>
            <a:r>
              <a:rPr lang="de-DE" dirty="0" smtClean="0"/>
              <a:t>: 25/01/2001)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„</a:t>
            </a:r>
            <a:r>
              <a:rPr lang="de-DE" dirty="0" err="1" smtClean="0"/>
              <a:t>Consideration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Fraud</a:t>
            </a:r>
            <a:r>
              <a:rPr lang="de-DE" dirty="0" smtClean="0"/>
              <a:t> in a Financial Statement Audit“, AU </a:t>
            </a:r>
            <a:r>
              <a:rPr lang="de-DE" dirty="0" err="1" smtClean="0"/>
              <a:t>Section</a:t>
            </a:r>
            <a:r>
              <a:rPr lang="de-DE" dirty="0" smtClean="0"/>
              <a:t> 316, SAS </a:t>
            </a:r>
            <a:r>
              <a:rPr lang="de-DE" dirty="0" err="1" smtClean="0"/>
              <a:t>No</a:t>
            </a:r>
            <a:r>
              <a:rPr lang="de-DE" dirty="0" smtClean="0"/>
              <a:t>. 99:</a:t>
            </a:r>
          </a:p>
          <a:p>
            <a:pPr marL="0" indent="0">
              <a:buNone/>
            </a:pPr>
            <a:r>
              <a:rPr lang="de-DE" dirty="0"/>
              <a:t>http://www.aicpa.org/Research/Standards/AuditAttest/DownloadableDocuments/AU-00316.pdf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50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Introduction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- Xerox Corporation was </a:t>
            </a:r>
            <a:r>
              <a:rPr lang="de-DE" sz="3200" dirty="0" err="1" smtClean="0"/>
              <a:t>once</a:t>
            </a:r>
            <a:r>
              <a:rPr lang="de-DE" sz="3200" dirty="0" smtClean="0"/>
              <a:t> “a </a:t>
            </a:r>
            <a:r>
              <a:rPr lang="de-DE" sz="3200" dirty="0" err="1" smtClean="0"/>
              <a:t>star</a:t>
            </a:r>
            <a:r>
              <a:rPr lang="de-DE" sz="3200" dirty="0" smtClean="0"/>
              <a:t> in </a:t>
            </a:r>
            <a:r>
              <a:rPr lang="de-DE" sz="3200" dirty="0" err="1" smtClean="0"/>
              <a:t>the</a:t>
            </a:r>
            <a:r>
              <a:rPr lang="de-DE" sz="3200" dirty="0" smtClean="0"/>
              <a:t> </a:t>
            </a:r>
            <a:r>
              <a:rPr lang="de-DE" sz="3200" dirty="0" err="1" smtClean="0"/>
              <a:t>technology</a:t>
            </a:r>
            <a:r>
              <a:rPr lang="de-DE" sz="3200" dirty="0" smtClean="0"/>
              <a:t> </a:t>
            </a:r>
            <a:r>
              <a:rPr lang="de-DE" sz="3200" dirty="0" err="1" smtClean="0"/>
              <a:t>sector</a:t>
            </a:r>
            <a:r>
              <a:rPr lang="de-DE" sz="3200" dirty="0" smtClean="0"/>
              <a:t> </a:t>
            </a:r>
            <a:r>
              <a:rPr lang="de-DE" sz="3200" dirty="0" err="1" smtClean="0"/>
              <a:t>of</a:t>
            </a:r>
            <a:r>
              <a:rPr lang="de-DE" sz="3200" dirty="0" smtClean="0"/>
              <a:t> </a:t>
            </a:r>
            <a:r>
              <a:rPr lang="de-DE" sz="3200" dirty="0" err="1" smtClean="0"/>
              <a:t>economy</a:t>
            </a:r>
            <a:r>
              <a:rPr lang="de-DE" sz="3200" dirty="0" smtClean="0"/>
              <a:t>“</a:t>
            </a:r>
          </a:p>
          <a:p>
            <a:r>
              <a:rPr lang="de-DE" sz="3200" dirty="0" smtClean="0"/>
              <a:t>- </a:t>
            </a:r>
            <a:r>
              <a:rPr lang="de-DE" sz="3200" dirty="0"/>
              <a:t>A</a:t>
            </a:r>
            <a:r>
              <a:rPr lang="de-DE" sz="3200" dirty="0" smtClean="0"/>
              <a:t>ccounting </a:t>
            </a:r>
            <a:r>
              <a:rPr lang="de-DE" sz="3200" dirty="0" err="1" smtClean="0"/>
              <a:t>scandal</a:t>
            </a:r>
            <a:r>
              <a:rPr lang="de-DE" sz="3200" dirty="0" smtClean="0"/>
              <a:t> in </a:t>
            </a:r>
            <a:r>
              <a:rPr lang="de-DE" sz="3200" dirty="0" err="1" smtClean="0"/>
              <a:t>the</a:t>
            </a:r>
            <a:r>
              <a:rPr lang="de-DE" sz="3200" dirty="0" smtClean="0"/>
              <a:t> </a:t>
            </a:r>
            <a:r>
              <a:rPr lang="de-DE" sz="3200" dirty="0" err="1" smtClean="0"/>
              <a:t>year</a:t>
            </a:r>
            <a:r>
              <a:rPr lang="de-DE" sz="3200" dirty="0" smtClean="0"/>
              <a:t> 2000</a:t>
            </a:r>
          </a:p>
          <a:p>
            <a:endParaRPr lang="de-DE" sz="3200" dirty="0" smtClean="0"/>
          </a:p>
          <a:p>
            <a:r>
              <a:rPr lang="de-DE" sz="3200" dirty="0" smtClean="0"/>
              <a:t>- 1997-2000: 	</a:t>
            </a:r>
            <a:r>
              <a:rPr lang="de-DE" sz="3200" dirty="0" err="1" smtClean="0"/>
              <a:t>Overstated</a:t>
            </a:r>
            <a:r>
              <a:rPr lang="de-DE" sz="3200" dirty="0" smtClean="0"/>
              <a:t> </a:t>
            </a:r>
            <a:r>
              <a:rPr lang="de-DE" sz="3200" dirty="0" err="1" smtClean="0"/>
              <a:t>revenues</a:t>
            </a:r>
            <a:r>
              <a:rPr lang="de-DE" sz="3200" dirty="0" smtClean="0"/>
              <a:t> </a:t>
            </a:r>
            <a:r>
              <a:rPr lang="de-DE" sz="3200" dirty="0" err="1" smtClean="0"/>
              <a:t>by</a:t>
            </a:r>
            <a:r>
              <a:rPr lang="de-DE" sz="3200" dirty="0" smtClean="0"/>
              <a:t> $3 </a:t>
            </a:r>
            <a:r>
              <a:rPr lang="de-DE" sz="3200" dirty="0" err="1" smtClean="0"/>
              <a:t>billion</a:t>
            </a:r>
            <a:endParaRPr lang="de-DE" sz="3200" dirty="0" smtClean="0"/>
          </a:p>
          <a:p>
            <a:pPr marL="1471400" lvl="8" indent="0">
              <a:buNone/>
            </a:pPr>
            <a:r>
              <a:rPr lang="de-DE" sz="2600" dirty="0"/>
              <a:t>	</a:t>
            </a:r>
            <a:r>
              <a:rPr lang="de-DE" sz="2600" dirty="0" smtClean="0"/>
              <a:t>	</a:t>
            </a:r>
            <a:r>
              <a:rPr lang="de-DE" sz="3200" dirty="0" err="1" smtClean="0"/>
              <a:t>pre-tax</a:t>
            </a:r>
            <a:r>
              <a:rPr lang="de-DE" sz="3200" dirty="0" smtClean="0"/>
              <a:t> </a:t>
            </a:r>
            <a:r>
              <a:rPr lang="de-DE" sz="3200" dirty="0" err="1" smtClean="0"/>
              <a:t>earnings</a:t>
            </a:r>
            <a:r>
              <a:rPr lang="de-DE" sz="3200" dirty="0" smtClean="0"/>
              <a:t> </a:t>
            </a:r>
            <a:r>
              <a:rPr lang="de-DE" sz="3200" dirty="0" err="1" smtClean="0"/>
              <a:t>by</a:t>
            </a:r>
            <a:r>
              <a:rPr lang="de-DE" sz="3200" dirty="0" smtClean="0"/>
              <a:t> $1.5 </a:t>
            </a:r>
            <a:r>
              <a:rPr lang="de-DE" sz="3200" dirty="0" err="1" smtClean="0"/>
              <a:t>billion</a:t>
            </a:r>
            <a:endParaRPr lang="de-DE" sz="2600" dirty="0"/>
          </a:p>
          <a:p>
            <a:pPr marL="0" indent="0">
              <a:buNone/>
            </a:pPr>
            <a:r>
              <a:rPr lang="de-DE" sz="3200" dirty="0" smtClean="0"/>
              <a:t>- KPMG </a:t>
            </a:r>
            <a:r>
              <a:rPr lang="de-DE" sz="3200" dirty="0" err="1" smtClean="0"/>
              <a:t>responsible</a:t>
            </a:r>
            <a:r>
              <a:rPr lang="de-DE" sz="3200" dirty="0" smtClean="0"/>
              <a:t> </a:t>
            </a:r>
            <a:r>
              <a:rPr lang="de-DE" sz="3200" dirty="0" err="1" smtClean="0"/>
              <a:t>auditor</a:t>
            </a:r>
            <a:endParaRPr 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32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Background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de-DE" sz="3200" dirty="0" smtClean="0"/>
                  <a:t>- Fundamental </a:t>
                </a:r>
                <a:r>
                  <a:rPr lang="de-DE" sz="3200" dirty="0" err="1" smtClean="0"/>
                  <a:t>changes</a:t>
                </a:r>
                <a:r>
                  <a:rPr lang="de-DE" sz="3200" dirty="0" smtClean="0"/>
                  <a:t> in </a:t>
                </a:r>
                <a:r>
                  <a:rPr lang="de-DE" sz="3200" dirty="0" err="1" smtClean="0"/>
                  <a:t>the</a:t>
                </a:r>
                <a:r>
                  <a:rPr lang="de-DE" sz="3200" dirty="0" smtClean="0"/>
                  <a:t> </a:t>
                </a:r>
                <a:r>
                  <a:rPr lang="de-DE" sz="3200" dirty="0" err="1" smtClean="0"/>
                  <a:t>industry</a:t>
                </a:r>
                <a:r>
                  <a:rPr lang="de-DE" sz="3200" dirty="0" smtClean="0"/>
                  <a:t>:</a:t>
                </a:r>
              </a:p>
              <a:p>
                <a:pPr lvl="7"/>
                <a:endParaRPr lang="de-DE" sz="2600" dirty="0" smtClean="0"/>
              </a:p>
              <a:p>
                <a:pPr lvl="7"/>
                <a:r>
                  <a:rPr lang="de-DE" sz="2600" dirty="0" smtClean="0"/>
                  <a:t>Black </a:t>
                </a:r>
                <a:r>
                  <a:rPr lang="de-DE" sz="2600" dirty="0" err="1" smtClean="0"/>
                  <a:t>and</a:t>
                </a:r>
                <a:r>
                  <a:rPr lang="de-DE" sz="2600" dirty="0" smtClean="0"/>
                  <a:t> </a:t>
                </a:r>
                <a:r>
                  <a:rPr lang="de-DE" sz="2600" dirty="0" err="1" smtClean="0"/>
                  <a:t>white</a:t>
                </a:r>
                <a:r>
                  <a:rPr lang="de-DE" sz="2600" dirty="0" smtClean="0"/>
                  <a:t> </a:t>
                </a:r>
                <a:r>
                  <a:rPr lang="de-DE" sz="2600" dirty="0" smtClean="0">
                    <a:sym typeface="Wingdings" panose="05000000000000000000" pitchFamily="2" charset="2"/>
                  </a:rPr>
                  <a:t> </a:t>
                </a:r>
                <a:r>
                  <a:rPr lang="de-DE" sz="2600" dirty="0">
                    <a:sym typeface="Wingdings" panose="05000000000000000000" pitchFamily="2" charset="2"/>
                  </a:rPr>
                  <a:t>C</a:t>
                </a:r>
                <a:r>
                  <a:rPr lang="de-DE" sz="2600" dirty="0" smtClean="0">
                    <a:sym typeface="Wingdings" panose="05000000000000000000" pitchFamily="2" charset="2"/>
                  </a:rPr>
                  <a:t>olor </a:t>
                </a:r>
                <a:r>
                  <a:rPr lang="de-DE" sz="2600" dirty="0" err="1" smtClean="0">
                    <a:sym typeface="Wingdings" panose="05000000000000000000" pitchFamily="2" charset="2"/>
                  </a:rPr>
                  <a:t>capable</a:t>
                </a:r>
                <a:r>
                  <a:rPr lang="de-DE" sz="2600" dirty="0" smtClean="0">
                    <a:sym typeface="Wingdings" panose="05000000000000000000" pitchFamily="2" charset="2"/>
                  </a:rPr>
                  <a:t> </a:t>
                </a:r>
                <a:r>
                  <a:rPr lang="de-DE" sz="2600" dirty="0" err="1" smtClean="0">
                    <a:sym typeface="Wingdings" panose="05000000000000000000" pitchFamily="2" charset="2"/>
                  </a:rPr>
                  <a:t>devices</a:t>
                </a:r>
                <a:endParaRPr lang="de-DE" sz="2600" dirty="0" smtClean="0">
                  <a:sym typeface="Wingdings" panose="05000000000000000000" pitchFamily="2" charset="2"/>
                </a:endParaRPr>
              </a:p>
              <a:p>
                <a:pPr lvl="7"/>
                <a:r>
                  <a:rPr lang="de-DE" sz="2600" dirty="0" smtClean="0">
                    <a:sym typeface="Wingdings" panose="05000000000000000000" pitchFamily="2" charset="2"/>
                  </a:rPr>
                  <a:t>Analog  Digital </a:t>
                </a:r>
                <a:r>
                  <a:rPr lang="de-DE" sz="2600" dirty="0" err="1" smtClean="0">
                    <a:sym typeface="Wingdings" panose="05000000000000000000" pitchFamily="2" charset="2"/>
                  </a:rPr>
                  <a:t>technology</a:t>
                </a:r>
                <a:endParaRPr lang="de-DE" sz="2600" dirty="0" smtClean="0">
                  <a:sym typeface="Wingdings" panose="05000000000000000000" pitchFamily="2" charset="2"/>
                </a:endParaRPr>
              </a:p>
              <a:p>
                <a:pPr lvl="7"/>
                <a:r>
                  <a:rPr lang="de-DE" sz="2600" dirty="0" smtClean="0">
                    <a:sym typeface="Wingdings" panose="05000000000000000000" pitchFamily="2" charset="2"/>
                  </a:rPr>
                  <a:t>Paper  Electronic </a:t>
                </a:r>
                <a:r>
                  <a:rPr lang="de-DE" sz="2600" dirty="0" err="1" smtClean="0">
                    <a:sym typeface="Wingdings" panose="05000000000000000000" pitchFamily="2" charset="2"/>
                  </a:rPr>
                  <a:t>documents</a:t>
                </a:r>
                <a:endParaRPr lang="de-DE" sz="2600" dirty="0" smtClean="0">
                  <a:sym typeface="Wingdings" panose="05000000000000000000" pitchFamily="2" charset="2"/>
                </a:endParaRPr>
              </a:p>
              <a:p>
                <a:pPr marL="0" indent="-137160">
                  <a:buNone/>
                </a:pPr>
                <a:endParaRPr lang="de-DE" sz="3200" dirty="0" smtClean="0">
                  <a:sym typeface="Wingdings" panose="05000000000000000000" pitchFamily="2" charset="2"/>
                </a:endParaRPr>
              </a:p>
              <a:p>
                <a:pPr marL="0" indent="-13716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DE" sz="3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de-DE" sz="3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𝑅𝑒𝑣𝑒𝑛𝑢𝑒</m:t>
                        </m:r>
                        <m:r>
                          <a:rPr lang="de-DE" sz="3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de-DE" sz="3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𝐷𝑖𝑔𝑖𝑡𝑎𝑙</m:t>
                        </m:r>
                        <m:r>
                          <a:rPr lang="de-DE" sz="3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de-DE" sz="3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𝑃𝑟𝑜𝑑𝑢𝑐𝑡𝑠</m:t>
                        </m:r>
                      </m:num>
                      <m:den>
                        <m:r>
                          <a:rPr lang="de-DE" sz="3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𝑇𝑜𝑡𝑎𝑙</m:t>
                        </m:r>
                        <m:r>
                          <a:rPr lang="de-DE" sz="3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de-DE" sz="3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𝑟𝑒𝑣𝑛𝑢𝑒𝑠</m:t>
                        </m:r>
                      </m:den>
                    </m:f>
                  </m:oMath>
                </a14:m>
                <a:r>
                  <a:rPr lang="de-DE" sz="3200" dirty="0" smtClean="0">
                    <a:sym typeface="Wingdings" panose="05000000000000000000" pitchFamily="2" charset="2"/>
                  </a:rPr>
                  <a:t>=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515" t="-31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30453"/>
              </p:ext>
            </p:extLst>
          </p:nvPr>
        </p:nvGraphicFramePr>
        <p:xfrm>
          <a:off x="5059680" y="4368800"/>
          <a:ext cx="692912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4560"/>
                <a:gridCol w="3464560"/>
              </a:tblGrid>
              <a:tr h="546946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 smtClean="0">
                          <a:solidFill>
                            <a:schemeClr val="tx1"/>
                          </a:solidFill>
                        </a:rPr>
                        <a:t>1997</a:t>
                      </a:r>
                      <a:endParaRPr lang="de-DE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 smtClean="0">
                          <a:solidFill>
                            <a:schemeClr val="tx1"/>
                          </a:solidFill>
                        </a:rPr>
                        <a:t>1999</a:t>
                      </a:r>
                      <a:endParaRPr lang="de-DE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 smtClean="0"/>
                        <a:t>0.35</a:t>
                      </a:r>
                      <a:endParaRPr lang="de-DE" sz="3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 smtClean="0"/>
                        <a:t>0.53</a:t>
                      </a:r>
                      <a:endParaRPr lang="de-DE" sz="3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Background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- </a:t>
            </a:r>
            <a:r>
              <a:rPr lang="de-DE" sz="3200" dirty="0" err="1" smtClean="0"/>
              <a:t>No</a:t>
            </a:r>
            <a:r>
              <a:rPr lang="de-DE" sz="3200" dirty="0" smtClean="0"/>
              <a:t> </a:t>
            </a:r>
            <a:r>
              <a:rPr lang="de-DE" sz="3200" dirty="0" err="1" smtClean="0"/>
              <a:t>growth</a:t>
            </a:r>
            <a:r>
              <a:rPr lang="de-DE" sz="3200" dirty="0" smtClean="0"/>
              <a:t> in </a:t>
            </a:r>
            <a:r>
              <a:rPr lang="de-DE" sz="3200" dirty="0" err="1" smtClean="0"/>
              <a:t>revenues</a:t>
            </a:r>
            <a:r>
              <a:rPr lang="de-DE" sz="3200" dirty="0" smtClean="0"/>
              <a:t> </a:t>
            </a:r>
            <a:r>
              <a:rPr lang="de-DE" sz="3200" dirty="0" err="1" smtClean="0"/>
              <a:t>or</a:t>
            </a:r>
            <a:r>
              <a:rPr lang="de-DE" sz="3200" dirty="0" smtClean="0"/>
              <a:t> </a:t>
            </a:r>
            <a:r>
              <a:rPr lang="de-DE" sz="3200" dirty="0" err="1" smtClean="0"/>
              <a:t>earnings</a:t>
            </a:r>
            <a:endParaRPr lang="de-DE" sz="3200" dirty="0" smtClean="0"/>
          </a:p>
          <a:p>
            <a:r>
              <a:rPr lang="de-DE" sz="3200" dirty="0" smtClean="0"/>
              <a:t>- </a:t>
            </a:r>
            <a:r>
              <a:rPr lang="de-DE" sz="3200" dirty="0" err="1"/>
              <a:t>P</a:t>
            </a:r>
            <a:r>
              <a:rPr lang="de-DE" sz="3200" dirty="0" err="1" smtClean="0"/>
              <a:t>ressure</a:t>
            </a:r>
            <a:r>
              <a:rPr lang="de-DE" sz="3200" dirty="0" smtClean="0"/>
              <a:t> was </a:t>
            </a:r>
            <a:r>
              <a:rPr lang="de-DE" sz="3200" dirty="0" err="1" smtClean="0"/>
              <a:t>built</a:t>
            </a:r>
            <a:r>
              <a:rPr lang="de-DE" sz="3200" dirty="0" smtClean="0"/>
              <a:t> </a:t>
            </a:r>
            <a:r>
              <a:rPr lang="de-DE" sz="3200" dirty="0" err="1" smtClean="0"/>
              <a:t>up</a:t>
            </a:r>
            <a:r>
              <a:rPr lang="de-DE" sz="3200" dirty="0" smtClean="0"/>
              <a:t> </a:t>
            </a:r>
            <a:r>
              <a:rPr lang="de-DE" sz="3200" dirty="0" err="1" smtClean="0"/>
              <a:t>by</a:t>
            </a:r>
            <a:r>
              <a:rPr lang="de-DE" sz="3200" dirty="0" smtClean="0"/>
              <a:t>:</a:t>
            </a:r>
            <a:endParaRPr lang="de-DE" sz="3000" dirty="0" smtClean="0"/>
          </a:p>
          <a:p>
            <a:pPr lvl="8"/>
            <a:endParaRPr lang="de-DE" sz="2800" dirty="0" smtClean="0"/>
          </a:p>
          <a:p>
            <a:pPr lvl="8"/>
            <a:r>
              <a:rPr lang="de-DE" sz="2800" dirty="0"/>
              <a:t>H</a:t>
            </a:r>
            <a:r>
              <a:rPr lang="de-DE" sz="2800" dirty="0" smtClean="0"/>
              <a:t>igh Wall Street </a:t>
            </a:r>
            <a:r>
              <a:rPr lang="de-DE" sz="2800" dirty="0" err="1" smtClean="0"/>
              <a:t>expectations</a:t>
            </a:r>
            <a:endParaRPr lang="de-DE" sz="2800" dirty="0" smtClean="0"/>
          </a:p>
          <a:p>
            <a:pPr lvl="8"/>
            <a:r>
              <a:rPr lang="de-DE" sz="2800" dirty="0" err="1" smtClean="0"/>
              <a:t>Maintain</a:t>
            </a:r>
            <a:r>
              <a:rPr lang="de-DE" sz="2800" dirty="0" smtClean="0"/>
              <a:t> strong </a:t>
            </a:r>
            <a:r>
              <a:rPr lang="de-DE" sz="2800" dirty="0" err="1" smtClean="0"/>
              <a:t>credit</a:t>
            </a:r>
            <a:r>
              <a:rPr lang="de-DE" sz="2800" dirty="0" smtClean="0"/>
              <a:t> </a:t>
            </a:r>
            <a:r>
              <a:rPr lang="de-DE" sz="2800" dirty="0" err="1" smtClean="0"/>
              <a:t>rating</a:t>
            </a:r>
            <a:endParaRPr lang="de-DE" sz="2800" dirty="0" smtClean="0"/>
          </a:p>
          <a:p>
            <a:pPr lvl="8"/>
            <a:r>
              <a:rPr lang="de-DE" sz="2800" dirty="0" err="1" smtClean="0"/>
              <a:t>Compensation</a:t>
            </a:r>
            <a:r>
              <a:rPr lang="de-DE" sz="2800" dirty="0" smtClean="0"/>
              <a:t> </a:t>
            </a:r>
            <a:r>
              <a:rPr lang="de-DE" sz="2800" dirty="0" err="1" smtClean="0"/>
              <a:t>system</a:t>
            </a:r>
            <a:endParaRPr lang="de-DE" sz="2800" dirty="0" smtClean="0"/>
          </a:p>
          <a:p>
            <a:pPr marL="0" indent="0">
              <a:buNone/>
            </a:pPr>
            <a:r>
              <a:rPr lang="de-DE" sz="3200" dirty="0" smtClean="0"/>
              <a:t>- </a:t>
            </a:r>
            <a:r>
              <a:rPr lang="de-DE" sz="3200" dirty="0" err="1" smtClean="0"/>
              <a:t>Restructuring</a:t>
            </a:r>
            <a:r>
              <a:rPr lang="de-DE" sz="3200" dirty="0" smtClean="0"/>
              <a:t> </a:t>
            </a:r>
            <a:r>
              <a:rPr lang="de-DE" sz="3200" dirty="0" err="1" smtClean="0"/>
              <a:t>program</a:t>
            </a:r>
            <a:r>
              <a:rPr lang="de-DE" sz="3200" dirty="0" smtClean="0"/>
              <a:t> </a:t>
            </a:r>
            <a:r>
              <a:rPr lang="de-DE" sz="3200" dirty="0" err="1" smtClean="0"/>
              <a:t>as</a:t>
            </a:r>
            <a:r>
              <a:rPr lang="de-DE" sz="3200" dirty="0" smtClean="0"/>
              <a:t> an </a:t>
            </a:r>
            <a:r>
              <a:rPr lang="de-DE" sz="3200" dirty="0" err="1" smtClean="0"/>
              <a:t>answer</a:t>
            </a:r>
            <a:r>
              <a:rPr lang="de-DE" sz="3200" dirty="0" smtClean="0"/>
              <a:t> </a:t>
            </a:r>
            <a:r>
              <a:rPr lang="de-DE" sz="3200" dirty="0" err="1" smtClean="0"/>
              <a:t>to</a:t>
            </a:r>
            <a:r>
              <a:rPr lang="de-DE" sz="3200" dirty="0" smtClean="0"/>
              <a:t> </a:t>
            </a:r>
            <a:r>
              <a:rPr lang="de-DE" sz="3200" dirty="0" err="1" smtClean="0"/>
              <a:t>challenges</a:t>
            </a:r>
            <a:endParaRPr 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5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Accounting </a:t>
            </a:r>
            <a:r>
              <a:rPr lang="de-DE" dirty="0" err="1" smtClean="0"/>
              <a:t>Manipulations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79120" y="1967654"/>
            <a:ext cx="11094720" cy="4023360"/>
          </a:xfrm>
        </p:spPr>
        <p:txBody>
          <a:bodyPr>
            <a:normAutofit lnSpcReduction="10000"/>
          </a:bodyPr>
          <a:lstStyle/>
          <a:p>
            <a:r>
              <a:rPr lang="de-DE" sz="3200" b="1" dirty="0" err="1" smtClean="0"/>
              <a:t>Acceleration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Lease Revenue Recognition </a:t>
            </a:r>
            <a:r>
              <a:rPr lang="de-DE" sz="3200" b="1" dirty="0" err="1" smtClean="0"/>
              <a:t>from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Bundled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Leases</a:t>
            </a:r>
            <a:endParaRPr lang="de-DE" sz="3200" b="1" dirty="0" smtClean="0"/>
          </a:p>
          <a:p>
            <a:pPr marL="0" indent="0">
              <a:buNone/>
            </a:pPr>
            <a:r>
              <a:rPr lang="de-DE" sz="2400" u="sng" dirty="0" err="1" smtClean="0"/>
              <a:t>Bundled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Leases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consist</a:t>
            </a:r>
            <a:r>
              <a:rPr lang="de-DE" sz="2400" u="sng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: Equipment, </a:t>
            </a:r>
            <a:r>
              <a:rPr lang="de-DE" sz="2400" dirty="0" err="1" smtClean="0"/>
              <a:t>service</a:t>
            </a:r>
            <a:r>
              <a:rPr lang="de-DE" sz="2400" dirty="0" smtClean="0"/>
              <a:t>, </a:t>
            </a:r>
            <a:r>
              <a:rPr lang="de-DE" sz="2400" dirty="0" err="1" smtClean="0"/>
              <a:t>supplies</a:t>
            </a:r>
            <a:r>
              <a:rPr lang="de-DE" sz="2400" dirty="0" smtClean="0"/>
              <a:t> &amp; </a:t>
            </a:r>
            <a:r>
              <a:rPr lang="de-DE" sz="2400" dirty="0" err="1" smtClean="0"/>
              <a:t>financing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u="sng" dirty="0" smtClean="0"/>
              <a:t>GAAP (</a:t>
            </a:r>
            <a:r>
              <a:rPr lang="de-DE" sz="2400" u="sng" dirty="0" err="1" smtClean="0"/>
              <a:t>sales</a:t>
            </a:r>
            <a:r>
              <a:rPr lang="de-DE" sz="2400" u="sng" dirty="0" smtClean="0"/>
              <a:t>-type lease):</a:t>
            </a:r>
            <a:r>
              <a:rPr lang="de-DE" sz="2400" dirty="0" smtClean="0"/>
              <a:t> - Equipment </a:t>
            </a:r>
            <a:r>
              <a:rPr lang="de-DE" sz="2400" dirty="0" err="1" smtClean="0"/>
              <a:t>revenues</a:t>
            </a:r>
            <a:r>
              <a:rPr lang="de-DE" sz="2400" dirty="0" smtClean="0"/>
              <a:t> </a:t>
            </a:r>
            <a:r>
              <a:rPr lang="de-DE" sz="2400" dirty="0" err="1" smtClean="0"/>
              <a:t>recognized</a:t>
            </a:r>
            <a:r>
              <a:rPr lang="de-DE" sz="2400" dirty="0" smtClean="0"/>
              <a:t> </a:t>
            </a:r>
            <a:r>
              <a:rPr lang="de-DE" sz="2400" dirty="0" err="1" smtClean="0"/>
              <a:t>immediately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			     - Non-equipment </a:t>
            </a:r>
            <a:r>
              <a:rPr lang="de-DE" sz="2400" dirty="0" err="1" smtClean="0"/>
              <a:t>revenues</a:t>
            </a:r>
            <a:r>
              <a:rPr lang="de-DE" sz="2400" dirty="0" smtClean="0"/>
              <a:t> </a:t>
            </a:r>
            <a:r>
              <a:rPr lang="de-DE" sz="2400" dirty="0" err="1" smtClean="0"/>
              <a:t>recognized</a:t>
            </a:r>
            <a:r>
              <a:rPr lang="de-DE" sz="2400" dirty="0" smtClean="0"/>
              <a:t> </a:t>
            </a:r>
            <a:r>
              <a:rPr lang="de-DE" sz="2400" dirty="0" err="1" smtClean="0"/>
              <a:t>over</a:t>
            </a:r>
            <a:r>
              <a:rPr lang="de-DE" sz="2400" dirty="0" smtClean="0"/>
              <a:t> </a:t>
            </a:r>
            <a:r>
              <a:rPr lang="de-DE" sz="2400" dirty="0" err="1" smtClean="0"/>
              <a:t>term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lease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</a:t>
            </a:r>
            <a:r>
              <a:rPr lang="de-DE" sz="2400" dirty="0" err="1" smtClean="0">
                <a:sym typeface="Wingdings" panose="05000000000000000000" pitchFamily="2" charset="2"/>
              </a:rPr>
              <a:t>reallocation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revenues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from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finance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and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service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to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equipment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400" u="sng" dirty="0" smtClean="0"/>
          </a:p>
          <a:p>
            <a:pPr marL="0" indent="0">
              <a:buNone/>
            </a:pPr>
            <a:r>
              <a:rPr lang="de-DE" sz="2400" u="sng" dirty="0" err="1" smtClean="0"/>
              <a:t>Finance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activities</a:t>
            </a:r>
            <a:r>
              <a:rPr lang="de-DE" sz="2400" u="sng" dirty="0" smtClean="0"/>
              <a:t> </a:t>
            </a:r>
            <a:r>
              <a:rPr lang="de-DE" sz="2400" u="sng" dirty="0" smtClean="0">
                <a:sym typeface="Wingdings" panose="05000000000000000000" pitchFamily="2" charset="2"/>
              </a:rPr>
              <a:t> </a:t>
            </a:r>
            <a:r>
              <a:rPr lang="de-DE" sz="2400" u="sng" dirty="0" err="1" smtClean="0">
                <a:sym typeface="Wingdings" panose="05000000000000000000" pitchFamily="2" charset="2"/>
              </a:rPr>
              <a:t>equipment</a:t>
            </a:r>
            <a:r>
              <a:rPr lang="de-DE" sz="2400" u="sng" dirty="0" smtClean="0"/>
              <a:t>:</a:t>
            </a:r>
            <a:r>
              <a:rPr lang="de-DE" sz="2400" dirty="0" smtClean="0"/>
              <a:t> „</a:t>
            </a:r>
            <a:r>
              <a:rPr lang="de-DE" sz="2400" dirty="0" err="1" smtClean="0"/>
              <a:t>return</a:t>
            </a:r>
            <a:r>
              <a:rPr lang="de-DE" sz="2400" dirty="0" smtClean="0"/>
              <a:t> on </a:t>
            </a:r>
            <a:r>
              <a:rPr lang="de-DE" sz="2400" dirty="0" err="1" smtClean="0"/>
              <a:t>equity</a:t>
            </a:r>
            <a:r>
              <a:rPr lang="de-DE" sz="2400" dirty="0" smtClean="0"/>
              <a:t>“</a:t>
            </a:r>
          </a:p>
          <a:p>
            <a:pPr marL="0" indent="0">
              <a:buNone/>
            </a:pPr>
            <a:r>
              <a:rPr lang="de-DE" sz="2400" u="sng" dirty="0" smtClean="0"/>
              <a:t>Service </a:t>
            </a:r>
            <a:r>
              <a:rPr lang="de-DE" sz="2400" u="sng" dirty="0" err="1" smtClean="0"/>
              <a:t>activities</a:t>
            </a:r>
            <a:r>
              <a:rPr lang="de-DE" sz="2400" u="sng" dirty="0" smtClean="0"/>
              <a:t> </a:t>
            </a:r>
            <a:r>
              <a:rPr lang="de-DE" sz="2400" u="sng" dirty="0" smtClean="0">
                <a:sym typeface="Wingdings" panose="05000000000000000000" pitchFamily="2" charset="2"/>
              </a:rPr>
              <a:t> </a:t>
            </a:r>
            <a:r>
              <a:rPr lang="de-DE" sz="2400" u="sng" dirty="0" err="1" smtClean="0">
                <a:sym typeface="Wingdings" panose="05000000000000000000" pitchFamily="2" charset="2"/>
              </a:rPr>
              <a:t>equipment</a:t>
            </a:r>
            <a:r>
              <a:rPr lang="de-DE" sz="2400" u="sng" dirty="0" smtClean="0">
                <a:sym typeface="Wingdings" panose="05000000000000000000" pitchFamily="2" charset="2"/>
              </a:rPr>
              <a:t>:</a:t>
            </a:r>
            <a:r>
              <a:rPr lang="de-DE" sz="2400" dirty="0" smtClean="0">
                <a:sym typeface="Wingdings" panose="05000000000000000000" pitchFamily="2" charset="2"/>
              </a:rPr>
              <a:t> „</a:t>
            </a:r>
            <a:r>
              <a:rPr lang="de-DE" sz="2400" dirty="0" err="1" smtClean="0">
                <a:sym typeface="Wingdings" panose="05000000000000000000" pitchFamily="2" charset="2"/>
              </a:rPr>
              <a:t>margin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normalization</a:t>
            </a:r>
            <a:r>
              <a:rPr lang="de-DE" sz="2400" dirty="0" smtClean="0">
                <a:sym typeface="Wingdings" panose="05000000000000000000" pitchFamily="2" charset="2"/>
              </a:rPr>
              <a:t>“ </a:t>
            </a:r>
            <a:endParaRPr lang="de-DE" sz="2400" u="sn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64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Accounting </a:t>
            </a:r>
            <a:r>
              <a:rPr lang="de-DE" dirty="0" err="1" smtClean="0"/>
              <a:t>Manipulations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 err="1" smtClean="0"/>
              <a:t>Acceleration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Lease Revenue </a:t>
            </a:r>
            <a:r>
              <a:rPr lang="de-DE" sz="3200" b="1" dirty="0" err="1" smtClean="0"/>
              <a:t>from</a:t>
            </a:r>
            <a:r>
              <a:rPr lang="de-DE" sz="3200" b="1" dirty="0" smtClean="0"/>
              <a:t> Lease Price </a:t>
            </a:r>
            <a:r>
              <a:rPr lang="de-DE" sz="3200" b="1" dirty="0" err="1" smtClean="0"/>
              <a:t>Increase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and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Extensions</a:t>
            </a:r>
            <a:endParaRPr lang="de-DE" sz="3200" b="1" dirty="0" smtClean="0"/>
          </a:p>
          <a:p>
            <a:pPr marL="0" indent="0">
              <a:buNone/>
            </a:pPr>
            <a:r>
              <a:rPr lang="de-DE" sz="2400" u="sng" dirty="0" err="1" smtClean="0"/>
              <a:t>Renegotiation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of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contracts</a:t>
            </a:r>
            <a:endParaRPr lang="de-DE" sz="2400" u="sng" dirty="0" smtClean="0"/>
          </a:p>
          <a:p>
            <a:pPr marL="0" indent="0">
              <a:buNone/>
            </a:pPr>
            <a:endParaRPr lang="de-DE" sz="2400" u="sng" dirty="0" smtClean="0"/>
          </a:p>
          <a:p>
            <a:pPr marL="0" indent="0">
              <a:buNone/>
            </a:pPr>
            <a:r>
              <a:rPr lang="de-DE" sz="2400" u="sng" dirty="0" smtClean="0"/>
              <a:t>GAAP:</a:t>
            </a:r>
            <a:r>
              <a:rPr lang="de-DE" sz="2400" dirty="0" smtClean="0"/>
              <a:t> </a:t>
            </a:r>
            <a:r>
              <a:rPr lang="de-DE" sz="2400" dirty="0" err="1" smtClean="0"/>
              <a:t>increases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price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length</a:t>
            </a:r>
            <a:r>
              <a:rPr lang="de-DE" sz="2400" dirty="0" smtClean="0"/>
              <a:t> </a:t>
            </a:r>
            <a:r>
              <a:rPr lang="de-DE" sz="2400" dirty="0" err="1" smtClean="0"/>
              <a:t>recognized</a:t>
            </a:r>
            <a:r>
              <a:rPr lang="de-DE" sz="2400" dirty="0" smtClean="0"/>
              <a:t> </a:t>
            </a:r>
            <a:r>
              <a:rPr lang="de-DE" sz="2400" dirty="0" err="1" smtClean="0"/>
              <a:t>over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remaining</a:t>
            </a:r>
            <a:r>
              <a:rPr lang="de-DE" sz="2400" dirty="0" smtClean="0"/>
              <a:t> </a:t>
            </a:r>
            <a:r>
              <a:rPr lang="de-DE" sz="2400" dirty="0" err="1" smtClean="0"/>
              <a:t>life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 lease</a:t>
            </a:r>
          </a:p>
          <a:p>
            <a:pPr marL="0" indent="0">
              <a:buNone/>
            </a:pPr>
            <a:endParaRPr lang="de-DE" sz="2400" u="sng" dirty="0" smtClean="0"/>
          </a:p>
          <a:p>
            <a:pPr marL="0" indent="0">
              <a:buNone/>
            </a:pPr>
            <a:r>
              <a:rPr lang="de-DE" sz="2400" dirty="0" smtClean="0"/>
              <a:t>Xerox </a:t>
            </a:r>
            <a:r>
              <a:rPr lang="de-DE" sz="2400" dirty="0" err="1" smtClean="0"/>
              <a:t>recognized</a:t>
            </a:r>
            <a:r>
              <a:rPr lang="de-DE" sz="2400" dirty="0" smtClean="0"/>
              <a:t> </a:t>
            </a:r>
            <a:r>
              <a:rPr lang="de-DE" sz="2400" dirty="0" err="1" smtClean="0"/>
              <a:t>them</a:t>
            </a:r>
            <a:r>
              <a:rPr lang="de-DE" sz="2400" dirty="0" smtClean="0"/>
              <a:t> </a:t>
            </a:r>
            <a:r>
              <a:rPr lang="de-DE" sz="2400" dirty="0" err="1" smtClean="0"/>
              <a:t>immediately</a:t>
            </a:r>
            <a:r>
              <a:rPr lang="de-DE" sz="2400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Accounting </a:t>
            </a:r>
            <a:r>
              <a:rPr lang="de-DE" dirty="0" err="1" smtClean="0"/>
              <a:t>Maipulations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 err="1" smtClean="0"/>
              <a:t>Increase</a:t>
            </a:r>
            <a:r>
              <a:rPr lang="de-DE" sz="3200" b="1" dirty="0" smtClean="0"/>
              <a:t> in </a:t>
            </a:r>
            <a:r>
              <a:rPr lang="de-DE" sz="3200" b="1" dirty="0" err="1" smtClean="0"/>
              <a:t>the</a:t>
            </a:r>
            <a:r>
              <a:rPr lang="de-DE" sz="3200" b="1" dirty="0" smtClean="0"/>
              <a:t> Residual Values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Leased</a:t>
            </a:r>
            <a:r>
              <a:rPr lang="de-DE" sz="3200" b="1" dirty="0" smtClean="0"/>
              <a:t> Equipment</a:t>
            </a:r>
          </a:p>
          <a:p>
            <a:pPr marL="0" indent="0">
              <a:buNone/>
            </a:pPr>
            <a:r>
              <a:rPr lang="de-DE" sz="2400" dirty="0" err="1" smtClean="0"/>
              <a:t>Cost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sales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leased</a:t>
            </a:r>
            <a:r>
              <a:rPr lang="de-DE" sz="2400" dirty="0" smtClean="0"/>
              <a:t> </a:t>
            </a:r>
            <a:r>
              <a:rPr lang="de-DE" sz="2400" dirty="0" err="1" smtClean="0"/>
              <a:t>equipment</a:t>
            </a:r>
            <a:r>
              <a:rPr lang="de-DE" sz="2400" dirty="0" smtClean="0"/>
              <a:t> = </a:t>
            </a:r>
            <a:r>
              <a:rPr lang="de-DE" sz="2400" dirty="0" err="1" smtClean="0"/>
              <a:t>equipment</a:t>
            </a:r>
            <a:r>
              <a:rPr lang="de-DE" sz="2400" dirty="0" smtClean="0"/>
              <a:t> </a:t>
            </a:r>
            <a:r>
              <a:rPr lang="de-DE" sz="2400" dirty="0" err="1" smtClean="0"/>
              <a:t>cost</a:t>
            </a:r>
            <a:r>
              <a:rPr lang="de-DE" sz="2400" dirty="0" smtClean="0"/>
              <a:t> – </a:t>
            </a:r>
            <a:r>
              <a:rPr lang="de-DE" sz="2400" dirty="0" err="1" smtClean="0"/>
              <a:t>expected</a:t>
            </a:r>
            <a:r>
              <a:rPr lang="de-DE" sz="2400" dirty="0" smtClean="0"/>
              <a:t> residual </a:t>
            </a:r>
            <a:r>
              <a:rPr lang="de-DE" sz="2400" dirty="0" err="1" smtClean="0"/>
              <a:t>value</a:t>
            </a:r>
            <a:endParaRPr lang="de-DE" sz="2400" dirty="0" smtClean="0"/>
          </a:p>
          <a:p>
            <a:pPr marL="0" indent="0">
              <a:buNone/>
            </a:pPr>
            <a:endParaRPr lang="de-DE" sz="2400" u="sng" dirty="0" smtClean="0"/>
          </a:p>
          <a:p>
            <a:pPr marL="0" indent="0">
              <a:buNone/>
            </a:pPr>
            <a:r>
              <a:rPr lang="de-DE" sz="2400" u="sng" dirty="0" smtClean="0"/>
              <a:t>GAAP:</a:t>
            </a:r>
            <a:r>
              <a:rPr lang="de-DE" sz="2400" dirty="0" smtClean="0"/>
              <a:t> </a:t>
            </a:r>
            <a:r>
              <a:rPr lang="de-DE" sz="2400" dirty="0" err="1" smtClean="0"/>
              <a:t>no</a:t>
            </a:r>
            <a:r>
              <a:rPr lang="de-DE" sz="2400" dirty="0" smtClean="0"/>
              <a:t> </a:t>
            </a:r>
            <a:r>
              <a:rPr lang="de-DE" sz="2400" dirty="0" err="1" smtClean="0"/>
              <a:t>upward</a:t>
            </a:r>
            <a:r>
              <a:rPr lang="de-DE" sz="2400" dirty="0" smtClean="0"/>
              <a:t> </a:t>
            </a:r>
            <a:r>
              <a:rPr lang="de-DE" sz="2400" dirty="0" err="1" smtClean="0"/>
              <a:t>adjustment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estimated</a:t>
            </a:r>
            <a:r>
              <a:rPr lang="de-DE" sz="2400" dirty="0" smtClean="0"/>
              <a:t> residual </a:t>
            </a:r>
            <a:r>
              <a:rPr lang="de-DE" sz="2400" dirty="0" err="1" smtClean="0"/>
              <a:t>value</a:t>
            </a:r>
            <a:r>
              <a:rPr lang="de-DE" sz="2400" dirty="0" smtClean="0"/>
              <a:t> </a:t>
            </a:r>
            <a:r>
              <a:rPr lang="de-DE" sz="2400" dirty="0" err="1" smtClean="0"/>
              <a:t>allowed</a:t>
            </a:r>
            <a:r>
              <a:rPr lang="de-DE" sz="2400" dirty="0" smtClean="0"/>
              <a:t> after </a:t>
            </a:r>
            <a:r>
              <a:rPr lang="de-DE" sz="2400" dirty="0" err="1" smtClean="0"/>
              <a:t>inception</a:t>
            </a:r>
            <a:endParaRPr lang="de-DE" sz="2400" u="sng" dirty="0" smtClean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Xerox </a:t>
            </a:r>
            <a:r>
              <a:rPr lang="de-DE" sz="2400" dirty="0" err="1" smtClean="0"/>
              <a:t>periodically</a:t>
            </a:r>
            <a:r>
              <a:rPr lang="de-DE" sz="2400" dirty="0" smtClean="0"/>
              <a:t> </a:t>
            </a:r>
            <a:r>
              <a:rPr lang="de-DE" sz="2400" dirty="0" err="1" smtClean="0"/>
              <a:t>increased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expected</a:t>
            </a:r>
            <a:r>
              <a:rPr lang="de-DE" sz="2400" dirty="0" smtClean="0"/>
              <a:t> residual </a:t>
            </a:r>
            <a:r>
              <a:rPr lang="de-DE" sz="2400" dirty="0" err="1" smtClean="0"/>
              <a:t>value</a:t>
            </a:r>
            <a:r>
              <a:rPr lang="de-DE" sz="2400" dirty="0" smtClean="0"/>
              <a:t> (</a:t>
            </a:r>
            <a:r>
              <a:rPr lang="de-DE" sz="2400" dirty="0" err="1" smtClean="0"/>
              <a:t>previously</a:t>
            </a:r>
            <a:r>
              <a:rPr lang="de-DE" sz="2400" dirty="0" smtClean="0"/>
              <a:t> </a:t>
            </a:r>
            <a:r>
              <a:rPr lang="de-DE" sz="2400" dirty="0" err="1" smtClean="0"/>
              <a:t>recorded</a:t>
            </a:r>
            <a:r>
              <a:rPr lang="de-DE" sz="2400" dirty="0" smtClean="0"/>
              <a:t> </a:t>
            </a:r>
            <a:r>
              <a:rPr lang="de-DE" sz="2400" dirty="0" err="1" smtClean="0"/>
              <a:t>equipment</a:t>
            </a:r>
            <a:r>
              <a:rPr lang="de-DE" sz="2400" dirty="0" smtClean="0"/>
              <a:t>)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>
                <a:sym typeface="Wingdings" panose="05000000000000000000" pitchFamily="2" charset="2"/>
              </a:rPr>
              <a:t>r</a:t>
            </a:r>
            <a:r>
              <a:rPr lang="de-DE" sz="2400" dirty="0" err="1" smtClean="0">
                <a:sym typeface="Wingdings" panose="05000000000000000000" pitchFamily="2" charset="2"/>
              </a:rPr>
              <a:t>eduction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cost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sales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16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Accounting </a:t>
            </a:r>
            <a:r>
              <a:rPr lang="de-DE" dirty="0" err="1" smtClean="0"/>
              <a:t>Manipulations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b="1" dirty="0" err="1" smtClean="0"/>
              <a:t>Acceleration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of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Revenues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from</a:t>
            </a:r>
            <a:r>
              <a:rPr lang="de-DE" sz="3200" b="1" dirty="0" smtClean="0"/>
              <a:t> Portfolio Asset </a:t>
            </a:r>
            <a:r>
              <a:rPr lang="de-DE" sz="3200" b="1" dirty="0" err="1" smtClean="0"/>
              <a:t>Strategy</a:t>
            </a:r>
            <a:r>
              <a:rPr lang="de-DE" sz="3200" b="1" dirty="0" smtClean="0"/>
              <a:t> Transactions</a:t>
            </a:r>
          </a:p>
          <a:p>
            <a:pPr marL="0" indent="0">
              <a:buNone/>
            </a:pPr>
            <a:r>
              <a:rPr lang="de-DE" sz="2400" dirty="0" err="1" smtClean="0"/>
              <a:t>Difficulties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sales</a:t>
            </a:r>
            <a:r>
              <a:rPr lang="de-DE" sz="2400" dirty="0" smtClean="0"/>
              <a:t> lease </a:t>
            </a:r>
            <a:r>
              <a:rPr lang="de-DE" sz="2400" dirty="0" err="1" smtClean="0"/>
              <a:t>agreements</a:t>
            </a:r>
            <a:r>
              <a:rPr lang="de-DE" sz="2400" dirty="0" smtClean="0"/>
              <a:t> in </a:t>
            </a:r>
            <a:r>
              <a:rPr lang="de-DE" sz="2400" dirty="0" err="1" smtClean="0"/>
              <a:t>Brazil</a:t>
            </a:r>
            <a:r>
              <a:rPr lang="de-DE" sz="2400" dirty="0" smtClean="0"/>
              <a:t> 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rental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contracts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u="sng" dirty="0" smtClean="0">
                <a:sym typeface="Wingdings" panose="05000000000000000000" pitchFamily="2" charset="2"/>
              </a:rPr>
              <a:t>GAAP: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revenues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from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rental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contracts</a:t>
            </a:r>
            <a:r>
              <a:rPr lang="de-DE" sz="2400" dirty="0" smtClean="0">
                <a:sym typeface="Wingdings" panose="05000000000000000000" pitchFamily="2" charset="2"/>
              </a:rPr>
              <a:t> not </a:t>
            </a:r>
            <a:r>
              <a:rPr lang="de-DE" sz="2400" dirty="0" err="1" smtClean="0">
                <a:sym typeface="Wingdings" panose="05000000000000000000" pitchFamily="2" charset="2"/>
              </a:rPr>
              <a:t>recognized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immediately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Xerox </a:t>
            </a:r>
            <a:r>
              <a:rPr lang="de-DE" sz="2400" dirty="0" err="1" smtClean="0">
                <a:sym typeface="Wingdings" panose="05000000000000000000" pitchFamily="2" charset="2"/>
              </a:rPr>
              <a:t>sold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those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contracts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to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investors</a:t>
            </a:r>
            <a:r>
              <a:rPr lang="de-DE" sz="2400" dirty="0" smtClean="0">
                <a:sym typeface="Wingdings" panose="05000000000000000000" pitchFamily="2" charset="2"/>
              </a:rPr>
              <a:t>  </a:t>
            </a:r>
            <a:r>
              <a:rPr lang="de-DE" sz="2400" dirty="0" err="1" smtClean="0">
                <a:sym typeface="Wingdings" panose="05000000000000000000" pitchFamily="2" charset="2"/>
              </a:rPr>
              <a:t>immidiate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recognition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revenue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400" u="sng" dirty="0" smtClean="0">
                <a:sym typeface="Wingdings" panose="05000000000000000000" pitchFamily="2" charset="2"/>
              </a:rPr>
              <a:t>Problem</a:t>
            </a:r>
            <a:r>
              <a:rPr lang="de-DE" sz="2400" dirty="0" smtClean="0">
                <a:sym typeface="Wingdings" panose="05000000000000000000" pitchFamily="2" charset="2"/>
              </a:rPr>
              <a:t>: </a:t>
            </a:r>
            <a:r>
              <a:rPr lang="de-DE" sz="2400" dirty="0" err="1" smtClean="0">
                <a:sym typeface="Wingdings" panose="05000000000000000000" pitchFamily="2" charset="2"/>
              </a:rPr>
              <a:t>no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disclosure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of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that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approach</a:t>
            </a:r>
            <a:r>
              <a:rPr lang="de-DE" sz="2400" dirty="0" smtClean="0">
                <a:sym typeface="Wingdings" panose="05000000000000000000" pitchFamily="2" charset="2"/>
              </a:rPr>
              <a:t> in </a:t>
            </a:r>
            <a:r>
              <a:rPr lang="de-DE" sz="2400" dirty="0" err="1" smtClean="0">
                <a:sym typeface="Wingdings" panose="05000000000000000000" pitchFamily="2" charset="2"/>
              </a:rPr>
              <a:t>reports</a:t>
            </a:r>
            <a:r>
              <a:rPr lang="de-DE" sz="2400" dirty="0" smtClean="0">
                <a:sym typeface="Wingdings" panose="05000000000000000000" pitchFamily="2" charset="2"/>
              </a:rPr>
              <a:t> (</a:t>
            </a:r>
            <a:r>
              <a:rPr lang="de-DE" sz="2400" dirty="0" err="1" smtClean="0">
                <a:sym typeface="Wingdings" panose="05000000000000000000" pitchFamily="2" charset="2"/>
              </a:rPr>
              <a:t>filed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with</a:t>
            </a:r>
            <a:r>
              <a:rPr lang="de-DE" sz="2400" dirty="0" smtClean="0">
                <a:sym typeface="Wingdings" panose="05000000000000000000" pitchFamily="2" charset="2"/>
              </a:rPr>
              <a:t> SEC)</a:t>
            </a:r>
            <a:endParaRPr lang="de-DE" sz="2400" u="sng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EA9B-7C30-4719-B7C4-F84CF76836D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60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TM02892315[[fn=Fetzen]]</Template>
  <TotalTime>0</TotalTime>
  <Words>1133</Words>
  <Application>Microsoft Office PowerPoint</Application>
  <PresentationFormat>Breitbild</PresentationFormat>
  <Paragraphs>263</Paragraphs>
  <Slides>24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24</vt:i4>
      </vt:variant>
    </vt:vector>
  </HeadingPairs>
  <TitlesOfParts>
    <vt:vector size="31" baseType="lpstr">
      <vt:lpstr>Calibri</vt:lpstr>
      <vt:lpstr>Calibri Light</vt:lpstr>
      <vt:lpstr>Cambria Math</vt:lpstr>
      <vt:lpstr>Wingdings</vt:lpstr>
      <vt:lpstr>Wingdings 2</vt:lpstr>
      <vt:lpstr>HDOfficeLightV0</vt:lpstr>
      <vt:lpstr>Rückblick</vt:lpstr>
      <vt:lpstr> </vt:lpstr>
      <vt:lpstr>Agenda</vt:lpstr>
      <vt:lpstr>1. Introduction</vt:lpstr>
      <vt:lpstr>2. Background</vt:lpstr>
      <vt:lpstr>2. Background </vt:lpstr>
      <vt:lpstr>3. Accounting Manipulations</vt:lpstr>
      <vt:lpstr>3. Accounting Manipulations</vt:lpstr>
      <vt:lpstr>3. Accounting Maipulations</vt:lpstr>
      <vt:lpstr>3. Accounting Manipulations</vt:lpstr>
      <vt:lpstr>3. Accounting Manipulations</vt:lpstr>
      <vt:lpstr>3. Accounting Manipulations</vt:lpstr>
      <vt:lpstr>3. Accounting Manipulations</vt:lpstr>
      <vt:lpstr>4. Questions</vt:lpstr>
      <vt:lpstr>4. Questions</vt:lpstr>
      <vt:lpstr>4. Questions</vt:lpstr>
      <vt:lpstr>4. Questions</vt:lpstr>
      <vt:lpstr>4. Questions</vt:lpstr>
      <vt:lpstr>4. Questions</vt:lpstr>
      <vt:lpstr>4. Questions</vt:lpstr>
      <vt:lpstr>4. Questions</vt:lpstr>
      <vt:lpstr>4. Questions</vt:lpstr>
      <vt:lpstr>4. Questions</vt:lpstr>
      <vt:lpstr>4. Questions</vt:lpstr>
      <vt:lpstr>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Xerox Corporation</dc:title>
  <dc:creator>Fabian Paschen</dc:creator>
  <cp:lastModifiedBy>Fabian Paschen</cp:lastModifiedBy>
  <cp:revision>78</cp:revision>
  <dcterms:created xsi:type="dcterms:W3CDTF">2016-10-18T13:11:15Z</dcterms:created>
  <dcterms:modified xsi:type="dcterms:W3CDTF">2016-10-24T11:00:39Z</dcterms:modified>
</cp:coreProperties>
</file>