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308" r:id="rId2"/>
    <p:sldId id="257" r:id="rId3"/>
    <p:sldId id="287" r:id="rId4"/>
    <p:sldId id="259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1" r:id="rId13"/>
    <p:sldId id="309" r:id="rId14"/>
    <p:sldId id="262" r:id="rId15"/>
    <p:sldId id="263" r:id="rId16"/>
    <p:sldId id="289" r:id="rId17"/>
    <p:sldId id="290" r:id="rId18"/>
    <p:sldId id="303" r:id="rId19"/>
    <p:sldId id="288" r:id="rId20"/>
    <p:sldId id="264" r:id="rId21"/>
    <p:sldId id="265" r:id="rId22"/>
    <p:sldId id="266" r:id="rId23"/>
    <p:sldId id="292" r:id="rId24"/>
    <p:sldId id="293" r:id="rId25"/>
    <p:sldId id="267" r:id="rId26"/>
    <p:sldId id="268" r:id="rId27"/>
    <p:sldId id="324" r:id="rId28"/>
    <p:sldId id="281" r:id="rId29"/>
    <p:sldId id="325" r:id="rId30"/>
    <p:sldId id="282" r:id="rId31"/>
    <p:sldId id="298" r:id="rId32"/>
    <p:sldId id="306" r:id="rId33"/>
    <p:sldId id="307" r:id="rId34"/>
    <p:sldId id="299" r:id="rId35"/>
    <p:sldId id="326" r:id="rId36"/>
    <p:sldId id="300" r:id="rId37"/>
    <p:sldId id="310" r:id="rId38"/>
    <p:sldId id="311" r:id="rId39"/>
    <p:sldId id="312" r:id="rId40"/>
    <p:sldId id="317" r:id="rId41"/>
    <p:sldId id="319" r:id="rId42"/>
    <p:sldId id="321" r:id="rId43"/>
    <p:sldId id="322" r:id="rId44"/>
  </p:sldIdLst>
  <p:sldSz cx="9144000" cy="6858000" type="screen4x3"/>
  <p:notesSz cx="6972300" cy="10110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ECFF"/>
    <a:srgbClr val="000066"/>
    <a:srgbClr val="003399"/>
    <a:srgbClr val="99CCFF"/>
    <a:srgbClr val="FFCCCC"/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4" d="100"/>
          <a:sy n="84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C49EE39-C625-4244-AC41-5ADB7EC06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8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spcBef>
                <a:spcPct val="20000"/>
              </a:spcBef>
              <a:defRPr sz="13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spcBef>
                <a:spcPct val="20000"/>
              </a:spcBef>
              <a:defRPr sz="13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spcBef>
                <a:spcPct val="20000"/>
              </a:spcBef>
              <a:defRPr sz="13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spcBef>
                <a:spcPct val="20000"/>
              </a:spcBef>
              <a:defRPr sz="13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B078A3E-F8A1-439D-9251-F87342BD56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078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02E63C-D04D-472D-8F7E-F58110988DFE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C548E4-AADE-4226-ABBF-741643D3B091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369D6F-8FEE-4E29-8B2B-12180C158F03}" type="slidenum">
              <a:rPr lang="cs-CZ">
                <a:latin typeface="Times New Roman" pitchFamily="18" charset="0"/>
              </a:rPr>
              <a:pPr eaLnBrk="1" hangingPunct="1"/>
              <a:t>11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D5A05B-FDA1-4E7D-ADBA-A7A3FD11D504}" type="slidenum">
              <a:rPr lang="cs-CZ">
                <a:latin typeface="Times New Roman" pitchFamily="18" charset="0"/>
              </a:rPr>
              <a:pPr eaLnBrk="1" hangingPunct="1"/>
              <a:t>12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F61D79-0975-4A68-AA5F-EB938C3FA9D2}" type="slidenum">
              <a:rPr lang="cs-CZ">
                <a:latin typeface="Times New Roman" pitchFamily="18" charset="0"/>
              </a:rPr>
              <a:pPr eaLnBrk="1" hangingPunct="1"/>
              <a:t>13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0ED4B8-3181-4D09-A976-85263C0ED0B9}" type="slidenum">
              <a:rPr lang="cs-CZ">
                <a:latin typeface="Times New Roman" pitchFamily="18" charset="0"/>
              </a:rPr>
              <a:pPr eaLnBrk="1" hangingPunct="1"/>
              <a:t>14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3E2B7D-DDDC-4503-848C-230F4C6F7F41}" type="slidenum">
              <a:rPr lang="cs-CZ">
                <a:latin typeface="Times New Roman" pitchFamily="18" charset="0"/>
              </a:rPr>
              <a:pPr eaLnBrk="1" hangingPunct="1"/>
              <a:t>15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12925F-76EA-42E0-BD48-C037DF9DBFF9}" type="slidenum">
              <a:rPr lang="cs-CZ">
                <a:latin typeface="Times New Roman" pitchFamily="18" charset="0"/>
              </a:rPr>
              <a:pPr eaLnBrk="1" hangingPunct="1"/>
              <a:t>16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8FEC91-EB82-485C-B0EC-1898444E01D8}" type="slidenum">
              <a:rPr lang="cs-CZ">
                <a:latin typeface="Times New Roman" pitchFamily="18" charset="0"/>
              </a:rPr>
              <a:pPr eaLnBrk="1" hangingPunct="1"/>
              <a:t>17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9DC522-4438-4EC8-92E6-3D16100D549B}" type="slidenum">
              <a:rPr lang="cs-CZ">
                <a:latin typeface="Times New Roman" pitchFamily="18" charset="0"/>
              </a:rPr>
              <a:pPr eaLnBrk="1" hangingPunct="1"/>
              <a:t>18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7BF534-100B-405C-9048-9ACBC7D45B4E}" type="slidenum">
              <a:rPr lang="cs-CZ">
                <a:latin typeface="Times New Roman" pitchFamily="18" charset="0"/>
              </a:rPr>
              <a:pPr eaLnBrk="1" hangingPunct="1"/>
              <a:t>19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916E03-3A45-4948-AAE6-BDDD642B3BEC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ADEF4F-4875-437A-805C-25513100C271}" type="slidenum">
              <a:rPr lang="cs-CZ">
                <a:latin typeface="Times New Roman" pitchFamily="18" charset="0"/>
              </a:rPr>
              <a:pPr eaLnBrk="1" hangingPunct="1"/>
              <a:t>20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B56044-DC03-4263-B843-D9F1B8BED10A}" type="slidenum">
              <a:rPr lang="cs-CZ">
                <a:latin typeface="Times New Roman" pitchFamily="18" charset="0"/>
              </a:rPr>
              <a:pPr eaLnBrk="1" hangingPunct="1"/>
              <a:t>21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78F0DF-F924-4953-B878-080476E547A6}" type="slidenum">
              <a:rPr lang="cs-CZ">
                <a:latin typeface="Times New Roman" pitchFamily="18" charset="0"/>
              </a:rPr>
              <a:pPr eaLnBrk="1" hangingPunct="1"/>
              <a:t>22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B2AF0B-05EC-4F97-BB60-DC68229D7444}" type="slidenum">
              <a:rPr lang="cs-CZ">
                <a:latin typeface="Times New Roman" pitchFamily="18" charset="0"/>
              </a:rPr>
              <a:pPr eaLnBrk="1" hangingPunct="1"/>
              <a:t>23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927B3C-0303-4070-A802-E2CFE071610C}" type="slidenum">
              <a:rPr lang="cs-CZ">
                <a:latin typeface="Times New Roman" pitchFamily="18" charset="0"/>
              </a:rPr>
              <a:pPr eaLnBrk="1" hangingPunct="1"/>
              <a:t>24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929B9F-7911-4178-AA27-2C4F0DDC8359}" type="slidenum">
              <a:rPr lang="cs-CZ">
                <a:latin typeface="Times New Roman" pitchFamily="18" charset="0"/>
              </a:rPr>
              <a:pPr eaLnBrk="1" hangingPunct="1"/>
              <a:t>25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DC503D-76B4-44CD-961E-ECE46F303530}" type="slidenum">
              <a:rPr lang="cs-CZ">
                <a:latin typeface="Times New Roman" pitchFamily="18" charset="0"/>
              </a:rPr>
              <a:pPr eaLnBrk="1" hangingPunct="1"/>
              <a:t>26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0C725-00C0-4404-B60F-8114D06D9F14}" type="slidenum">
              <a:rPr lang="cs-CZ">
                <a:latin typeface="Times New Roman" pitchFamily="18" charset="0"/>
              </a:rPr>
              <a:pPr eaLnBrk="1" hangingPunct="1"/>
              <a:t>27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275A9B-C60A-4963-A9EF-BCC8EA908EE7}" type="slidenum">
              <a:rPr lang="cs-CZ">
                <a:latin typeface="Times New Roman" pitchFamily="18" charset="0"/>
              </a:rPr>
              <a:pPr eaLnBrk="1" hangingPunct="1"/>
              <a:t>28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3800A9-F939-4F71-8215-1FE6B5C2DE1B}" type="slidenum">
              <a:rPr lang="cs-CZ">
                <a:latin typeface="Times New Roman" pitchFamily="18" charset="0"/>
              </a:rPr>
              <a:pPr eaLnBrk="1" hangingPunct="1"/>
              <a:t>30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36C9DE-ACA1-4F2F-9AC6-618C9F95AA9E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FCA2BD-0FE7-439F-BE7B-5AAF329447C4}" type="slidenum">
              <a:rPr lang="cs-CZ">
                <a:latin typeface="Times New Roman" pitchFamily="18" charset="0"/>
              </a:rPr>
              <a:pPr eaLnBrk="1" hangingPunct="1"/>
              <a:t>31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1986D4-FD56-44E3-8187-4D42F5CE8D2A}" type="slidenum">
              <a:rPr lang="cs-CZ">
                <a:latin typeface="Times New Roman" pitchFamily="18" charset="0"/>
              </a:rPr>
              <a:pPr eaLnBrk="1" hangingPunct="1"/>
              <a:t>32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9E6635-F4BF-4C3B-8250-D5625A7C2B0E}" type="slidenum">
              <a:rPr lang="cs-CZ">
                <a:latin typeface="Times New Roman" pitchFamily="18" charset="0"/>
              </a:rPr>
              <a:pPr eaLnBrk="1" hangingPunct="1"/>
              <a:t>33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20B781-6CEC-4AEB-ADB7-6F8848010990}" type="slidenum">
              <a:rPr lang="cs-CZ">
                <a:latin typeface="Times New Roman" pitchFamily="18" charset="0"/>
              </a:rPr>
              <a:pPr eaLnBrk="1" hangingPunct="1"/>
              <a:t>34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6A5E58-9A55-4825-B5C5-E26E55578C27}" type="slidenum">
              <a:rPr lang="cs-CZ">
                <a:latin typeface="Times New Roman" pitchFamily="18" charset="0"/>
              </a:rPr>
              <a:pPr eaLnBrk="1" hangingPunct="1"/>
              <a:t>36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9CA394-1587-4842-9F6C-5F1DC45E17C8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D8753A-99BF-4DAD-B626-E560F6500410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6F609-875B-4693-9EBF-749C01743D28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A6B4E1-A670-4024-A1C1-623EE767E15D}" type="slidenum">
              <a:rPr lang="cs-CZ">
                <a:latin typeface="Times New Roman" pitchFamily="18" charset="0"/>
              </a:rPr>
              <a:pPr eaLnBrk="1" hangingPunct="1"/>
              <a:t>7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DCE3D3-5717-43B9-902D-1F965632065A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175480-702F-48BE-BADA-8B5AA1EDB539}" type="slidenum">
              <a:rPr lang="cs-CZ">
                <a:latin typeface="Times New Roman" pitchFamily="18" charset="0"/>
              </a:rPr>
              <a:pPr eaLnBrk="1" hangingPunct="1"/>
              <a:t>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43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43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16F6B9-AB45-40D3-B313-FC4C0A97B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95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94712-EFC4-4C4A-AD5D-663C0AAC9C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8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3E984-E427-47BA-9433-31238C3BA6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76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0139-246B-4476-A4D7-631E61400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98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47F6-5170-4DB2-B682-E771B81F3A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667F6-C06E-4806-9D9A-5ED6FD8B1F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1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B291D-92B1-4EA2-98C2-7AEE9FDB4F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5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F755-2E93-49FF-AE77-9E9B359A80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65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4F07B-63C5-4C22-9D10-0DCE53B0B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25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B762D-13E8-45C8-B82B-5AE28E3087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01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005BD-D128-48D9-95B2-DF1BBC239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9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26586D1-3230-4748-9C73-A6B825814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6963" y="1612900"/>
            <a:ext cx="4306887" cy="1243013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16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Pozemky, budovy, zařízení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</a:t>
            </a:r>
            <a:r>
              <a:rPr lang="cs-CZ" b="1" smtClean="0">
                <a:solidFill>
                  <a:schemeClr val="tx1"/>
                </a:solidFill>
              </a:rPr>
              <a:t>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ZTRÁTA ZE SNÍŽENÍ HODNOTY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Částka, o kterou účetní hodnota převyšuje zpětně získatelnou částku.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z="2800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ÚČETNÍ HODNOTA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Je částka, v níž je aktivum vykázáno v rozvaze po odečtení oprávek a kumulovaných ztrát ze snížení jeho hodnoty.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</a:t>
            </a:r>
            <a:r>
              <a:rPr lang="cs-CZ" b="1" smtClean="0">
                <a:solidFill>
                  <a:schemeClr val="tx1"/>
                </a:solidFill>
              </a:rPr>
              <a:t>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400" u="sng" smtClean="0"/>
              <a:t>ZPĚTNĚ ZÍSKATELNÁ ČÁSTKA (IAS 36)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Je vyšší z čisté prodejní ceny aktiva a jeho hodnoty z užívání.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z="2800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HODNOTA Z UŽÍVÁNÍ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smtClean="0"/>
              <a:t>Současná hodnota odhadovaných budoucích peněžních toků, u nichž se očekává, že je položka bude vytvářet v podnikání.</a:t>
            </a:r>
          </a:p>
          <a:p>
            <a:pPr eaLnBrk="1" hangingPunct="1"/>
            <a:endParaRPr lang="cs-CZ" sz="2800" smtClean="0"/>
          </a:p>
          <a:p>
            <a:pPr eaLnBrk="1" hangingPunct="1">
              <a:buFont typeface="Wingdings" pitchFamily="2" charset="2"/>
              <a:buNone/>
            </a:pP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Členění položek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Podle kritérií v definici podle </a:t>
            </a:r>
            <a:r>
              <a:rPr lang="cs-CZ" sz="2800" u="sng" smtClean="0"/>
              <a:t>specifických typů</a:t>
            </a:r>
            <a:r>
              <a:rPr lang="cs-CZ" sz="2800" smtClean="0"/>
              <a:t> podniků.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Existuje možnost </a:t>
            </a:r>
            <a:r>
              <a:rPr lang="cs-CZ" sz="2800" u="sng" smtClean="0"/>
              <a:t>agregovat</a:t>
            </a:r>
            <a:r>
              <a:rPr lang="cs-CZ" sz="2800" smtClean="0"/>
              <a:t> nevýznamné položky.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Hlavní </a:t>
            </a:r>
            <a:r>
              <a:rPr lang="cs-CZ" sz="2800" u="sng" smtClean="0"/>
              <a:t>náhradní díly</a:t>
            </a:r>
            <a:r>
              <a:rPr lang="cs-CZ" sz="2800" smtClean="0"/>
              <a:t> a součásti zařízení jsou kvalifikovány jako P,B,Z, pokud podnik předpokládá, že je bude používat po dobu delší než jeden rok.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Aktivum lze </a:t>
            </a:r>
            <a:r>
              <a:rPr lang="cs-CZ" sz="2800" u="sng" smtClean="0"/>
              <a:t>rozdělit na části a účtovat</a:t>
            </a:r>
            <a:r>
              <a:rPr lang="cs-CZ" sz="2800" smtClean="0"/>
              <a:t> o nich </a:t>
            </a:r>
            <a:r>
              <a:rPr lang="cs-CZ" sz="2800" u="sng" smtClean="0"/>
              <a:t>odděleně,</a:t>
            </a:r>
            <a:r>
              <a:rPr lang="cs-CZ" sz="2800" smtClean="0"/>
              <a:t> pokud mají rozdílnou dobu použitelnosti a rozdílnou dobu odpisování.</a:t>
            </a:r>
          </a:p>
          <a:p>
            <a:pPr eaLnBrk="1" hangingPunct="1">
              <a:lnSpc>
                <a:spcPct val="90000"/>
              </a:lnSpc>
            </a:pP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Komponentní odepisování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Doba použitelnosti dlouhodobého aktiva v hodnotě 300 byla stanovena na 6 let, používá se lineární způsob odepisování. V položce zásob jsou zahrnuty nákladní díly v hodnotě 90, které jsou určeny k opravě dlouhodobého majetku. Náhradní díl byl po skončení své životnosti ( 2 roky) demontován (a je zcela nevyužitelný) a nahrazen novým.</a:t>
            </a:r>
            <a:r>
              <a:rPr lang="cs-CZ" b="1" smtClean="0"/>
              <a:t> 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OCENĚNÍ P,B,Z</a:t>
            </a:r>
            <a:r>
              <a:rPr lang="cs-CZ" sz="2400" b="1" smtClean="0">
                <a:solidFill>
                  <a:schemeClr val="tx1"/>
                </a:solidFill>
              </a:rPr>
              <a:t>-</a:t>
            </a:r>
            <a:r>
              <a:rPr lang="cs-CZ" sz="2800" b="1" smtClean="0">
                <a:solidFill>
                  <a:schemeClr val="tx1"/>
                </a:solidFill>
              </a:rPr>
              <a:t>pořizovací cena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POŘIZOVACÍ CENA = nákupní cena + dovozní cla, daně které nelze nárokovat + přímo přiřaditelné náklady.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V případě vlastní výroby aktiv se vychází ze stejných principů jako při koupi aktiva (ocenění vlastními náklady).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Přímo přiřaditelné náklady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Náklady na přípravu místa.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Náklady na dopravu a manipulaci.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Poplatky profesním specialistům.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Náklad na demontáž, přemístění a montáž.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Správní a režijní náklady jsou součástí N na P,B,Z, pokud jsou přímo vztaženy k pořízení aktiva nebo zavádějí aktivum do provozu.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 na záběh a předvýrobní náklady nejsou součástí N aktiva, pokud nejsou nezbytné k jeho uvedení do provozu.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Náklady na uvedení místa do původního stavu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Počáteční provozní ztráty jsou uznány jako náklad.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Náklady na pořízení A vyrobeného ve vlastní režii jsou stanoveny stejně jako u nakoupeného aktiva.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Nadměrně spotřebovaný materiál, nadměrná práce nemůže být zahrnuta hodnoty aktiva.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Výpůjční náklady IAS 23.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800" smtClean="0"/>
              <a:t>Účetní hodnota aktiva může být snížena o dotaci IAS 20.</a:t>
            </a:r>
          </a:p>
          <a:p>
            <a:pPr eaLnBrk="1" hangingPunct="1">
              <a:lnSpc>
                <a:spcPct val="90000"/>
              </a:lnSpc>
            </a:pPr>
            <a:endParaRPr lang="fr-F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Do pořizovací ceny nepatří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000" b="1" smtClean="0"/>
          </a:p>
          <a:p>
            <a:pPr eaLnBrk="1" hangingPunct="1"/>
            <a:endParaRPr lang="cs-CZ" sz="2000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smtClean="0"/>
              <a:t>Náklady na otevření nového provozu.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smtClean="0"/>
              <a:t>Náklady na uvedení nového výrobku nebo služby (včetně nákladů na reklamu).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smtClean="0"/>
              <a:t>Správní náklady apod.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smtClean="0"/>
              <a:t> </a:t>
            </a:r>
            <a:endParaRPr lang="fr-F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Náklady na odstranění aktiva a uvedení místa do původního stavu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000" b="1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Vynaloženy buď při </a:t>
            </a:r>
            <a:r>
              <a:rPr lang="cs-CZ" u="sng" smtClean="0"/>
              <a:t>pořízení aktiva</a:t>
            </a:r>
            <a:r>
              <a:rPr lang="cs-CZ" smtClean="0"/>
              <a:t>, nebo na konci jeho doby životnosti, </a:t>
            </a:r>
            <a:r>
              <a:rPr lang="cs-CZ" u="sng" smtClean="0"/>
              <a:t>odepisovány</a:t>
            </a:r>
            <a:r>
              <a:rPr lang="cs-CZ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Ocenění v souladu s </a:t>
            </a:r>
            <a:r>
              <a:rPr lang="cs-CZ" u="sng" smtClean="0"/>
              <a:t>IAS 37 Rezervy</a:t>
            </a:r>
            <a:r>
              <a:rPr lang="cs-CZ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endParaRPr lang="cs-CZ" sz="2000" b="1" smtClean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smtClean="0"/>
              <a:t> </a:t>
            </a:r>
            <a:endParaRPr lang="fr-F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Příklad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z="1800" b="1" smtClean="0"/>
          </a:p>
          <a:p>
            <a:pPr eaLnBrk="1" hangingPunct="1">
              <a:lnSpc>
                <a:spcPct val="90000"/>
              </a:lnSpc>
            </a:pPr>
            <a:endParaRPr lang="cs-CZ" sz="1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Podnik buduje nový závod, náklady související s pořízením jsou 200. Doba použitelnosti závodu se odhaduje na 10 let. Při ukončení výrobního procesu musí podnik provést dekontaminaci půdy, odhadované náklady jsou 10, diskontní sazba 10 %.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smtClean="0">
              <a:solidFill>
                <a:srgbClr val="FF99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800" b="1" smtClean="0"/>
              <a:t> </a:t>
            </a:r>
            <a:endParaRPr lang="fr-FR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Následné výdaje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z="2000" b="1" smtClean="0">
                <a:solidFill>
                  <a:schemeClr val="tx1"/>
                </a:solidFill>
              </a:rPr>
              <a:t>(technické zhodnocení a opravy)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Následné výdaje se stanou součástí ocenění těchto aktiv jen pokud je </a:t>
            </a:r>
            <a:r>
              <a:rPr lang="cs-CZ" u="sng" smtClean="0"/>
              <a:t>pravděpodobné, že se zlepší jejich výkonnost</a:t>
            </a:r>
            <a:r>
              <a:rPr lang="cs-CZ" smtClean="0"/>
              <a:t> a podnik bude mít větší </a:t>
            </a:r>
            <a:r>
              <a:rPr lang="cs-CZ" u="sng" smtClean="0"/>
              <a:t>ekonomický užitek</a:t>
            </a:r>
            <a:r>
              <a:rPr lang="cs-CZ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Následné výdaje se účtují do nákladů pokud udržují ekonomickou výkonnost aktiva.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mtClean="0"/>
              <a:t> Popsat přístup k účtování </a:t>
            </a:r>
            <a:r>
              <a:rPr lang="cs-CZ" u="sng" smtClean="0"/>
              <a:t>pozemků (P), budov (B) a zařízení (Z)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mtClean="0"/>
              <a:t>Řeší problémy spojené: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 časovým uznáním aktiv.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Určením jejich účetní hodnoty.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Účtováním odpisů.</a:t>
            </a:r>
          </a:p>
          <a:p>
            <a:pPr eaLnBrk="1" hangingPunct="1">
              <a:buFont typeface="Wingdings" pitchFamily="2" charset="2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Přecenění aktiv</a:t>
            </a:r>
            <a:r>
              <a:rPr lang="cs-CZ" smtClean="0"/>
              <a:t> </a:t>
            </a:r>
            <a:endParaRPr lang="fr-F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u="sng" smtClean="0"/>
              <a:t>Model „Pořizovací ceny“</a:t>
            </a:r>
            <a:r>
              <a:rPr lang="cs-CZ" smtClean="0"/>
              <a:t> = pořizovací cena – oprávky – kumulované ztráty ze snížení hodnoty aktiv.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u="sng" smtClean="0"/>
              <a:t>Model „Přecenění“</a:t>
            </a:r>
            <a:r>
              <a:rPr lang="cs-CZ" smtClean="0"/>
              <a:t> = reálná hodnota – oprávky – kumulované ztráty ze snížení aktiv.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Přepočet oprávek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Přecenění ve stejném poměru</a:t>
            </a:r>
            <a:r>
              <a:rPr lang="cs-CZ" smtClean="0"/>
              <a:t> jako poměr reálné a účetní hodnoty aktiva,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 nebo </a:t>
            </a:r>
            <a:r>
              <a:rPr lang="cs-CZ" u="sng" smtClean="0"/>
              <a:t>vyloučení z účetnictví</a:t>
            </a:r>
            <a:r>
              <a:rPr lang="cs-CZ" smtClean="0"/>
              <a:t> proti brutto účetní hodnotě aktiva, přecenění netto částky.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Zúčtování přecenění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Zvýšení hodnoty - zvýšení vlastního kapitálu 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následné snížení- oproti přebytku.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Snížení hodnoty - náklad,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následné zvýšení - výnos do výše nákladu.	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sz="2400" b="1" smtClean="0"/>
              <a:t>	</a:t>
            </a:r>
          </a:p>
          <a:p>
            <a:pPr eaLnBrk="1" hangingPunct="1"/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Přebytek vzniklý přeceněním</a:t>
            </a:r>
            <a:endParaRPr lang="fr-FR" sz="3600" b="1" smtClean="0">
              <a:solidFill>
                <a:schemeClr val="tx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/>
          </a:p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 </a:t>
            </a:r>
            <a:r>
              <a:rPr lang="cs-CZ" smtClean="0"/>
              <a:t>Převeden přímo do </a:t>
            </a:r>
            <a:r>
              <a:rPr lang="cs-CZ" u="sng" smtClean="0"/>
              <a:t>nerozděleného zisku v okamžiku realizace.</a:t>
            </a:r>
            <a:r>
              <a:rPr lang="cs-CZ" smtClean="0"/>
              <a:t>	</a:t>
            </a:r>
          </a:p>
          <a:p>
            <a:pPr eaLnBrk="1" hangingPunct="1">
              <a:buClr>
                <a:schemeClr val="tx1"/>
              </a:buClr>
            </a:pPr>
            <a:r>
              <a:rPr lang="cs-CZ" smtClean="0"/>
              <a:t>Realizován pomocí </a:t>
            </a:r>
            <a:r>
              <a:rPr lang="cs-CZ" u="sng" smtClean="0"/>
              <a:t>odpisů.</a:t>
            </a:r>
          </a:p>
          <a:p>
            <a:pPr eaLnBrk="1" hangingPunct="1"/>
            <a:endParaRPr lang="fr-FR" b="1" u="sng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Příklad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sz="2400" b="1" smtClean="0"/>
              <a:t> </a:t>
            </a:r>
            <a:r>
              <a:rPr lang="cs-CZ" sz="2800" smtClean="0"/>
              <a:t>Pořizovací cena budovy je 2000, doba použitelnosti 50 let, odepisování lineární.  Po deseti letech bylo aktivum znovu přeceněno. Reálná hodnota aktiva je 1800.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Odpisy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Samostatně odepisuje P,B,Z, jejichž cena je </a:t>
            </a:r>
            <a:r>
              <a:rPr lang="cs-CZ" sz="2800" u="sng" smtClean="0"/>
              <a:t>významná.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Tvoří se během doby použitelnosti.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Metody mají odrážet způsob, jak jsou ekonomické užitky z aktiva využívány v podniku.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Odpis je zachycován jako </a:t>
            </a:r>
            <a:r>
              <a:rPr lang="cs-CZ" sz="2800" u="sng" smtClean="0"/>
              <a:t>náklad</a:t>
            </a:r>
            <a:r>
              <a:rPr lang="cs-CZ" sz="2800" smtClean="0"/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Přezkoumat zbytkovou hodnotu</a:t>
            </a:r>
            <a:r>
              <a:rPr lang="cs-CZ" sz="2800" smtClean="0"/>
              <a:t> aktiva na konci účetního období.</a:t>
            </a:r>
          </a:p>
          <a:p>
            <a:pPr eaLnBrk="1" hangingPunct="1">
              <a:lnSpc>
                <a:spcPct val="90000"/>
              </a:lnSpc>
            </a:pPr>
            <a:endParaRPr lang="fr-FR" sz="2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Stanovení doby použitelnosti</a:t>
            </a:r>
            <a:endParaRPr lang="fr-FR" sz="3200" b="1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Závisí na očekávaném použití aktiva podnikem (kapacita, výkonnost).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Očekávaném opotřebení a zastarávání.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Zákonných či jiných opatření.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Úsudku, zkušenostech.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Metody odepisování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60000"/>
            </a:pPr>
            <a:r>
              <a:rPr lang="cs-CZ" smtClean="0"/>
              <a:t>Rovnoměrný odpis</a:t>
            </a:r>
          </a:p>
          <a:p>
            <a:pPr eaLnBrk="1" hangingPunct="1">
              <a:buClr>
                <a:schemeClr val="tx1"/>
              </a:buClr>
              <a:buSzPct val="60000"/>
            </a:pPr>
            <a:r>
              <a:rPr lang="cs-CZ" smtClean="0"/>
              <a:t>V závislosti na výkonu</a:t>
            </a:r>
          </a:p>
          <a:p>
            <a:pPr eaLnBrk="1" hangingPunct="1">
              <a:buClr>
                <a:schemeClr val="tx1"/>
              </a:buClr>
              <a:buSzPct val="60000"/>
            </a:pPr>
            <a:r>
              <a:rPr lang="cs-CZ" smtClean="0"/>
              <a:t>Zrychlený odpis</a:t>
            </a:r>
          </a:p>
          <a:p>
            <a:pPr lvl="1" eaLnBrk="1" hangingPunct="1">
              <a:buClr>
                <a:schemeClr val="tx1"/>
              </a:buClr>
              <a:buSzPct val="60000"/>
            </a:pPr>
            <a:r>
              <a:rPr lang="cs-CZ" smtClean="0"/>
              <a:t>Metoda DDB </a:t>
            </a:r>
            <a:r>
              <a:rPr lang="cs-CZ" sz="1600" smtClean="0"/>
              <a:t>(double declining balance method) </a:t>
            </a:r>
          </a:p>
          <a:p>
            <a:pPr lvl="1" eaLnBrk="1" hangingPunct="1">
              <a:buClr>
                <a:schemeClr val="tx1"/>
              </a:buClr>
              <a:buSzPct val="60000"/>
            </a:pPr>
            <a:r>
              <a:rPr lang="cs-CZ" smtClean="0"/>
              <a:t>Metoda SYD </a:t>
            </a:r>
            <a:r>
              <a:rPr lang="cs-CZ" sz="1600" smtClean="0"/>
              <a:t>(sum of the years digits)</a:t>
            </a:r>
            <a:r>
              <a:rPr lang="cs-CZ" smtClean="0"/>
              <a:t> 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Likvidace a vyřazení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B,P,Z se vyloučí z rozvahy při vyřazení, nelze </a:t>
            </a:r>
            <a:r>
              <a:rPr lang="cs-CZ" sz="2800" u="sng" smtClean="0"/>
              <a:t>očekávat budoucí ekonomické užitky</a:t>
            </a:r>
            <a:r>
              <a:rPr lang="cs-CZ" sz="2800" smtClean="0"/>
              <a:t>  z užívání nebo prodeje.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Zisky nebo ztráty</a:t>
            </a:r>
            <a:r>
              <a:rPr lang="cs-CZ" sz="2800" smtClean="0"/>
              <a:t> plynoucí z likvidace a vyřazení P,B,Z se určí jako rozdíl mezi odhadnutým čistým výnosem z prodeje a vykázanou účetní hodnotou aktiva a vykáží se jako </a:t>
            </a:r>
            <a:r>
              <a:rPr lang="cs-CZ" sz="2800" u="sng" smtClean="0"/>
              <a:t>výnos nebo náklad</a:t>
            </a:r>
            <a:r>
              <a:rPr lang="cs-CZ" sz="2800" smtClean="0"/>
              <a:t> ve výsledovce.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Pro určení data vyřazení použít IAS 18 – Výnosy</a:t>
            </a:r>
            <a:r>
              <a:rPr lang="cs-CZ" sz="2800" b="1" smtClean="0"/>
              <a:t>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prodej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prodala budovu, pořizovací cena 2000, dosavadní oprávky </a:t>
            </a:r>
            <a:r>
              <a:rPr lang="cs-CZ" dirty="0" smtClean="0"/>
              <a:t>1200</a:t>
            </a:r>
            <a:r>
              <a:rPr lang="cs-CZ" dirty="0"/>
              <a:t> </a:t>
            </a:r>
            <a:r>
              <a:rPr lang="cs-CZ" dirty="0" smtClean="0"/>
              <a:t>za 500.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8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Působnost standardu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Aplikovat pro </a:t>
            </a:r>
            <a:r>
              <a:rPr lang="cs-CZ" sz="2800" u="sng" smtClean="0"/>
              <a:t>ocenění a odepisování pozemků, budov a zařízení</a:t>
            </a:r>
            <a:r>
              <a:rPr lang="cs-CZ" sz="2800" smtClean="0"/>
              <a:t>.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u="sng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u="sng" smtClean="0"/>
              <a:t>Nevztahuje se</a:t>
            </a:r>
            <a:r>
              <a:rPr lang="cs-CZ" sz="2800" smtClean="0"/>
              <a:t>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na biologická aktiva (IAS 41 – Zemědělství),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smtClean="0"/>
              <a:t>těžební práva a průzkum nerostů, ropy, zemního plynu a podobné neobnovitelné zdroje.</a:t>
            </a:r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Údaje ke zveřejnění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Použité způsoby ocenění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Odpisové metody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Doba použitelnost nebo odpisová sazba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Hrubá účetní cena (brutto) a akumulované odpisy na začátku a na konci účetního období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Porovnání počátečních a konečných zůstatků a z toho vyplývající přírůstky a úbytky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Přírůstky v rámci podnikových kombinací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Částky přecenění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Snížení účetní hodnoty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Zpětné zvýšení hodnoty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Částky odpisů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Kurzové rozdíly při nákupu ze zahraničí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Omezení vlastních práv k aktivům (záruky za závazky)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Účetní politiky pro odhady nákladů na obnovu pozemků, budov a zařízení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1600" smtClean="0"/>
              <a:t>Částka výdajů na P.B.Z nezařazené do užívání</a:t>
            </a:r>
            <a:endParaRPr lang="fr-F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IAS 40 – Investice do nemovitostí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smtClean="0"/>
              <a:t>Pro účtování P, B , které vlastník dále </a:t>
            </a:r>
            <a:r>
              <a:rPr lang="cs-CZ" sz="2800" u="sng" smtClean="0"/>
              <a:t>pronajímá nebo drží ze spekulativních</a:t>
            </a:r>
            <a:r>
              <a:rPr lang="cs-CZ" sz="2800" smtClean="0"/>
              <a:t> důvodů.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u="sng" smtClean="0"/>
              <a:t>Investice do nemovitostí</a:t>
            </a:r>
            <a:r>
              <a:rPr lang="cs-CZ" sz="2800" smtClean="0"/>
              <a:t> je nemovitost (budova, pozemek nebo jejich část), držená za účelem dosažení příjmu z nájemného nebo z kapitálového zhodnocení spíše než při používání ve výrobě, dodání služeb, používání pro administrativní účely apod.</a:t>
            </a:r>
            <a:r>
              <a:rPr lang="cs-CZ" sz="2800" b="1" smtClean="0">
                <a:solidFill>
                  <a:srgbClr val="FF9933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Výchozí ocenění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Pořizovací cena (nakoupená nemovitost).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Vlastní náklady (vytvořená vlastní činností).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 souladu s IAS 17 Leasingy (nabytá prostřednictvím finančního leasingu).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Následné ocenění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Model pořizovací ceny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Model reálné hodnoty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1800" b="1" smtClean="0">
                <a:solidFill>
                  <a:schemeClr val="tx1"/>
                </a:solidFill>
              </a:rPr>
              <a:t>IAS 20 – Vykazování státních dotací a zveřejnění státní podpory.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Účtování a vykazování státních dotací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Dotace vztahující se k aktivům: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výnos příštích období (vykazovat výnos během životnosti aktiva),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odečíst dotaci z účetní hodnoty aktiva (snížená odpisová částka).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pořídila dlouhodobý majetek v hodnotě 1000, na jeho pořízení obdržela dotaci v hodnotě 200. Doba použitelnosti aktiva se odhaduje na 4 roky.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2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IAS 23 – Výpůjční náklady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b="1" smtClean="0">
              <a:solidFill>
                <a:srgbClr val="FF9933"/>
              </a:solidFill>
            </a:endParaRPr>
          </a:p>
          <a:p>
            <a:pPr lvl="1" eaLnBrk="1" hangingPunct="1">
              <a:buClr>
                <a:schemeClr val="tx1"/>
              </a:buClr>
            </a:pPr>
            <a:r>
              <a:rPr lang="cs-CZ" smtClean="0"/>
              <a:t>Výpůjční náklady účelově vztažené k aktivu se aktivují do pořizovacích nákladů.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IFRS 5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/>
              <a:t>Stálá aktiva držená k prodeji a ukončované činnosti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Stanovit účetní pravidla pro </a:t>
            </a:r>
            <a:r>
              <a:rPr lang="cs-CZ" u="sng" smtClean="0"/>
              <a:t>aktiva, skupiny aktiv a závazků</a:t>
            </a:r>
            <a:r>
              <a:rPr lang="cs-CZ" smtClean="0"/>
              <a:t> držených </a:t>
            </a:r>
            <a:r>
              <a:rPr lang="cs-CZ" u="sng" smtClean="0"/>
              <a:t>k prodeji</a:t>
            </a:r>
            <a:r>
              <a:rPr lang="cs-CZ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Postupy pro zveřejňování a předkládání </a:t>
            </a:r>
            <a:r>
              <a:rPr lang="cs-CZ" u="sng" smtClean="0"/>
              <a:t>ukončovaných činností.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Rozsah působnosti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Vztahuje se na všechna stálá aktiva a vyřazované skupiny s výjimkou: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aktiv, které vyplývají ze zaměstnaneckých požitků (IAS 19),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finančních aktiv (IAS 39), atd.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Definice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smtClean="0"/>
              <a:t>P,B,Z  JSOU HMOTNÁ AKTIVA, KTERÁ</a:t>
            </a:r>
            <a:r>
              <a:rPr lang="cs-CZ" smtClean="0"/>
              <a:t>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Podnik drží z důvodu </a:t>
            </a:r>
            <a:r>
              <a:rPr lang="cs-CZ" u="sng" smtClean="0"/>
              <a:t>používání ve výrobě nebo zásobování zbožím či službami, nebo k administrativním účelům.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Očekává se, že budou používány více než jedno období.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Podmínky uznání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Podnik uzná </a:t>
            </a:r>
            <a:r>
              <a:rPr lang="cs-CZ" u="sng" smtClean="0"/>
              <a:t>stálá aktiva a vyřazované</a:t>
            </a:r>
            <a:r>
              <a:rPr lang="cs-CZ" smtClean="0"/>
              <a:t> </a:t>
            </a:r>
            <a:r>
              <a:rPr lang="cs-CZ" u="sng" smtClean="0"/>
              <a:t>skupiny</a:t>
            </a:r>
            <a:r>
              <a:rPr lang="cs-CZ" smtClean="0"/>
              <a:t> jako držené k prodeji pokud: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jejich účetní hodnota bude uhrazena </a:t>
            </a:r>
            <a:r>
              <a:rPr lang="cs-CZ" u="sng" smtClean="0"/>
              <a:t>v zásadě s jejich prodeje</a:t>
            </a:r>
            <a:r>
              <a:rPr lang="cs-CZ" smtClean="0"/>
              <a:t> spíše než budoucím užíváním,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musí být </a:t>
            </a:r>
            <a:r>
              <a:rPr lang="cs-CZ" u="sng" smtClean="0"/>
              <a:t>připraveny pro okamžitý prodej</a:t>
            </a:r>
            <a:r>
              <a:rPr lang="cs-CZ" smtClean="0"/>
              <a:t> v jejich současném stavu a prodej musí být vysoce pravděpodobný.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Oceňování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800" u="sng" smtClean="0"/>
              <a:t>Nižší</a:t>
            </a:r>
            <a:r>
              <a:rPr lang="cs-CZ" sz="2800" smtClean="0"/>
              <a:t> z účetní hodnoty a reálné hodnoty snížené o náklady související s prodejem.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800" smtClean="0"/>
              <a:t>Aktiva pořízená výhradně s úmyslem následného prodeje ocenit v </a:t>
            </a:r>
            <a:r>
              <a:rPr lang="cs-CZ" sz="2800" u="sng" smtClean="0"/>
              <a:t>nižší částce</a:t>
            </a:r>
            <a:r>
              <a:rPr lang="cs-CZ" sz="2800" smtClean="0"/>
              <a:t> z pořizovací ceny a reálné hodnoty snížené o náklady související s prodejem.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800" smtClean="0"/>
              <a:t>Aktiva pořízená v rámci podnikové kombinace v </a:t>
            </a:r>
            <a:r>
              <a:rPr lang="cs-CZ" sz="2800" u="sng" smtClean="0"/>
              <a:t>reálných hodnotách</a:t>
            </a:r>
            <a:r>
              <a:rPr lang="cs-CZ" sz="2800" smtClean="0"/>
              <a:t> snížených o náklady spojené s prodejem.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800" smtClean="0"/>
              <a:t>Pokud se prodej uskuteční za déle než jeden rok, ocenit </a:t>
            </a:r>
            <a:r>
              <a:rPr lang="cs-CZ" sz="2800" u="sng" smtClean="0"/>
              <a:t>současnou hodnotou</a:t>
            </a:r>
            <a:r>
              <a:rPr lang="cs-CZ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Odpisování</a:t>
            </a:r>
            <a:r>
              <a:rPr lang="cs-CZ" smtClean="0">
                <a:solidFill>
                  <a:srgbClr val="FFCC66"/>
                </a:solidFill>
              </a:rPr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Aktiva držená k prodeji se </a:t>
            </a:r>
            <a:r>
              <a:rPr lang="cs-CZ" u="sng" smtClean="0"/>
              <a:t>neodepisují</a:t>
            </a:r>
            <a:r>
              <a:rPr lang="cs-CZ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mtClean="0"/>
              <a:t>Přestanou se kapitalizovat úroky a ostatní náklady přímo související se závazky vyřazované skupiny</a:t>
            </a:r>
            <a:r>
              <a:rPr lang="cs-CZ" b="1" smtClean="0">
                <a:solidFill>
                  <a:srgbClr val="FF9933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Změny plánu prodeje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Podnik přestane aktivum klasifikovat jako držené k prodeji: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mtClean="0"/>
              <a:t>Ocení je v částce nižší z </a:t>
            </a:r>
            <a:r>
              <a:rPr lang="cs-CZ" u="sng" smtClean="0"/>
              <a:t>účetní hodnoty</a:t>
            </a:r>
            <a:r>
              <a:rPr lang="cs-CZ" smtClean="0"/>
              <a:t> (kterou mělo aktivum předtím, než bylo klasifikováno jako držené k prodeji, upravené o odpisy nebo přecenění, které by bylo uznáno, kdyby aktivum nebylo klasifikováno jako držené k prodeji) a </a:t>
            </a:r>
            <a:r>
              <a:rPr lang="cs-CZ" u="sng" smtClean="0"/>
              <a:t>zpětně získatelné částky</a:t>
            </a:r>
            <a:r>
              <a:rPr lang="cs-CZ" smtClean="0"/>
              <a:t> (určené k datu následujícímu po rozhodnutí aktivum neprodat).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ODPIS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Je systematickým  rozvrhováním odepisovatelné částky aktiva během doby jeho použitelnosti.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ODEPISOVATELNÁ ČÁSTKA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Je náklad aktiva nebo jiná částka zastupující náklad v účetní závěrce, minus jeho zbytková hodnota.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DOBA POUŽITELNOSTI JE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u="sng" smtClean="0"/>
              <a:t>Období</a:t>
            </a:r>
            <a:r>
              <a:rPr lang="cs-CZ" smtClean="0"/>
              <a:t>, během kterého se očekává, že aktivum bude používáno podnikem (bude přinášet ekonomické užitky),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nebo </a:t>
            </a:r>
            <a:r>
              <a:rPr lang="cs-CZ" u="sng" smtClean="0"/>
              <a:t>očekávaný objem výroby</a:t>
            </a:r>
            <a:r>
              <a:rPr lang="cs-CZ" smtClean="0"/>
              <a:t> nebo podobných jednotek, které budou podnikem z aktiva získány.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</a:t>
            </a:r>
            <a:r>
              <a:rPr lang="cs-CZ" b="1" smtClean="0">
                <a:solidFill>
                  <a:schemeClr val="tx1"/>
                </a:solidFill>
              </a:rPr>
              <a:t>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NÁKLAD AKTIVA </a:t>
            </a:r>
            <a:r>
              <a:rPr lang="cs-CZ" sz="1800" u="sng" smtClean="0"/>
              <a:t>(hodnota aktiva)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Peněžní částka nebo zaplacené peněžní ekvivalenty nebo reálná hodnota ostatních protihodnot souvisejících s nabytím aktiv v době jeho pořízení nebo výstavby.</a:t>
            </a:r>
          </a:p>
          <a:p>
            <a:pPr eaLnBrk="1" hangingPunct="1">
              <a:buFont typeface="Wingdings" pitchFamily="2" charset="2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ZBYTKOVÁ HODNOTA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Předpokládaná částka, kterou by podnik v současnosti získal při vyřazení aktiva (po odečtení nákladů spojených s vyřazením), kdyby aktivum bylo nyní v takové stavu, v jakém se bude nacházet na konci své doby použitelnosti.</a:t>
            </a:r>
          </a:p>
          <a:p>
            <a:pPr eaLnBrk="1" hangingPunct="1">
              <a:buFont typeface="Wingdings" pitchFamily="2" charset="2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Definice </a:t>
            </a:r>
            <a:r>
              <a:rPr lang="cs-CZ" sz="2400" b="1" smtClean="0">
                <a:solidFill>
                  <a:schemeClr val="tx1"/>
                </a:solidFill>
              </a:rPr>
              <a:t>- pokračování</a:t>
            </a:r>
            <a:endParaRPr lang="fr-FR" sz="2400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u="sng" smtClean="0"/>
              <a:t>REÁLNÁ HODNOTA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mtClean="0"/>
              <a:t>Částka, za niž aktivum může být směněno mezi znalými a ochotnými stranami při transakcích za obvyklých podmínek.</a:t>
            </a:r>
          </a:p>
          <a:p>
            <a:pPr eaLnBrk="1" hangingPunct="1">
              <a:buFont typeface="Wingdings" pitchFamily="2" charset="2"/>
              <a:buNone/>
            </a:pPr>
            <a:endParaRPr lang="fr-FR" b="1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921</TotalTime>
  <Words>1667</Words>
  <Application>Microsoft Office PowerPoint</Application>
  <PresentationFormat>Předvádění na obrazovce (4:3)</PresentationFormat>
  <Paragraphs>234</Paragraphs>
  <Slides>43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Osy</vt:lpstr>
      <vt:lpstr>IAS 16</vt:lpstr>
      <vt:lpstr>Cíl standardu</vt:lpstr>
      <vt:lpstr>Působnost standardu</vt:lpstr>
      <vt:lpstr>Definice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DEFINICE - pokračování</vt:lpstr>
      <vt:lpstr>Členění položek</vt:lpstr>
      <vt:lpstr>Komponentní odepisování</vt:lpstr>
      <vt:lpstr>OCENĚNÍ P,B,Z-pořizovací cena</vt:lpstr>
      <vt:lpstr>Přímo přiřaditelné náklady</vt:lpstr>
      <vt:lpstr>Do pořizovací ceny nepatří</vt:lpstr>
      <vt:lpstr>Náklady na odstranění aktiva a uvedení místa do původního stavu</vt:lpstr>
      <vt:lpstr>Příklad</vt:lpstr>
      <vt:lpstr>Následné výdaje  (technické zhodnocení a opravy)</vt:lpstr>
      <vt:lpstr>Přecenění aktiv </vt:lpstr>
      <vt:lpstr>Přepočet oprávek</vt:lpstr>
      <vt:lpstr>Zúčtování přecenění</vt:lpstr>
      <vt:lpstr>Přebytek vzniklý přeceněním</vt:lpstr>
      <vt:lpstr>Příklad</vt:lpstr>
      <vt:lpstr>Odpisy</vt:lpstr>
      <vt:lpstr>Stanovení doby použitelnosti</vt:lpstr>
      <vt:lpstr>Metody odepisování</vt:lpstr>
      <vt:lpstr>Likvidace a vyřazení</vt:lpstr>
      <vt:lpstr>Příklad - prodej majetku</vt:lpstr>
      <vt:lpstr>Údaje ke zveřejnění</vt:lpstr>
      <vt:lpstr>IAS 40 – Investice do nemovitostí</vt:lpstr>
      <vt:lpstr>Výchozí ocenění</vt:lpstr>
      <vt:lpstr>Následné ocenění</vt:lpstr>
      <vt:lpstr>IAS 20 – Vykazování státních dotací a zveřejnění státní podpory.</vt:lpstr>
      <vt:lpstr>Příklad - dotace</vt:lpstr>
      <vt:lpstr>IAS 23 – Výpůjční náklady</vt:lpstr>
      <vt:lpstr>IFRS 5</vt:lpstr>
      <vt:lpstr>Cíl standardu</vt:lpstr>
      <vt:lpstr>Rozsah působnosti</vt:lpstr>
      <vt:lpstr>Podmínky uznání</vt:lpstr>
      <vt:lpstr>Oceňování</vt:lpstr>
      <vt:lpstr>Odpisování </vt:lpstr>
      <vt:lpstr>Změny plánu prodeje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16</dc:title>
  <dc:subject>Pozemky, budovy a zařízení</dc:subject>
  <dc:creator>Eva Hýblová</dc:creator>
  <cp:lastModifiedBy>Your User Name</cp:lastModifiedBy>
  <cp:revision>32</cp:revision>
  <cp:lastPrinted>2001-11-09T10:29:09Z</cp:lastPrinted>
  <dcterms:created xsi:type="dcterms:W3CDTF">1601-01-01T00:00:00Z</dcterms:created>
  <dcterms:modified xsi:type="dcterms:W3CDTF">2013-10-15T08:11:19Z</dcterms:modified>
</cp:coreProperties>
</file>