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80" r:id="rId13"/>
    <p:sldId id="281" r:id="rId14"/>
    <p:sldId id="269" r:id="rId15"/>
    <p:sldId id="270" r:id="rId16"/>
    <p:sldId id="275" r:id="rId17"/>
    <p:sldId id="276" r:id="rId18"/>
    <p:sldId id="271" r:id="rId19"/>
    <p:sldId id="286" r:id="rId20"/>
    <p:sldId id="273" r:id="rId21"/>
    <p:sldId id="274" r:id="rId22"/>
  </p:sldIdLst>
  <p:sldSz cx="9144000" cy="6858000" type="screen4x3"/>
  <p:notesSz cx="6972300" cy="10110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 varScale="1">
        <p:scale>
          <a:sx n="67" d="100"/>
          <a:sy n="67" d="100"/>
        </p:scale>
        <p:origin x="-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514B6F1-7FF4-4DBD-B2A9-02D56DE0E1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322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71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00600"/>
            <a:ext cx="5105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1200"/>
            <a:ext cx="304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960120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0494C34-30C3-440E-A3C1-AD3275D25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188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B34200-52EA-4980-8427-EAC17635FE75}" type="slidenum">
              <a:rPr lang="cs-CZ">
                <a:latin typeface="Times New Roman" pitchFamily="18" charset="0"/>
              </a:rPr>
              <a:pPr eaLnBrk="1" hangingPunct="1"/>
              <a:t>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278FB1-0B1C-4322-ACF8-9D55A639347D}" type="slidenum">
              <a:rPr lang="cs-CZ">
                <a:latin typeface="Times New Roman" pitchFamily="18" charset="0"/>
              </a:rPr>
              <a:pPr eaLnBrk="1" hangingPunct="1"/>
              <a:t>10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1E146B-AC49-41B6-950B-291FB1AEABC9}" type="slidenum">
              <a:rPr lang="cs-CZ">
                <a:latin typeface="Times New Roman" pitchFamily="18" charset="0"/>
              </a:rPr>
              <a:pPr eaLnBrk="1" hangingPunct="1"/>
              <a:t>11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EDBC96-2219-4887-BA86-7D5C38449109}" type="slidenum">
              <a:rPr lang="cs-CZ">
                <a:latin typeface="Times New Roman" pitchFamily="18" charset="0"/>
              </a:rPr>
              <a:pPr eaLnBrk="1" hangingPunct="1"/>
              <a:t>12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040B08-9A94-4ED5-AE80-ED18313BC7B2}" type="slidenum">
              <a:rPr lang="cs-CZ">
                <a:latin typeface="Times New Roman" pitchFamily="18" charset="0"/>
              </a:rPr>
              <a:pPr eaLnBrk="1" hangingPunct="1"/>
              <a:t>13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572C98-6206-478A-BF05-92BF771BD69E}" type="slidenum">
              <a:rPr lang="cs-CZ">
                <a:latin typeface="Times New Roman" pitchFamily="18" charset="0"/>
              </a:rPr>
              <a:pPr eaLnBrk="1" hangingPunct="1"/>
              <a:t>14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D1ACE3-4516-4CF1-BC28-B02925585478}" type="slidenum">
              <a:rPr lang="cs-CZ">
                <a:latin typeface="Times New Roman" pitchFamily="18" charset="0"/>
              </a:rPr>
              <a:pPr eaLnBrk="1" hangingPunct="1"/>
              <a:t>15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BF3CA3-156E-453B-8592-DD63441AD773}" type="slidenum">
              <a:rPr lang="cs-CZ">
                <a:latin typeface="Times New Roman" pitchFamily="18" charset="0"/>
              </a:rPr>
              <a:pPr eaLnBrk="1" hangingPunct="1"/>
              <a:t>16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C940A2-27E1-4474-8B37-9B96A7CC03BA}" type="slidenum">
              <a:rPr lang="cs-CZ">
                <a:latin typeface="Times New Roman" pitchFamily="18" charset="0"/>
              </a:rPr>
              <a:pPr eaLnBrk="1" hangingPunct="1"/>
              <a:t>17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52DCB5-69A4-4105-AE78-52CE148B5D0C}" type="slidenum">
              <a:rPr lang="cs-CZ">
                <a:latin typeface="Times New Roman" pitchFamily="18" charset="0"/>
              </a:rPr>
              <a:pPr eaLnBrk="1" hangingPunct="1"/>
              <a:t>18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2F67E3-1D62-453D-96F3-128E79E21279}" type="slidenum">
              <a:rPr lang="cs-CZ">
                <a:latin typeface="Times New Roman" pitchFamily="18" charset="0"/>
              </a:rPr>
              <a:pPr eaLnBrk="1" hangingPunct="1"/>
              <a:t>19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003D4C-26A1-4A7B-AF79-A5872A2461DB}" type="slidenum">
              <a:rPr lang="cs-CZ">
                <a:latin typeface="Times New Roman" pitchFamily="18" charset="0"/>
              </a:rPr>
              <a:pPr eaLnBrk="1" hangingPunct="1"/>
              <a:t>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BA36F3-95C2-4494-9BC9-E3670BF7B31C}" type="slidenum">
              <a:rPr lang="cs-CZ">
                <a:latin typeface="Times New Roman" pitchFamily="18" charset="0"/>
              </a:rPr>
              <a:pPr eaLnBrk="1" hangingPunct="1"/>
              <a:t>20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14AE2D-34EF-4CC8-BE2D-2F98403CE964}" type="slidenum">
              <a:rPr lang="cs-CZ">
                <a:latin typeface="Times New Roman" pitchFamily="18" charset="0"/>
              </a:rPr>
              <a:pPr eaLnBrk="1" hangingPunct="1"/>
              <a:t>21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C53488-962B-4555-A2B1-D0D22192AFDD}" type="slidenum">
              <a:rPr lang="cs-CZ">
                <a:latin typeface="Times New Roman" pitchFamily="18" charset="0"/>
              </a:rPr>
              <a:pPr eaLnBrk="1" hangingPunct="1"/>
              <a:t>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52034C-BC58-4F15-96B7-4BF2F43F5A8B}" type="slidenum">
              <a:rPr lang="cs-CZ">
                <a:latin typeface="Times New Roman" pitchFamily="18" charset="0"/>
              </a:rPr>
              <a:pPr eaLnBrk="1" hangingPunct="1"/>
              <a:t>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5189FF-DE2F-44A9-A9C6-86A35C393803}" type="slidenum">
              <a:rPr lang="cs-CZ">
                <a:latin typeface="Times New Roman" pitchFamily="18" charset="0"/>
              </a:rPr>
              <a:pPr eaLnBrk="1" hangingPunct="1"/>
              <a:t>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0B4FAF-AD94-424B-A0B0-135C70814182}" type="slidenum">
              <a:rPr lang="cs-CZ">
                <a:latin typeface="Times New Roman" pitchFamily="18" charset="0"/>
              </a:rPr>
              <a:pPr eaLnBrk="1" hangingPunct="1"/>
              <a:t>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1A60D2-A215-44CB-9FC6-EF3F53BF8D3C}" type="slidenum">
              <a:rPr lang="cs-CZ">
                <a:latin typeface="Times New Roman" pitchFamily="18" charset="0"/>
              </a:rPr>
              <a:pPr eaLnBrk="1" hangingPunct="1"/>
              <a:t>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62E621-D952-4AD9-A72B-7FBBA0D73BE9}" type="slidenum">
              <a:rPr lang="cs-CZ">
                <a:latin typeface="Times New Roman" pitchFamily="18" charset="0"/>
              </a:rPr>
              <a:pPr eaLnBrk="1" hangingPunct="1"/>
              <a:t>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8BF2DB-0674-4642-9317-6844A0F2718F}" type="slidenum">
              <a:rPr lang="cs-CZ">
                <a:latin typeface="Times New Roman" pitchFamily="18" charset="0"/>
              </a:rPr>
              <a:pPr eaLnBrk="1" hangingPunct="1"/>
              <a:t>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39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839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193940-79CF-4079-B39D-5C4DC1D2F1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20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EE656-00E5-4462-AB23-1CDD4A5B3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61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D3FFF-2F43-4F06-8574-35FC8A5A55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14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24F02-303D-427C-A345-AF47FFE11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54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385EC-FC09-4F82-8835-712C1DB185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26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C5EF0-5479-4C14-AD4E-2487FB931C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40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8AB3D-1ED9-4F87-9551-8B8363C584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01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ADC1-7B22-49FF-AD76-671A38C240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15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78F85-C8FF-44A9-8E8D-C64195B1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7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E117C-997F-440B-9D80-8DA790C2D4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68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8E60A-C7C8-469A-AF62-807336FF9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19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32D9EBF-70B2-46E5-B649-6504319BD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accent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 17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solidFill>
                <a:srgbClr val="FFCC66"/>
              </a:solidFill>
            </a:endParaRPr>
          </a:p>
          <a:p>
            <a:pPr eaLnBrk="1" hangingPunct="1"/>
            <a:r>
              <a:rPr lang="cs-CZ" b="1" smtClean="0"/>
              <a:t>Leasingy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u="sng" smtClean="0"/>
              <a:t>Čistá investice do leasingu</a:t>
            </a:r>
            <a:r>
              <a:rPr lang="cs-CZ" sz="2800" b="1" smtClean="0"/>
              <a:t> je hrubá investice do leasingu diskontovaná za použití implicitní úrokové míry leasingu.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u="sng" smtClean="0"/>
              <a:t>Hrubá investice do leasingu</a:t>
            </a:r>
            <a:r>
              <a:rPr lang="cs-CZ" sz="2800" b="1" smtClean="0"/>
              <a:t> je součet minimálních leasingových plateb finančního leasingu, které získá pronajímatel a nezaručené zbytkové hodnoty připadající na pronajímatele.</a:t>
            </a:r>
          </a:p>
          <a:p>
            <a:pPr eaLnBrk="1" hangingPunct="1"/>
            <a:endParaRPr lang="cs-CZ" sz="2800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Nerealizovaný finanční výnos</a:t>
            </a:r>
            <a:r>
              <a:rPr lang="cs-CZ" b="1" smtClean="0"/>
              <a:t> je rozdíl mezi hrubou investicí do leasingu a čistou investicí do leasingu.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Klasifikace leasingů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u="sng" smtClean="0"/>
              <a:t>Finanční leasing</a:t>
            </a:r>
            <a:r>
              <a:rPr lang="cs-CZ" b="1" smtClean="0"/>
              <a:t> – převádí rizika a ekonomické užitky z vlastnictví aktiva, vlastnické právo může a nemusí být převedeno.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u="sng" smtClean="0"/>
              <a:t>Operativní leasing</a:t>
            </a:r>
            <a:r>
              <a:rPr lang="cs-CZ" b="1" smtClean="0"/>
              <a:t> – nepřevádí všechna rizika a ekonomické užitky z vlastnictví aktiva.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Indikátory finančního leasingu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Vlastnictví aktiva je převedeno na nájemce do konce nájemní doby.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Nájemce má možnost odkoupit na konci doby leasingu aktivum za cenu, která je v podstatě nižší než reálná hodnota aktiva k tomuto datu.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Sjednaná délka doby trvání leasingu je podstatnou částí ekonomické životnosti aktiva.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Po dobu leasingu nájemce uhradí reálnou hodnotu aktiva.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Nájemce nese pronajímatelovy</a:t>
            </a:r>
            <a:r>
              <a:rPr lang="cs-CZ" sz="2800" b="1" smtClean="0"/>
              <a:t> </a:t>
            </a:r>
            <a:r>
              <a:rPr lang="cs-CZ" sz="2400" b="1" smtClean="0"/>
              <a:t>ztráty spojené se zrušením leasingu.</a:t>
            </a:r>
          </a:p>
          <a:p>
            <a:pPr eaLnBrk="1" hangingPunct="1">
              <a:lnSpc>
                <a:spcPct val="90000"/>
              </a:lnSpc>
            </a:pPr>
            <a:endParaRPr lang="cs-CZ" sz="2400" b="1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Účtování finančního leasingu - nájemce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800" b="1" smtClean="0"/>
              <a:t>Prvotní uznání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Uzná aktivum a závazek v nižší částce z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reálné hodnoty pronajatého aktiva, 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současné hodnoty minimálních leasingových plateb (diskontní sazba je implicitní úroková míra leasingu nebo přírůstková výpůjční úroková sazba u nájemce).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Hodnota aktiva se zvýší o počáteční přímé náklady vynaložené nájemcem.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Účtování finančního leasingu - nájemce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cs-CZ" b="1" smtClean="0">
              <a:solidFill>
                <a:srgbClr val="FFCC66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Leasingové splátky se rozdělí na </a:t>
            </a:r>
            <a:r>
              <a:rPr lang="cs-CZ" b="1" u="sng" smtClean="0"/>
              <a:t>splátku</a:t>
            </a:r>
            <a:r>
              <a:rPr lang="cs-CZ" b="1" smtClean="0"/>
              <a:t> </a:t>
            </a:r>
            <a:r>
              <a:rPr lang="cs-CZ" b="1" u="sng" smtClean="0"/>
              <a:t>závazku a finanční náklady</a:t>
            </a:r>
            <a:r>
              <a:rPr lang="cs-CZ" b="1" smtClean="0"/>
              <a:t> (metoda efektivní úrokové míry).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Odpisy.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Příklad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Firma si pronajala od 1.1.2004 majetek na dobu tří let. Nájemce zaplatí pronajímateli tři splátky ve výši 1500 vždy k 31.12. Implicitní úroková míra pronajímatele není nájemci známá, přírůstková úroková míra nájemce činí 10%.  Reálná hodnota zařízení je 3763. Očekávaná doba ekonomické životnosti majetku je 5 let. Na konci doby leasingu dochází k převodu majetku na nájemce.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Příklad - 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Jedná se o </a:t>
            </a:r>
            <a:r>
              <a:rPr lang="cs-CZ" b="1" u="sng" smtClean="0"/>
              <a:t>finanční nebo operativní</a:t>
            </a:r>
            <a:r>
              <a:rPr lang="cs-CZ" b="1" smtClean="0"/>
              <a:t> leasing?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Stanovit </a:t>
            </a:r>
            <a:r>
              <a:rPr lang="cs-CZ" b="1" u="sng" smtClean="0"/>
              <a:t>ocenění</a:t>
            </a:r>
            <a:r>
              <a:rPr lang="cs-CZ" b="1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Zaúčtovat, zobrazit v rozvaze.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Účtování finančního leasingu - pronajímatel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Aktivum uznáno jako </a:t>
            </a:r>
            <a:r>
              <a:rPr lang="cs-CZ" b="1" u="sng" smtClean="0"/>
              <a:t>pohledávka</a:t>
            </a:r>
            <a:r>
              <a:rPr lang="cs-CZ" b="1" smtClean="0"/>
              <a:t> v </a:t>
            </a:r>
            <a:r>
              <a:rPr lang="cs-CZ" b="1" u="sng" smtClean="0"/>
              <a:t>částce čisté investice do leasingu</a:t>
            </a:r>
            <a:r>
              <a:rPr lang="cs-CZ" b="1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Leasingové platby jednak </a:t>
            </a:r>
            <a:r>
              <a:rPr lang="cs-CZ" b="1" u="sng" smtClean="0"/>
              <a:t>snižují hodnotu</a:t>
            </a:r>
            <a:r>
              <a:rPr lang="cs-CZ" b="1" smtClean="0"/>
              <a:t> </a:t>
            </a:r>
            <a:r>
              <a:rPr lang="cs-CZ" b="1" u="sng" smtClean="0"/>
              <a:t>pohledávky</a:t>
            </a:r>
            <a:r>
              <a:rPr lang="cs-CZ" b="1" smtClean="0"/>
              <a:t> a jednak  jsou uznány jako finanční </a:t>
            </a:r>
            <a:r>
              <a:rPr lang="cs-CZ" b="1" u="sng" smtClean="0"/>
              <a:t>výnos</a:t>
            </a:r>
            <a:r>
              <a:rPr lang="cs-CZ" b="1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b="1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Příklad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Majetek z předchozího příkladu účtovaný u nájemce leasingová firma koupila od výrobce v ceně 3763 a 1.1.2004 pronajala nájemci na 3 roky. Implicitní úroková míra pronajímatele je 9,5%. Na konci leasingu přechází vlastnictví na nájemce. Splátky 1500 účtovány vždy k 31.12.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Stanovit </a:t>
            </a:r>
            <a:r>
              <a:rPr lang="cs-CZ" b="1" u="sng" smtClean="0"/>
              <a:t>účetní pravidla</a:t>
            </a:r>
            <a:r>
              <a:rPr lang="cs-CZ" b="1" smtClean="0"/>
              <a:t> pro zobrazení leasingů v účetních závěrkách nájemců a pronajímatelů.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Účtování operativního leasingu - nájemce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Platby vykázat jako </a:t>
            </a:r>
            <a:r>
              <a:rPr lang="cs-CZ" b="1" u="sng" smtClean="0"/>
              <a:t>náklad</a:t>
            </a:r>
            <a:r>
              <a:rPr lang="cs-CZ" b="1" smtClean="0"/>
              <a:t> ve výsledovce.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V </a:t>
            </a:r>
            <a:r>
              <a:rPr lang="cs-CZ" b="1" u="sng" smtClean="0"/>
              <a:t>rozvaze</a:t>
            </a:r>
            <a:r>
              <a:rPr lang="cs-CZ" b="1" smtClean="0"/>
              <a:t> uznat </a:t>
            </a:r>
            <a:r>
              <a:rPr lang="cs-CZ" b="1" u="sng" smtClean="0"/>
              <a:t>časově rozlišené</a:t>
            </a:r>
            <a:r>
              <a:rPr lang="cs-CZ" b="1" smtClean="0"/>
              <a:t> platby.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Účtování operativního leasingu - pronajímatel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Aktiva se vykazují </a:t>
            </a:r>
            <a:r>
              <a:rPr lang="cs-CZ" b="1" u="sng" smtClean="0"/>
              <a:t>v rozvaze</a:t>
            </a:r>
            <a:r>
              <a:rPr lang="cs-CZ" b="1" smtClean="0"/>
              <a:t> podle povahy aktiva.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Výnosy rovnoměrně ve </a:t>
            </a:r>
            <a:r>
              <a:rPr lang="cs-CZ" b="1" u="sng" smtClean="0"/>
              <a:t>výsledovce</a:t>
            </a:r>
            <a:r>
              <a:rPr lang="cs-CZ" b="1" smtClean="0"/>
              <a:t>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Rozsah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Standard se uplatní při účtování leasingů s </a:t>
            </a:r>
            <a:r>
              <a:rPr lang="cs-CZ" b="1" u="sng" smtClean="0"/>
              <a:t>výjimkou</a:t>
            </a:r>
            <a:r>
              <a:rPr lang="cs-CZ" b="1" smtClean="0"/>
              <a:t>: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leasingů za účelem těžby nerostných surovin,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licencí na hrané filmy, patenty, autorská práva apod.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u="sng" smtClean="0"/>
              <a:t>Leasing</a:t>
            </a:r>
            <a:r>
              <a:rPr lang="cs-CZ" sz="2800" b="1" smtClean="0"/>
              <a:t> je dohoda, na základě které převádí pronajímatel za úhradu na nájemce právo používat aktivum po dohodnutou dobu.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u="sng" smtClean="0"/>
              <a:t>Finanční leasing</a:t>
            </a:r>
            <a:r>
              <a:rPr lang="cs-CZ" sz="2800" b="1" smtClean="0"/>
              <a:t> je leasing, který na nájemce převádí všechna rizika i ekonomické užitky z vlastnictví aktiva. Vlastnické právu může a nemusí být převedeno.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u="sng" smtClean="0"/>
              <a:t>Operativní leasing</a:t>
            </a:r>
            <a:r>
              <a:rPr lang="cs-CZ" sz="2800" b="1" smtClean="0"/>
              <a:t> je jiný leasing než finanční.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Doba leasingu</a:t>
            </a:r>
            <a:r>
              <a:rPr lang="cs-CZ" b="1" smtClean="0"/>
              <a:t> je nevypověditelná doba, po kterou má nájemce dohodnut leasing aktiva plus jiné lhůty, po které má nájemce opci pokračovat v leasingu aktiva (za úhradu či zdarma) a na začátku leasingu je dostatečně jisté, že tuto možnost využije.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u="sng" smtClean="0"/>
              <a:t>Minimální leasingové platby</a:t>
            </a:r>
            <a:r>
              <a:rPr lang="cs-CZ" sz="2800" b="1" smtClean="0"/>
              <a:t> jsou platby během doby trvání leasingu, které má nájemce uhradit,  plus 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v případě </a:t>
            </a:r>
            <a:r>
              <a:rPr lang="cs-CZ" sz="2400" b="1" u="sng" smtClean="0"/>
              <a:t>nájemce</a:t>
            </a:r>
            <a:r>
              <a:rPr lang="cs-CZ" sz="2400" b="1" smtClean="0"/>
              <a:t> – částky, které se zavázala uhradit strana spojená s nájemcem, nebo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v případě </a:t>
            </a:r>
            <a:r>
              <a:rPr lang="cs-CZ" sz="2400" b="1" u="sng" smtClean="0"/>
              <a:t>pronajímatele</a:t>
            </a:r>
            <a:r>
              <a:rPr lang="cs-CZ" sz="2400" b="1" smtClean="0"/>
              <a:t> – zbytková hodnota, kterou se pronajímateli zavázal uhradit buď nájemce, nebo strana spojená s nájemcem nebo nezávislá třetí strana.</a:t>
            </a:r>
          </a:p>
          <a:p>
            <a:pPr eaLnBrk="1" hangingPunct="1"/>
            <a:endParaRPr lang="cs-CZ" sz="2800" b="1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u="sng" smtClean="0"/>
              <a:t>Počátek leasingu</a:t>
            </a:r>
            <a:r>
              <a:rPr lang="cs-CZ" sz="2400" b="1" smtClean="0"/>
              <a:t> je buď datum uzavření leasingové smlouvy, nebo termín vázanosti stran hlavními opatřeními o leasingu, podle toho, co nastane dřív. K tomuto datu je leasing klasifikován jako finanční nebo operativní, v případě finančního leasingu jsou stanoveny částky pro uznání leasingu.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u="sng" smtClean="0"/>
              <a:t>Zahájení leasingu</a:t>
            </a:r>
            <a:r>
              <a:rPr lang="cs-CZ" sz="2400" b="1" smtClean="0"/>
              <a:t> je datum, ke kterému je nájemce oprávněn užívat předmět leasingu. K tomuto datu je leasing prvotně uznán v aktivech, závazcích, nákladech, výnosech.</a:t>
            </a:r>
            <a:r>
              <a:rPr lang="cs-CZ" sz="2800" b="1" smtClean="0">
                <a:solidFill>
                  <a:srgbClr val="FFCC66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u="sng" smtClean="0"/>
              <a:t>Doba použitelnosti</a:t>
            </a:r>
            <a:r>
              <a:rPr lang="cs-CZ" sz="2400" b="1" smtClean="0"/>
              <a:t> je očekávané období od zahájení leasingu, po které bude podnik spotřebovávat ekonomické užitky plynoucí z aktiva. Doba použitelnosti není vázána na dobu trvání leasingu.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u="sng" smtClean="0"/>
              <a:t>Implicitní úroková míra</a:t>
            </a:r>
            <a:r>
              <a:rPr lang="cs-CZ" sz="2400" b="1" smtClean="0"/>
              <a:t> leasingu je diskontní sazba, která se stanoví na počátku leasingu tak, aby součet současné hodnoty minimálních leasingových plateb a nezaručené zbytkové hodnoty = reálné hodnotě pronajatého aktiva a počátečním přímým nákladům pronajímatele.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 - pokračování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Přírůstková výpůjční úroková sazba</a:t>
            </a:r>
            <a:r>
              <a:rPr lang="cs-CZ" b="1" smtClean="0"/>
              <a:t> u nájemce je úroková míra, kterou by nájemce musel zaplatit za podobný leasing, nebo pokud ji nelze stanovit, která by byla vynaložena  v případě, že by si nájemce vypůjčil prostředky nezbytné pro koupi aktiva na stejně dlouhé období a s podobným jištěním.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510</TotalTime>
  <Words>874</Words>
  <Application>Microsoft Office PowerPoint</Application>
  <PresentationFormat>Předvádění na obrazovce (4:3)</PresentationFormat>
  <Paragraphs>89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Wingdings</vt:lpstr>
      <vt:lpstr>Times New Roman</vt:lpstr>
      <vt:lpstr>Osy</vt:lpstr>
      <vt:lpstr>IAS 17</vt:lpstr>
      <vt:lpstr>Cíl standardu</vt:lpstr>
      <vt:lpstr>Rozsah</vt:lpstr>
      <vt:lpstr>Definice</vt:lpstr>
      <vt:lpstr>Definice - pokračování</vt:lpstr>
      <vt:lpstr>Definice - pokračování</vt:lpstr>
      <vt:lpstr>Definice - pokračování</vt:lpstr>
      <vt:lpstr>Definice - pokračování</vt:lpstr>
      <vt:lpstr>Definice - pokračování</vt:lpstr>
      <vt:lpstr>Definice - pokračování</vt:lpstr>
      <vt:lpstr>Definice - pokračování</vt:lpstr>
      <vt:lpstr>Klasifikace leasingů</vt:lpstr>
      <vt:lpstr>Indikátory finančního leasingu</vt:lpstr>
      <vt:lpstr>Účtování finančního leasingu - nájemce</vt:lpstr>
      <vt:lpstr>Účtování finančního leasingu - nájemce</vt:lpstr>
      <vt:lpstr>Příklad</vt:lpstr>
      <vt:lpstr>Příklad - řešení</vt:lpstr>
      <vt:lpstr>Účtování finančního leasingu - pronajímatel</vt:lpstr>
      <vt:lpstr>Příklad</vt:lpstr>
      <vt:lpstr>Účtování operativního leasingu - nájemce</vt:lpstr>
      <vt:lpstr>Účtování operativního leasingu - pronajímatel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17</dc:title>
  <dc:subject>Leasingy</dc:subject>
  <dc:creator/>
  <cp:lastModifiedBy>Your User Name</cp:lastModifiedBy>
  <cp:revision>20</cp:revision>
  <dcterms:created xsi:type="dcterms:W3CDTF">1601-01-01T00:00:00Z</dcterms:created>
  <dcterms:modified xsi:type="dcterms:W3CDTF">2011-09-19T11:56:44Z</dcterms:modified>
</cp:coreProperties>
</file>