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94" r:id="rId8"/>
    <p:sldId id="263" r:id="rId9"/>
    <p:sldId id="295" r:id="rId10"/>
    <p:sldId id="264" r:id="rId11"/>
    <p:sldId id="262" r:id="rId12"/>
    <p:sldId id="296" r:id="rId13"/>
    <p:sldId id="268" r:id="rId14"/>
    <p:sldId id="280" r:id="rId15"/>
    <p:sldId id="293" r:id="rId16"/>
    <p:sldId id="297" r:id="rId17"/>
    <p:sldId id="298" r:id="rId18"/>
    <p:sldId id="284" r:id="rId19"/>
    <p:sldId id="281" r:id="rId20"/>
    <p:sldId id="299" r:id="rId21"/>
    <p:sldId id="300" r:id="rId22"/>
    <p:sldId id="289" r:id="rId23"/>
    <p:sldId id="290" r:id="rId24"/>
    <p:sldId id="271" r:id="rId25"/>
    <p:sldId id="272" r:id="rId26"/>
    <p:sldId id="273" r:id="rId27"/>
    <p:sldId id="303" r:id="rId28"/>
    <p:sldId id="274" r:id="rId29"/>
    <p:sldId id="301" r:id="rId30"/>
    <p:sldId id="302" r:id="rId31"/>
  </p:sldIdLst>
  <p:sldSz cx="9144000" cy="6858000" type="screen4x3"/>
  <p:notesSz cx="6972300" cy="10110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CC66"/>
    <a:srgbClr val="6666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9" autoAdjust="0"/>
  </p:normalViewPr>
  <p:slideViewPr>
    <p:cSldViewPr>
      <p:cViewPr varScale="1">
        <p:scale>
          <a:sx n="84" d="100"/>
          <a:sy n="84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4ED4226-DBC3-44BD-9A16-419AC7547F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233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58825"/>
            <a:ext cx="5054600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02188"/>
            <a:ext cx="5111750" cy="454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270A043-E5C4-4EDA-A4A5-91178682EC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217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017FF3-17AA-4C70-A8CC-2ECDD67A3771}" type="slidenum">
              <a:rPr lang="cs-CZ">
                <a:latin typeface="Times New Roman" pitchFamily="18" charset="0"/>
              </a:rPr>
              <a:pPr eaLnBrk="1" hangingPunct="1"/>
              <a:t>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1DBE93-E6FF-4573-A752-929A31CAE79D}" type="slidenum">
              <a:rPr lang="cs-CZ">
                <a:latin typeface="Times New Roman" pitchFamily="18" charset="0"/>
              </a:rPr>
              <a:pPr eaLnBrk="1" hangingPunct="1"/>
              <a:t>13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452DBA-D9B2-4254-9D3F-7A1F01CF16E4}" type="slidenum">
              <a:rPr lang="cs-CZ">
                <a:latin typeface="Times New Roman" pitchFamily="18" charset="0"/>
              </a:rPr>
              <a:pPr eaLnBrk="1" hangingPunct="1"/>
              <a:t>14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2552CA-8F37-4D90-8E72-C106B0EFA9D6}" type="slidenum">
              <a:rPr lang="cs-CZ">
                <a:latin typeface="Times New Roman" pitchFamily="18" charset="0"/>
              </a:rPr>
              <a:pPr eaLnBrk="1" hangingPunct="1"/>
              <a:t>15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BF612B-A0A9-4584-A56B-C7F65E0B10F0}" type="slidenum">
              <a:rPr lang="cs-CZ">
                <a:latin typeface="Times New Roman" pitchFamily="18" charset="0"/>
              </a:rPr>
              <a:pPr eaLnBrk="1" hangingPunct="1"/>
              <a:t>18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0A982B-F559-4C15-A946-5FC60F18CDE9}" type="slidenum">
              <a:rPr lang="cs-CZ">
                <a:latin typeface="Times New Roman" pitchFamily="18" charset="0"/>
              </a:rPr>
              <a:pPr eaLnBrk="1" hangingPunct="1"/>
              <a:t>19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6457BC-237E-43EF-9602-EC18EA37DE1F}" type="slidenum">
              <a:rPr lang="cs-CZ">
                <a:latin typeface="Times New Roman" pitchFamily="18" charset="0"/>
              </a:rPr>
              <a:pPr eaLnBrk="1" hangingPunct="1"/>
              <a:t>22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A941B0-538F-4287-A87C-EB00349C4C1F}" type="slidenum">
              <a:rPr lang="cs-CZ">
                <a:latin typeface="Times New Roman" pitchFamily="18" charset="0"/>
              </a:rPr>
              <a:pPr eaLnBrk="1" hangingPunct="1"/>
              <a:t>23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23BE99-1641-4896-820B-67C907D0C29C}" type="slidenum">
              <a:rPr lang="cs-CZ">
                <a:latin typeface="Times New Roman" pitchFamily="18" charset="0"/>
              </a:rPr>
              <a:pPr eaLnBrk="1" hangingPunct="1"/>
              <a:t>24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82615F-7F24-421A-B0D7-B06E210516F8}" type="slidenum">
              <a:rPr lang="cs-CZ">
                <a:latin typeface="Times New Roman" pitchFamily="18" charset="0"/>
              </a:rPr>
              <a:pPr eaLnBrk="1" hangingPunct="1"/>
              <a:t>25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A4DA45-3E8E-4B7C-9D1A-73EA5B817F8F}" type="slidenum">
              <a:rPr lang="cs-CZ">
                <a:latin typeface="Times New Roman" pitchFamily="18" charset="0"/>
              </a:rPr>
              <a:pPr eaLnBrk="1" hangingPunct="1"/>
              <a:t>26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433FC9-BD42-4139-BCCF-16663A4C0584}" type="slidenum">
              <a:rPr lang="cs-CZ">
                <a:latin typeface="Times New Roman" pitchFamily="18" charset="0"/>
              </a:rPr>
              <a:pPr eaLnBrk="1" hangingPunct="1"/>
              <a:t>2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FC7F1A-1686-48C6-8F10-8B24B821BC1B}" type="slidenum">
              <a:rPr lang="cs-CZ">
                <a:latin typeface="Times New Roman" pitchFamily="18" charset="0"/>
              </a:rPr>
              <a:pPr eaLnBrk="1" hangingPunct="1"/>
              <a:t>28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3A484F-6CE2-4DE7-8D00-F52967E64915}" type="slidenum">
              <a:rPr lang="cs-CZ">
                <a:latin typeface="Times New Roman" pitchFamily="18" charset="0"/>
              </a:rPr>
              <a:pPr eaLnBrk="1" hangingPunct="1"/>
              <a:t>3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2D62CF-7085-4444-934F-980FC94BDFD2}" type="slidenum">
              <a:rPr lang="cs-CZ">
                <a:latin typeface="Times New Roman" pitchFamily="18" charset="0"/>
              </a:rPr>
              <a:pPr eaLnBrk="1" hangingPunct="1"/>
              <a:t>4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8DB5AE-441E-433A-848F-D7A4FC3C1B2E}" type="slidenum">
              <a:rPr lang="cs-CZ">
                <a:latin typeface="Times New Roman" pitchFamily="18" charset="0"/>
              </a:rPr>
              <a:pPr eaLnBrk="1" hangingPunct="1"/>
              <a:t>5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3DC378-857C-49EE-B759-8A8E567F276C}" type="slidenum">
              <a:rPr lang="cs-CZ">
                <a:latin typeface="Times New Roman" pitchFamily="18" charset="0"/>
              </a:rPr>
              <a:pPr eaLnBrk="1" hangingPunct="1"/>
              <a:t>6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68A572-9DA0-44ED-B9DA-9E26620D7152}" type="slidenum">
              <a:rPr lang="cs-CZ">
                <a:latin typeface="Times New Roman" pitchFamily="18" charset="0"/>
              </a:rPr>
              <a:pPr eaLnBrk="1" hangingPunct="1"/>
              <a:t>8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A702F9-D414-43D6-8DC7-F7E8AFCA7145}" type="slidenum">
              <a:rPr lang="cs-CZ">
                <a:latin typeface="Times New Roman" pitchFamily="18" charset="0"/>
              </a:rPr>
              <a:pPr eaLnBrk="1" hangingPunct="1"/>
              <a:t>10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84AFF0-06DA-458A-9F7E-A5F0316D263A}" type="slidenum">
              <a:rPr lang="cs-CZ">
                <a:latin typeface="Times New Roman" pitchFamily="18" charset="0"/>
              </a:rPr>
              <a:pPr eaLnBrk="1" hangingPunct="1"/>
              <a:t>11</a:t>
            </a:fld>
            <a:endParaRPr lang="cs-CZ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01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901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46CBDB-37A7-48E8-B44B-E06779AF6A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8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5A4D-5076-4585-8414-561184CCE8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53EBB-F7BF-4A9E-9495-F5ECAB4F41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443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FB332-9CB0-49C5-9EA1-0C1A94B24A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60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42F21-08C1-4592-9F63-A3CC36F57B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61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1D270-EF46-4EE0-A6BA-AA544FE2C2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02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3682-B2E9-4A67-BCB0-109575F21A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0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FDD0E-B4E7-4A79-AD37-CC3F9E83BC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99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F709C-ABAE-4679-8E3B-B511E01909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62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9F416-1868-4F18-96D3-66256B893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10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64F8A-1E01-41CD-80C7-62686A1A59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852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473CBE57-EDC7-4ED8-9E19-7963C108DC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esetW\hyblova\DokumentyX-Z\V&#253;uka%20podzim%202013\standardy_prezen&#269;n&#237;%202013\p&#345;edn&#225;&#353;ky\zru&#353;en&#237;%20sn&#237;&#382;en&#237;%20hodnoty.doc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file:///\\esetW\hyblova\DokumentyX-Z\V&#253;uka%20podzim%202013\standardy_prezen&#269;n&#237;%202013\p&#345;edn&#225;&#353;ky\zru&#353;en&#237;%20sn&#237;&#382;en&#237;%20hodnoty%20s%20goodwillem.doc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6613" y="1601788"/>
            <a:ext cx="7086600" cy="1244600"/>
          </a:xfrm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66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 36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9937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/>
              <a:t>Snížení hodnoty aktiv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Měření realizovatelné hodnoty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algn="ctr" eaLnBrk="1" hangingPunct="1">
              <a:buClr>
                <a:schemeClr val="tx1"/>
              </a:buClr>
            </a:pPr>
            <a:r>
              <a:rPr lang="cs-CZ" b="1" smtClean="0">
                <a:solidFill>
                  <a:schemeClr val="accent2"/>
                </a:solidFill>
              </a:rPr>
              <a:t> </a:t>
            </a:r>
            <a:r>
              <a:rPr lang="cs-CZ" b="1" smtClean="0"/>
              <a:t>Hodnota z užívání </a:t>
            </a:r>
            <a:r>
              <a:rPr lang="cs-CZ" b="1" smtClean="0">
                <a:cs typeface="Times New Roman" pitchFamily="18" charset="0"/>
              </a:rPr>
              <a:t>&amp;</a:t>
            </a:r>
            <a:r>
              <a:rPr lang="cs-CZ" b="1" smtClean="0"/>
              <a:t> čistá prodejní cena (není třeba zjišťovat obě).</a:t>
            </a:r>
          </a:p>
          <a:p>
            <a:pPr eaLnBrk="1" hangingPunct="1">
              <a:buClr>
                <a:schemeClr val="tx1"/>
              </a:buClr>
            </a:pPr>
            <a:endParaRPr lang="cs-CZ" b="1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cs-CZ" b="1" smtClean="0"/>
          </a:p>
          <a:p>
            <a:pPr eaLnBrk="1" hangingPunct="1">
              <a:buClr>
                <a:schemeClr val="tx1"/>
              </a:buClr>
            </a:pPr>
            <a:endParaRPr lang="cs-CZ" b="1" smtClean="0"/>
          </a:p>
          <a:p>
            <a:pPr eaLnBrk="1" hangingPunct="1">
              <a:buClr>
                <a:schemeClr val="tx1"/>
              </a:buClr>
            </a:pPr>
            <a:endParaRPr lang="cs-CZ" b="1" smtClean="0"/>
          </a:p>
          <a:p>
            <a:pPr eaLnBrk="1" hangingPunct="1">
              <a:buClr>
                <a:schemeClr val="tx1"/>
              </a:buClr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Uznání ztráty ze snížení hodnoty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SHA nastává, když je </a:t>
            </a:r>
            <a:r>
              <a:rPr lang="cs-CZ" b="1" u="sng" smtClean="0"/>
              <a:t>účetní hodnota vyšší než zpětně získatelná částka.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SHA je nákladem ve výsledovce.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Pokud bylo aktivum dříve přeceněno nahoru, snížením fondu z přecenění.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Po uznání ztráty ze snížení hodnoty se upraví odpisový plán.</a:t>
            </a:r>
          </a:p>
          <a:p>
            <a:pPr eaLnBrk="1" hangingPunct="1"/>
            <a:endParaRPr lang="cs-CZ" b="1" smtClean="0"/>
          </a:p>
          <a:p>
            <a:pPr eaLnBrk="1" hangingPunct="1">
              <a:buFont typeface="Wingdings" pitchFamily="2" charset="2"/>
              <a:buNone/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hodnota aktiva je 100, roční odpis 20, doba životnosti aktiva 5 let.  Ve druhém roce firma identifikovala snížení hodnoty aktiv na 45.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7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Penězotvorné jednotky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Stanovují se tehdy, jestliže nelze identifikovat peněžní toky související s provozem individuálního aktiva.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Účetní hodnota penězotvorné jednotky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4000" b="1" smtClean="0"/>
              <a:t>=</a:t>
            </a:r>
          </a:p>
          <a:p>
            <a:pPr eaLnBrk="1" hangingPunct="1">
              <a:buClr>
                <a:schemeClr val="tx1"/>
              </a:buClr>
            </a:pPr>
            <a:r>
              <a:rPr lang="cs-CZ" b="1" smtClean="0"/>
              <a:t>Účetní hodnota těch aktiv, která mohou být přiřazena na rozumném a konzistentním základě.</a:t>
            </a:r>
          </a:p>
          <a:p>
            <a:pPr eaLnBrk="1" hangingPunct="1">
              <a:buClr>
                <a:schemeClr val="tx1"/>
              </a:buClr>
            </a:pPr>
            <a:r>
              <a:rPr lang="cs-CZ" b="1" smtClean="0"/>
              <a:t>Nezahrnuje hodnotu závazků s výjimkou, kdy zpětně získatelná částka nemůže být bez hodnoty závazku stanovena.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600" b="1" smtClean="0">
                <a:solidFill>
                  <a:schemeClr val="tx1"/>
                </a:solidFill>
              </a:rPr>
              <a:t>Příklad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800" b="1" smtClean="0"/>
              <a:t>Společnost X vyrábí jeden druh výrobků a vlastní závody A, B, C.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A vyrábí součástky, které se montují v B a C.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Výrobky ze závodů B a C jsou určeny pro konečného spotřebitele.</a:t>
            </a:r>
          </a:p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800" b="1" smtClean="0"/>
              <a:t>Co je penězotvorná jednotka pro závod X v případě že: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Pro výrobky závodu A existuje aktivní trh?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Pro výrobky závodu A neexistuje aktivní trh?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se skládá ze dvou závodů, účetní hodnota závodu 1 je 1000, účetní hodnota závodu 2 je 1200. Každý ze závodů je samostatnou </a:t>
            </a:r>
            <a:r>
              <a:rPr lang="cs-CZ" dirty="0" err="1" smtClean="0"/>
              <a:t>penězotvornou</a:t>
            </a:r>
            <a:r>
              <a:rPr lang="cs-CZ" dirty="0" smtClean="0"/>
              <a:t> jednotkou, zpětně získatelná částka závodu 1 je 850, zpětně získatelná částka závodu 2 je 1250.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1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jednotka se skládá ze dvou závodů, účetní hodnota závodu 1 je 1000, účetní hodnota závodu 2 je 1200. </a:t>
            </a:r>
            <a:r>
              <a:rPr lang="cs-CZ" dirty="0" smtClean="0"/>
              <a:t>Oba závody dohromady tvoří </a:t>
            </a:r>
            <a:r>
              <a:rPr lang="cs-CZ" dirty="0" err="1" smtClean="0"/>
              <a:t>penězotvornou</a:t>
            </a:r>
            <a:r>
              <a:rPr lang="cs-CZ" dirty="0" smtClean="0"/>
              <a:t> jednotu, </a:t>
            </a:r>
            <a:r>
              <a:rPr lang="cs-CZ" dirty="0"/>
              <a:t>zpětně získatelná částka </a:t>
            </a:r>
            <a:r>
              <a:rPr lang="cs-CZ" dirty="0" smtClean="0"/>
              <a:t>celé </a:t>
            </a:r>
            <a:r>
              <a:rPr lang="cs-CZ" dirty="0" err="1" smtClean="0"/>
              <a:t>penězotvorné</a:t>
            </a:r>
            <a:r>
              <a:rPr lang="cs-CZ" dirty="0" smtClean="0"/>
              <a:t> jednotky je 2100.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52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GOODWILL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cs-CZ" sz="2400" b="1" smtClean="0"/>
              <a:t>Negeneruje peněžní toky.</a:t>
            </a:r>
          </a:p>
          <a:p>
            <a:pPr eaLnBrk="1" hangingPunct="1">
              <a:buClr>
                <a:schemeClr val="tx1"/>
              </a:buClr>
            </a:pPr>
            <a:r>
              <a:rPr lang="cs-CZ" sz="2400" b="1" smtClean="0"/>
              <a:t>K datu akvizice přiřazen ke každé penězotvorné jednotce nabyvatele, u kterých se očekává, že jim kombinace přinese prospěch.</a:t>
            </a:r>
          </a:p>
          <a:p>
            <a:pPr eaLnBrk="1" hangingPunct="1">
              <a:buClr>
                <a:schemeClr val="tx1"/>
              </a:buClr>
            </a:pPr>
            <a:r>
              <a:rPr lang="cs-CZ" sz="2400" b="1" smtClean="0"/>
              <a:t>Při vyřazení činnosti v rámci penězotvorné jednotky, ke které byl goodwill přidělen, zahrnout goodwill do účetní hodnoty vyřazené činnosti a ocenit v poměru zpětně získatelné částky vyřazené činnosti a hodnoty zbývající penězotvorné jednotky.</a:t>
            </a:r>
          </a:p>
          <a:p>
            <a:pPr eaLnBrk="1" hangingPunct="1">
              <a:buClr>
                <a:schemeClr val="tx1"/>
              </a:buClr>
            </a:pPr>
            <a:endParaRPr lang="cs-CZ" sz="2400" b="1" smtClean="0"/>
          </a:p>
          <a:p>
            <a:pPr algn="ctr" eaLnBrk="1" hangingPunct="1">
              <a:buFont typeface="Wingdings" pitchFamily="2" charset="2"/>
              <a:buNone/>
            </a:pPr>
            <a:endParaRPr 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Testování penězotvorné jednotky na SHA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Goodwill nebyl přidělen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ZZČ </a:t>
            </a:r>
            <a:r>
              <a:rPr lang="en-US" b="1" smtClean="0">
                <a:cs typeface="Times New Roman" pitchFamily="18" charset="0"/>
              </a:rPr>
              <a:t>&lt;</a:t>
            </a:r>
            <a:r>
              <a:rPr lang="cs-CZ" b="1" smtClean="0">
                <a:cs typeface="Times New Roman" pitchFamily="18" charset="0"/>
              </a:rPr>
              <a:t> ÚH (bez goodwillu) = SHA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Goodwill byl přidělen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ZZČ </a:t>
            </a:r>
            <a:r>
              <a:rPr lang="en-US" b="1" smtClean="0">
                <a:cs typeface="Times New Roman" pitchFamily="18" charset="0"/>
              </a:rPr>
              <a:t>&lt;</a:t>
            </a:r>
            <a:r>
              <a:rPr lang="cs-CZ" b="1" smtClean="0">
                <a:cs typeface="Times New Roman" pitchFamily="18" charset="0"/>
              </a:rPr>
              <a:t> ÚH (s goodwillem) = SHA</a:t>
            </a:r>
            <a:endParaRPr lang="en-US" b="1" smtClean="0">
              <a:cs typeface="Times New Roman" pitchFamily="18" charset="0"/>
            </a:endParaRP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standardu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Zajistit, aby aktiva v účetnictví nebyla vedena ve vyšší částce než je jejich </a:t>
            </a:r>
            <a:r>
              <a:rPr lang="cs-CZ" b="1" u="sng" smtClean="0"/>
              <a:t>zpětně získatelná částka</a:t>
            </a:r>
            <a:r>
              <a:rPr lang="cs-CZ" b="1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Specifikovat, kdy nastane snížení hodnoty aktiv.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Účetní jednotka se skládá ze dvou závodů, účetní hodnota závodu 1 je 1000, účetní hodnota závodu 2 je 1200. Oba závody dohromady tvoří </a:t>
            </a:r>
            <a:r>
              <a:rPr lang="cs-CZ" sz="2800" dirty="0" err="1"/>
              <a:t>penězotvornou</a:t>
            </a:r>
            <a:r>
              <a:rPr lang="cs-CZ" sz="2800" dirty="0"/>
              <a:t> </a:t>
            </a:r>
            <a:r>
              <a:rPr lang="cs-CZ" sz="2800" dirty="0" smtClean="0"/>
              <a:t>jednotku</a:t>
            </a:r>
            <a:r>
              <a:rPr lang="cs-CZ" sz="2800" dirty="0"/>
              <a:t>, zpětně získatelná částka celé </a:t>
            </a:r>
            <a:r>
              <a:rPr lang="cs-CZ" sz="2800" dirty="0" err="1"/>
              <a:t>penězotvorné</a:t>
            </a:r>
            <a:r>
              <a:rPr lang="cs-CZ" sz="2800" dirty="0"/>
              <a:t> jednotky je 2100</a:t>
            </a:r>
            <a:r>
              <a:rPr lang="cs-CZ" sz="2800" dirty="0" smtClean="0"/>
              <a:t>. K </a:t>
            </a:r>
            <a:r>
              <a:rPr lang="cs-CZ" sz="2800" dirty="0" err="1" smtClean="0"/>
              <a:t>penězotvorné</a:t>
            </a:r>
            <a:r>
              <a:rPr lang="cs-CZ" sz="2800" dirty="0" smtClean="0"/>
              <a:t> jednotce byl přiřazen goodwill v hodnotě 200.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50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Účetní jednotku tvoří dva závody, každý z nich je samostatnou </a:t>
            </a:r>
            <a:r>
              <a:rPr lang="cs-CZ" sz="2800" dirty="0" err="1" smtClean="0"/>
              <a:t>penězotvornou</a:t>
            </a:r>
            <a:r>
              <a:rPr lang="cs-CZ" sz="2800" dirty="0" smtClean="0"/>
              <a:t> jednotkou. Účetní hodnota závodu 1 je 1000, účetní jednotka závodu 2 je 1800. Závodům je přiřazen goodwill v hodnotě 100. </a:t>
            </a:r>
          </a:p>
          <a:p>
            <a:r>
              <a:rPr lang="cs-CZ" sz="2800" dirty="0" smtClean="0"/>
              <a:t>Účetní jednotka se rozhodla prodat závod 1 za 1500. Zpětně získatelná částka závodu 2 je 1900.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11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Celopodniková aktiva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cs-CZ" sz="2400" b="1" smtClean="0"/>
              <a:t>Nevytváří samostatné peněžní toky</a:t>
            </a:r>
          </a:p>
          <a:p>
            <a:pPr eaLnBrk="1" hangingPunct="1">
              <a:buClr>
                <a:schemeClr val="tx1"/>
              </a:buClr>
            </a:pPr>
            <a:r>
              <a:rPr lang="cs-CZ" sz="2400" b="1" smtClean="0"/>
              <a:t>Jejich ZZČ nemůže být určena s výjimkou aktiv, určených k prodeji.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Celopodniková aktiva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Celopodniková aktiva lze přiřadit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ZZČ </a:t>
            </a:r>
            <a:r>
              <a:rPr lang="en-US" sz="2000" b="1" smtClean="0">
                <a:cs typeface="Times New Roman" pitchFamily="18" charset="0"/>
              </a:rPr>
              <a:t>&lt;</a:t>
            </a:r>
            <a:r>
              <a:rPr lang="cs-CZ" sz="2000" b="1" smtClean="0">
                <a:cs typeface="Times New Roman" pitchFamily="18" charset="0"/>
              </a:rPr>
              <a:t> ÚH (včetně celopodnikových aktiv) = SHA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Celopodniková aktiva nelze přiřadit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Porovnat ZZČ zkoumané penězotvorné jednotky s její účetní hodnotou (nezahrnující celopodniková aktiva) – případně rozpoznat SHA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Určit nejmenší skupinu penězotvorných jednotek, které zahrnují zkoumanou penězotvornou jednotku a ke které lze na rozumném základě přiřadit celopodniková aktiva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Porovnat ZZČ skupiny penězotvorných jednotek s jejich účetní hodnotou (zahrnující celopodniková aktiva) – případně rozpoznat SHA</a:t>
            </a:r>
            <a:endParaRPr lang="en-US" sz="2000" b="1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cs-CZ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Rozdělení ztráty ze SHA v rámci penězotvorné jednotky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cs-CZ" sz="2800" b="1" smtClean="0"/>
              <a:t>Snížení účetní hodnotu v tomto pořadí:</a:t>
            </a:r>
          </a:p>
          <a:p>
            <a:pPr lvl="1" eaLnBrk="1" hangingPunct="1">
              <a:buClr>
                <a:schemeClr val="tx1"/>
              </a:buClr>
            </a:pPr>
            <a:r>
              <a:rPr lang="cs-CZ" sz="2400" b="1" smtClean="0"/>
              <a:t>goodwill přidělený penězotvorné jednotce,</a:t>
            </a:r>
          </a:p>
          <a:p>
            <a:pPr lvl="1" eaLnBrk="1" hangingPunct="1">
              <a:buClr>
                <a:schemeClr val="tx1"/>
              </a:buClr>
            </a:pPr>
            <a:r>
              <a:rPr lang="cs-CZ" sz="2400" b="1" smtClean="0"/>
              <a:t>ostatní aktiva jednotky v poměru účetních hodnot aktiv v jednotce.</a:t>
            </a:r>
          </a:p>
          <a:p>
            <a:pPr eaLnBrk="1" hangingPunct="1">
              <a:buClr>
                <a:schemeClr val="tx1"/>
              </a:buClr>
            </a:pPr>
            <a:r>
              <a:rPr lang="cs-CZ" sz="2800" b="1" smtClean="0"/>
              <a:t>Účetní hodnota aktiva nemůže být snížena pod nejvyšší z:</a:t>
            </a:r>
          </a:p>
          <a:p>
            <a:pPr lvl="1" eaLnBrk="1" hangingPunct="1">
              <a:buClr>
                <a:schemeClr val="tx1"/>
              </a:buClr>
            </a:pPr>
            <a:r>
              <a:rPr lang="cs-CZ" sz="2400" b="1" smtClean="0"/>
              <a:t>čisté prodejní ceny,</a:t>
            </a:r>
          </a:p>
          <a:p>
            <a:pPr lvl="1" eaLnBrk="1" hangingPunct="1">
              <a:buClr>
                <a:schemeClr val="tx1"/>
              </a:buClr>
            </a:pPr>
            <a:r>
              <a:rPr lang="cs-CZ" sz="2400" b="1" smtClean="0"/>
              <a:t>hodnoty z užívání,</a:t>
            </a:r>
          </a:p>
          <a:p>
            <a:pPr lvl="1" eaLnBrk="1" hangingPunct="1">
              <a:buClr>
                <a:schemeClr val="tx1"/>
              </a:buClr>
            </a:pPr>
            <a:r>
              <a:rPr lang="cs-CZ" sz="2400" b="1" smtClean="0"/>
              <a:t>nuly.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Zrušení ztráty ze snížení hodnoty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cs-CZ" b="1" smtClean="0"/>
              <a:t>Každoročně ověřit.</a:t>
            </a:r>
          </a:p>
          <a:p>
            <a:pPr eaLnBrk="1" hangingPunct="1">
              <a:buClr>
                <a:schemeClr val="tx1"/>
              </a:buClr>
            </a:pPr>
            <a:r>
              <a:rPr lang="cs-CZ" b="1" smtClean="0"/>
              <a:t>Vnitřní a vnější zdroje informace.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Zrušení ztráty ze snížení hodnoty u jednotlivých aktiv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z="2800" b="1" u="sng" smtClean="0"/>
              <a:t>Výnos</a:t>
            </a:r>
            <a:r>
              <a:rPr lang="cs-CZ" sz="2800" b="1" smtClean="0"/>
              <a:t> ve výsledovce, pokud aktivum není přeceněno.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z="2800" b="1" smtClean="0"/>
              <a:t>U přeceněného aktiva ve  prospěch </a:t>
            </a:r>
            <a:r>
              <a:rPr lang="cs-CZ" sz="2800" b="1" u="sng" smtClean="0"/>
              <a:t>vlastního kapitálu</a:t>
            </a:r>
            <a:r>
              <a:rPr lang="cs-CZ" sz="2800" b="1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z="2800" b="1" smtClean="0"/>
              <a:t>Účetní hodnota (způsobená zrušením ztráty ze snížení hodnoty) nesmí převyšovat účetní hodnotu která byla stanovena kdyby v předchozích letech nebyla uznána žádná ztráta ze snížení hodnoty aktiva.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z="2800" b="1" smtClean="0"/>
              <a:t>Nutno upravit odpisy.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vlastní dlouhodobé aktivum, pořizovací cena 1000, doba použitelnosti 10 let. </a:t>
            </a:r>
          </a:p>
          <a:p>
            <a:r>
              <a:rPr lang="cs-CZ" dirty="0" smtClean="0"/>
              <a:t>Ve třetím roce použitelnosti provedla test na snížení hodnoty aktiva, zpětně získatelná částka je 560. </a:t>
            </a:r>
          </a:p>
          <a:p>
            <a:r>
              <a:rPr lang="cs-CZ" dirty="0" smtClean="0"/>
              <a:t>V sedmém roce životnosti aktiva je zpětně získatelná částka 320.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3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Zrušení ztráty ze snížení hodnoty u penězotvorné jednotky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cs-CZ" b="1" smtClean="0"/>
              <a:t>Zrušení ztráty ze snížení hodnoty přiřazeno v tomto pořadí:</a:t>
            </a:r>
          </a:p>
          <a:p>
            <a:pPr lvl="1" eaLnBrk="1" hangingPunct="1">
              <a:buClr>
                <a:schemeClr val="tx1"/>
              </a:buClr>
            </a:pPr>
            <a:r>
              <a:rPr lang="cs-CZ" b="1" smtClean="0"/>
              <a:t>aktivům v poměru jejich účetních hodnot.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cs-CZ" b="1" smtClean="0"/>
              <a:t>Účetní hodnota se nemůže zvýšit nad nižší z:</a:t>
            </a:r>
          </a:p>
          <a:p>
            <a:pPr lvl="1" eaLnBrk="1" hangingPunct="1">
              <a:buClr>
                <a:schemeClr val="tx1"/>
              </a:buClr>
            </a:pPr>
            <a:r>
              <a:rPr lang="cs-CZ" b="1" smtClean="0"/>
              <a:t>jeho zpětně získatelné částky, </a:t>
            </a:r>
          </a:p>
          <a:p>
            <a:pPr lvl="1" eaLnBrk="1" hangingPunct="1">
              <a:buClr>
                <a:schemeClr val="tx1"/>
              </a:buClr>
            </a:pPr>
            <a:r>
              <a:rPr lang="cs-CZ" b="1" smtClean="0"/>
              <a:t>účetní hodnoty, která byla stanovena, kdyby v předchozích letech nebyla uznána ztráta ze snížení hodnoty.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467982"/>
              </p:ext>
            </p:extLst>
          </p:nvPr>
        </p:nvGraphicFramePr>
        <p:xfrm>
          <a:off x="949325" y="2936875"/>
          <a:ext cx="7661275" cy="220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kument" r:id="rId3" imgW="5910177" imgH="1700808" progId="Word.Document.12">
                  <p:link updateAutomatic="1"/>
                </p:oleObj>
              </mc:Choice>
              <mc:Fallback>
                <p:oleObj name="Dokument" r:id="rId3" imgW="5910177" imgH="1700808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9325" y="2936875"/>
                        <a:ext cx="7661275" cy="220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607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FF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Působnost standardu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Standard se zabývá snížením hodnoty všech aktiv kromě: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zásob (IAS 2),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aktiv vyplývajících ze stavebních kontraktů (IAS 11),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odložených daňových aktiv (IAS 12)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snížení hodnoty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726988"/>
              </p:ext>
            </p:extLst>
          </p:nvPr>
        </p:nvGraphicFramePr>
        <p:xfrm>
          <a:off x="949325" y="2820988"/>
          <a:ext cx="7661275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kument" r:id="rId3" imgW="5910177" imgH="1877908" progId="Word.Document.12">
                  <p:link updateAutomatic="1"/>
                </p:oleObj>
              </mc:Choice>
              <mc:Fallback>
                <p:oleObj name="Dokument" r:id="rId3" imgW="5910177" imgH="1877908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9325" y="2820988"/>
                        <a:ext cx="7661275" cy="2433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71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Základní pojmy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b="1" smtClean="0"/>
              <a:t>Zpětně získatelná částka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Vyšší z čisté prodejní ceny a hodnoty užití aktiva.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b="1" smtClean="0"/>
              <a:t>Hodnota užití aktiva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Současná hodnota budoucích peněžních toků vyplývajících z využívání aktiva a jeho prodejní cena  na konci životnosti.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800" b="1" smtClean="0"/>
              <a:t>Čistá prodejní cena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Částka, kterou lze získat prodejem aktiva mezi nezávislými stranami minus náklady na prodej za obvyklých podmínek.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Základní pojmy - </a:t>
            </a:r>
            <a:r>
              <a:rPr lang="cs-CZ" sz="2000" b="1" smtClean="0">
                <a:solidFill>
                  <a:schemeClr val="tx1"/>
                </a:solidFill>
              </a:rPr>
              <a:t>pokračování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Penězotvorná jednotka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Nejmenší identifikovatelná skupina aktiv, která v souvislosti s používáním generuje peněžní příjmy a ty jsou nezávislé na peněžních příjmech ostatních aktiv.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Celopodniková aktiva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Aktiva kromě goodwillu, která přispívají k budoucím peněžním tokům sledované penězotvorné jednotky a ostatních penězotvorných jednotek a samy o sobě negenerují peněžní příjmy.</a:t>
            </a:r>
            <a:r>
              <a:rPr lang="cs-CZ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Kdy nastane snížení hodnoty aktiv???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Pokud ocenění v rozvaze je vyšší než zpětně získatelná částka.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Účetní hodnota aktiva je 300.</a:t>
            </a:r>
          </a:p>
          <a:p>
            <a:r>
              <a:rPr lang="cs-CZ" sz="2400" b="1" dirty="0" smtClean="0"/>
              <a:t>Prodejní cena 350, náklady spojené s prodejem 40.</a:t>
            </a:r>
          </a:p>
          <a:p>
            <a:r>
              <a:rPr lang="cs-CZ" sz="2400" b="1" dirty="0" smtClean="0"/>
              <a:t>Hodnota z užívání 290.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Účetní hodnota aktiva je 300.</a:t>
            </a:r>
          </a:p>
          <a:p>
            <a:r>
              <a:rPr lang="cs-CZ" sz="2400" b="1" dirty="0" smtClean="0"/>
              <a:t>Prodejní cena 320, náklady spojené s prodejem 40. </a:t>
            </a:r>
          </a:p>
          <a:p>
            <a:r>
              <a:rPr lang="cs-CZ" sz="2400" b="1" dirty="0" smtClean="0"/>
              <a:t>Hodnota z užívání je 290</a:t>
            </a:r>
            <a:r>
              <a:rPr lang="cs-CZ" sz="2800" b="1" dirty="0" smtClean="0"/>
              <a:t>.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05928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Základní ustanovení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endParaRPr lang="cs-CZ" b="1" smtClean="0"/>
          </a:p>
          <a:p>
            <a:pPr eaLnBrk="1" hangingPunct="1">
              <a:buClr>
                <a:schemeClr val="tx1"/>
              </a:buClr>
            </a:pPr>
            <a:endParaRPr lang="cs-CZ" b="1" smtClean="0"/>
          </a:p>
          <a:p>
            <a:pPr eaLnBrk="1" hangingPunct="1">
              <a:buClr>
                <a:schemeClr val="tx1"/>
              </a:buClr>
            </a:pPr>
            <a:r>
              <a:rPr lang="cs-CZ" b="1" smtClean="0"/>
              <a:t>K datu účetní závěrky prověřit náznaky.</a:t>
            </a:r>
          </a:p>
          <a:p>
            <a:pPr eaLnBrk="1" hangingPunct="1">
              <a:buClr>
                <a:schemeClr val="tx1"/>
              </a:buClr>
            </a:pPr>
            <a:r>
              <a:rPr lang="cs-CZ" b="1" smtClean="0"/>
              <a:t>Vnitřní a vnější zdroje informací.</a:t>
            </a:r>
          </a:p>
          <a:p>
            <a:pPr eaLnBrk="1" hangingPunct="1">
              <a:buClr>
                <a:schemeClr val="tx1"/>
              </a:buClr>
            </a:pPr>
            <a:endParaRPr lang="cs-CZ" b="1" smtClean="0"/>
          </a:p>
          <a:p>
            <a:pPr eaLnBrk="1" hangingPunct="1">
              <a:buClr>
                <a:schemeClr val="tx1"/>
              </a:buClr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Tržby podniku klesají v důsledku fúze dvou významných konkurentů, kteří nabízejí vyšší ceny. </a:t>
            </a:r>
          </a:p>
          <a:p>
            <a:r>
              <a:rPr lang="cs-CZ" dirty="0" smtClean="0"/>
              <a:t>Tržby podniku klesají kvůli neschopnosti managementu. </a:t>
            </a:r>
          </a:p>
          <a:p>
            <a:r>
              <a:rPr lang="cs-CZ" dirty="0" smtClean="0"/>
              <a:t>Tržby cestovní kanceláře klesají z důvodu zhoršení bezpečnostní situace v některých zemích.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05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477</TotalTime>
  <Words>1130</Words>
  <Application>Microsoft Office PowerPoint</Application>
  <PresentationFormat>Předvádění na obrazovce (4:3)</PresentationFormat>
  <Paragraphs>144</Paragraphs>
  <Slides>30</Slides>
  <Notes>20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Propojení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Osy</vt:lpstr>
      <vt:lpstr>\\esetW\hyblova\DokumentyX-Z\Výuka podzim 2013\standardy_prezenční 2013\přednášky\zrušení snížení hodnoty.docx</vt:lpstr>
      <vt:lpstr>\\esetW\hyblova\DokumentyX-Z\Výuka podzim 2013\standardy_prezenční 2013\přednášky\zrušení snížení hodnoty s goodwillem.docx</vt:lpstr>
      <vt:lpstr>IAS 36</vt:lpstr>
      <vt:lpstr>Cíl standardu</vt:lpstr>
      <vt:lpstr>Působnost standardu</vt:lpstr>
      <vt:lpstr>Základní pojmy</vt:lpstr>
      <vt:lpstr>Základní pojmy - pokračování</vt:lpstr>
      <vt:lpstr>Kdy nastane snížení hodnoty aktiv???</vt:lpstr>
      <vt:lpstr>Příklad</vt:lpstr>
      <vt:lpstr>Základní ustanovení</vt:lpstr>
      <vt:lpstr>Příklad</vt:lpstr>
      <vt:lpstr>Měření realizovatelné hodnoty</vt:lpstr>
      <vt:lpstr>Uznání ztráty ze snížení hodnoty</vt:lpstr>
      <vt:lpstr>Příklad </vt:lpstr>
      <vt:lpstr>Penězotvorné jednotky</vt:lpstr>
      <vt:lpstr>Účetní hodnota penězotvorné jednotky</vt:lpstr>
      <vt:lpstr>Příklad</vt:lpstr>
      <vt:lpstr>Příklad</vt:lpstr>
      <vt:lpstr>Příklad</vt:lpstr>
      <vt:lpstr>GOODWILL</vt:lpstr>
      <vt:lpstr>Testování penězotvorné jednotky na SHA</vt:lpstr>
      <vt:lpstr>Příklad</vt:lpstr>
      <vt:lpstr>Příklad</vt:lpstr>
      <vt:lpstr>Celopodniková aktiva</vt:lpstr>
      <vt:lpstr>Celopodniková aktiva</vt:lpstr>
      <vt:lpstr>Rozdělení ztráty ze SHA v rámci penězotvorné jednotky</vt:lpstr>
      <vt:lpstr>Zrušení ztráty ze snížení hodnoty</vt:lpstr>
      <vt:lpstr>Zrušení ztráty ze snížení hodnoty u jednotlivých aktiv</vt:lpstr>
      <vt:lpstr>Příklad</vt:lpstr>
      <vt:lpstr>Zrušení ztráty ze snížení hodnoty u penězotvorné jednotky</vt:lpstr>
      <vt:lpstr>Příklad</vt:lpstr>
      <vt:lpstr>Zrušení snížení hodnoty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IAS 36</dc:title>
  <dc:subject>Snížení hodnoty aktiv</dc:subject>
  <dc:creator>Eva Hýblová</dc:creator>
  <cp:lastModifiedBy>Your User Name</cp:lastModifiedBy>
  <cp:revision>24</cp:revision>
  <dcterms:created xsi:type="dcterms:W3CDTF">1601-01-01T00:00:00Z</dcterms:created>
  <dcterms:modified xsi:type="dcterms:W3CDTF">2013-10-22T08:27:31Z</dcterms:modified>
</cp:coreProperties>
</file>