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18"/>
  </p:handoutMasterIdLst>
  <p:sldIdLst>
    <p:sldId id="256" r:id="rId2"/>
    <p:sldId id="257" r:id="rId3"/>
    <p:sldId id="274" r:id="rId4"/>
    <p:sldId id="258" r:id="rId5"/>
    <p:sldId id="259" r:id="rId6"/>
    <p:sldId id="262" r:id="rId7"/>
    <p:sldId id="263" r:id="rId8"/>
    <p:sldId id="264" r:id="rId9"/>
    <p:sldId id="279" r:id="rId10"/>
    <p:sldId id="265" r:id="rId11"/>
    <p:sldId id="266" r:id="rId12"/>
    <p:sldId id="267" r:id="rId13"/>
    <p:sldId id="268" r:id="rId14"/>
    <p:sldId id="269" r:id="rId15"/>
    <p:sldId id="270" r:id="rId16"/>
    <p:sldId id="278" r:id="rId1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3399FF"/>
    <a:srgbClr val="FFCC66"/>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89" autoAdjust="0"/>
  </p:normalViewPr>
  <p:slideViewPr>
    <p:cSldViewPr>
      <p:cViewPr varScale="1">
        <p:scale>
          <a:sx n="67" d="100"/>
          <a:sy n="67" d="100"/>
        </p:scale>
        <p:origin x="-6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Times New Roman" pitchFamily="18" charset="0"/>
              </a:defRPr>
            </a:lvl1pPr>
          </a:lstStyle>
          <a:p>
            <a:pPr>
              <a:defRPr/>
            </a:pPr>
            <a:endParaRPr lang="cs-CZ"/>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defRPr>
            </a:lvl1pPr>
          </a:lstStyle>
          <a:p>
            <a:pPr>
              <a:defRPr/>
            </a:pPr>
            <a:endParaRPr lang="cs-CZ"/>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Times New Roman" pitchFamily="18" charset="0"/>
              </a:defRPr>
            </a:lvl1pPr>
          </a:lstStyle>
          <a:p>
            <a:pPr>
              <a:defRPr/>
            </a:pPr>
            <a:endParaRPr lang="cs-CZ"/>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Times New Roman" pitchFamily="18" charset="0"/>
              </a:defRPr>
            </a:lvl1pPr>
          </a:lstStyle>
          <a:p>
            <a:pPr>
              <a:defRPr/>
            </a:pPr>
            <a:fld id="{A04DBCC4-AE19-4AB6-8184-31B9EAC71124}" type="slidenum">
              <a:rPr lang="cs-CZ"/>
              <a:pPr>
                <a:defRPr/>
              </a:pPr>
              <a:t>‹#›</a:t>
            </a:fld>
            <a:endParaRPr lang="cs-CZ"/>
          </a:p>
        </p:txBody>
      </p:sp>
    </p:spTree>
    <p:extLst>
      <p:ext uri="{BB962C8B-B14F-4D97-AF65-F5344CB8AC3E}">
        <p14:creationId xmlns:p14="http://schemas.microsoft.com/office/powerpoint/2010/main" val="321375977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6"/>
          <p:cNvGrpSpPr>
            <a:grpSpLocks/>
          </p:cNvGrpSpPr>
          <p:nvPr/>
        </p:nvGrpSpPr>
        <p:grpSpPr bwMode="auto">
          <a:xfrm>
            <a:off x="0" y="914400"/>
            <a:ext cx="8686800" cy="2514600"/>
            <a:chOff x="0" y="576"/>
            <a:chExt cx="5472" cy="1584"/>
          </a:xfrm>
        </p:grpSpPr>
        <p:sp>
          <p:nvSpPr>
            <p:cNvPr id="5" name="Oval 7"/>
            <p:cNvSpPr>
              <a:spLocks noChangeArrowheads="1"/>
            </p:cNvSpPr>
            <p:nvPr/>
          </p:nvSpPr>
          <p:spPr bwMode="auto">
            <a:xfrm>
              <a:off x="144" y="576"/>
              <a:ext cx="1584" cy="1584"/>
            </a:xfrm>
            <a:prstGeom prst="ellipse">
              <a:avLst/>
            </a:prstGeom>
            <a:noFill/>
            <a:ln w="127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a:p>
          </p:txBody>
        </p:sp>
        <p:sp>
          <p:nvSpPr>
            <p:cNvPr id="6" name="Rectangle 8"/>
            <p:cNvSpPr>
              <a:spLocks noChangeArrowheads="1"/>
            </p:cNvSpPr>
            <p:nvPr/>
          </p:nvSpPr>
          <p:spPr bwMode="hidden">
            <a:xfrm>
              <a:off x="0" y="1056"/>
              <a:ext cx="2976" cy="7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latin typeface="Times New Roman" pitchFamily="18" charset="0"/>
              </a:endParaRPr>
            </a:p>
          </p:txBody>
        </p:sp>
        <p:sp>
          <p:nvSpPr>
            <p:cNvPr id="7"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latin typeface="Times New Roman" pitchFamily="18" charset="0"/>
              </a:endParaRPr>
            </a:p>
          </p:txBody>
        </p:sp>
        <p:sp>
          <p:nvSpPr>
            <p:cNvPr id="8" name="Freeform 10"/>
            <p:cNvSpPr>
              <a:spLocks noChangeArrowheads="1"/>
            </p:cNvSpPr>
            <p:nvPr/>
          </p:nvSpPr>
          <p:spPr bwMode="auto">
            <a:xfrm>
              <a:off x="384" y="960"/>
              <a:ext cx="144" cy="913"/>
            </a:xfrm>
            <a:custGeom>
              <a:avLst/>
              <a:gdLst>
                <a:gd name="T0" fmla="*/ 144 w 1000"/>
                <a:gd name="T1" fmla="*/ 913 h 1000"/>
                <a:gd name="T2" fmla="*/ 0 w 1000"/>
                <a:gd name="T3" fmla="*/ 913 h 1000"/>
                <a:gd name="T4" fmla="*/ 0 w 1000"/>
                <a:gd name="T5" fmla="*/ 0 h 1000"/>
                <a:gd name="T6" fmla="*/ 144 w 1000"/>
                <a:gd name="T7" fmla="*/ 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9" name="Freeform 11"/>
            <p:cNvSpPr>
              <a:spLocks noChangeArrowheads="1"/>
            </p:cNvSpPr>
            <p:nvPr/>
          </p:nvSpPr>
          <p:spPr bwMode="auto">
            <a:xfrm>
              <a:off x="4944" y="762"/>
              <a:ext cx="165" cy="864"/>
            </a:xfrm>
            <a:custGeom>
              <a:avLst/>
              <a:gdLst>
                <a:gd name="T0" fmla="*/ 0 w 1000"/>
                <a:gd name="T1" fmla="*/ 0 h 1000"/>
                <a:gd name="T2" fmla="*/ 165 w 1000"/>
                <a:gd name="T3" fmla="*/ 0 h 1000"/>
                <a:gd name="T4" fmla="*/ 165 w 1000"/>
                <a:gd name="T5" fmla="*/ 864 h 1000"/>
                <a:gd name="T6" fmla="*/ 0 w 1000"/>
                <a:gd name="T7" fmla="*/ 864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cs-CZ"/>
            </a:p>
          </p:txBody>
        </p:sp>
      </p:grpSp>
      <p:sp>
        <p:nvSpPr>
          <p:cNvPr id="29698"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pPr lvl="0"/>
            <a:r>
              <a:rPr lang="cs-CZ" noProof="0" smtClean="0"/>
              <a:t>Klepnutím lze upravit styl předlohy podnadpisů.</a:t>
            </a:r>
          </a:p>
        </p:txBody>
      </p:sp>
      <p:sp>
        <p:nvSpPr>
          <p:cNvPr id="29708" name="Rectangle 12"/>
          <p:cNvSpPr>
            <a:spLocks noGrp="1" noChangeArrowheads="1"/>
          </p:cNvSpPr>
          <p:nvPr>
            <p:ph type="ctrTitle"/>
          </p:nvPr>
        </p:nvSpPr>
        <p:spPr>
          <a:xfrm>
            <a:off x="838200" y="1443038"/>
            <a:ext cx="7086600" cy="1600200"/>
          </a:xfrm>
        </p:spPr>
        <p:txBody>
          <a:bodyPr anchor="ctr"/>
          <a:lstStyle>
            <a:lvl1pPr>
              <a:defRPr/>
            </a:lvl1pPr>
          </a:lstStyle>
          <a:p>
            <a:pPr lvl="0"/>
            <a:r>
              <a:rPr lang="cs-CZ" noProof="0" smtClean="0"/>
              <a:t>Klepnutím lze upravit styl předlohy nadpisů.</a:t>
            </a:r>
          </a:p>
        </p:txBody>
      </p:sp>
      <p:sp>
        <p:nvSpPr>
          <p:cNvPr id="10" name="Rectangle 3"/>
          <p:cNvSpPr>
            <a:spLocks noGrp="1" noChangeArrowheads="1"/>
          </p:cNvSpPr>
          <p:nvPr>
            <p:ph type="dt" sz="half" idx="10"/>
          </p:nvPr>
        </p:nvSpPr>
        <p:spPr>
          <a:xfrm>
            <a:off x="685800" y="6248400"/>
            <a:ext cx="1905000" cy="457200"/>
          </a:xfrm>
        </p:spPr>
        <p:txBody>
          <a:bodyPr/>
          <a:lstStyle>
            <a:lvl1pPr>
              <a:defRPr smtClean="0"/>
            </a:lvl1pPr>
          </a:lstStyle>
          <a:p>
            <a:pPr>
              <a:defRPr/>
            </a:pPr>
            <a:endParaRPr lang="cs-CZ"/>
          </a:p>
        </p:txBody>
      </p:sp>
      <p:sp>
        <p:nvSpPr>
          <p:cNvPr id="11" name="Rectangle 4"/>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cs-CZ"/>
          </a:p>
        </p:txBody>
      </p:sp>
      <p:sp>
        <p:nvSpPr>
          <p:cNvPr id="12" name="Rectangle 5"/>
          <p:cNvSpPr>
            <a:spLocks noGrp="1" noChangeArrowheads="1"/>
          </p:cNvSpPr>
          <p:nvPr>
            <p:ph type="sldNum" sz="quarter" idx="12"/>
          </p:nvPr>
        </p:nvSpPr>
        <p:spPr>
          <a:xfrm>
            <a:off x="6553200" y="6248400"/>
            <a:ext cx="1905000" cy="457200"/>
          </a:xfrm>
        </p:spPr>
        <p:txBody>
          <a:bodyPr/>
          <a:lstStyle>
            <a:lvl1pPr>
              <a:defRPr smtClean="0"/>
            </a:lvl1pPr>
          </a:lstStyle>
          <a:p>
            <a:pPr>
              <a:defRPr/>
            </a:pPr>
            <a:fld id="{B5FA5BE9-1CE0-495F-A893-BD182D645ED0}" type="slidenum">
              <a:rPr lang="cs-CZ"/>
              <a:pPr>
                <a:defRPr/>
              </a:pPr>
              <a:t>‹#›</a:t>
            </a:fld>
            <a:endParaRPr lang="cs-CZ"/>
          </a:p>
        </p:txBody>
      </p:sp>
    </p:spTree>
    <p:extLst>
      <p:ext uri="{BB962C8B-B14F-4D97-AF65-F5344CB8AC3E}">
        <p14:creationId xmlns:p14="http://schemas.microsoft.com/office/powerpoint/2010/main" val="1592739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F270C624-CF4F-4892-8135-7958875EB5D8}" type="slidenum">
              <a:rPr lang="cs-CZ"/>
              <a:pPr>
                <a:defRPr/>
              </a:pPr>
              <a:t>‹#›</a:t>
            </a:fld>
            <a:endParaRPr lang="cs-CZ"/>
          </a:p>
        </p:txBody>
      </p:sp>
    </p:spTree>
    <p:extLst>
      <p:ext uri="{BB962C8B-B14F-4D97-AF65-F5344CB8AC3E}">
        <p14:creationId xmlns:p14="http://schemas.microsoft.com/office/powerpoint/2010/main" val="2486710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91313" y="96838"/>
            <a:ext cx="1919287" cy="5999162"/>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931863" y="96838"/>
            <a:ext cx="5607050" cy="5999162"/>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A0A969DA-5331-4195-9DA8-77EAD9CF7698}" type="slidenum">
              <a:rPr lang="cs-CZ"/>
              <a:pPr>
                <a:defRPr/>
              </a:pPr>
              <a:t>‹#›</a:t>
            </a:fld>
            <a:endParaRPr lang="cs-CZ"/>
          </a:p>
        </p:txBody>
      </p:sp>
    </p:spTree>
    <p:extLst>
      <p:ext uri="{BB962C8B-B14F-4D97-AF65-F5344CB8AC3E}">
        <p14:creationId xmlns:p14="http://schemas.microsoft.com/office/powerpoint/2010/main" val="3589718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EE66CEE1-7B84-484F-A19C-9321488AA3B8}" type="slidenum">
              <a:rPr lang="cs-CZ"/>
              <a:pPr>
                <a:defRPr/>
              </a:pPr>
              <a:t>‹#›</a:t>
            </a:fld>
            <a:endParaRPr lang="cs-CZ"/>
          </a:p>
        </p:txBody>
      </p:sp>
    </p:spTree>
    <p:extLst>
      <p:ext uri="{BB962C8B-B14F-4D97-AF65-F5344CB8AC3E}">
        <p14:creationId xmlns:p14="http://schemas.microsoft.com/office/powerpoint/2010/main" val="3751027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CFF07492-C694-4125-B05C-A70474D5E958}" type="slidenum">
              <a:rPr lang="cs-CZ"/>
              <a:pPr>
                <a:defRPr/>
              </a:pPr>
              <a:t>‹#›</a:t>
            </a:fld>
            <a:endParaRPr lang="cs-CZ"/>
          </a:p>
        </p:txBody>
      </p:sp>
    </p:spTree>
    <p:extLst>
      <p:ext uri="{BB962C8B-B14F-4D97-AF65-F5344CB8AC3E}">
        <p14:creationId xmlns:p14="http://schemas.microsoft.com/office/powerpoint/2010/main" val="4037716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987C24D4-96B1-4C6A-830E-912C4160E786}" type="slidenum">
              <a:rPr lang="cs-CZ"/>
              <a:pPr>
                <a:defRPr/>
              </a:pPr>
              <a:t>‹#›</a:t>
            </a:fld>
            <a:endParaRPr lang="cs-CZ"/>
          </a:p>
        </p:txBody>
      </p:sp>
    </p:spTree>
    <p:extLst>
      <p:ext uri="{BB962C8B-B14F-4D97-AF65-F5344CB8AC3E}">
        <p14:creationId xmlns:p14="http://schemas.microsoft.com/office/powerpoint/2010/main" val="331699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6"/>
          <p:cNvSpPr>
            <a:spLocks noGrp="1" noChangeArrowheads="1"/>
          </p:cNvSpPr>
          <p:nvPr>
            <p:ph type="dt" sz="half" idx="10"/>
          </p:nvPr>
        </p:nvSpPr>
        <p:spPr>
          <a:ln/>
        </p:spPr>
        <p:txBody>
          <a:bodyPr/>
          <a:lstStyle>
            <a:lvl1pPr>
              <a:defRPr/>
            </a:lvl1pPr>
          </a:lstStyle>
          <a:p>
            <a:pPr>
              <a:defRPr/>
            </a:pPr>
            <a:endParaRPr lang="cs-CZ"/>
          </a:p>
        </p:txBody>
      </p:sp>
      <p:sp>
        <p:nvSpPr>
          <p:cNvPr id="8" name="Rectangle 7"/>
          <p:cNvSpPr>
            <a:spLocks noGrp="1" noChangeArrowheads="1"/>
          </p:cNvSpPr>
          <p:nvPr>
            <p:ph type="ftr" sz="quarter" idx="11"/>
          </p:nvPr>
        </p:nvSpPr>
        <p:spPr>
          <a:ln/>
        </p:spPr>
        <p:txBody>
          <a:bodyPr/>
          <a:lstStyle>
            <a:lvl1pPr>
              <a:defRPr/>
            </a:lvl1pPr>
          </a:lstStyle>
          <a:p>
            <a:pPr>
              <a:defRPr/>
            </a:pPr>
            <a:endParaRPr lang="cs-CZ"/>
          </a:p>
        </p:txBody>
      </p:sp>
      <p:sp>
        <p:nvSpPr>
          <p:cNvPr id="9" name="Rectangle 8"/>
          <p:cNvSpPr>
            <a:spLocks noGrp="1" noChangeArrowheads="1"/>
          </p:cNvSpPr>
          <p:nvPr>
            <p:ph type="sldNum" sz="quarter" idx="12"/>
          </p:nvPr>
        </p:nvSpPr>
        <p:spPr>
          <a:ln/>
        </p:spPr>
        <p:txBody>
          <a:bodyPr/>
          <a:lstStyle>
            <a:lvl1pPr>
              <a:defRPr/>
            </a:lvl1pPr>
          </a:lstStyle>
          <a:p>
            <a:pPr>
              <a:defRPr/>
            </a:pPr>
            <a:fld id="{2954AF63-9155-4D2B-A03A-4FEF268EFA7B}" type="slidenum">
              <a:rPr lang="cs-CZ"/>
              <a:pPr>
                <a:defRPr/>
              </a:pPr>
              <a:t>‹#›</a:t>
            </a:fld>
            <a:endParaRPr lang="cs-CZ"/>
          </a:p>
        </p:txBody>
      </p:sp>
    </p:spTree>
    <p:extLst>
      <p:ext uri="{BB962C8B-B14F-4D97-AF65-F5344CB8AC3E}">
        <p14:creationId xmlns:p14="http://schemas.microsoft.com/office/powerpoint/2010/main" val="548456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6"/>
          <p:cNvSpPr>
            <a:spLocks noGrp="1" noChangeArrowheads="1"/>
          </p:cNvSpPr>
          <p:nvPr>
            <p:ph type="dt" sz="half" idx="10"/>
          </p:nvPr>
        </p:nvSpPr>
        <p:spPr>
          <a:ln/>
        </p:spPr>
        <p:txBody>
          <a:bodyPr/>
          <a:lstStyle>
            <a:lvl1pPr>
              <a:defRPr/>
            </a:lvl1pPr>
          </a:lstStyle>
          <a:p>
            <a:pPr>
              <a:defRPr/>
            </a:pPr>
            <a:endParaRPr lang="cs-CZ"/>
          </a:p>
        </p:txBody>
      </p:sp>
      <p:sp>
        <p:nvSpPr>
          <p:cNvPr id="4" name="Rectangle 7"/>
          <p:cNvSpPr>
            <a:spLocks noGrp="1" noChangeArrowheads="1"/>
          </p:cNvSpPr>
          <p:nvPr>
            <p:ph type="ftr" sz="quarter" idx="11"/>
          </p:nvPr>
        </p:nvSpPr>
        <p:spPr>
          <a:ln/>
        </p:spPr>
        <p:txBody>
          <a:bodyPr/>
          <a:lstStyle>
            <a:lvl1pPr>
              <a:defRPr/>
            </a:lvl1pPr>
          </a:lstStyle>
          <a:p>
            <a:pPr>
              <a:defRPr/>
            </a:pPr>
            <a:endParaRPr lang="cs-CZ"/>
          </a:p>
        </p:txBody>
      </p:sp>
      <p:sp>
        <p:nvSpPr>
          <p:cNvPr id="5" name="Rectangle 8"/>
          <p:cNvSpPr>
            <a:spLocks noGrp="1" noChangeArrowheads="1"/>
          </p:cNvSpPr>
          <p:nvPr>
            <p:ph type="sldNum" sz="quarter" idx="12"/>
          </p:nvPr>
        </p:nvSpPr>
        <p:spPr>
          <a:ln/>
        </p:spPr>
        <p:txBody>
          <a:bodyPr/>
          <a:lstStyle>
            <a:lvl1pPr>
              <a:defRPr/>
            </a:lvl1pPr>
          </a:lstStyle>
          <a:p>
            <a:pPr>
              <a:defRPr/>
            </a:pPr>
            <a:fld id="{6835CA8E-7320-4FC1-8B80-A5C5FABFAFD1}" type="slidenum">
              <a:rPr lang="cs-CZ"/>
              <a:pPr>
                <a:defRPr/>
              </a:pPr>
              <a:t>‹#›</a:t>
            </a:fld>
            <a:endParaRPr lang="cs-CZ"/>
          </a:p>
        </p:txBody>
      </p:sp>
    </p:spTree>
    <p:extLst>
      <p:ext uri="{BB962C8B-B14F-4D97-AF65-F5344CB8AC3E}">
        <p14:creationId xmlns:p14="http://schemas.microsoft.com/office/powerpoint/2010/main" val="312521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cs-CZ"/>
          </a:p>
        </p:txBody>
      </p:sp>
      <p:sp>
        <p:nvSpPr>
          <p:cNvPr id="3" name="Rectangle 7"/>
          <p:cNvSpPr>
            <a:spLocks noGrp="1" noChangeArrowheads="1"/>
          </p:cNvSpPr>
          <p:nvPr>
            <p:ph type="ftr" sz="quarter" idx="11"/>
          </p:nvPr>
        </p:nvSpPr>
        <p:spPr>
          <a:ln/>
        </p:spPr>
        <p:txBody>
          <a:bodyPr/>
          <a:lstStyle>
            <a:lvl1pPr>
              <a:defRPr/>
            </a:lvl1pPr>
          </a:lstStyle>
          <a:p>
            <a:pPr>
              <a:defRPr/>
            </a:pPr>
            <a:endParaRPr lang="cs-CZ"/>
          </a:p>
        </p:txBody>
      </p:sp>
      <p:sp>
        <p:nvSpPr>
          <p:cNvPr id="4" name="Rectangle 8"/>
          <p:cNvSpPr>
            <a:spLocks noGrp="1" noChangeArrowheads="1"/>
          </p:cNvSpPr>
          <p:nvPr>
            <p:ph type="sldNum" sz="quarter" idx="12"/>
          </p:nvPr>
        </p:nvSpPr>
        <p:spPr>
          <a:ln/>
        </p:spPr>
        <p:txBody>
          <a:bodyPr/>
          <a:lstStyle>
            <a:lvl1pPr>
              <a:defRPr/>
            </a:lvl1pPr>
          </a:lstStyle>
          <a:p>
            <a:pPr>
              <a:defRPr/>
            </a:pPr>
            <a:fld id="{2ACCC75B-C033-4116-9A49-EE31F52BD4C1}" type="slidenum">
              <a:rPr lang="cs-CZ"/>
              <a:pPr>
                <a:defRPr/>
              </a:pPr>
              <a:t>‹#›</a:t>
            </a:fld>
            <a:endParaRPr lang="cs-CZ"/>
          </a:p>
        </p:txBody>
      </p:sp>
    </p:spTree>
    <p:extLst>
      <p:ext uri="{BB962C8B-B14F-4D97-AF65-F5344CB8AC3E}">
        <p14:creationId xmlns:p14="http://schemas.microsoft.com/office/powerpoint/2010/main" val="3946915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2930CF8A-0C8F-449B-81A5-9A5F82EE74ED}" type="slidenum">
              <a:rPr lang="cs-CZ"/>
              <a:pPr>
                <a:defRPr/>
              </a:pPr>
              <a:t>‹#›</a:t>
            </a:fld>
            <a:endParaRPr lang="cs-CZ"/>
          </a:p>
        </p:txBody>
      </p:sp>
    </p:spTree>
    <p:extLst>
      <p:ext uri="{BB962C8B-B14F-4D97-AF65-F5344CB8AC3E}">
        <p14:creationId xmlns:p14="http://schemas.microsoft.com/office/powerpoint/2010/main" val="1376888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6DBCDE80-D432-4CDC-A0B4-DBB6443A134F}" type="slidenum">
              <a:rPr lang="cs-CZ"/>
              <a:pPr>
                <a:defRPr/>
              </a:pPr>
              <a:t>‹#›</a:t>
            </a:fld>
            <a:endParaRPr lang="cs-CZ"/>
          </a:p>
        </p:txBody>
      </p:sp>
    </p:spTree>
    <p:extLst>
      <p:ext uri="{BB962C8B-B14F-4D97-AF65-F5344CB8AC3E}">
        <p14:creationId xmlns:p14="http://schemas.microsoft.com/office/powerpoint/2010/main" val="833568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1377950"/>
            <a:ext cx="2133600" cy="101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latin typeface="Times New Roman" pitchFamily="18" charset="0"/>
            </a:endParaRPr>
          </a:p>
        </p:txBody>
      </p:sp>
      <p:sp>
        <p:nvSpPr>
          <p:cNvPr id="1027"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latin typeface="Times New Roman" pitchFamily="18" charset="0"/>
            </a:endParaRPr>
          </a:p>
        </p:txBody>
      </p:sp>
      <p:sp>
        <p:nvSpPr>
          <p:cNvPr id="1028" name="Rectangle 4"/>
          <p:cNvSpPr>
            <a:spLocks noGrp="1" noChangeArrowheads="1"/>
          </p:cNvSpPr>
          <p:nvPr>
            <p:ph type="title"/>
          </p:nvPr>
        </p:nvSpPr>
        <p:spPr bwMode="auto">
          <a:xfrm>
            <a:off x="931863" y="96838"/>
            <a:ext cx="7158037" cy="141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p>
        </p:txBody>
      </p:sp>
      <p:sp>
        <p:nvSpPr>
          <p:cNvPr id="1029" name="Rectangle 5"/>
          <p:cNvSpPr>
            <a:spLocks noGrp="1" noChangeArrowheads="1"/>
          </p:cNvSpPr>
          <p:nvPr>
            <p:ph type="body" idx="1"/>
          </p:nvPr>
        </p:nvSpPr>
        <p:spPr bwMode="auto">
          <a:xfrm>
            <a:off x="949325" y="1981200"/>
            <a:ext cx="7661275"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8678" name="Rectangle 6"/>
          <p:cNvSpPr>
            <a:spLocks noGrp="1" noChangeArrowheads="1"/>
          </p:cNvSpPr>
          <p:nvPr>
            <p:ph type="dt" sz="half" idx="2"/>
          </p:nvPr>
        </p:nvSpPr>
        <p:spPr bwMode="auto">
          <a:xfrm>
            <a:off x="94615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lvl1pPr>
          </a:lstStyle>
          <a:p>
            <a:pPr>
              <a:defRPr/>
            </a:pPr>
            <a:endParaRPr lang="cs-CZ"/>
          </a:p>
        </p:txBody>
      </p:sp>
      <p:sp>
        <p:nvSpPr>
          <p:cNvPr id="28679" name="Rectangle 7"/>
          <p:cNvSpPr>
            <a:spLocks noGrp="1" noChangeArrowheads="1"/>
          </p:cNvSpPr>
          <p:nvPr>
            <p:ph type="ftr" sz="quarter" idx="3"/>
          </p:nvPr>
        </p:nvSpPr>
        <p:spPr bwMode="auto">
          <a:xfrm>
            <a:off x="33528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lvl1pPr>
          </a:lstStyle>
          <a:p>
            <a:pPr>
              <a:defRPr/>
            </a:pPr>
            <a:endParaRPr lang="cs-CZ"/>
          </a:p>
        </p:txBody>
      </p:sp>
      <p:sp>
        <p:nvSpPr>
          <p:cNvPr id="28680" name="Rectangle 8"/>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smtClean="0"/>
            </a:lvl1pPr>
          </a:lstStyle>
          <a:p>
            <a:pPr>
              <a:defRPr/>
            </a:pPr>
            <a:fld id="{B901EEF8-CD92-4FA8-9A6C-8570CF8B1A70}" type="slidenum">
              <a:rPr lang="cs-CZ"/>
              <a:pPr>
                <a:defRPr/>
              </a:pPr>
              <a:t>‹#›</a:t>
            </a:fld>
            <a:endParaRPr lang="cs-CZ"/>
          </a:p>
        </p:txBody>
      </p:sp>
      <p:sp>
        <p:nvSpPr>
          <p:cNvPr id="1033" name="Freeform 9"/>
          <p:cNvSpPr>
            <a:spLocks noChangeArrowheads="1"/>
          </p:cNvSpPr>
          <p:nvPr/>
        </p:nvSpPr>
        <p:spPr bwMode="auto">
          <a:xfrm>
            <a:off x="838200" y="561975"/>
            <a:ext cx="152400" cy="1066800"/>
          </a:xfrm>
          <a:custGeom>
            <a:avLst/>
            <a:gdLst>
              <a:gd name="T0" fmla="*/ 152400 w 1000"/>
              <a:gd name="T1" fmla="*/ 1066800 h 1000"/>
              <a:gd name="T2" fmla="*/ 0 w 1000"/>
              <a:gd name="T3" fmla="*/ 1066800 h 1000"/>
              <a:gd name="T4" fmla="*/ 0 w 1000"/>
              <a:gd name="T5" fmla="*/ 0 h 1000"/>
              <a:gd name="T6" fmla="*/ 152400 w 1000"/>
              <a:gd name="T7" fmla="*/ 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034" name="Freeform 10"/>
          <p:cNvSpPr>
            <a:spLocks noChangeArrowheads="1"/>
          </p:cNvSpPr>
          <p:nvPr/>
        </p:nvSpPr>
        <p:spPr bwMode="auto">
          <a:xfrm>
            <a:off x="8262938" y="269875"/>
            <a:ext cx="152400" cy="1073150"/>
          </a:xfrm>
          <a:custGeom>
            <a:avLst/>
            <a:gdLst>
              <a:gd name="T0" fmla="*/ 0 w 1000"/>
              <a:gd name="T1" fmla="*/ 0 h 1000"/>
              <a:gd name="T2" fmla="*/ 152400 w 1000"/>
              <a:gd name="T3" fmla="*/ 0 h 1000"/>
              <a:gd name="T4" fmla="*/ 152400 w 1000"/>
              <a:gd name="T5" fmla="*/ 1073150 h 1000"/>
              <a:gd name="T6" fmla="*/ 0 w 1000"/>
              <a:gd name="T7" fmla="*/ 107315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eaLnBrk="0" fontAlgn="base" hangingPunct="0">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eaLnBrk="0" fontAlgn="base" hangingPunct="0">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eaLnBrk="0" fontAlgn="base" hangingPunct="0">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eaLnBrk="0" fontAlgn="base" hangingPunct="0">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file:///C:\Documents%20and%20Settings\hyblova\Dokumenty\DokumentyX-Z\Harmonizace%20&#250;&#269;etnictv&#237;\econ\standardy_prezen&#269;n&#237;_2011\SU%20Brno\Rozhodovac&#237;%20diagram%20rezerv.doc"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1612900"/>
            <a:ext cx="7086600" cy="1243013"/>
          </a:xfrm>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IAS 37</a:t>
            </a:r>
          </a:p>
        </p:txBody>
      </p:sp>
      <p:sp>
        <p:nvSpPr>
          <p:cNvPr id="3075" name="Rectangle 3"/>
          <p:cNvSpPr>
            <a:spLocks noGrp="1" noChangeArrowheads="1"/>
          </p:cNvSpPr>
          <p:nvPr>
            <p:ph type="subTitle" idx="1"/>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t>Rezervy, podmíněné závazky a podmíněná aktiva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Oceňování rezerv</a:t>
            </a:r>
          </a:p>
        </p:txBody>
      </p:sp>
      <p:sp>
        <p:nvSpPr>
          <p:cNvPr id="12291" name="Rectangle 3"/>
          <p:cNvSpPr>
            <a:spLocks noGrp="1" noChangeArrowheads="1"/>
          </p:cNvSpPr>
          <p:nvPr>
            <p:ph type="body" idx="1"/>
          </p:nvPr>
        </p:nvSpPr>
        <p:spPr/>
        <p:txBody>
          <a:bodyPr/>
          <a:lstStyle/>
          <a:p>
            <a:pPr eaLnBrk="1" hangingPunct="1">
              <a:buClr>
                <a:schemeClr val="tx1"/>
              </a:buClr>
              <a:buSzPct val="40000"/>
            </a:pPr>
            <a:r>
              <a:rPr lang="cs-CZ" b="1" smtClean="0"/>
              <a:t>Částka vykázaná jako rezerva je </a:t>
            </a:r>
            <a:r>
              <a:rPr lang="cs-CZ" b="1" u="sng" smtClean="0"/>
              <a:t>nejlepším odhadem</a:t>
            </a:r>
            <a:r>
              <a:rPr lang="cs-CZ" b="1" smtClean="0"/>
              <a:t> výdajů, které budou nezbytné k vypořádání současného závazku vykázaného k rozvahovému dni.</a:t>
            </a:r>
          </a:p>
          <a:p>
            <a:pPr eaLnBrk="1" hangingPunct="1">
              <a:buClr>
                <a:schemeClr val="tx1"/>
              </a:buClr>
              <a:buSzPct val="40000"/>
            </a:pPr>
            <a:endParaRPr lang="cs-CZ" b="1" smtClean="0"/>
          </a:p>
          <a:p>
            <a:pPr eaLnBrk="1" hangingPunct="1">
              <a:buClr>
                <a:schemeClr val="tx1"/>
              </a:buClr>
              <a:buSzPct val="40000"/>
            </a:pPr>
            <a:r>
              <a:rPr lang="cs-CZ" b="1" smtClean="0"/>
              <a:t>Brát v úvahu </a:t>
            </a:r>
            <a:r>
              <a:rPr lang="cs-CZ" b="1" u="sng" smtClean="0"/>
              <a:t>rizika a nejistoty</a:t>
            </a:r>
            <a:r>
              <a:rPr lang="cs-CZ" b="1" smtClean="0"/>
              <a:t> a zároveň zásadu opatrnosti.</a:t>
            </a:r>
          </a:p>
          <a:p>
            <a:pPr eaLnBrk="1" hangingPunct="1">
              <a:buFont typeface="Wingdings" pitchFamily="2" charset="2"/>
              <a:buNone/>
            </a:pPr>
            <a:endParaRPr lang="cs-CZ" b="1" smtClean="0">
              <a:solidFill>
                <a:srgbClr val="FF9900"/>
              </a:solidFill>
            </a:endParaRPr>
          </a:p>
          <a:p>
            <a:pPr eaLnBrk="1" hangingPunct="1"/>
            <a:endParaRPr lang="cs-CZ" smtClean="0">
              <a:solidFill>
                <a:srgbClr val="FF99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Úprava  rezerv</a:t>
            </a:r>
          </a:p>
        </p:txBody>
      </p:sp>
      <p:sp>
        <p:nvSpPr>
          <p:cNvPr id="13315" name="Rectangle 3"/>
          <p:cNvSpPr>
            <a:spLocks noGrp="1" noChangeArrowheads="1"/>
          </p:cNvSpPr>
          <p:nvPr>
            <p:ph type="body" idx="1"/>
          </p:nvPr>
        </p:nvSpPr>
        <p:spPr/>
        <p:txBody>
          <a:bodyPr/>
          <a:lstStyle/>
          <a:p>
            <a:pPr eaLnBrk="1" hangingPunct="1">
              <a:buClr>
                <a:schemeClr val="tx1"/>
              </a:buClr>
              <a:buSzPct val="40000"/>
            </a:pPr>
            <a:r>
              <a:rPr lang="cs-CZ" b="1" smtClean="0"/>
              <a:t>Rezervy prověřujeme a upravujeme vždy k rozvahovému dni.</a:t>
            </a:r>
          </a:p>
          <a:p>
            <a:pPr eaLnBrk="1" hangingPunct="1">
              <a:buClr>
                <a:schemeClr val="tx1"/>
              </a:buClr>
              <a:buSzPct val="40000"/>
            </a:pPr>
            <a:endParaRPr lang="cs-CZ" b="1" smtClean="0"/>
          </a:p>
          <a:p>
            <a:pPr eaLnBrk="1" hangingPunct="1">
              <a:buClr>
                <a:schemeClr val="tx1"/>
              </a:buClr>
              <a:buSzPct val="40000"/>
            </a:pPr>
            <a:r>
              <a:rPr lang="cs-CZ" b="1" smtClean="0"/>
              <a:t>Rezerva může být použita pouze na výdaj, na který byla vytvořena.</a:t>
            </a:r>
          </a:p>
          <a:p>
            <a:pPr eaLnBrk="1" hangingPunct="1"/>
            <a:endParaRPr lang="cs-CZ"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Příklad 1 - záruky</a:t>
            </a:r>
          </a:p>
        </p:txBody>
      </p:sp>
      <p:sp>
        <p:nvSpPr>
          <p:cNvPr id="14339" name="Rectangle 3"/>
          <p:cNvSpPr>
            <a:spLocks noGrp="1" noChangeArrowheads="1"/>
          </p:cNvSpPr>
          <p:nvPr>
            <p:ph type="body" idx="1"/>
          </p:nvPr>
        </p:nvSpPr>
        <p:spPr/>
        <p:txBody>
          <a:bodyPr/>
          <a:lstStyle/>
          <a:p>
            <a:pPr eaLnBrk="1" hangingPunct="1">
              <a:buClr>
                <a:schemeClr val="tx1"/>
              </a:buClr>
              <a:buSzPct val="40000"/>
            </a:pPr>
            <a:r>
              <a:rPr lang="cs-CZ" sz="2800" b="1" smtClean="0"/>
              <a:t>Výrobce poskytuje v okamžiku prodeje svých výrobků zákazníkům záruku. Na základě ustanovení prodejní smlouvy se výrobce zavazuje odstranit prostřednictvím  opravy či výměny veškeré výrobní vady, které se projeví do tří let od data prodeje. Na základě zkušeností z minulých období je pravděpodobné, že na základě záruky budou uplatněny nějaké nároky.</a:t>
            </a:r>
          </a:p>
          <a:p>
            <a:pPr eaLnBrk="1" hangingPunct="1"/>
            <a:endParaRPr lang="cs-CZ" sz="2800" smtClean="0">
              <a:solidFill>
                <a:srgbClr val="FF99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Příklad 2 – refundace peněz</a:t>
            </a:r>
          </a:p>
        </p:txBody>
      </p:sp>
      <p:sp>
        <p:nvSpPr>
          <p:cNvPr id="15363" name="Rectangle 3"/>
          <p:cNvSpPr>
            <a:spLocks noGrp="1" noChangeArrowheads="1"/>
          </p:cNvSpPr>
          <p:nvPr>
            <p:ph type="body" idx="1"/>
          </p:nvPr>
        </p:nvSpPr>
        <p:spPr/>
        <p:txBody>
          <a:bodyPr/>
          <a:lstStyle/>
          <a:p>
            <a:pPr eaLnBrk="1" hangingPunct="1">
              <a:buClr>
                <a:schemeClr val="tx1"/>
              </a:buClr>
              <a:buSzPct val="40000"/>
            </a:pPr>
            <a:r>
              <a:rPr lang="cs-CZ" b="1" smtClean="0"/>
              <a:t>Maloobchodní prodejna provádí refundaci nespokojeným zákazníkům přesto, že tak nemusí na základě žádného závazku činit. Tato její politika vrácení peněz je všeobecně známa.</a:t>
            </a:r>
          </a:p>
          <a:p>
            <a:pPr eaLnBrk="1" hangingPunct="1"/>
            <a:endParaRPr lang="cs-CZ" b="1"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Příklad 3a) – uzavření divize</a:t>
            </a:r>
          </a:p>
        </p:txBody>
      </p:sp>
      <p:sp>
        <p:nvSpPr>
          <p:cNvPr id="16387" name="Rectangle 3"/>
          <p:cNvSpPr>
            <a:spLocks noGrp="1" noChangeArrowheads="1"/>
          </p:cNvSpPr>
          <p:nvPr>
            <p:ph type="body" idx="1"/>
          </p:nvPr>
        </p:nvSpPr>
        <p:spPr/>
        <p:txBody>
          <a:bodyPr/>
          <a:lstStyle/>
          <a:p>
            <a:pPr eaLnBrk="1" hangingPunct="1">
              <a:buClr>
                <a:schemeClr val="tx1"/>
              </a:buClr>
              <a:buSzPct val="40000"/>
            </a:pPr>
            <a:r>
              <a:rPr lang="cs-CZ" b="1" smtClean="0"/>
              <a:t>Představenstvo podniku rozhodlo 12. prosince o uzavření divize. Do rozvahového dne – 31. prosince  nebylo rozhodnutí oznámeno nikomu z těch, kterých se to bude týkat a nebyly podniknuty žádné kroky k realizaci tohoto rozhodnutí.</a:t>
            </a:r>
          </a:p>
          <a:p>
            <a:pPr eaLnBrk="1" hangingPunct="1"/>
            <a:endParaRPr lang="cs-CZ" smtClean="0">
              <a:solidFill>
                <a:srgbClr val="FF99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Příklad 3b) – uzavření divize</a:t>
            </a:r>
          </a:p>
        </p:txBody>
      </p:sp>
      <p:sp>
        <p:nvSpPr>
          <p:cNvPr id="17411" name="Rectangle 3"/>
          <p:cNvSpPr>
            <a:spLocks noGrp="1" noChangeArrowheads="1"/>
          </p:cNvSpPr>
          <p:nvPr>
            <p:ph type="body" idx="1"/>
          </p:nvPr>
        </p:nvSpPr>
        <p:spPr/>
        <p:txBody>
          <a:bodyPr/>
          <a:lstStyle/>
          <a:p>
            <a:pPr eaLnBrk="1" hangingPunct="1">
              <a:buClr>
                <a:schemeClr val="tx1"/>
              </a:buClr>
              <a:buSzPct val="40000"/>
            </a:pPr>
            <a:r>
              <a:rPr lang="cs-CZ" b="1" smtClean="0"/>
              <a:t>Představenstvo podniku rozhodlo 12. prosince o uzavření divize. 20. prosince byl představenstvem schválen podrobný plán uzavření divize, zákazníkům byly rozeslány dopisy s upozorněním, aby hledali alternativní zdroje dodávek a bylo zasláno upozornění pracovníkům divize.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Zveřejnění</a:t>
            </a:r>
          </a:p>
        </p:txBody>
      </p:sp>
      <p:sp>
        <p:nvSpPr>
          <p:cNvPr id="18435" name="Rectangle 3"/>
          <p:cNvSpPr>
            <a:spLocks noGrp="1" noChangeArrowheads="1"/>
          </p:cNvSpPr>
          <p:nvPr>
            <p:ph type="body" idx="1"/>
          </p:nvPr>
        </p:nvSpPr>
        <p:spPr/>
        <p:txBody>
          <a:bodyPr/>
          <a:lstStyle/>
          <a:p>
            <a:pPr algn="ctr" eaLnBrk="1" hangingPunct="1">
              <a:buClr>
                <a:schemeClr val="tx1"/>
              </a:buClr>
              <a:buSzPct val="40000"/>
            </a:pPr>
            <a:r>
              <a:rPr lang="cs-CZ" b="1"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Cíl standardu</a:t>
            </a:r>
          </a:p>
        </p:txBody>
      </p:sp>
      <p:sp>
        <p:nvSpPr>
          <p:cNvPr id="4099" name="Rectangle 3"/>
          <p:cNvSpPr>
            <a:spLocks noGrp="1" noChangeArrowheads="1"/>
          </p:cNvSpPr>
          <p:nvPr>
            <p:ph type="body" idx="1"/>
          </p:nvPr>
        </p:nvSpPr>
        <p:spPr/>
        <p:txBody>
          <a:bodyPr/>
          <a:lstStyle/>
          <a:p>
            <a:pPr eaLnBrk="1" hangingPunct="1">
              <a:buClr>
                <a:schemeClr val="tx1"/>
              </a:buClr>
              <a:buSzPct val="40000"/>
            </a:pPr>
            <a:r>
              <a:rPr lang="cs-CZ" b="1" smtClean="0"/>
              <a:t>Zaručit, že pro rezervy, podmíněné závazky a podmíněná aktiva budou použita vhodná kritéria  </a:t>
            </a:r>
            <a:r>
              <a:rPr lang="cs-CZ" b="1" u="sng" smtClean="0"/>
              <a:t>uznávání</a:t>
            </a:r>
            <a:r>
              <a:rPr lang="cs-CZ" b="1" smtClean="0"/>
              <a:t> a východiska </a:t>
            </a:r>
            <a:r>
              <a:rPr lang="cs-CZ" b="1" u="sng" smtClean="0"/>
              <a:t>oceňování </a:t>
            </a:r>
            <a:r>
              <a:rPr lang="cs-CZ" b="1" smtClean="0"/>
              <a:t>a že v komentáři k účetní závěrce budou zveřejněny dostatečné informace pro uživatele nutné k jejich porozumění.</a:t>
            </a:r>
          </a:p>
          <a:p>
            <a:pPr eaLnBrk="1" hangingPunct="1"/>
            <a:endParaRPr lang="cs-CZ" b="1"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Rozsah působnosti</a:t>
            </a:r>
          </a:p>
        </p:txBody>
      </p:sp>
      <p:sp>
        <p:nvSpPr>
          <p:cNvPr id="5123" name="Rectangle 3"/>
          <p:cNvSpPr>
            <a:spLocks noGrp="1" noChangeArrowheads="1"/>
          </p:cNvSpPr>
          <p:nvPr>
            <p:ph type="body" idx="1"/>
          </p:nvPr>
        </p:nvSpPr>
        <p:spPr/>
        <p:txBody>
          <a:bodyPr/>
          <a:lstStyle/>
          <a:p>
            <a:pPr eaLnBrk="1" hangingPunct="1">
              <a:buClr>
                <a:schemeClr val="tx1"/>
              </a:buClr>
              <a:buSzPct val="40000"/>
              <a:buFont typeface="Wingdings" pitchFamily="2" charset="2"/>
              <a:buNone/>
            </a:pPr>
            <a:r>
              <a:rPr lang="cs-CZ" b="1" smtClean="0"/>
              <a:t>Standard se použije pro všechny podniky, pro zachycení rezerv, podmíněných závazků a podmíněných aktiv, s výjimkou těch, které:</a:t>
            </a:r>
          </a:p>
          <a:p>
            <a:pPr lvl="1" eaLnBrk="1" hangingPunct="1">
              <a:buClr>
                <a:schemeClr val="tx1"/>
              </a:buClr>
              <a:buSzPct val="40000"/>
            </a:pPr>
            <a:r>
              <a:rPr lang="cs-CZ" b="1" smtClean="0"/>
              <a:t>vyplývají z finančních nástrojů uvedených v reálných hodnotách,</a:t>
            </a:r>
          </a:p>
          <a:p>
            <a:pPr lvl="1" eaLnBrk="1" hangingPunct="1">
              <a:buClr>
                <a:schemeClr val="tx1"/>
              </a:buClr>
              <a:buSzPct val="40000"/>
            </a:pPr>
            <a:r>
              <a:rPr lang="cs-CZ" b="1" smtClean="0"/>
              <a:t>vyplývají ze zmařených smluv, s výjimkou smluv nevýhodných, atd.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Definice rezervy</a:t>
            </a:r>
          </a:p>
        </p:txBody>
      </p:sp>
      <p:sp>
        <p:nvSpPr>
          <p:cNvPr id="6147" name="Rectangle 3"/>
          <p:cNvSpPr>
            <a:spLocks noGrp="1" noChangeArrowheads="1"/>
          </p:cNvSpPr>
          <p:nvPr>
            <p:ph type="body" idx="1"/>
          </p:nvPr>
        </p:nvSpPr>
        <p:spPr/>
        <p:txBody>
          <a:bodyPr/>
          <a:lstStyle/>
          <a:p>
            <a:pPr algn="ctr" eaLnBrk="1" hangingPunct="1">
              <a:buClr>
                <a:srgbClr val="FF9900"/>
              </a:buClr>
              <a:buFont typeface="Wingdings" pitchFamily="2" charset="2"/>
              <a:buNone/>
            </a:pPr>
            <a:r>
              <a:rPr lang="cs-CZ" b="1" u="sng" smtClean="0"/>
              <a:t>Závazek</a:t>
            </a:r>
            <a:r>
              <a:rPr lang="cs-CZ" b="1" smtClean="0"/>
              <a:t> s nejistým časovým rozvrhem a výši.</a:t>
            </a:r>
          </a:p>
          <a:p>
            <a:pPr eaLnBrk="1" hangingPunct="1"/>
            <a:endParaRPr lang="cs-CZ" smtClean="0">
              <a:solidFill>
                <a:srgbClr val="FF99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Uznání rezerv</a:t>
            </a:r>
          </a:p>
        </p:txBody>
      </p:sp>
      <p:sp>
        <p:nvSpPr>
          <p:cNvPr id="7171" name="Rectangle 3"/>
          <p:cNvSpPr>
            <a:spLocks noGrp="1" noChangeArrowheads="1"/>
          </p:cNvSpPr>
          <p:nvPr>
            <p:ph type="body" idx="1"/>
          </p:nvPr>
        </p:nvSpPr>
        <p:spPr/>
        <p:txBody>
          <a:bodyPr/>
          <a:lstStyle/>
          <a:p>
            <a:pPr eaLnBrk="1" hangingPunct="1">
              <a:lnSpc>
                <a:spcPct val="90000"/>
              </a:lnSpc>
              <a:buClr>
                <a:schemeClr val="tx1"/>
              </a:buClr>
              <a:buSzPct val="40000"/>
              <a:buFont typeface="Wingdings" pitchFamily="2" charset="2"/>
              <a:buNone/>
            </a:pPr>
            <a:r>
              <a:rPr lang="cs-CZ" sz="2800" b="1" smtClean="0"/>
              <a:t>Rezerva se vykáže, když:</a:t>
            </a:r>
          </a:p>
          <a:p>
            <a:pPr eaLnBrk="1" hangingPunct="1">
              <a:lnSpc>
                <a:spcPct val="90000"/>
              </a:lnSpc>
              <a:buClr>
                <a:schemeClr val="tx1"/>
              </a:buClr>
              <a:buSzPct val="40000"/>
            </a:pPr>
            <a:r>
              <a:rPr lang="cs-CZ" sz="2800" b="1" smtClean="0"/>
              <a:t>Má podnik </a:t>
            </a:r>
            <a:r>
              <a:rPr lang="cs-CZ" sz="2800" b="1" u="sng" smtClean="0"/>
              <a:t>současný závazek</a:t>
            </a:r>
            <a:r>
              <a:rPr lang="cs-CZ" sz="2800" b="1" smtClean="0"/>
              <a:t> (smluvní či mimosmluvní), který je důsledkem </a:t>
            </a:r>
            <a:r>
              <a:rPr lang="cs-CZ" sz="2800" b="1" u="sng" smtClean="0"/>
              <a:t>minulé události.</a:t>
            </a:r>
          </a:p>
          <a:p>
            <a:pPr eaLnBrk="1" hangingPunct="1">
              <a:lnSpc>
                <a:spcPct val="90000"/>
              </a:lnSpc>
              <a:buClr>
                <a:schemeClr val="tx1"/>
              </a:buClr>
              <a:buSzPct val="40000"/>
            </a:pPr>
            <a:r>
              <a:rPr lang="cs-CZ" sz="2800" b="1" smtClean="0"/>
              <a:t>Je pravděpodobné, že k vypořádání závazku bude </a:t>
            </a:r>
            <a:r>
              <a:rPr lang="cs-CZ" sz="2800" b="1" u="sng" smtClean="0"/>
              <a:t>nezbytný odtok</a:t>
            </a:r>
            <a:r>
              <a:rPr lang="cs-CZ" sz="2800" b="1" smtClean="0"/>
              <a:t> prostředků představujících ekonomický prospěch.</a:t>
            </a:r>
          </a:p>
          <a:p>
            <a:pPr eaLnBrk="1" hangingPunct="1">
              <a:lnSpc>
                <a:spcPct val="90000"/>
              </a:lnSpc>
              <a:buClr>
                <a:schemeClr val="tx1"/>
              </a:buClr>
              <a:buSzPct val="40000"/>
            </a:pPr>
            <a:r>
              <a:rPr lang="cs-CZ" sz="2800" b="1" smtClean="0"/>
              <a:t>Může být proveden </a:t>
            </a:r>
            <a:r>
              <a:rPr lang="cs-CZ" sz="2800" b="1" u="sng" smtClean="0"/>
              <a:t>spolehlivý odhad výše</a:t>
            </a:r>
            <a:r>
              <a:rPr lang="cs-CZ" sz="2800" b="1" smtClean="0"/>
              <a:t> závazku.</a:t>
            </a:r>
          </a:p>
          <a:p>
            <a:pPr eaLnBrk="1" hangingPunct="1">
              <a:lnSpc>
                <a:spcPct val="90000"/>
              </a:lnSpc>
            </a:pPr>
            <a:endParaRPr lang="cs-CZ" sz="28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Událost zakládající závazek</a:t>
            </a:r>
          </a:p>
        </p:txBody>
      </p:sp>
      <p:sp>
        <p:nvSpPr>
          <p:cNvPr id="8195" name="Rectangle 3"/>
          <p:cNvSpPr>
            <a:spLocks noGrp="1" noChangeArrowheads="1"/>
          </p:cNvSpPr>
          <p:nvPr>
            <p:ph type="body" idx="1"/>
          </p:nvPr>
        </p:nvSpPr>
        <p:spPr/>
        <p:txBody>
          <a:bodyPr/>
          <a:lstStyle/>
          <a:p>
            <a:pPr eaLnBrk="1" hangingPunct="1">
              <a:buClr>
                <a:schemeClr val="tx1"/>
              </a:buClr>
              <a:buSzPct val="40000"/>
            </a:pPr>
            <a:r>
              <a:rPr lang="cs-CZ" b="1" smtClean="0"/>
              <a:t>Je taková událost, která zakládá </a:t>
            </a:r>
            <a:r>
              <a:rPr lang="cs-CZ" b="1" u="sng" smtClean="0"/>
              <a:t>smluvní či mimosmluvní závazek</a:t>
            </a:r>
            <a:r>
              <a:rPr lang="cs-CZ" b="1" smtClean="0"/>
              <a:t>, jehož důsledkem je skutečnost, že podnik nemá jinou alternativu, než jej splnit.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Podmíněný závazek</a:t>
            </a:r>
          </a:p>
        </p:txBody>
      </p:sp>
      <p:sp>
        <p:nvSpPr>
          <p:cNvPr id="9219" name="Rectangle 3"/>
          <p:cNvSpPr>
            <a:spLocks noGrp="1" noChangeArrowheads="1"/>
          </p:cNvSpPr>
          <p:nvPr>
            <p:ph type="body" idx="1"/>
          </p:nvPr>
        </p:nvSpPr>
        <p:spPr/>
        <p:txBody>
          <a:bodyPr/>
          <a:lstStyle/>
          <a:p>
            <a:pPr eaLnBrk="1" hangingPunct="1">
              <a:buClr>
                <a:schemeClr val="tx1"/>
              </a:buClr>
              <a:buSzPct val="40000"/>
            </a:pPr>
            <a:r>
              <a:rPr lang="cs-CZ" sz="2400" b="1" smtClean="0"/>
              <a:t>Je </a:t>
            </a:r>
            <a:r>
              <a:rPr lang="cs-CZ" sz="2400" b="1" u="sng" smtClean="0"/>
              <a:t>pravděpodobný</a:t>
            </a:r>
            <a:r>
              <a:rPr lang="cs-CZ" sz="2400" b="1" smtClean="0"/>
              <a:t> závazek, který vznikl jako důsledek událostí v minulosti, a jehož existence bude potvrzena pouze tím, že </a:t>
            </a:r>
            <a:r>
              <a:rPr lang="cs-CZ" sz="2400" b="1" u="sng" smtClean="0"/>
              <a:t>dojde nebo nedojde</a:t>
            </a:r>
            <a:r>
              <a:rPr lang="cs-CZ" sz="2400" b="1" smtClean="0"/>
              <a:t> k jedné nebo více nejistým událostem, které nejsou plně pod kontrolou podniku nebo, </a:t>
            </a:r>
          </a:p>
          <a:p>
            <a:pPr eaLnBrk="1" hangingPunct="1">
              <a:buClr>
                <a:schemeClr val="tx1"/>
              </a:buClr>
              <a:buSzPct val="40000"/>
            </a:pPr>
            <a:r>
              <a:rPr lang="cs-CZ" sz="2400" b="1" smtClean="0"/>
              <a:t>existující závazek není vykázán, protože </a:t>
            </a:r>
            <a:r>
              <a:rPr lang="cs-CZ" sz="2400" b="1" u="sng" smtClean="0"/>
              <a:t>není</a:t>
            </a:r>
            <a:r>
              <a:rPr lang="cs-CZ" sz="2400" b="1" smtClean="0"/>
              <a:t> </a:t>
            </a:r>
            <a:r>
              <a:rPr lang="cs-CZ" sz="2400" b="1" u="sng" smtClean="0"/>
              <a:t>pravděpodobné</a:t>
            </a:r>
            <a:r>
              <a:rPr lang="cs-CZ" sz="2400" b="1" smtClean="0"/>
              <a:t>, že  k vyrovnání závazku bude nezbytný odtok prostředků představujících ekonomický prospěch nebo,</a:t>
            </a:r>
          </a:p>
          <a:p>
            <a:pPr eaLnBrk="1" hangingPunct="1">
              <a:buClr>
                <a:schemeClr val="tx1"/>
              </a:buClr>
              <a:buSzPct val="40000"/>
            </a:pPr>
            <a:r>
              <a:rPr lang="cs-CZ" sz="2400" b="1" smtClean="0"/>
              <a:t>částka závazku nemůže být spolehlivě vyčíslena.</a:t>
            </a:r>
          </a:p>
          <a:p>
            <a:pPr eaLnBrk="1" hangingPunct="1">
              <a:buFont typeface="Wingdings" pitchFamily="2" charset="2"/>
              <a:buNone/>
            </a:pPr>
            <a:endParaRPr lang="cs-CZ" sz="2800" b="1"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Podmíněná aktiva</a:t>
            </a:r>
          </a:p>
        </p:txBody>
      </p:sp>
      <p:sp>
        <p:nvSpPr>
          <p:cNvPr id="10243" name="Rectangle 3"/>
          <p:cNvSpPr>
            <a:spLocks noGrp="1" noChangeArrowheads="1"/>
          </p:cNvSpPr>
          <p:nvPr>
            <p:ph type="body" idx="1"/>
          </p:nvPr>
        </p:nvSpPr>
        <p:spPr/>
        <p:txBody>
          <a:bodyPr/>
          <a:lstStyle/>
          <a:p>
            <a:pPr eaLnBrk="1" hangingPunct="1">
              <a:buClr>
                <a:schemeClr val="tx1"/>
              </a:buClr>
              <a:buSzPct val="40000"/>
            </a:pPr>
            <a:r>
              <a:rPr lang="cs-CZ" b="1" smtClean="0"/>
              <a:t>Vznikají jako důsledek </a:t>
            </a:r>
            <a:r>
              <a:rPr lang="cs-CZ" b="1" u="sng" smtClean="0"/>
              <a:t>neplánovaných</a:t>
            </a:r>
            <a:r>
              <a:rPr lang="cs-CZ" b="1" smtClean="0"/>
              <a:t> či jiných </a:t>
            </a:r>
            <a:r>
              <a:rPr lang="cs-CZ" b="1" u="sng" smtClean="0"/>
              <a:t>neočekávaných </a:t>
            </a:r>
            <a:r>
              <a:rPr lang="cs-CZ" b="1" smtClean="0"/>
              <a:t>událostí, které zakládají pravděpodobnost přítoku ekonomických prospěchů pro podnik.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p:cNvSpPr>
            <a:spLocks noGrp="1" noChangeArrowheads="1"/>
          </p:cNvSpPr>
          <p:nvPr>
            <p:ph type="title"/>
          </p:nvPr>
        </p:nvSpPr>
        <p:spPr/>
        <p:txBody>
          <a:bodyPr/>
          <a:lstStyle/>
          <a:p>
            <a:pPr eaLnBrk="1" hangingPunct="1"/>
            <a:r>
              <a:rPr lang="cs-CZ" b="1" smtClean="0"/>
              <a:t>Rozhodovací diagram rezerv</a:t>
            </a:r>
          </a:p>
        </p:txBody>
      </p:sp>
      <p:graphicFrame>
        <p:nvGraphicFramePr>
          <p:cNvPr id="11267" name="Object 7"/>
          <p:cNvGraphicFramePr>
            <a:graphicFrameLocks noChangeAspect="1"/>
          </p:cNvGraphicFramePr>
          <p:nvPr>
            <p:ph idx="1"/>
          </p:nvPr>
        </p:nvGraphicFramePr>
        <p:xfrm>
          <a:off x="2557463" y="1981200"/>
          <a:ext cx="4443412" cy="4114800"/>
        </p:xfrm>
        <a:graphic>
          <a:graphicData uri="http://schemas.openxmlformats.org/presentationml/2006/ole">
            <mc:AlternateContent xmlns:mc="http://schemas.openxmlformats.org/markup-compatibility/2006">
              <mc:Choice xmlns:v="urn:schemas-microsoft-com:vml" Requires="v">
                <p:oleObj spid="_x0000_s11268" name="Dokument" r:id="rId3" imgW="6129097" imgH="5675604" progId="Word.Document.8">
                  <p:link updateAutomatic="1"/>
                </p:oleObj>
              </mc:Choice>
              <mc:Fallback>
                <p:oleObj name="Dokument" r:id="rId3" imgW="6129097" imgH="5675604" progId="Word.Document.8">
                  <p:link updateAutomatic="1"/>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7463" y="1981200"/>
                        <a:ext cx="4443412"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theme/theme1.xml><?xml version="1.0" encoding="utf-8"?>
<a:theme xmlns:a="http://schemas.openxmlformats.org/drawingml/2006/main" name="Osy">
  <a:themeElements>
    <a:clrScheme name="Osy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Osy">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sy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Osy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Osy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Osy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Osy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Osy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Osy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Osy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Axis</Template>
  <TotalTime>187</TotalTime>
  <Words>513</Words>
  <Application>Microsoft Office PowerPoint</Application>
  <PresentationFormat>Předvádění na obrazovce (4:3)</PresentationFormat>
  <Paragraphs>42</Paragraphs>
  <Slides>16</Slides>
  <Notes>0</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Propojení</vt:lpstr>
      </vt:variant>
      <vt:variant>
        <vt:i4>1</vt:i4>
      </vt:variant>
      <vt:variant>
        <vt:lpstr>Nadpisy snímků</vt:lpstr>
      </vt:variant>
      <vt:variant>
        <vt:i4>16</vt:i4>
      </vt:variant>
    </vt:vector>
  </HeadingPairs>
  <TitlesOfParts>
    <vt:vector size="22" baseType="lpstr">
      <vt:lpstr>Arial</vt:lpstr>
      <vt:lpstr>Wingdings</vt:lpstr>
      <vt:lpstr>Calibri</vt:lpstr>
      <vt:lpstr>Times New Roman</vt:lpstr>
      <vt:lpstr>Osy</vt:lpstr>
      <vt:lpstr>C:\Documents and Settings\hyblova\Dokumenty\DokumentyX-Z\Harmonizace účetnictví\econ\standardy_prezenční_2011\SU Brno\Rozhodovací diagram rezerv.doc</vt:lpstr>
      <vt:lpstr>IAS 37</vt:lpstr>
      <vt:lpstr>Cíl standardu</vt:lpstr>
      <vt:lpstr>Rozsah působnosti</vt:lpstr>
      <vt:lpstr>Definice rezervy</vt:lpstr>
      <vt:lpstr>Uznání rezerv</vt:lpstr>
      <vt:lpstr>Událost zakládající závazek</vt:lpstr>
      <vt:lpstr>Podmíněný závazek</vt:lpstr>
      <vt:lpstr>Podmíněná aktiva</vt:lpstr>
      <vt:lpstr>Rozhodovací diagram rezerv</vt:lpstr>
      <vt:lpstr>Oceňování rezerv</vt:lpstr>
      <vt:lpstr>Úprava  rezerv</vt:lpstr>
      <vt:lpstr>Příklad 1 - záruky</vt:lpstr>
      <vt:lpstr>Příklad 2 – refundace peněz</vt:lpstr>
      <vt:lpstr>Příklad 3a) – uzavření divize</vt:lpstr>
      <vt:lpstr>Příklad 3b) – uzavření divize</vt:lpstr>
      <vt:lpstr>Zveřejnění</vt:lpstr>
    </vt:vector>
  </TitlesOfParts>
  <Company>ESF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IAS 37</dc:title>
  <dc:creator>CIKT</dc:creator>
  <cp:lastModifiedBy>Your User Name</cp:lastModifiedBy>
  <cp:revision>13</cp:revision>
  <dcterms:created xsi:type="dcterms:W3CDTF">2004-09-23T18:02:57Z</dcterms:created>
  <dcterms:modified xsi:type="dcterms:W3CDTF">2011-09-19T11:58:20Z</dcterms:modified>
</cp:coreProperties>
</file>